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4"/>
  </p:notesMasterIdLst>
  <p:sldIdLst>
    <p:sldId id="256" r:id="rId4"/>
    <p:sldId id="267" r:id="rId5"/>
    <p:sldId id="268" r:id="rId6"/>
    <p:sldId id="273" r:id="rId7"/>
    <p:sldId id="274" r:id="rId8"/>
    <p:sldId id="311" r:id="rId9"/>
    <p:sldId id="309" r:id="rId10"/>
    <p:sldId id="308" r:id="rId11"/>
    <p:sldId id="269" r:id="rId12"/>
    <p:sldId id="275" r:id="rId13"/>
    <p:sldId id="312" r:id="rId15"/>
    <p:sldId id="313" r:id="rId16"/>
    <p:sldId id="270" r:id="rId17"/>
    <p:sldId id="276" r:id="rId18"/>
    <p:sldId id="314" r:id="rId19"/>
    <p:sldId id="315" r:id="rId20"/>
    <p:sldId id="277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A91"/>
    <a:srgbClr val="BAE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xw\&#22823;&#25968;&#25454;\&#22825;&#27744;\O2O&#20248;&#24800;&#21048;&#20351;&#29992;&#39044;&#27979;\&#21508;&#29256;&#26412;&#21442;&#25968;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xw\&#22823;&#25968;&#25454;\&#22825;&#27744;\O2O&#20248;&#24800;&#21048;&#20351;&#29992;&#39044;&#27979;\&#21508;&#29256;&#26412;&#21442;&#25968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发券量分布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[各版本参数.xls]模型加权!$E$177:$H$177</c:f>
              <c:strCache>
                <c:ptCount val="4"/>
                <c:pt idx="0">
                  <c:v>1类券发券量</c:v>
                </c:pt>
                <c:pt idx="1">
                  <c:v>2类券发券量</c:v>
                </c:pt>
                <c:pt idx="2">
                  <c:v>3类券发券量</c:v>
                </c:pt>
                <c:pt idx="3">
                  <c:v>4类券发券量</c:v>
                </c:pt>
              </c:strCache>
            </c:strRef>
          </c:cat>
          <c:val>
            <c:numRef>
              <c:f>[各版本参数.xls]模型加权!$E$178:$H$178</c:f>
              <c:numCache>
                <c:formatCode>0.00%</c:formatCode>
                <c:ptCount val="4"/>
                <c:pt idx="0">
                  <c:v>0.00010968</c:v>
                </c:pt>
                <c:pt idx="1">
                  <c:v>0.0239156847129129</c:v>
                </c:pt>
                <c:pt idx="2">
                  <c:v>0.160889271271143</c:v>
                </c:pt>
                <c:pt idx="3">
                  <c:v>0.804227390841815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3650210"/>
        <c:axId val="565103469"/>
      </c:barChart>
      <c:catAx>
        <c:axId val="3936502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5103469"/>
        <c:crosses val="autoZero"/>
        <c:auto val="1"/>
        <c:lblAlgn val="ctr"/>
        <c:lblOffset val="100"/>
        <c:noMultiLvlLbl val="0"/>
      </c:catAx>
      <c:valAx>
        <c:axId val="565103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365021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券分布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[各版本参数.xls]模型加权!$E$203:$H$203</c:f>
              <c:strCache>
                <c:ptCount val="4"/>
                <c:pt idx="0">
                  <c:v>1类券数量</c:v>
                </c:pt>
                <c:pt idx="1">
                  <c:v>2类券数量</c:v>
                </c:pt>
                <c:pt idx="2">
                  <c:v>3类券数量</c:v>
                </c:pt>
                <c:pt idx="3">
                  <c:v>4类券数量</c:v>
                </c:pt>
              </c:strCache>
            </c:strRef>
          </c:cat>
          <c:val>
            <c:numRef>
              <c:f>[各版本参数.xls]模型加权!$E$204:$H$204</c:f>
              <c:numCache>
                <c:formatCode>0.00%</c:formatCode>
                <c:ptCount val="4"/>
                <c:pt idx="0">
                  <c:v>0.00262951334379905</c:v>
                </c:pt>
                <c:pt idx="1">
                  <c:v>0.00244113029827315</c:v>
                </c:pt>
                <c:pt idx="2">
                  <c:v>0.00436028257456828</c:v>
                </c:pt>
                <c:pt idx="3">
                  <c:v>0.000569073783359497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6007181"/>
        <c:axId val="772759221"/>
      </c:barChart>
      <c:catAx>
        <c:axId val="36600718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2759221"/>
        <c:crosses val="autoZero"/>
        <c:auto val="1"/>
        <c:lblAlgn val="ctr"/>
        <c:lblOffset val="100"/>
        <c:noMultiLvlLbl val="0"/>
      </c:catAx>
      <c:valAx>
        <c:axId val="77275922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600718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C1CB6-B59A-40CA-8079-64EBB77059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A13F7-00D9-41D9-8B15-EFC362402F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6A7-0C5E-4F41-B813-FE2FA6C2E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B7F1-4C4E-44F0-A388-834591EB9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6A7-0C5E-4F41-B813-FE2FA6C2E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B7F1-4C4E-44F0-A388-834591EB9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6A7-0C5E-4F41-B813-FE2FA6C2E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B7F1-4C4E-44F0-A388-834591EB9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CEB3-46D7-4B09-9ED6-76BE43388C9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F174-F87D-4E7C-9992-02A034AF3D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CEB3-46D7-4B09-9ED6-76BE43388C9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F174-F87D-4E7C-9992-02A034AF3D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CEB3-46D7-4B09-9ED6-76BE43388C9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F174-F87D-4E7C-9992-02A034AF3D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CEB3-46D7-4B09-9ED6-76BE43388C9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F174-F87D-4E7C-9992-02A034AF3D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CEB3-46D7-4B09-9ED6-76BE43388C9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F174-F87D-4E7C-9992-02A034AF3D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CEB3-46D7-4B09-9ED6-76BE43388C9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F174-F87D-4E7C-9992-02A034AF3D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6A7-0C5E-4F41-B813-FE2FA6C2E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B7F1-4C4E-44F0-A388-834591EB9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CEB3-46D7-4B09-9ED6-76BE43388C9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F174-F87D-4E7C-9992-02A034AF3D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CEB3-46D7-4B09-9ED6-76BE43388C9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F174-F87D-4E7C-9992-02A034AF3D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CEB3-46D7-4B09-9ED6-76BE43388C9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F174-F87D-4E7C-9992-02A034AF3D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CEB3-46D7-4B09-9ED6-76BE43388C9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F174-F87D-4E7C-9992-02A034AF3D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CEB3-46D7-4B09-9ED6-76BE43388C9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F174-F87D-4E7C-9992-02A034AF3D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6A7-0C5E-4F41-B813-FE2FA6C2E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B7F1-4C4E-44F0-A388-834591EB9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6A7-0C5E-4F41-B813-FE2FA6C2E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B7F1-4C4E-44F0-A388-834591EB9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6A7-0C5E-4F41-B813-FE2FA6C2E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B7F1-4C4E-44F0-A388-834591EB9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6A7-0C5E-4F41-B813-FE2FA6C2E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B7F1-4C4E-44F0-A388-834591EB9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6A7-0C5E-4F41-B813-FE2FA6C2E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B7F1-4C4E-44F0-A388-834591EB9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6A7-0C5E-4F41-B813-FE2FA6C2E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B7F1-4C4E-44F0-A388-834591EB9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D6A7-0C5E-4F41-B813-FE2FA6C2E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B7F1-4C4E-44F0-A388-834591EB9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D6A7-0C5E-4F41-B813-FE2FA6C2EB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B7F1-4C4E-44F0-A388-834591EB90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CEB3-46D7-4B09-9ED6-76BE43388C9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F174-F87D-4E7C-9992-02A034AF3D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hyperlink" Target="http://www.rapidesign.c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0" r="10747"/>
          <a:stretch>
            <a:fillRect/>
          </a:stretch>
        </p:blipFill>
        <p:spPr>
          <a:xfrm>
            <a:off x="2152912" y="-469"/>
            <a:ext cx="10043770" cy="58698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4210" y="2275205"/>
            <a:ext cx="10559415" cy="184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rgbClr val="080404"/>
                </a:solidFill>
                <a:latin typeface="Impact" panose="020B0806030902050204" pitchFamily="34" charset="0"/>
                <a:ea typeface="方正兰亭超细黑简体" panose="02000000000000000000" pitchFamily="2" charset="-122"/>
              </a:rPr>
              <a:t>天池竞赛</a:t>
            </a:r>
            <a:endParaRPr lang="zh-CN" altLang="en-US" sz="11500" dirty="0">
              <a:solidFill>
                <a:srgbClr val="080404"/>
              </a:solidFill>
              <a:latin typeface="Impact" panose="020B080603090205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404" y="5607596"/>
            <a:ext cx="1392702" cy="415804"/>
          </a:xfrm>
          <a:prstGeom prst="rect">
            <a:avLst/>
          </a:prstGeom>
          <a:solidFill>
            <a:srgbClr val="0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6673" y="5620798"/>
            <a:ext cx="126909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2141" y="5607596"/>
            <a:ext cx="1392702" cy="4158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96366" y="5607150"/>
            <a:ext cx="126909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熊伟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4525" y="3912235"/>
            <a:ext cx="10855960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b="1" dirty="0" smtClean="0">
                <a:solidFill>
                  <a:srgbClr val="080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020优惠券使用预测</a:t>
            </a:r>
            <a:endParaRPr lang="zh-CN" altLang="en-US" sz="6000" dirty="0">
              <a:solidFill>
                <a:srgbClr val="080404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8220725" y="4347120"/>
            <a:ext cx="466892" cy="468738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Oval 9"/>
          <p:cNvSpPr>
            <a:spLocks noChangeArrowheads="1"/>
          </p:cNvSpPr>
          <p:nvPr/>
        </p:nvSpPr>
        <p:spPr bwMode="auto">
          <a:xfrm>
            <a:off x="8220725" y="5071234"/>
            <a:ext cx="466892" cy="468738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771118" y="4350298"/>
            <a:ext cx="466892" cy="468738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4417978" y="4347120"/>
            <a:ext cx="466892" cy="468738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Oval 9"/>
          <p:cNvSpPr>
            <a:spLocks noChangeArrowheads="1"/>
          </p:cNvSpPr>
          <p:nvPr/>
        </p:nvSpPr>
        <p:spPr bwMode="auto">
          <a:xfrm>
            <a:off x="4417978" y="4978901"/>
            <a:ext cx="466892" cy="468738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Oval 9"/>
          <p:cNvSpPr>
            <a:spLocks noChangeArrowheads="1"/>
          </p:cNvSpPr>
          <p:nvPr/>
        </p:nvSpPr>
        <p:spPr bwMode="auto">
          <a:xfrm>
            <a:off x="771118" y="5036312"/>
            <a:ext cx="466892" cy="468738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hlinkClick r:id="rId1"/>
          </p:cNvPr>
          <p:cNvSpPr/>
          <p:nvPr/>
        </p:nvSpPr>
        <p:spPr>
          <a:xfrm>
            <a:off x="0" y="1335135"/>
            <a:ext cx="12192000" cy="2548741"/>
          </a:xfrm>
          <a:prstGeom prst="rect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针对各个实体和实体间的交叉，生成基本特征</a:t>
            </a:r>
            <a:endParaRPr lang="zh-CN" altLang="en-US" sz="28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领券量、用券量、普通购买量、均值、趋势等等</a:t>
            </a:r>
            <a:endParaRPr lang="zh-CN" altLang="en-US" sz="28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分历史月份、本月（训练当月不应含要预测的用券数据）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50" name="TextBox 34"/>
          <p:cNvSpPr txBox="1"/>
          <p:nvPr/>
        </p:nvSpPr>
        <p:spPr>
          <a:xfrm>
            <a:off x="1298809" y="4372842"/>
            <a:ext cx="1785894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user_info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34"/>
          <p:cNvSpPr txBox="1"/>
          <p:nvPr/>
        </p:nvSpPr>
        <p:spPr>
          <a:xfrm>
            <a:off x="4957445" y="4372842"/>
            <a:ext cx="192913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merchant_info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317567" y="4435898"/>
            <a:ext cx="244179" cy="268001"/>
            <a:chOff x="1960563" y="-1427163"/>
            <a:chExt cx="455613" cy="500063"/>
          </a:xfrm>
          <a:solidFill>
            <a:schemeClr val="tx1"/>
          </a:solidFill>
        </p:grpSpPr>
        <p:sp>
          <p:nvSpPr>
            <p:cNvPr id="41" name="Freeform 19">
              <a:hlinkClick r:id="rId1"/>
            </p:cNvPr>
            <p:cNvSpPr/>
            <p:nvPr/>
          </p:nvSpPr>
          <p:spPr bwMode="auto">
            <a:xfrm>
              <a:off x="2284413" y="-1331913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2" name="Freeform 20">
              <a:hlinkClick r:id="rId1"/>
            </p:cNvPr>
            <p:cNvSpPr/>
            <p:nvPr/>
          </p:nvSpPr>
          <p:spPr bwMode="auto">
            <a:xfrm>
              <a:off x="2122488" y="-1222375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3" name="Freeform 21">
              <a:hlinkClick r:id="rId1"/>
            </p:cNvPr>
            <p:cNvSpPr/>
            <p:nvPr/>
          </p:nvSpPr>
          <p:spPr bwMode="auto">
            <a:xfrm>
              <a:off x="1960563" y="-1252538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4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1960563" y="-976313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45" name="Freeform 23">
              <a:hlinkClick r:id="rId1"/>
            </p:cNvPr>
            <p:cNvSpPr/>
            <p:nvPr/>
          </p:nvSpPr>
          <p:spPr bwMode="auto">
            <a:xfrm>
              <a:off x="1960563" y="-1427163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34"/>
          <p:cNvSpPr txBox="1"/>
          <p:nvPr/>
        </p:nvSpPr>
        <p:spPr>
          <a:xfrm>
            <a:off x="8760074" y="4372842"/>
            <a:ext cx="1785894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coupon_info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34"/>
          <p:cNvSpPr txBox="1"/>
          <p:nvPr/>
        </p:nvSpPr>
        <p:spPr>
          <a:xfrm>
            <a:off x="4957445" y="5061396"/>
            <a:ext cx="22910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user_coupon_info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Freeform 5">
            <a:hlinkClick r:id="rId1"/>
          </p:cNvPr>
          <p:cNvSpPr>
            <a:spLocks noEditPoints="1"/>
          </p:cNvSpPr>
          <p:nvPr/>
        </p:nvSpPr>
        <p:spPr bwMode="auto">
          <a:xfrm>
            <a:off x="4517849" y="5143741"/>
            <a:ext cx="267150" cy="278211"/>
          </a:xfrm>
          <a:custGeom>
            <a:avLst/>
            <a:gdLst>
              <a:gd name="T0" fmla="*/ 129 w 133"/>
              <a:gd name="T1" fmla="*/ 119 h 138"/>
              <a:gd name="T2" fmla="*/ 104 w 133"/>
              <a:gd name="T3" fmla="*/ 93 h 138"/>
              <a:gd name="T4" fmla="*/ 93 w 133"/>
              <a:gd name="T5" fmla="*/ 90 h 138"/>
              <a:gd name="T6" fmla="*/ 90 w 133"/>
              <a:gd name="T7" fmla="*/ 86 h 138"/>
              <a:gd name="T8" fmla="*/ 103 w 133"/>
              <a:gd name="T9" fmla="*/ 52 h 138"/>
              <a:gd name="T10" fmla="*/ 51 w 133"/>
              <a:gd name="T11" fmla="*/ 0 h 138"/>
              <a:gd name="T12" fmla="*/ 0 w 133"/>
              <a:gd name="T13" fmla="*/ 52 h 138"/>
              <a:gd name="T14" fmla="*/ 51 w 133"/>
              <a:gd name="T15" fmla="*/ 103 h 138"/>
              <a:gd name="T16" fmla="*/ 82 w 133"/>
              <a:gd name="T17" fmla="*/ 93 h 138"/>
              <a:gd name="T18" fmla="*/ 86 w 133"/>
              <a:gd name="T19" fmla="*/ 97 h 138"/>
              <a:gd name="T20" fmla="*/ 88 w 133"/>
              <a:gd name="T21" fmla="*/ 109 h 138"/>
              <a:gd name="T22" fmla="*/ 113 w 133"/>
              <a:gd name="T23" fmla="*/ 135 h 138"/>
              <a:gd name="T24" fmla="*/ 121 w 133"/>
              <a:gd name="T25" fmla="*/ 138 h 138"/>
              <a:gd name="T26" fmla="*/ 129 w 133"/>
              <a:gd name="T27" fmla="*/ 135 h 138"/>
              <a:gd name="T28" fmla="*/ 129 w 133"/>
              <a:gd name="T29" fmla="*/ 119 h 138"/>
              <a:gd name="T30" fmla="*/ 51 w 133"/>
              <a:gd name="T31" fmla="*/ 84 h 138"/>
              <a:gd name="T32" fmla="*/ 19 w 133"/>
              <a:gd name="T33" fmla="*/ 52 h 138"/>
              <a:gd name="T34" fmla="*/ 51 w 133"/>
              <a:gd name="T35" fmla="*/ 19 h 138"/>
              <a:gd name="T36" fmla="*/ 84 w 133"/>
              <a:gd name="T37" fmla="*/ 52 h 138"/>
              <a:gd name="T38" fmla="*/ 51 w 133"/>
              <a:gd name="T39" fmla="*/ 8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3" h="138">
                <a:moveTo>
                  <a:pt x="129" y="119"/>
                </a:moveTo>
                <a:cubicBezTo>
                  <a:pt x="104" y="93"/>
                  <a:pt x="104" y="93"/>
                  <a:pt x="104" y="93"/>
                </a:cubicBezTo>
                <a:cubicBezTo>
                  <a:pt x="102" y="90"/>
                  <a:pt x="97" y="89"/>
                  <a:pt x="93" y="90"/>
                </a:cubicBezTo>
                <a:cubicBezTo>
                  <a:pt x="90" y="86"/>
                  <a:pt x="90" y="86"/>
                  <a:pt x="90" y="86"/>
                </a:cubicBezTo>
                <a:cubicBezTo>
                  <a:pt x="98" y="77"/>
                  <a:pt x="103" y="65"/>
                  <a:pt x="103" y="52"/>
                </a:cubicBezTo>
                <a:cubicBezTo>
                  <a:pt x="103" y="23"/>
                  <a:pt x="80" y="0"/>
                  <a:pt x="51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80"/>
                  <a:pt x="23" y="103"/>
                  <a:pt x="51" y="103"/>
                </a:cubicBezTo>
                <a:cubicBezTo>
                  <a:pt x="63" y="103"/>
                  <a:pt x="73" y="99"/>
                  <a:pt x="82" y="93"/>
                </a:cubicBezTo>
                <a:cubicBezTo>
                  <a:pt x="86" y="97"/>
                  <a:pt x="86" y="97"/>
                  <a:pt x="86" y="97"/>
                </a:cubicBezTo>
                <a:cubicBezTo>
                  <a:pt x="84" y="101"/>
                  <a:pt x="85" y="106"/>
                  <a:pt x="88" y="109"/>
                </a:cubicBezTo>
                <a:cubicBezTo>
                  <a:pt x="113" y="135"/>
                  <a:pt x="113" y="135"/>
                  <a:pt x="113" y="135"/>
                </a:cubicBezTo>
                <a:cubicBezTo>
                  <a:pt x="115" y="137"/>
                  <a:pt x="118" y="138"/>
                  <a:pt x="121" y="138"/>
                </a:cubicBezTo>
                <a:cubicBezTo>
                  <a:pt x="124" y="138"/>
                  <a:pt x="126" y="137"/>
                  <a:pt x="129" y="135"/>
                </a:cubicBezTo>
                <a:cubicBezTo>
                  <a:pt x="133" y="131"/>
                  <a:pt x="133" y="124"/>
                  <a:pt x="129" y="119"/>
                </a:cubicBezTo>
                <a:close/>
                <a:moveTo>
                  <a:pt x="51" y="84"/>
                </a:moveTo>
                <a:cubicBezTo>
                  <a:pt x="33" y="84"/>
                  <a:pt x="19" y="70"/>
                  <a:pt x="19" y="52"/>
                </a:cubicBezTo>
                <a:cubicBezTo>
                  <a:pt x="19" y="33"/>
                  <a:pt x="33" y="19"/>
                  <a:pt x="51" y="19"/>
                </a:cubicBezTo>
                <a:cubicBezTo>
                  <a:pt x="70" y="19"/>
                  <a:pt x="84" y="33"/>
                  <a:pt x="84" y="52"/>
                </a:cubicBezTo>
                <a:cubicBezTo>
                  <a:pt x="84" y="70"/>
                  <a:pt x="70" y="84"/>
                  <a:pt x="51" y="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1" name="TextBox 34"/>
          <p:cNvSpPr txBox="1"/>
          <p:nvPr/>
        </p:nvSpPr>
        <p:spPr>
          <a:xfrm>
            <a:off x="1298575" y="5061396"/>
            <a:ext cx="26873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discount_rate_info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Freeform 17">
            <a:hlinkClick r:id="rId1"/>
          </p:cNvPr>
          <p:cNvSpPr/>
          <p:nvPr/>
        </p:nvSpPr>
        <p:spPr bwMode="auto">
          <a:xfrm>
            <a:off x="870564" y="5143741"/>
            <a:ext cx="268001" cy="249284"/>
          </a:xfrm>
          <a:custGeom>
            <a:avLst/>
            <a:gdLst>
              <a:gd name="T0" fmla="*/ 124 w 133"/>
              <a:gd name="T1" fmla="*/ 84 h 123"/>
              <a:gd name="T2" fmla="*/ 133 w 133"/>
              <a:gd name="T3" fmla="*/ 75 h 123"/>
              <a:gd name="T4" fmla="*/ 124 w 133"/>
              <a:gd name="T5" fmla="*/ 67 h 123"/>
              <a:gd name="T6" fmla="*/ 113 w 133"/>
              <a:gd name="T7" fmla="*/ 67 h 123"/>
              <a:gd name="T8" fmla="*/ 113 w 133"/>
              <a:gd name="T9" fmla="*/ 64 h 123"/>
              <a:gd name="T10" fmla="*/ 124 w 133"/>
              <a:gd name="T11" fmla="*/ 64 h 123"/>
              <a:gd name="T12" fmla="*/ 132 w 133"/>
              <a:gd name="T13" fmla="*/ 56 h 123"/>
              <a:gd name="T14" fmla="*/ 124 w 133"/>
              <a:gd name="T15" fmla="*/ 47 h 123"/>
              <a:gd name="T16" fmla="*/ 90 w 133"/>
              <a:gd name="T17" fmla="*/ 47 h 123"/>
              <a:gd name="T18" fmla="*/ 74 w 133"/>
              <a:gd name="T19" fmla="*/ 23 h 123"/>
              <a:gd name="T20" fmla="*/ 64 w 133"/>
              <a:gd name="T21" fmla="*/ 0 h 123"/>
              <a:gd name="T22" fmla="*/ 54 w 133"/>
              <a:gd name="T23" fmla="*/ 5 h 123"/>
              <a:gd name="T24" fmla="*/ 48 w 133"/>
              <a:gd name="T25" fmla="*/ 33 h 123"/>
              <a:gd name="T26" fmla="*/ 29 w 133"/>
              <a:gd name="T27" fmla="*/ 57 h 123"/>
              <a:gd name="T28" fmla="*/ 0 w 133"/>
              <a:gd name="T29" fmla="*/ 57 h 123"/>
              <a:gd name="T30" fmla="*/ 0 w 133"/>
              <a:gd name="T31" fmla="*/ 114 h 123"/>
              <a:gd name="T32" fmla="*/ 31 w 133"/>
              <a:gd name="T33" fmla="*/ 114 h 123"/>
              <a:gd name="T34" fmla="*/ 54 w 133"/>
              <a:gd name="T35" fmla="*/ 122 h 123"/>
              <a:gd name="T36" fmla="*/ 76 w 133"/>
              <a:gd name="T37" fmla="*/ 123 h 123"/>
              <a:gd name="T38" fmla="*/ 79 w 133"/>
              <a:gd name="T39" fmla="*/ 123 h 123"/>
              <a:gd name="T40" fmla="*/ 105 w 133"/>
              <a:gd name="T41" fmla="*/ 123 h 123"/>
              <a:gd name="T42" fmla="*/ 114 w 133"/>
              <a:gd name="T43" fmla="*/ 114 h 123"/>
              <a:gd name="T44" fmla="*/ 105 w 133"/>
              <a:gd name="T45" fmla="*/ 105 h 123"/>
              <a:gd name="T46" fmla="*/ 103 w 133"/>
              <a:gd name="T47" fmla="*/ 105 h 123"/>
              <a:gd name="T48" fmla="*/ 104 w 133"/>
              <a:gd name="T49" fmla="*/ 103 h 123"/>
              <a:gd name="T50" fmla="*/ 117 w 133"/>
              <a:gd name="T51" fmla="*/ 103 h 123"/>
              <a:gd name="T52" fmla="*/ 125 w 133"/>
              <a:gd name="T53" fmla="*/ 95 h 123"/>
              <a:gd name="T54" fmla="*/ 117 w 133"/>
              <a:gd name="T55" fmla="*/ 86 h 123"/>
              <a:gd name="T56" fmla="*/ 109 w 133"/>
              <a:gd name="T57" fmla="*/ 86 h 123"/>
              <a:gd name="T58" fmla="*/ 110 w 133"/>
              <a:gd name="T59" fmla="*/ 84 h 123"/>
              <a:gd name="T60" fmla="*/ 124 w 133"/>
              <a:gd name="T61" fmla="*/ 8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" h="123">
                <a:moveTo>
                  <a:pt x="124" y="84"/>
                </a:moveTo>
                <a:cubicBezTo>
                  <a:pt x="129" y="84"/>
                  <a:pt x="133" y="80"/>
                  <a:pt x="133" y="75"/>
                </a:cubicBezTo>
                <a:cubicBezTo>
                  <a:pt x="133" y="71"/>
                  <a:pt x="129" y="67"/>
                  <a:pt x="124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13" y="66"/>
                  <a:pt x="113" y="65"/>
                  <a:pt x="113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9" y="64"/>
                  <a:pt x="132" y="61"/>
                  <a:pt x="132" y="56"/>
                </a:cubicBezTo>
                <a:cubicBezTo>
                  <a:pt x="132" y="51"/>
                  <a:pt x="129" y="47"/>
                  <a:pt x="124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66" y="45"/>
                  <a:pt x="73" y="31"/>
                  <a:pt x="74" y="23"/>
                </a:cubicBezTo>
                <a:cubicBezTo>
                  <a:pt x="75" y="8"/>
                  <a:pt x="69" y="0"/>
                  <a:pt x="64" y="0"/>
                </a:cubicBezTo>
                <a:cubicBezTo>
                  <a:pt x="63" y="0"/>
                  <a:pt x="53" y="1"/>
                  <a:pt x="54" y="5"/>
                </a:cubicBezTo>
                <a:cubicBezTo>
                  <a:pt x="54" y="8"/>
                  <a:pt x="56" y="24"/>
                  <a:pt x="48" y="33"/>
                </a:cubicBezTo>
                <a:cubicBezTo>
                  <a:pt x="42" y="40"/>
                  <a:pt x="33" y="52"/>
                  <a:pt x="2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14"/>
                  <a:pt x="0" y="114"/>
                  <a:pt x="0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8" y="119"/>
                  <a:pt x="46" y="121"/>
                  <a:pt x="54" y="122"/>
                </a:cubicBezTo>
                <a:cubicBezTo>
                  <a:pt x="61" y="122"/>
                  <a:pt x="69" y="122"/>
                  <a:pt x="76" y="123"/>
                </a:cubicBezTo>
                <a:cubicBezTo>
                  <a:pt x="77" y="123"/>
                  <a:pt x="78" y="123"/>
                  <a:pt x="79" y="123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10" y="123"/>
                  <a:pt x="114" y="119"/>
                  <a:pt x="114" y="114"/>
                </a:cubicBezTo>
                <a:cubicBezTo>
                  <a:pt x="114" y="109"/>
                  <a:pt x="110" y="105"/>
                  <a:pt x="105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3" y="104"/>
                  <a:pt x="104" y="103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22" y="103"/>
                  <a:pt x="125" y="99"/>
                  <a:pt x="125" y="95"/>
                </a:cubicBezTo>
                <a:cubicBezTo>
                  <a:pt x="125" y="90"/>
                  <a:pt x="122" y="86"/>
                  <a:pt x="117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5"/>
                  <a:pt x="110" y="85"/>
                  <a:pt x="110" y="84"/>
                </a:cubicBezTo>
                <a:lnTo>
                  <a:pt x="124" y="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7" name="TextBox 34"/>
          <p:cNvSpPr txBox="1"/>
          <p:nvPr/>
        </p:nvSpPr>
        <p:spPr>
          <a:xfrm>
            <a:off x="8759825" y="5061585"/>
            <a:ext cx="308800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user_merchant_info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KSO_Shape"/>
          <p:cNvSpPr/>
          <p:nvPr/>
        </p:nvSpPr>
        <p:spPr bwMode="auto">
          <a:xfrm>
            <a:off x="8334371" y="5143741"/>
            <a:ext cx="255785" cy="307557"/>
          </a:xfrm>
          <a:custGeom>
            <a:avLst/>
            <a:gdLst>
              <a:gd name="T0" fmla="*/ 1027535 w 3807"/>
              <a:gd name="T1" fmla="*/ 421530 h 4578"/>
              <a:gd name="T2" fmla="*/ 1012969 w 3807"/>
              <a:gd name="T3" fmla="*/ 343716 h 4578"/>
              <a:gd name="T4" fmla="*/ 1007143 w 3807"/>
              <a:gd name="T5" fmla="*/ 311258 h 4578"/>
              <a:gd name="T6" fmla="*/ 986334 w 3807"/>
              <a:gd name="T7" fmla="*/ 272559 h 4578"/>
              <a:gd name="T8" fmla="*/ 1073314 w 3807"/>
              <a:gd name="T9" fmla="*/ 24551 h 4578"/>
              <a:gd name="T10" fmla="*/ 885204 w 3807"/>
              <a:gd name="T11" fmla="*/ 8322 h 4578"/>
              <a:gd name="T12" fmla="*/ 685024 w 3807"/>
              <a:gd name="T13" fmla="*/ 99453 h 4578"/>
              <a:gd name="T14" fmla="*/ 568495 w 3807"/>
              <a:gd name="T15" fmla="*/ 26216 h 4578"/>
              <a:gd name="T16" fmla="*/ 476936 w 3807"/>
              <a:gd name="T17" fmla="*/ 89882 h 4578"/>
              <a:gd name="T18" fmla="*/ 605534 w 3807"/>
              <a:gd name="T19" fmla="*/ 303768 h 4578"/>
              <a:gd name="T20" fmla="*/ 574321 w 3807"/>
              <a:gd name="T21" fmla="*/ 334977 h 4578"/>
              <a:gd name="T22" fmla="*/ 598459 w 3807"/>
              <a:gd name="T23" fmla="*/ 377421 h 4578"/>
              <a:gd name="T24" fmla="*/ 325032 w 3807"/>
              <a:gd name="T25" fmla="*/ 603375 h 4578"/>
              <a:gd name="T26" fmla="*/ 174377 w 3807"/>
              <a:gd name="T27" fmla="*/ 800200 h 4578"/>
              <a:gd name="T28" fmla="*/ 37040 w 3807"/>
              <a:gd name="T29" fmla="*/ 1164305 h 4578"/>
              <a:gd name="T30" fmla="*/ 9156 w 3807"/>
              <a:gd name="T31" fmla="*/ 1559204 h 4578"/>
              <a:gd name="T32" fmla="*/ 68253 w 3807"/>
              <a:gd name="T33" fmla="*/ 1722739 h 4578"/>
              <a:gd name="T34" fmla="*/ 192689 w 3807"/>
              <a:gd name="T35" fmla="*/ 1839669 h 4578"/>
              <a:gd name="T36" fmla="*/ 395366 w 3807"/>
              <a:gd name="T37" fmla="*/ 1892516 h 4578"/>
              <a:gd name="T38" fmla="*/ 1220640 w 3807"/>
              <a:gd name="T39" fmla="*/ 1889604 h 4578"/>
              <a:gd name="T40" fmla="*/ 1412081 w 3807"/>
              <a:gd name="T41" fmla="*/ 1827185 h 4578"/>
              <a:gd name="T42" fmla="*/ 1527361 w 3807"/>
              <a:gd name="T43" fmla="*/ 1703182 h 4578"/>
              <a:gd name="T44" fmla="*/ 1581464 w 3807"/>
              <a:gd name="T45" fmla="*/ 1510102 h 4578"/>
              <a:gd name="T46" fmla="*/ 1533604 w 3807"/>
              <a:gd name="T47" fmla="*/ 1111042 h 4578"/>
              <a:gd name="T48" fmla="*/ 1388359 w 3807"/>
              <a:gd name="T49" fmla="*/ 762333 h 4578"/>
              <a:gd name="T50" fmla="*/ 1125753 w 3807"/>
              <a:gd name="T51" fmla="*/ 1626615 h 4578"/>
              <a:gd name="T52" fmla="*/ 969271 w 3807"/>
              <a:gd name="T53" fmla="*/ 1655328 h 4578"/>
              <a:gd name="T54" fmla="*/ 717485 w 3807"/>
              <a:gd name="T55" fmla="*/ 1631609 h 4578"/>
              <a:gd name="T56" fmla="*/ 531039 w 3807"/>
              <a:gd name="T57" fmla="*/ 1654495 h 4578"/>
              <a:gd name="T58" fmla="*/ 500658 w 3807"/>
              <a:gd name="T59" fmla="*/ 1596239 h 4578"/>
              <a:gd name="T60" fmla="*/ 608447 w 3807"/>
              <a:gd name="T61" fmla="*/ 1495121 h 4578"/>
              <a:gd name="T62" fmla="*/ 643822 w 3807"/>
              <a:gd name="T63" fmla="*/ 1398581 h 4578"/>
              <a:gd name="T64" fmla="*/ 433654 w 3807"/>
              <a:gd name="T65" fmla="*/ 1333666 h 4578"/>
              <a:gd name="T66" fmla="*/ 442394 w 3807"/>
              <a:gd name="T67" fmla="*/ 1266255 h 4578"/>
              <a:gd name="T68" fmla="*/ 459457 w 3807"/>
              <a:gd name="T69" fmla="*/ 1180534 h 4578"/>
              <a:gd name="T70" fmla="*/ 422417 w 3807"/>
              <a:gd name="T71" fmla="*/ 1121861 h 4578"/>
              <a:gd name="T72" fmla="*/ 479849 w 3807"/>
              <a:gd name="T73" fmla="*/ 1068598 h 4578"/>
              <a:gd name="T74" fmla="*/ 581812 w 3807"/>
              <a:gd name="T75" fmla="*/ 896324 h 4578"/>
              <a:gd name="T76" fmla="*/ 696260 w 3807"/>
              <a:gd name="T77" fmla="*/ 757339 h 4578"/>
              <a:gd name="T78" fmla="*/ 881874 w 3807"/>
              <a:gd name="T79" fmla="*/ 720721 h 4578"/>
              <a:gd name="T80" fmla="*/ 1050425 w 3807"/>
              <a:gd name="T81" fmla="*/ 779394 h 4578"/>
              <a:gd name="T82" fmla="*/ 1151555 w 3807"/>
              <a:gd name="T83" fmla="*/ 917546 h 4578"/>
              <a:gd name="T84" fmla="*/ 1133660 w 3807"/>
              <a:gd name="T85" fmla="*/ 993280 h 4578"/>
              <a:gd name="T86" fmla="*/ 1076644 w 3807"/>
              <a:gd name="T87" fmla="*/ 969977 h 4578"/>
              <a:gd name="T88" fmla="*/ 1002981 w 3807"/>
              <a:gd name="T89" fmla="*/ 843476 h 4578"/>
              <a:gd name="T90" fmla="*/ 901018 w 3807"/>
              <a:gd name="T91" fmla="*/ 794790 h 4578"/>
              <a:gd name="T92" fmla="*/ 785322 w 3807"/>
              <a:gd name="T93" fmla="*/ 811435 h 4578"/>
              <a:gd name="T94" fmla="*/ 715820 w 3807"/>
              <a:gd name="T95" fmla="*/ 887585 h 4578"/>
              <a:gd name="T96" fmla="*/ 726225 w 3807"/>
              <a:gd name="T97" fmla="*/ 1059027 h 4578"/>
              <a:gd name="T98" fmla="*/ 970519 w 3807"/>
              <a:gd name="T99" fmla="*/ 1106048 h 4578"/>
              <a:gd name="T100" fmla="*/ 940555 w 3807"/>
              <a:gd name="T101" fmla="*/ 1175957 h 4578"/>
              <a:gd name="T102" fmla="*/ 928070 w 3807"/>
              <a:gd name="T103" fmla="*/ 1261678 h 4578"/>
              <a:gd name="T104" fmla="*/ 970103 w 3807"/>
              <a:gd name="T105" fmla="*/ 1320767 h 4578"/>
              <a:gd name="T106" fmla="*/ 903515 w 3807"/>
              <a:gd name="T107" fmla="*/ 1375695 h 4578"/>
              <a:gd name="T108" fmla="*/ 739959 w 3807"/>
              <a:gd name="T109" fmla="*/ 1503028 h 4578"/>
              <a:gd name="T110" fmla="*/ 759103 w 3807"/>
              <a:gd name="T111" fmla="*/ 1554626 h 4578"/>
              <a:gd name="T112" fmla="*/ 1006727 w 3807"/>
              <a:gd name="T113" fmla="*/ 1570855 h 4578"/>
              <a:gd name="T114" fmla="*/ 1138238 w 3807"/>
              <a:gd name="T115" fmla="*/ 1524250 h 4578"/>
              <a:gd name="T116" fmla="*/ 1182352 w 3807"/>
              <a:gd name="T117" fmla="*/ 1548801 h 45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807" h="4578">
                <a:moveTo>
                  <a:pt x="3118" y="1530"/>
                </a:moveTo>
                <a:lnTo>
                  <a:pt x="3118" y="1530"/>
                </a:lnTo>
                <a:lnTo>
                  <a:pt x="3099" y="1512"/>
                </a:lnTo>
                <a:lnTo>
                  <a:pt x="3077" y="1494"/>
                </a:lnTo>
                <a:lnTo>
                  <a:pt x="3031" y="1454"/>
                </a:lnTo>
                <a:lnTo>
                  <a:pt x="2980" y="1413"/>
                </a:lnTo>
                <a:lnTo>
                  <a:pt x="2925" y="1371"/>
                </a:lnTo>
                <a:lnTo>
                  <a:pt x="2809" y="1285"/>
                </a:lnTo>
                <a:lnTo>
                  <a:pt x="2692" y="1197"/>
                </a:lnTo>
                <a:lnTo>
                  <a:pt x="2636" y="1154"/>
                </a:lnTo>
                <a:lnTo>
                  <a:pt x="2582" y="1112"/>
                </a:lnTo>
                <a:lnTo>
                  <a:pt x="2533" y="1071"/>
                </a:lnTo>
                <a:lnTo>
                  <a:pt x="2510" y="1052"/>
                </a:lnTo>
                <a:lnTo>
                  <a:pt x="2489" y="1031"/>
                </a:lnTo>
                <a:lnTo>
                  <a:pt x="2469" y="1013"/>
                </a:lnTo>
                <a:lnTo>
                  <a:pt x="2451" y="995"/>
                </a:lnTo>
                <a:lnTo>
                  <a:pt x="2434" y="976"/>
                </a:lnTo>
                <a:lnTo>
                  <a:pt x="2419" y="959"/>
                </a:lnTo>
                <a:lnTo>
                  <a:pt x="2407" y="943"/>
                </a:lnTo>
                <a:lnTo>
                  <a:pt x="2396" y="926"/>
                </a:lnTo>
                <a:lnTo>
                  <a:pt x="2388" y="911"/>
                </a:lnTo>
                <a:lnTo>
                  <a:pt x="2383" y="897"/>
                </a:lnTo>
                <a:lnTo>
                  <a:pt x="2370" y="857"/>
                </a:lnTo>
                <a:lnTo>
                  <a:pt x="2386" y="854"/>
                </a:lnTo>
                <a:lnTo>
                  <a:pt x="2400" y="850"/>
                </a:lnTo>
                <a:lnTo>
                  <a:pt x="2413" y="844"/>
                </a:lnTo>
                <a:lnTo>
                  <a:pt x="2424" y="836"/>
                </a:lnTo>
                <a:lnTo>
                  <a:pt x="2434" y="826"/>
                </a:lnTo>
                <a:lnTo>
                  <a:pt x="2437" y="821"/>
                </a:lnTo>
                <a:lnTo>
                  <a:pt x="2440" y="816"/>
                </a:lnTo>
                <a:lnTo>
                  <a:pt x="2443" y="811"/>
                </a:lnTo>
                <a:lnTo>
                  <a:pt x="2445" y="805"/>
                </a:lnTo>
                <a:lnTo>
                  <a:pt x="2446" y="799"/>
                </a:lnTo>
                <a:lnTo>
                  <a:pt x="2446" y="794"/>
                </a:lnTo>
                <a:lnTo>
                  <a:pt x="2446" y="787"/>
                </a:lnTo>
                <a:lnTo>
                  <a:pt x="2444" y="781"/>
                </a:lnTo>
                <a:lnTo>
                  <a:pt x="2442" y="775"/>
                </a:lnTo>
                <a:lnTo>
                  <a:pt x="2439" y="768"/>
                </a:lnTo>
                <a:lnTo>
                  <a:pt x="2436" y="762"/>
                </a:lnTo>
                <a:lnTo>
                  <a:pt x="2431" y="757"/>
                </a:lnTo>
                <a:lnTo>
                  <a:pt x="2425" y="752"/>
                </a:lnTo>
                <a:lnTo>
                  <a:pt x="2420" y="748"/>
                </a:lnTo>
                <a:lnTo>
                  <a:pt x="2414" y="744"/>
                </a:lnTo>
                <a:lnTo>
                  <a:pt x="2407" y="740"/>
                </a:lnTo>
                <a:lnTo>
                  <a:pt x="2400" y="737"/>
                </a:lnTo>
                <a:lnTo>
                  <a:pt x="2392" y="734"/>
                </a:lnTo>
                <a:lnTo>
                  <a:pt x="2384" y="732"/>
                </a:lnTo>
                <a:lnTo>
                  <a:pt x="2376" y="731"/>
                </a:lnTo>
                <a:lnTo>
                  <a:pt x="2366" y="730"/>
                </a:lnTo>
                <a:lnTo>
                  <a:pt x="2357" y="730"/>
                </a:lnTo>
                <a:lnTo>
                  <a:pt x="2352" y="730"/>
                </a:lnTo>
                <a:lnTo>
                  <a:pt x="2354" y="716"/>
                </a:lnTo>
                <a:lnTo>
                  <a:pt x="2356" y="704"/>
                </a:lnTo>
                <a:lnTo>
                  <a:pt x="2359" y="691"/>
                </a:lnTo>
                <a:lnTo>
                  <a:pt x="2362" y="680"/>
                </a:lnTo>
                <a:lnTo>
                  <a:pt x="2370" y="655"/>
                </a:lnTo>
                <a:lnTo>
                  <a:pt x="2382" y="630"/>
                </a:lnTo>
                <a:lnTo>
                  <a:pt x="2395" y="604"/>
                </a:lnTo>
                <a:lnTo>
                  <a:pt x="2410" y="577"/>
                </a:lnTo>
                <a:lnTo>
                  <a:pt x="2445" y="515"/>
                </a:lnTo>
                <a:lnTo>
                  <a:pt x="2464" y="479"/>
                </a:lnTo>
                <a:lnTo>
                  <a:pt x="2486" y="438"/>
                </a:lnTo>
                <a:lnTo>
                  <a:pt x="2507" y="394"/>
                </a:lnTo>
                <a:lnTo>
                  <a:pt x="2530" y="343"/>
                </a:lnTo>
                <a:lnTo>
                  <a:pt x="2554" y="286"/>
                </a:lnTo>
                <a:lnTo>
                  <a:pt x="2578" y="222"/>
                </a:lnTo>
                <a:lnTo>
                  <a:pt x="2602" y="152"/>
                </a:lnTo>
                <a:lnTo>
                  <a:pt x="2614" y="113"/>
                </a:lnTo>
                <a:lnTo>
                  <a:pt x="2627" y="74"/>
                </a:lnTo>
                <a:lnTo>
                  <a:pt x="2579" y="59"/>
                </a:lnTo>
                <a:lnTo>
                  <a:pt x="2535" y="47"/>
                </a:lnTo>
                <a:lnTo>
                  <a:pt x="2494" y="36"/>
                </a:lnTo>
                <a:lnTo>
                  <a:pt x="2455" y="27"/>
                </a:lnTo>
                <a:lnTo>
                  <a:pt x="2418" y="19"/>
                </a:lnTo>
                <a:lnTo>
                  <a:pt x="2384" y="13"/>
                </a:lnTo>
                <a:lnTo>
                  <a:pt x="2352" y="8"/>
                </a:lnTo>
                <a:lnTo>
                  <a:pt x="2322" y="3"/>
                </a:lnTo>
                <a:lnTo>
                  <a:pt x="2293" y="1"/>
                </a:lnTo>
                <a:lnTo>
                  <a:pt x="2265" y="0"/>
                </a:lnTo>
                <a:lnTo>
                  <a:pt x="2240" y="0"/>
                </a:lnTo>
                <a:lnTo>
                  <a:pt x="2216" y="2"/>
                </a:lnTo>
                <a:lnTo>
                  <a:pt x="2193" y="5"/>
                </a:lnTo>
                <a:lnTo>
                  <a:pt x="2171" y="10"/>
                </a:lnTo>
                <a:lnTo>
                  <a:pt x="2148" y="14"/>
                </a:lnTo>
                <a:lnTo>
                  <a:pt x="2127" y="20"/>
                </a:lnTo>
                <a:lnTo>
                  <a:pt x="2107" y="27"/>
                </a:lnTo>
                <a:lnTo>
                  <a:pt x="2086" y="35"/>
                </a:lnTo>
                <a:lnTo>
                  <a:pt x="2065" y="44"/>
                </a:lnTo>
                <a:lnTo>
                  <a:pt x="2044" y="54"/>
                </a:lnTo>
                <a:lnTo>
                  <a:pt x="2002" y="78"/>
                </a:lnTo>
                <a:lnTo>
                  <a:pt x="1957" y="103"/>
                </a:lnTo>
                <a:lnTo>
                  <a:pt x="1907" y="132"/>
                </a:lnTo>
                <a:lnTo>
                  <a:pt x="1852" y="163"/>
                </a:lnTo>
                <a:lnTo>
                  <a:pt x="1791" y="197"/>
                </a:lnTo>
                <a:lnTo>
                  <a:pt x="1757" y="215"/>
                </a:lnTo>
                <a:lnTo>
                  <a:pt x="1720" y="234"/>
                </a:lnTo>
                <a:lnTo>
                  <a:pt x="1694" y="238"/>
                </a:lnTo>
                <a:lnTo>
                  <a:pt x="1670" y="240"/>
                </a:lnTo>
                <a:lnTo>
                  <a:pt x="1646" y="239"/>
                </a:lnTo>
                <a:lnTo>
                  <a:pt x="1624" y="237"/>
                </a:lnTo>
                <a:lnTo>
                  <a:pt x="1603" y="233"/>
                </a:lnTo>
                <a:lnTo>
                  <a:pt x="1584" y="225"/>
                </a:lnTo>
                <a:lnTo>
                  <a:pt x="1566" y="218"/>
                </a:lnTo>
                <a:lnTo>
                  <a:pt x="1548" y="209"/>
                </a:lnTo>
                <a:lnTo>
                  <a:pt x="1532" y="199"/>
                </a:lnTo>
                <a:lnTo>
                  <a:pt x="1516" y="188"/>
                </a:lnTo>
                <a:lnTo>
                  <a:pt x="1500" y="176"/>
                </a:lnTo>
                <a:lnTo>
                  <a:pt x="1486" y="162"/>
                </a:lnTo>
                <a:lnTo>
                  <a:pt x="1457" y="136"/>
                </a:lnTo>
                <a:lnTo>
                  <a:pt x="1428" y="109"/>
                </a:lnTo>
                <a:lnTo>
                  <a:pt x="1413" y="97"/>
                </a:lnTo>
                <a:lnTo>
                  <a:pt x="1398" y="85"/>
                </a:lnTo>
                <a:lnTo>
                  <a:pt x="1382" y="73"/>
                </a:lnTo>
                <a:lnTo>
                  <a:pt x="1366" y="63"/>
                </a:lnTo>
                <a:lnTo>
                  <a:pt x="1350" y="53"/>
                </a:lnTo>
                <a:lnTo>
                  <a:pt x="1331" y="45"/>
                </a:lnTo>
                <a:lnTo>
                  <a:pt x="1313" y="38"/>
                </a:lnTo>
                <a:lnTo>
                  <a:pt x="1293" y="33"/>
                </a:lnTo>
                <a:lnTo>
                  <a:pt x="1271" y="30"/>
                </a:lnTo>
                <a:lnTo>
                  <a:pt x="1249" y="29"/>
                </a:lnTo>
                <a:lnTo>
                  <a:pt x="1225" y="31"/>
                </a:lnTo>
                <a:lnTo>
                  <a:pt x="1199" y="35"/>
                </a:lnTo>
                <a:lnTo>
                  <a:pt x="1171" y="41"/>
                </a:lnTo>
                <a:lnTo>
                  <a:pt x="1142" y="50"/>
                </a:lnTo>
                <a:lnTo>
                  <a:pt x="1110" y="63"/>
                </a:lnTo>
                <a:lnTo>
                  <a:pt x="1077" y="79"/>
                </a:lnTo>
                <a:lnTo>
                  <a:pt x="1112" y="150"/>
                </a:lnTo>
                <a:lnTo>
                  <a:pt x="1146" y="216"/>
                </a:lnTo>
                <a:lnTo>
                  <a:pt x="1179" y="275"/>
                </a:lnTo>
                <a:lnTo>
                  <a:pt x="1211" y="330"/>
                </a:lnTo>
                <a:lnTo>
                  <a:pt x="1242" y="379"/>
                </a:lnTo>
                <a:lnTo>
                  <a:pt x="1270" y="424"/>
                </a:lnTo>
                <a:lnTo>
                  <a:pt x="1298" y="465"/>
                </a:lnTo>
                <a:lnTo>
                  <a:pt x="1324" y="503"/>
                </a:lnTo>
                <a:lnTo>
                  <a:pt x="1370" y="568"/>
                </a:lnTo>
                <a:lnTo>
                  <a:pt x="1390" y="597"/>
                </a:lnTo>
                <a:lnTo>
                  <a:pt x="1408" y="625"/>
                </a:lnTo>
                <a:lnTo>
                  <a:pt x="1423" y="652"/>
                </a:lnTo>
                <a:lnTo>
                  <a:pt x="1436" y="678"/>
                </a:lnTo>
                <a:lnTo>
                  <a:pt x="1442" y="691"/>
                </a:lnTo>
                <a:lnTo>
                  <a:pt x="1447" y="704"/>
                </a:lnTo>
                <a:lnTo>
                  <a:pt x="1452" y="716"/>
                </a:lnTo>
                <a:lnTo>
                  <a:pt x="1455" y="730"/>
                </a:lnTo>
                <a:lnTo>
                  <a:pt x="1439" y="733"/>
                </a:lnTo>
                <a:lnTo>
                  <a:pt x="1425" y="738"/>
                </a:lnTo>
                <a:lnTo>
                  <a:pt x="1412" y="744"/>
                </a:lnTo>
                <a:lnTo>
                  <a:pt x="1401" y="751"/>
                </a:lnTo>
                <a:lnTo>
                  <a:pt x="1391" y="760"/>
                </a:lnTo>
                <a:lnTo>
                  <a:pt x="1387" y="765"/>
                </a:lnTo>
                <a:lnTo>
                  <a:pt x="1384" y="770"/>
                </a:lnTo>
                <a:lnTo>
                  <a:pt x="1382" y="776"/>
                </a:lnTo>
                <a:lnTo>
                  <a:pt x="1380" y="782"/>
                </a:lnTo>
                <a:lnTo>
                  <a:pt x="1379" y="788"/>
                </a:lnTo>
                <a:lnTo>
                  <a:pt x="1378" y="794"/>
                </a:lnTo>
                <a:lnTo>
                  <a:pt x="1379" y="799"/>
                </a:lnTo>
                <a:lnTo>
                  <a:pt x="1380" y="805"/>
                </a:lnTo>
                <a:lnTo>
                  <a:pt x="1382" y="811"/>
                </a:lnTo>
                <a:lnTo>
                  <a:pt x="1384" y="816"/>
                </a:lnTo>
                <a:lnTo>
                  <a:pt x="1387" y="821"/>
                </a:lnTo>
                <a:lnTo>
                  <a:pt x="1391" y="826"/>
                </a:lnTo>
                <a:lnTo>
                  <a:pt x="1401" y="836"/>
                </a:lnTo>
                <a:lnTo>
                  <a:pt x="1412" y="843"/>
                </a:lnTo>
                <a:lnTo>
                  <a:pt x="1425" y="850"/>
                </a:lnTo>
                <a:lnTo>
                  <a:pt x="1439" y="854"/>
                </a:lnTo>
                <a:lnTo>
                  <a:pt x="1455" y="857"/>
                </a:lnTo>
                <a:lnTo>
                  <a:pt x="1454" y="866"/>
                </a:lnTo>
                <a:lnTo>
                  <a:pt x="1451" y="876"/>
                </a:lnTo>
                <a:lnTo>
                  <a:pt x="1445" y="892"/>
                </a:lnTo>
                <a:lnTo>
                  <a:pt x="1438" y="907"/>
                </a:lnTo>
                <a:lnTo>
                  <a:pt x="1428" y="923"/>
                </a:lnTo>
                <a:lnTo>
                  <a:pt x="1416" y="941"/>
                </a:lnTo>
                <a:lnTo>
                  <a:pt x="1401" y="959"/>
                </a:lnTo>
                <a:lnTo>
                  <a:pt x="1384" y="977"/>
                </a:lnTo>
                <a:lnTo>
                  <a:pt x="1366" y="997"/>
                </a:lnTo>
                <a:lnTo>
                  <a:pt x="1346" y="1016"/>
                </a:lnTo>
                <a:lnTo>
                  <a:pt x="1323" y="1035"/>
                </a:lnTo>
                <a:lnTo>
                  <a:pt x="1300" y="1056"/>
                </a:lnTo>
                <a:lnTo>
                  <a:pt x="1249" y="1097"/>
                </a:lnTo>
                <a:lnTo>
                  <a:pt x="1194" y="1141"/>
                </a:lnTo>
                <a:lnTo>
                  <a:pt x="1136" y="1185"/>
                </a:lnTo>
                <a:lnTo>
                  <a:pt x="1014" y="1275"/>
                </a:lnTo>
                <a:lnTo>
                  <a:pt x="893" y="1363"/>
                </a:lnTo>
                <a:lnTo>
                  <a:pt x="835" y="1407"/>
                </a:lnTo>
                <a:lnTo>
                  <a:pt x="781" y="1450"/>
                </a:lnTo>
                <a:lnTo>
                  <a:pt x="732" y="1491"/>
                </a:lnTo>
                <a:lnTo>
                  <a:pt x="710" y="1511"/>
                </a:lnTo>
                <a:lnTo>
                  <a:pt x="689" y="1530"/>
                </a:lnTo>
                <a:lnTo>
                  <a:pt x="666" y="1554"/>
                </a:lnTo>
                <a:lnTo>
                  <a:pt x="643" y="1579"/>
                </a:lnTo>
                <a:lnTo>
                  <a:pt x="619" y="1608"/>
                </a:lnTo>
                <a:lnTo>
                  <a:pt x="595" y="1639"/>
                </a:lnTo>
                <a:lnTo>
                  <a:pt x="570" y="1673"/>
                </a:lnTo>
                <a:lnTo>
                  <a:pt x="546" y="1709"/>
                </a:lnTo>
                <a:lnTo>
                  <a:pt x="520" y="1747"/>
                </a:lnTo>
                <a:lnTo>
                  <a:pt x="495" y="1788"/>
                </a:lnTo>
                <a:lnTo>
                  <a:pt x="470" y="1832"/>
                </a:lnTo>
                <a:lnTo>
                  <a:pt x="444" y="1877"/>
                </a:lnTo>
                <a:lnTo>
                  <a:pt x="419" y="1923"/>
                </a:lnTo>
                <a:lnTo>
                  <a:pt x="393" y="1972"/>
                </a:lnTo>
                <a:lnTo>
                  <a:pt x="369" y="2023"/>
                </a:lnTo>
                <a:lnTo>
                  <a:pt x="343" y="2076"/>
                </a:lnTo>
                <a:lnTo>
                  <a:pt x="319" y="2130"/>
                </a:lnTo>
                <a:lnTo>
                  <a:pt x="294" y="2185"/>
                </a:lnTo>
                <a:lnTo>
                  <a:pt x="271" y="2242"/>
                </a:lnTo>
                <a:lnTo>
                  <a:pt x="247" y="2300"/>
                </a:lnTo>
                <a:lnTo>
                  <a:pt x="224" y="2359"/>
                </a:lnTo>
                <a:lnTo>
                  <a:pt x="203" y="2420"/>
                </a:lnTo>
                <a:lnTo>
                  <a:pt x="181" y="2482"/>
                </a:lnTo>
                <a:lnTo>
                  <a:pt x="161" y="2544"/>
                </a:lnTo>
                <a:lnTo>
                  <a:pt x="141" y="2606"/>
                </a:lnTo>
                <a:lnTo>
                  <a:pt x="122" y="2670"/>
                </a:lnTo>
                <a:lnTo>
                  <a:pt x="105" y="2733"/>
                </a:lnTo>
                <a:lnTo>
                  <a:pt x="89" y="2798"/>
                </a:lnTo>
                <a:lnTo>
                  <a:pt x="73" y="2863"/>
                </a:lnTo>
                <a:lnTo>
                  <a:pt x="59" y="2928"/>
                </a:lnTo>
                <a:lnTo>
                  <a:pt x="46" y="2993"/>
                </a:lnTo>
                <a:lnTo>
                  <a:pt x="35" y="3058"/>
                </a:lnTo>
                <a:lnTo>
                  <a:pt x="24" y="3123"/>
                </a:lnTo>
                <a:lnTo>
                  <a:pt x="16" y="3188"/>
                </a:lnTo>
                <a:lnTo>
                  <a:pt x="10" y="3253"/>
                </a:lnTo>
                <a:lnTo>
                  <a:pt x="5" y="3317"/>
                </a:lnTo>
                <a:lnTo>
                  <a:pt x="1" y="3380"/>
                </a:lnTo>
                <a:lnTo>
                  <a:pt x="0" y="3443"/>
                </a:lnTo>
                <a:lnTo>
                  <a:pt x="0" y="3505"/>
                </a:lnTo>
                <a:lnTo>
                  <a:pt x="3" y="3567"/>
                </a:lnTo>
                <a:lnTo>
                  <a:pt x="7" y="3629"/>
                </a:lnTo>
                <a:lnTo>
                  <a:pt x="13" y="3688"/>
                </a:lnTo>
                <a:lnTo>
                  <a:pt x="22" y="3747"/>
                </a:lnTo>
                <a:lnTo>
                  <a:pt x="27" y="3775"/>
                </a:lnTo>
                <a:lnTo>
                  <a:pt x="32" y="3804"/>
                </a:lnTo>
                <a:lnTo>
                  <a:pt x="40" y="3832"/>
                </a:lnTo>
                <a:lnTo>
                  <a:pt x="46" y="3860"/>
                </a:lnTo>
                <a:lnTo>
                  <a:pt x="54" y="3887"/>
                </a:lnTo>
                <a:lnTo>
                  <a:pt x="62" y="3914"/>
                </a:lnTo>
                <a:lnTo>
                  <a:pt x="70" y="3941"/>
                </a:lnTo>
                <a:lnTo>
                  <a:pt x="80" y="3968"/>
                </a:lnTo>
                <a:lnTo>
                  <a:pt x="90" y="3993"/>
                </a:lnTo>
                <a:lnTo>
                  <a:pt x="101" y="4019"/>
                </a:lnTo>
                <a:lnTo>
                  <a:pt x="112" y="4044"/>
                </a:lnTo>
                <a:lnTo>
                  <a:pt x="124" y="4069"/>
                </a:lnTo>
                <a:lnTo>
                  <a:pt x="136" y="4093"/>
                </a:lnTo>
                <a:lnTo>
                  <a:pt x="150" y="4116"/>
                </a:lnTo>
                <a:lnTo>
                  <a:pt x="164" y="4140"/>
                </a:lnTo>
                <a:lnTo>
                  <a:pt x="179" y="4162"/>
                </a:lnTo>
                <a:lnTo>
                  <a:pt x="194" y="4185"/>
                </a:lnTo>
                <a:lnTo>
                  <a:pt x="211" y="4206"/>
                </a:lnTo>
                <a:lnTo>
                  <a:pt x="227" y="4227"/>
                </a:lnTo>
                <a:lnTo>
                  <a:pt x="244" y="4248"/>
                </a:lnTo>
                <a:lnTo>
                  <a:pt x="263" y="4268"/>
                </a:lnTo>
                <a:lnTo>
                  <a:pt x="282" y="4288"/>
                </a:lnTo>
                <a:lnTo>
                  <a:pt x="302" y="4307"/>
                </a:lnTo>
                <a:lnTo>
                  <a:pt x="323" y="4325"/>
                </a:lnTo>
                <a:lnTo>
                  <a:pt x="344" y="4343"/>
                </a:lnTo>
                <a:lnTo>
                  <a:pt x="367" y="4360"/>
                </a:lnTo>
                <a:lnTo>
                  <a:pt x="389" y="4376"/>
                </a:lnTo>
                <a:lnTo>
                  <a:pt x="413" y="4391"/>
                </a:lnTo>
                <a:lnTo>
                  <a:pt x="438" y="4407"/>
                </a:lnTo>
                <a:lnTo>
                  <a:pt x="463" y="4421"/>
                </a:lnTo>
                <a:lnTo>
                  <a:pt x="490" y="4435"/>
                </a:lnTo>
                <a:lnTo>
                  <a:pt x="516" y="4449"/>
                </a:lnTo>
                <a:lnTo>
                  <a:pt x="545" y="4461"/>
                </a:lnTo>
                <a:lnTo>
                  <a:pt x="573" y="4472"/>
                </a:lnTo>
                <a:lnTo>
                  <a:pt x="603" y="4483"/>
                </a:lnTo>
                <a:lnTo>
                  <a:pt x="634" y="4493"/>
                </a:lnTo>
                <a:lnTo>
                  <a:pt x="665" y="4503"/>
                </a:lnTo>
                <a:lnTo>
                  <a:pt x="698" y="4511"/>
                </a:lnTo>
                <a:lnTo>
                  <a:pt x="731" y="4519"/>
                </a:lnTo>
                <a:lnTo>
                  <a:pt x="765" y="4526"/>
                </a:lnTo>
                <a:lnTo>
                  <a:pt x="801" y="4532"/>
                </a:lnTo>
                <a:lnTo>
                  <a:pt x="836" y="4537"/>
                </a:lnTo>
                <a:lnTo>
                  <a:pt x="873" y="4541"/>
                </a:lnTo>
                <a:lnTo>
                  <a:pt x="912" y="4545"/>
                </a:lnTo>
                <a:lnTo>
                  <a:pt x="950" y="4548"/>
                </a:lnTo>
                <a:lnTo>
                  <a:pt x="990" y="4549"/>
                </a:lnTo>
                <a:lnTo>
                  <a:pt x="1475" y="4566"/>
                </a:lnTo>
                <a:lnTo>
                  <a:pt x="1751" y="4575"/>
                </a:lnTo>
                <a:lnTo>
                  <a:pt x="1874" y="4578"/>
                </a:lnTo>
                <a:lnTo>
                  <a:pt x="1903" y="4578"/>
                </a:lnTo>
                <a:lnTo>
                  <a:pt x="1932" y="4578"/>
                </a:lnTo>
                <a:lnTo>
                  <a:pt x="2056" y="4575"/>
                </a:lnTo>
                <a:lnTo>
                  <a:pt x="2332" y="4566"/>
                </a:lnTo>
                <a:lnTo>
                  <a:pt x="2817" y="4549"/>
                </a:lnTo>
                <a:lnTo>
                  <a:pt x="2856" y="4548"/>
                </a:lnTo>
                <a:lnTo>
                  <a:pt x="2895" y="4545"/>
                </a:lnTo>
                <a:lnTo>
                  <a:pt x="2933" y="4541"/>
                </a:lnTo>
                <a:lnTo>
                  <a:pt x="2970" y="4537"/>
                </a:lnTo>
                <a:lnTo>
                  <a:pt x="3006" y="4532"/>
                </a:lnTo>
                <a:lnTo>
                  <a:pt x="3042" y="4526"/>
                </a:lnTo>
                <a:lnTo>
                  <a:pt x="3075" y="4519"/>
                </a:lnTo>
                <a:lnTo>
                  <a:pt x="3109" y="4511"/>
                </a:lnTo>
                <a:lnTo>
                  <a:pt x="3142" y="4503"/>
                </a:lnTo>
                <a:lnTo>
                  <a:pt x="3173" y="4493"/>
                </a:lnTo>
                <a:lnTo>
                  <a:pt x="3204" y="4483"/>
                </a:lnTo>
                <a:lnTo>
                  <a:pt x="3233" y="4472"/>
                </a:lnTo>
                <a:lnTo>
                  <a:pt x="3262" y="4461"/>
                </a:lnTo>
                <a:lnTo>
                  <a:pt x="3290" y="4449"/>
                </a:lnTo>
                <a:lnTo>
                  <a:pt x="3317" y="4435"/>
                </a:lnTo>
                <a:lnTo>
                  <a:pt x="3343" y="4421"/>
                </a:lnTo>
                <a:lnTo>
                  <a:pt x="3369" y="4407"/>
                </a:lnTo>
                <a:lnTo>
                  <a:pt x="3393" y="4391"/>
                </a:lnTo>
                <a:lnTo>
                  <a:pt x="3418" y="4376"/>
                </a:lnTo>
                <a:lnTo>
                  <a:pt x="3440" y="4360"/>
                </a:lnTo>
                <a:lnTo>
                  <a:pt x="3462" y="4343"/>
                </a:lnTo>
                <a:lnTo>
                  <a:pt x="3484" y="4325"/>
                </a:lnTo>
                <a:lnTo>
                  <a:pt x="3504" y="4307"/>
                </a:lnTo>
                <a:lnTo>
                  <a:pt x="3525" y="4288"/>
                </a:lnTo>
                <a:lnTo>
                  <a:pt x="3544" y="4268"/>
                </a:lnTo>
                <a:lnTo>
                  <a:pt x="3562" y="4248"/>
                </a:lnTo>
                <a:lnTo>
                  <a:pt x="3580" y="4227"/>
                </a:lnTo>
                <a:lnTo>
                  <a:pt x="3596" y="4206"/>
                </a:lnTo>
                <a:lnTo>
                  <a:pt x="3612" y="4185"/>
                </a:lnTo>
                <a:lnTo>
                  <a:pt x="3628" y="4162"/>
                </a:lnTo>
                <a:lnTo>
                  <a:pt x="3643" y="4140"/>
                </a:lnTo>
                <a:lnTo>
                  <a:pt x="3657" y="4116"/>
                </a:lnTo>
                <a:lnTo>
                  <a:pt x="3670" y="4093"/>
                </a:lnTo>
                <a:lnTo>
                  <a:pt x="3683" y="4069"/>
                </a:lnTo>
                <a:lnTo>
                  <a:pt x="3695" y="4044"/>
                </a:lnTo>
                <a:lnTo>
                  <a:pt x="3706" y="4019"/>
                </a:lnTo>
                <a:lnTo>
                  <a:pt x="3716" y="3993"/>
                </a:lnTo>
                <a:lnTo>
                  <a:pt x="3726" y="3968"/>
                </a:lnTo>
                <a:lnTo>
                  <a:pt x="3737" y="3941"/>
                </a:lnTo>
                <a:lnTo>
                  <a:pt x="3745" y="3914"/>
                </a:lnTo>
                <a:lnTo>
                  <a:pt x="3753" y="3887"/>
                </a:lnTo>
                <a:lnTo>
                  <a:pt x="3760" y="3860"/>
                </a:lnTo>
                <a:lnTo>
                  <a:pt x="3767" y="3832"/>
                </a:lnTo>
                <a:lnTo>
                  <a:pt x="3774" y="3804"/>
                </a:lnTo>
                <a:lnTo>
                  <a:pt x="3779" y="3775"/>
                </a:lnTo>
                <a:lnTo>
                  <a:pt x="3784" y="3747"/>
                </a:lnTo>
                <a:lnTo>
                  <a:pt x="3794" y="3688"/>
                </a:lnTo>
                <a:lnTo>
                  <a:pt x="3800" y="3629"/>
                </a:lnTo>
                <a:lnTo>
                  <a:pt x="3804" y="3567"/>
                </a:lnTo>
                <a:lnTo>
                  <a:pt x="3807" y="3505"/>
                </a:lnTo>
                <a:lnTo>
                  <a:pt x="3807" y="3443"/>
                </a:lnTo>
                <a:lnTo>
                  <a:pt x="3806" y="3380"/>
                </a:lnTo>
                <a:lnTo>
                  <a:pt x="3802" y="3317"/>
                </a:lnTo>
                <a:lnTo>
                  <a:pt x="3797" y="3253"/>
                </a:lnTo>
                <a:lnTo>
                  <a:pt x="3791" y="3188"/>
                </a:lnTo>
                <a:lnTo>
                  <a:pt x="3781" y="3123"/>
                </a:lnTo>
                <a:lnTo>
                  <a:pt x="3772" y="3058"/>
                </a:lnTo>
                <a:lnTo>
                  <a:pt x="3761" y="2993"/>
                </a:lnTo>
                <a:lnTo>
                  <a:pt x="3748" y="2928"/>
                </a:lnTo>
                <a:lnTo>
                  <a:pt x="3733" y="2863"/>
                </a:lnTo>
                <a:lnTo>
                  <a:pt x="3718" y="2798"/>
                </a:lnTo>
                <a:lnTo>
                  <a:pt x="3702" y="2733"/>
                </a:lnTo>
                <a:lnTo>
                  <a:pt x="3685" y="2670"/>
                </a:lnTo>
                <a:lnTo>
                  <a:pt x="3665" y="2606"/>
                </a:lnTo>
                <a:lnTo>
                  <a:pt x="3646" y="2544"/>
                </a:lnTo>
                <a:lnTo>
                  <a:pt x="3625" y="2482"/>
                </a:lnTo>
                <a:lnTo>
                  <a:pt x="3604" y="2420"/>
                </a:lnTo>
                <a:lnTo>
                  <a:pt x="3582" y="2359"/>
                </a:lnTo>
                <a:lnTo>
                  <a:pt x="3559" y="2300"/>
                </a:lnTo>
                <a:lnTo>
                  <a:pt x="3536" y="2242"/>
                </a:lnTo>
                <a:lnTo>
                  <a:pt x="3512" y="2185"/>
                </a:lnTo>
                <a:lnTo>
                  <a:pt x="3488" y="2130"/>
                </a:lnTo>
                <a:lnTo>
                  <a:pt x="3463" y="2076"/>
                </a:lnTo>
                <a:lnTo>
                  <a:pt x="3438" y="2023"/>
                </a:lnTo>
                <a:lnTo>
                  <a:pt x="3413" y="1972"/>
                </a:lnTo>
                <a:lnTo>
                  <a:pt x="3388" y="1923"/>
                </a:lnTo>
                <a:lnTo>
                  <a:pt x="3363" y="1877"/>
                </a:lnTo>
                <a:lnTo>
                  <a:pt x="3336" y="1832"/>
                </a:lnTo>
                <a:lnTo>
                  <a:pt x="3311" y="1788"/>
                </a:lnTo>
                <a:lnTo>
                  <a:pt x="3286" y="1747"/>
                </a:lnTo>
                <a:lnTo>
                  <a:pt x="3261" y="1709"/>
                </a:lnTo>
                <a:lnTo>
                  <a:pt x="3236" y="1673"/>
                </a:lnTo>
                <a:lnTo>
                  <a:pt x="3211" y="1639"/>
                </a:lnTo>
                <a:lnTo>
                  <a:pt x="3187" y="1608"/>
                </a:lnTo>
                <a:lnTo>
                  <a:pt x="3164" y="1579"/>
                </a:lnTo>
                <a:lnTo>
                  <a:pt x="3141" y="1554"/>
                </a:lnTo>
                <a:lnTo>
                  <a:pt x="3118" y="1530"/>
                </a:lnTo>
                <a:close/>
                <a:moveTo>
                  <a:pt x="2776" y="3860"/>
                </a:moveTo>
                <a:lnTo>
                  <a:pt x="2776" y="3860"/>
                </a:lnTo>
                <a:lnTo>
                  <a:pt x="2751" y="3878"/>
                </a:lnTo>
                <a:lnTo>
                  <a:pt x="2728" y="3894"/>
                </a:lnTo>
                <a:lnTo>
                  <a:pt x="2705" y="3909"/>
                </a:lnTo>
                <a:lnTo>
                  <a:pt x="2681" y="3921"/>
                </a:lnTo>
                <a:lnTo>
                  <a:pt x="2660" y="3931"/>
                </a:lnTo>
                <a:lnTo>
                  <a:pt x="2638" y="3940"/>
                </a:lnTo>
                <a:lnTo>
                  <a:pt x="2617" y="3947"/>
                </a:lnTo>
                <a:lnTo>
                  <a:pt x="2597" y="3953"/>
                </a:lnTo>
                <a:lnTo>
                  <a:pt x="2577" y="3959"/>
                </a:lnTo>
                <a:lnTo>
                  <a:pt x="2558" y="3963"/>
                </a:lnTo>
                <a:lnTo>
                  <a:pt x="2521" y="3969"/>
                </a:lnTo>
                <a:lnTo>
                  <a:pt x="2487" y="3973"/>
                </a:lnTo>
                <a:lnTo>
                  <a:pt x="2455" y="3977"/>
                </a:lnTo>
                <a:lnTo>
                  <a:pt x="2428" y="3979"/>
                </a:lnTo>
                <a:lnTo>
                  <a:pt x="2398" y="3980"/>
                </a:lnTo>
                <a:lnTo>
                  <a:pt x="2365" y="3980"/>
                </a:lnTo>
                <a:lnTo>
                  <a:pt x="2329" y="3978"/>
                </a:lnTo>
                <a:lnTo>
                  <a:pt x="2289" y="3975"/>
                </a:lnTo>
                <a:lnTo>
                  <a:pt x="2246" y="3971"/>
                </a:lnTo>
                <a:lnTo>
                  <a:pt x="2199" y="3964"/>
                </a:lnTo>
                <a:lnTo>
                  <a:pt x="2149" y="3957"/>
                </a:lnTo>
                <a:lnTo>
                  <a:pt x="2046" y="3940"/>
                </a:lnTo>
                <a:lnTo>
                  <a:pt x="1956" y="3928"/>
                </a:lnTo>
                <a:lnTo>
                  <a:pt x="1916" y="3923"/>
                </a:lnTo>
                <a:lnTo>
                  <a:pt x="1879" y="3920"/>
                </a:lnTo>
                <a:lnTo>
                  <a:pt x="1847" y="3918"/>
                </a:lnTo>
                <a:lnTo>
                  <a:pt x="1818" y="3917"/>
                </a:lnTo>
                <a:lnTo>
                  <a:pt x="1786" y="3917"/>
                </a:lnTo>
                <a:lnTo>
                  <a:pt x="1754" y="3919"/>
                </a:lnTo>
                <a:lnTo>
                  <a:pt x="1724" y="3921"/>
                </a:lnTo>
                <a:lnTo>
                  <a:pt x="1692" y="3925"/>
                </a:lnTo>
                <a:lnTo>
                  <a:pt x="1661" y="3929"/>
                </a:lnTo>
                <a:lnTo>
                  <a:pt x="1631" y="3934"/>
                </a:lnTo>
                <a:lnTo>
                  <a:pt x="1601" y="3940"/>
                </a:lnTo>
                <a:lnTo>
                  <a:pt x="1573" y="3946"/>
                </a:lnTo>
                <a:lnTo>
                  <a:pt x="1516" y="3960"/>
                </a:lnTo>
                <a:lnTo>
                  <a:pt x="1462" y="3974"/>
                </a:lnTo>
                <a:lnTo>
                  <a:pt x="1362" y="4001"/>
                </a:lnTo>
                <a:lnTo>
                  <a:pt x="1350" y="4000"/>
                </a:lnTo>
                <a:lnTo>
                  <a:pt x="1338" y="3998"/>
                </a:lnTo>
                <a:lnTo>
                  <a:pt x="1327" y="3995"/>
                </a:lnTo>
                <a:lnTo>
                  <a:pt x="1317" y="3992"/>
                </a:lnTo>
                <a:lnTo>
                  <a:pt x="1296" y="3985"/>
                </a:lnTo>
                <a:lnTo>
                  <a:pt x="1276" y="3976"/>
                </a:lnTo>
                <a:lnTo>
                  <a:pt x="1259" y="3964"/>
                </a:lnTo>
                <a:lnTo>
                  <a:pt x="1243" y="3951"/>
                </a:lnTo>
                <a:lnTo>
                  <a:pt x="1229" y="3937"/>
                </a:lnTo>
                <a:lnTo>
                  <a:pt x="1223" y="3929"/>
                </a:lnTo>
                <a:lnTo>
                  <a:pt x="1218" y="3922"/>
                </a:lnTo>
                <a:lnTo>
                  <a:pt x="1213" y="3914"/>
                </a:lnTo>
                <a:lnTo>
                  <a:pt x="1209" y="3906"/>
                </a:lnTo>
                <a:lnTo>
                  <a:pt x="1206" y="3896"/>
                </a:lnTo>
                <a:lnTo>
                  <a:pt x="1203" y="3888"/>
                </a:lnTo>
                <a:lnTo>
                  <a:pt x="1201" y="3880"/>
                </a:lnTo>
                <a:lnTo>
                  <a:pt x="1200" y="3871"/>
                </a:lnTo>
                <a:lnTo>
                  <a:pt x="1199" y="3862"/>
                </a:lnTo>
                <a:lnTo>
                  <a:pt x="1200" y="3854"/>
                </a:lnTo>
                <a:lnTo>
                  <a:pt x="1201" y="3845"/>
                </a:lnTo>
                <a:lnTo>
                  <a:pt x="1203" y="3836"/>
                </a:lnTo>
                <a:lnTo>
                  <a:pt x="1206" y="3827"/>
                </a:lnTo>
                <a:lnTo>
                  <a:pt x="1210" y="3818"/>
                </a:lnTo>
                <a:lnTo>
                  <a:pt x="1215" y="3810"/>
                </a:lnTo>
                <a:lnTo>
                  <a:pt x="1220" y="3802"/>
                </a:lnTo>
                <a:lnTo>
                  <a:pt x="1227" y="3793"/>
                </a:lnTo>
                <a:lnTo>
                  <a:pt x="1236" y="3785"/>
                </a:lnTo>
                <a:lnTo>
                  <a:pt x="1288" y="3749"/>
                </a:lnTo>
                <a:lnTo>
                  <a:pt x="1314" y="3730"/>
                </a:lnTo>
                <a:lnTo>
                  <a:pt x="1341" y="3710"/>
                </a:lnTo>
                <a:lnTo>
                  <a:pt x="1367" y="3689"/>
                </a:lnTo>
                <a:lnTo>
                  <a:pt x="1392" y="3667"/>
                </a:lnTo>
                <a:lnTo>
                  <a:pt x="1417" y="3644"/>
                </a:lnTo>
                <a:lnTo>
                  <a:pt x="1440" y="3618"/>
                </a:lnTo>
                <a:lnTo>
                  <a:pt x="1462" y="3593"/>
                </a:lnTo>
                <a:lnTo>
                  <a:pt x="1472" y="3579"/>
                </a:lnTo>
                <a:lnTo>
                  <a:pt x="1482" y="3565"/>
                </a:lnTo>
                <a:lnTo>
                  <a:pt x="1491" y="3550"/>
                </a:lnTo>
                <a:lnTo>
                  <a:pt x="1499" y="3536"/>
                </a:lnTo>
                <a:lnTo>
                  <a:pt x="1508" y="3521"/>
                </a:lnTo>
                <a:lnTo>
                  <a:pt x="1515" y="3504"/>
                </a:lnTo>
                <a:lnTo>
                  <a:pt x="1522" y="3488"/>
                </a:lnTo>
                <a:lnTo>
                  <a:pt x="1528" y="3472"/>
                </a:lnTo>
                <a:lnTo>
                  <a:pt x="1533" y="3454"/>
                </a:lnTo>
                <a:lnTo>
                  <a:pt x="1537" y="3437"/>
                </a:lnTo>
                <a:lnTo>
                  <a:pt x="1541" y="3419"/>
                </a:lnTo>
                <a:lnTo>
                  <a:pt x="1544" y="3399"/>
                </a:lnTo>
                <a:lnTo>
                  <a:pt x="1546" y="3381"/>
                </a:lnTo>
                <a:lnTo>
                  <a:pt x="1547" y="3361"/>
                </a:lnTo>
                <a:lnTo>
                  <a:pt x="1547" y="3337"/>
                </a:lnTo>
                <a:lnTo>
                  <a:pt x="1547" y="3311"/>
                </a:lnTo>
                <a:lnTo>
                  <a:pt x="1164" y="3282"/>
                </a:lnTo>
                <a:lnTo>
                  <a:pt x="1151" y="3280"/>
                </a:lnTo>
                <a:lnTo>
                  <a:pt x="1137" y="3277"/>
                </a:lnTo>
                <a:lnTo>
                  <a:pt x="1124" y="3273"/>
                </a:lnTo>
                <a:lnTo>
                  <a:pt x="1111" y="3268"/>
                </a:lnTo>
                <a:lnTo>
                  <a:pt x="1099" y="3261"/>
                </a:lnTo>
                <a:lnTo>
                  <a:pt x="1088" y="3254"/>
                </a:lnTo>
                <a:lnTo>
                  <a:pt x="1077" y="3246"/>
                </a:lnTo>
                <a:lnTo>
                  <a:pt x="1066" y="3236"/>
                </a:lnTo>
                <a:lnTo>
                  <a:pt x="1057" y="3226"/>
                </a:lnTo>
                <a:lnTo>
                  <a:pt x="1049" y="3216"/>
                </a:lnTo>
                <a:lnTo>
                  <a:pt x="1042" y="3205"/>
                </a:lnTo>
                <a:lnTo>
                  <a:pt x="1036" y="3193"/>
                </a:lnTo>
                <a:lnTo>
                  <a:pt x="1030" y="3180"/>
                </a:lnTo>
                <a:lnTo>
                  <a:pt x="1026" y="3168"/>
                </a:lnTo>
                <a:lnTo>
                  <a:pt x="1024" y="3155"/>
                </a:lnTo>
                <a:lnTo>
                  <a:pt x="1022" y="3142"/>
                </a:lnTo>
                <a:lnTo>
                  <a:pt x="1022" y="3128"/>
                </a:lnTo>
                <a:lnTo>
                  <a:pt x="1023" y="3115"/>
                </a:lnTo>
                <a:lnTo>
                  <a:pt x="1025" y="3103"/>
                </a:lnTo>
                <a:lnTo>
                  <a:pt x="1029" y="3092"/>
                </a:lnTo>
                <a:lnTo>
                  <a:pt x="1034" y="3081"/>
                </a:lnTo>
                <a:lnTo>
                  <a:pt x="1040" y="3069"/>
                </a:lnTo>
                <a:lnTo>
                  <a:pt x="1047" y="3060"/>
                </a:lnTo>
                <a:lnTo>
                  <a:pt x="1055" y="3051"/>
                </a:lnTo>
                <a:lnTo>
                  <a:pt x="1063" y="3043"/>
                </a:lnTo>
                <a:lnTo>
                  <a:pt x="1074" y="3036"/>
                </a:lnTo>
                <a:lnTo>
                  <a:pt x="1085" y="3030"/>
                </a:lnTo>
                <a:lnTo>
                  <a:pt x="1096" y="3025"/>
                </a:lnTo>
                <a:lnTo>
                  <a:pt x="1108" y="3020"/>
                </a:lnTo>
                <a:lnTo>
                  <a:pt x="1120" y="3017"/>
                </a:lnTo>
                <a:lnTo>
                  <a:pt x="1134" y="3016"/>
                </a:lnTo>
                <a:lnTo>
                  <a:pt x="1148" y="3016"/>
                </a:lnTo>
                <a:lnTo>
                  <a:pt x="1518" y="3029"/>
                </a:lnTo>
                <a:lnTo>
                  <a:pt x="1463" y="2843"/>
                </a:lnTo>
                <a:lnTo>
                  <a:pt x="1145" y="2843"/>
                </a:lnTo>
                <a:lnTo>
                  <a:pt x="1131" y="2843"/>
                </a:lnTo>
                <a:lnTo>
                  <a:pt x="1117" y="2841"/>
                </a:lnTo>
                <a:lnTo>
                  <a:pt x="1104" y="2837"/>
                </a:lnTo>
                <a:lnTo>
                  <a:pt x="1092" y="2833"/>
                </a:lnTo>
                <a:lnTo>
                  <a:pt x="1081" y="2827"/>
                </a:lnTo>
                <a:lnTo>
                  <a:pt x="1070" y="2821"/>
                </a:lnTo>
                <a:lnTo>
                  <a:pt x="1059" y="2813"/>
                </a:lnTo>
                <a:lnTo>
                  <a:pt x="1050" y="2805"/>
                </a:lnTo>
                <a:lnTo>
                  <a:pt x="1042" y="2794"/>
                </a:lnTo>
                <a:lnTo>
                  <a:pt x="1035" y="2784"/>
                </a:lnTo>
                <a:lnTo>
                  <a:pt x="1028" y="2773"/>
                </a:lnTo>
                <a:lnTo>
                  <a:pt x="1023" y="2762"/>
                </a:lnTo>
                <a:lnTo>
                  <a:pt x="1019" y="2750"/>
                </a:lnTo>
                <a:lnTo>
                  <a:pt x="1016" y="2736"/>
                </a:lnTo>
                <a:lnTo>
                  <a:pt x="1015" y="2723"/>
                </a:lnTo>
                <a:lnTo>
                  <a:pt x="1014" y="2710"/>
                </a:lnTo>
                <a:lnTo>
                  <a:pt x="1015" y="2696"/>
                </a:lnTo>
                <a:lnTo>
                  <a:pt x="1018" y="2682"/>
                </a:lnTo>
                <a:lnTo>
                  <a:pt x="1021" y="2669"/>
                </a:lnTo>
                <a:lnTo>
                  <a:pt x="1026" y="2657"/>
                </a:lnTo>
                <a:lnTo>
                  <a:pt x="1032" y="2645"/>
                </a:lnTo>
                <a:lnTo>
                  <a:pt x="1039" y="2633"/>
                </a:lnTo>
                <a:lnTo>
                  <a:pt x="1047" y="2623"/>
                </a:lnTo>
                <a:lnTo>
                  <a:pt x="1056" y="2613"/>
                </a:lnTo>
                <a:lnTo>
                  <a:pt x="1065" y="2604"/>
                </a:lnTo>
                <a:lnTo>
                  <a:pt x="1077" y="2596"/>
                </a:lnTo>
                <a:lnTo>
                  <a:pt x="1088" y="2588"/>
                </a:lnTo>
                <a:lnTo>
                  <a:pt x="1100" y="2581"/>
                </a:lnTo>
                <a:lnTo>
                  <a:pt x="1112" y="2576"/>
                </a:lnTo>
                <a:lnTo>
                  <a:pt x="1126" y="2572"/>
                </a:lnTo>
                <a:lnTo>
                  <a:pt x="1139" y="2569"/>
                </a:lnTo>
                <a:lnTo>
                  <a:pt x="1153" y="2568"/>
                </a:lnTo>
                <a:lnTo>
                  <a:pt x="1390" y="2554"/>
                </a:lnTo>
                <a:lnTo>
                  <a:pt x="1383" y="2518"/>
                </a:lnTo>
                <a:lnTo>
                  <a:pt x="1378" y="2483"/>
                </a:lnTo>
                <a:lnTo>
                  <a:pt x="1374" y="2448"/>
                </a:lnTo>
                <a:lnTo>
                  <a:pt x="1371" y="2414"/>
                </a:lnTo>
                <a:lnTo>
                  <a:pt x="1369" y="2382"/>
                </a:lnTo>
                <a:lnTo>
                  <a:pt x="1369" y="2350"/>
                </a:lnTo>
                <a:lnTo>
                  <a:pt x="1370" y="2320"/>
                </a:lnTo>
                <a:lnTo>
                  <a:pt x="1372" y="2291"/>
                </a:lnTo>
                <a:lnTo>
                  <a:pt x="1376" y="2254"/>
                </a:lnTo>
                <a:lnTo>
                  <a:pt x="1381" y="2220"/>
                </a:lnTo>
                <a:lnTo>
                  <a:pt x="1388" y="2186"/>
                </a:lnTo>
                <a:lnTo>
                  <a:pt x="1398" y="2154"/>
                </a:lnTo>
                <a:lnTo>
                  <a:pt x="1408" y="2122"/>
                </a:lnTo>
                <a:lnTo>
                  <a:pt x="1419" y="2092"/>
                </a:lnTo>
                <a:lnTo>
                  <a:pt x="1432" y="2063"/>
                </a:lnTo>
                <a:lnTo>
                  <a:pt x="1447" y="2036"/>
                </a:lnTo>
                <a:lnTo>
                  <a:pt x="1464" y="2008"/>
                </a:lnTo>
                <a:lnTo>
                  <a:pt x="1481" y="1983"/>
                </a:lnTo>
                <a:lnTo>
                  <a:pt x="1500" y="1958"/>
                </a:lnTo>
                <a:lnTo>
                  <a:pt x="1521" y="1935"/>
                </a:lnTo>
                <a:lnTo>
                  <a:pt x="1543" y="1912"/>
                </a:lnTo>
                <a:lnTo>
                  <a:pt x="1567" y="1891"/>
                </a:lnTo>
                <a:lnTo>
                  <a:pt x="1592" y="1870"/>
                </a:lnTo>
                <a:lnTo>
                  <a:pt x="1619" y="1851"/>
                </a:lnTo>
                <a:lnTo>
                  <a:pt x="1646" y="1835"/>
                </a:lnTo>
                <a:lnTo>
                  <a:pt x="1673" y="1820"/>
                </a:lnTo>
                <a:lnTo>
                  <a:pt x="1701" y="1805"/>
                </a:lnTo>
                <a:lnTo>
                  <a:pt x="1730" y="1792"/>
                </a:lnTo>
                <a:lnTo>
                  <a:pt x="1759" y="1780"/>
                </a:lnTo>
                <a:lnTo>
                  <a:pt x="1789" y="1770"/>
                </a:lnTo>
                <a:lnTo>
                  <a:pt x="1819" y="1760"/>
                </a:lnTo>
                <a:lnTo>
                  <a:pt x="1850" y="1752"/>
                </a:lnTo>
                <a:lnTo>
                  <a:pt x="1881" y="1745"/>
                </a:lnTo>
                <a:lnTo>
                  <a:pt x="1914" y="1740"/>
                </a:lnTo>
                <a:lnTo>
                  <a:pt x="1947" y="1735"/>
                </a:lnTo>
                <a:lnTo>
                  <a:pt x="1979" y="1732"/>
                </a:lnTo>
                <a:lnTo>
                  <a:pt x="2014" y="1730"/>
                </a:lnTo>
                <a:lnTo>
                  <a:pt x="2047" y="1729"/>
                </a:lnTo>
                <a:lnTo>
                  <a:pt x="2083" y="1730"/>
                </a:lnTo>
                <a:lnTo>
                  <a:pt x="2119" y="1732"/>
                </a:lnTo>
                <a:lnTo>
                  <a:pt x="2149" y="1734"/>
                </a:lnTo>
                <a:lnTo>
                  <a:pt x="2179" y="1737"/>
                </a:lnTo>
                <a:lnTo>
                  <a:pt x="2208" y="1742"/>
                </a:lnTo>
                <a:lnTo>
                  <a:pt x="2238" y="1747"/>
                </a:lnTo>
                <a:lnTo>
                  <a:pt x="2267" y="1754"/>
                </a:lnTo>
                <a:lnTo>
                  <a:pt x="2294" y="1762"/>
                </a:lnTo>
                <a:lnTo>
                  <a:pt x="2322" y="1770"/>
                </a:lnTo>
                <a:lnTo>
                  <a:pt x="2349" y="1779"/>
                </a:lnTo>
                <a:lnTo>
                  <a:pt x="2376" y="1789"/>
                </a:lnTo>
                <a:lnTo>
                  <a:pt x="2401" y="1801"/>
                </a:lnTo>
                <a:lnTo>
                  <a:pt x="2426" y="1813"/>
                </a:lnTo>
                <a:lnTo>
                  <a:pt x="2452" y="1827"/>
                </a:lnTo>
                <a:lnTo>
                  <a:pt x="2476" y="1841"/>
                </a:lnTo>
                <a:lnTo>
                  <a:pt x="2501" y="1856"/>
                </a:lnTo>
                <a:lnTo>
                  <a:pt x="2524" y="1873"/>
                </a:lnTo>
                <a:lnTo>
                  <a:pt x="2548" y="1890"/>
                </a:lnTo>
                <a:lnTo>
                  <a:pt x="2570" y="1908"/>
                </a:lnTo>
                <a:lnTo>
                  <a:pt x="2591" y="1928"/>
                </a:lnTo>
                <a:lnTo>
                  <a:pt x="2612" y="1948"/>
                </a:lnTo>
                <a:lnTo>
                  <a:pt x="2631" y="1969"/>
                </a:lnTo>
                <a:lnTo>
                  <a:pt x="2651" y="1992"/>
                </a:lnTo>
                <a:lnTo>
                  <a:pt x="2668" y="2015"/>
                </a:lnTo>
                <a:lnTo>
                  <a:pt x="2684" y="2040"/>
                </a:lnTo>
                <a:lnTo>
                  <a:pt x="2700" y="2065"/>
                </a:lnTo>
                <a:lnTo>
                  <a:pt x="2715" y="2091"/>
                </a:lnTo>
                <a:lnTo>
                  <a:pt x="2729" y="2118"/>
                </a:lnTo>
                <a:lnTo>
                  <a:pt x="2742" y="2146"/>
                </a:lnTo>
                <a:lnTo>
                  <a:pt x="2754" y="2175"/>
                </a:lnTo>
                <a:lnTo>
                  <a:pt x="2767" y="2205"/>
                </a:lnTo>
                <a:lnTo>
                  <a:pt x="2778" y="2235"/>
                </a:lnTo>
                <a:lnTo>
                  <a:pt x="2788" y="2266"/>
                </a:lnTo>
                <a:lnTo>
                  <a:pt x="2797" y="2297"/>
                </a:lnTo>
                <a:lnTo>
                  <a:pt x="2796" y="2305"/>
                </a:lnTo>
                <a:lnTo>
                  <a:pt x="2794" y="2314"/>
                </a:lnTo>
                <a:lnTo>
                  <a:pt x="2788" y="2329"/>
                </a:lnTo>
                <a:lnTo>
                  <a:pt x="2781" y="2343"/>
                </a:lnTo>
                <a:lnTo>
                  <a:pt x="2771" y="2356"/>
                </a:lnTo>
                <a:lnTo>
                  <a:pt x="2760" y="2368"/>
                </a:lnTo>
                <a:lnTo>
                  <a:pt x="2753" y="2373"/>
                </a:lnTo>
                <a:lnTo>
                  <a:pt x="2746" y="2377"/>
                </a:lnTo>
                <a:lnTo>
                  <a:pt x="2739" y="2381"/>
                </a:lnTo>
                <a:lnTo>
                  <a:pt x="2732" y="2384"/>
                </a:lnTo>
                <a:lnTo>
                  <a:pt x="2724" y="2387"/>
                </a:lnTo>
                <a:lnTo>
                  <a:pt x="2717" y="2389"/>
                </a:lnTo>
                <a:lnTo>
                  <a:pt x="2709" y="2390"/>
                </a:lnTo>
                <a:lnTo>
                  <a:pt x="2699" y="2391"/>
                </a:lnTo>
                <a:lnTo>
                  <a:pt x="2691" y="2391"/>
                </a:lnTo>
                <a:lnTo>
                  <a:pt x="2682" y="2390"/>
                </a:lnTo>
                <a:lnTo>
                  <a:pt x="2673" y="2389"/>
                </a:lnTo>
                <a:lnTo>
                  <a:pt x="2664" y="2386"/>
                </a:lnTo>
                <a:lnTo>
                  <a:pt x="2655" y="2383"/>
                </a:lnTo>
                <a:lnTo>
                  <a:pt x="2645" y="2379"/>
                </a:lnTo>
                <a:lnTo>
                  <a:pt x="2635" y="2374"/>
                </a:lnTo>
                <a:lnTo>
                  <a:pt x="2626" y="2367"/>
                </a:lnTo>
                <a:lnTo>
                  <a:pt x="2616" y="2359"/>
                </a:lnTo>
                <a:lnTo>
                  <a:pt x="2607" y="2351"/>
                </a:lnTo>
                <a:lnTo>
                  <a:pt x="2597" y="2342"/>
                </a:lnTo>
                <a:lnTo>
                  <a:pt x="2587" y="2331"/>
                </a:lnTo>
                <a:lnTo>
                  <a:pt x="2577" y="2320"/>
                </a:lnTo>
                <a:lnTo>
                  <a:pt x="2568" y="2306"/>
                </a:lnTo>
                <a:lnTo>
                  <a:pt x="2551" y="2259"/>
                </a:lnTo>
                <a:lnTo>
                  <a:pt x="2533" y="2217"/>
                </a:lnTo>
                <a:lnTo>
                  <a:pt x="2517" y="2178"/>
                </a:lnTo>
                <a:lnTo>
                  <a:pt x="2501" y="2144"/>
                </a:lnTo>
                <a:lnTo>
                  <a:pt x="2492" y="2128"/>
                </a:lnTo>
                <a:lnTo>
                  <a:pt x="2482" y="2113"/>
                </a:lnTo>
                <a:lnTo>
                  <a:pt x="2472" y="2098"/>
                </a:lnTo>
                <a:lnTo>
                  <a:pt x="2461" y="2083"/>
                </a:lnTo>
                <a:lnTo>
                  <a:pt x="2450" y="2069"/>
                </a:lnTo>
                <a:lnTo>
                  <a:pt x="2438" y="2055"/>
                </a:lnTo>
                <a:lnTo>
                  <a:pt x="2424" y="2042"/>
                </a:lnTo>
                <a:lnTo>
                  <a:pt x="2410" y="2027"/>
                </a:lnTo>
                <a:lnTo>
                  <a:pt x="2395" y="2014"/>
                </a:lnTo>
                <a:lnTo>
                  <a:pt x="2379" y="2002"/>
                </a:lnTo>
                <a:lnTo>
                  <a:pt x="2363" y="1990"/>
                </a:lnTo>
                <a:lnTo>
                  <a:pt x="2347" y="1978"/>
                </a:lnTo>
                <a:lnTo>
                  <a:pt x="2330" y="1968"/>
                </a:lnTo>
                <a:lnTo>
                  <a:pt x="2313" y="1959"/>
                </a:lnTo>
                <a:lnTo>
                  <a:pt x="2296" y="1950"/>
                </a:lnTo>
                <a:lnTo>
                  <a:pt x="2278" y="1942"/>
                </a:lnTo>
                <a:lnTo>
                  <a:pt x="2260" y="1935"/>
                </a:lnTo>
                <a:lnTo>
                  <a:pt x="2242" y="1929"/>
                </a:lnTo>
                <a:lnTo>
                  <a:pt x="2223" y="1922"/>
                </a:lnTo>
                <a:lnTo>
                  <a:pt x="2204" y="1918"/>
                </a:lnTo>
                <a:lnTo>
                  <a:pt x="2184" y="1913"/>
                </a:lnTo>
                <a:lnTo>
                  <a:pt x="2165" y="1910"/>
                </a:lnTo>
                <a:lnTo>
                  <a:pt x="2144" y="1908"/>
                </a:lnTo>
                <a:lnTo>
                  <a:pt x="2124" y="1906"/>
                </a:lnTo>
                <a:lnTo>
                  <a:pt x="2101" y="1905"/>
                </a:lnTo>
                <a:lnTo>
                  <a:pt x="2079" y="1904"/>
                </a:lnTo>
                <a:lnTo>
                  <a:pt x="2058" y="1905"/>
                </a:lnTo>
                <a:lnTo>
                  <a:pt x="2036" y="1906"/>
                </a:lnTo>
                <a:lnTo>
                  <a:pt x="2016" y="1908"/>
                </a:lnTo>
                <a:lnTo>
                  <a:pt x="1996" y="1912"/>
                </a:lnTo>
                <a:lnTo>
                  <a:pt x="1976" y="1916"/>
                </a:lnTo>
                <a:lnTo>
                  <a:pt x="1958" y="1920"/>
                </a:lnTo>
                <a:lnTo>
                  <a:pt x="1940" y="1927"/>
                </a:lnTo>
                <a:lnTo>
                  <a:pt x="1921" y="1934"/>
                </a:lnTo>
                <a:lnTo>
                  <a:pt x="1904" y="1941"/>
                </a:lnTo>
                <a:lnTo>
                  <a:pt x="1887" y="1950"/>
                </a:lnTo>
                <a:lnTo>
                  <a:pt x="1870" y="1959"/>
                </a:lnTo>
                <a:lnTo>
                  <a:pt x="1855" y="1969"/>
                </a:lnTo>
                <a:lnTo>
                  <a:pt x="1839" y="1981"/>
                </a:lnTo>
                <a:lnTo>
                  <a:pt x="1824" y="1993"/>
                </a:lnTo>
                <a:lnTo>
                  <a:pt x="1810" y="2005"/>
                </a:lnTo>
                <a:lnTo>
                  <a:pt x="1797" y="2018"/>
                </a:lnTo>
                <a:lnTo>
                  <a:pt x="1784" y="2031"/>
                </a:lnTo>
                <a:lnTo>
                  <a:pt x="1772" y="2045"/>
                </a:lnTo>
                <a:lnTo>
                  <a:pt x="1761" y="2059"/>
                </a:lnTo>
                <a:lnTo>
                  <a:pt x="1752" y="2073"/>
                </a:lnTo>
                <a:lnTo>
                  <a:pt x="1743" y="2087"/>
                </a:lnTo>
                <a:lnTo>
                  <a:pt x="1735" y="2103"/>
                </a:lnTo>
                <a:lnTo>
                  <a:pt x="1728" y="2118"/>
                </a:lnTo>
                <a:lnTo>
                  <a:pt x="1720" y="2133"/>
                </a:lnTo>
                <a:lnTo>
                  <a:pt x="1715" y="2150"/>
                </a:lnTo>
                <a:lnTo>
                  <a:pt x="1711" y="2166"/>
                </a:lnTo>
                <a:lnTo>
                  <a:pt x="1707" y="2182"/>
                </a:lnTo>
                <a:lnTo>
                  <a:pt x="1704" y="2199"/>
                </a:lnTo>
                <a:lnTo>
                  <a:pt x="1702" y="2216"/>
                </a:lnTo>
                <a:lnTo>
                  <a:pt x="1701" y="2234"/>
                </a:lnTo>
                <a:lnTo>
                  <a:pt x="1702" y="2258"/>
                </a:lnTo>
                <a:lnTo>
                  <a:pt x="1703" y="2286"/>
                </a:lnTo>
                <a:lnTo>
                  <a:pt x="1706" y="2319"/>
                </a:lnTo>
                <a:lnTo>
                  <a:pt x="1710" y="2354"/>
                </a:lnTo>
                <a:lnTo>
                  <a:pt x="1716" y="2396"/>
                </a:lnTo>
                <a:lnTo>
                  <a:pt x="1725" y="2441"/>
                </a:lnTo>
                <a:lnTo>
                  <a:pt x="1734" y="2491"/>
                </a:lnTo>
                <a:lnTo>
                  <a:pt x="1745" y="2545"/>
                </a:lnTo>
                <a:lnTo>
                  <a:pt x="2179" y="2552"/>
                </a:lnTo>
                <a:lnTo>
                  <a:pt x="2195" y="2554"/>
                </a:lnTo>
                <a:lnTo>
                  <a:pt x="2212" y="2556"/>
                </a:lnTo>
                <a:lnTo>
                  <a:pt x="2226" y="2560"/>
                </a:lnTo>
                <a:lnTo>
                  <a:pt x="2241" y="2566"/>
                </a:lnTo>
                <a:lnTo>
                  <a:pt x="2254" y="2572"/>
                </a:lnTo>
                <a:lnTo>
                  <a:pt x="2268" y="2580"/>
                </a:lnTo>
                <a:lnTo>
                  <a:pt x="2280" y="2589"/>
                </a:lnTo>
                <a:lnTo>
                  <a:pt x="2291" y="2598"/>
                </a:lnTo>
                <a:lnTo>
                  <a:pt x="2302" y="2609"/>
                </a:lnTo>
                <a:lnTo>
                  <a:pt x="2311" y="2620"/>
                </a:lnTo>
                <a:lnTo>
                  <a:pt x="2319" y="2632"/>
                </a:lnTo>
                <a:lnTo>
                  <a:pt x="2326" y="2645"/>
                </a:lnTo>
                <a:lnTo>
                  <a:pt x="2332" y="2658"/>
                </a:lnTo>
                <a:lnTo>
                  <a:pt x="2336" y="2672"/>
                </a:lnTo>
                <a:lnTo>
                  <a:pt x="2339" y="2685"/>
                </a:lnTo>
                <a:lnTo>
                  <a:pt x="2340" y="2701"/>
                </a:lnTo>
                <a:lnTo>
                  <a:pt x="2339" y="2715"/>
                </a:lnTo>
                <a:lnTo>
                  <a:pt x="2337" y="2729"/>
                </a:lnTo>
                <a:lnTo>
                  <a:pt x="2334" y="2742"/>
                </a:lnTo>
                <a:lnTo>
                  <a:pt x="2329" y="2756"/>
                </a:lnTo>
                <a:lnTo>
                  <a:pt x="2323" y="2769"/>
                </a:lnTo>
                <a:lnTo>
                  <a:pt x="2314" y="2780"/>
                </a:lnTo>
                <a:lnTo>
                  <a:pt x="2306" y="2791"/>
                </a:lnTo>
                <a:lnTo>
                  <a:pt x="2296" y="2801"/>
                </a:lnTo>
                <a:lnTo>
                  <a:pt x="2285" y="2811"/>
                </a:lnTo>
                <a:lnTo>
                  <a:pt x="2274" y="2819"/>
                </a:lnTo>
                <a:lnTo>
                  <a:pt x="2260" y="2826"/>
                </a:lnTo>
                <a:lnTo>
                  <a:pt x="2246" y="2832"/>
                </a:lnTo>
                <a:lnTo>
                  <a:pt x="2232" y="2837"/>
                </a:lnTo>
                <a:lnTo>
                  <a:pt x="2217" y="2841"/>
                </a:lnTo>
                <a:lnTo>
                  <a:pt x="2201" y="2843"/>
                </a:lnTo>
                <a:lnTo>
                  <a:pt x="2185" y="2843"/>
                </a:lnTo>
                <a:lnTo>
                  <a:pt x="1814" y="2843"/>
                </a:lnTo>
                <a:lnTo>
                  <a:pt x="1840" y="2948"/>
                </a:lnTo>
                <a:lnTo>
                  <a:pt x="1850" y="2993"/>
                </a:lnTo>
                <a:lnTo>
                  <a:pt x="1859" y="3032"/>
                </a:lnTo>
                <a:lnTo>
                  <a:pt x="2183" y="3027"/>
                </a:lnTo>
                <a:lnTo>
                  <a:pt x="2199" y="3027"/>
                </a:lnTo>
                <a:lnTo>
                  <a:pt x="2215" y="3029"/>
                </a:lnTo>
                <a:lnTo>
                  <a:pt x="2230" y="3032"/>
                </a:lnTo>
                <a:lnTo>
                  <a:pt x="2244" y="3036"/>
                </a:lnTo>
                <a:lnTo>
                  <a:pt x="2257" y="3042"/>
                </a:lnTo>
                <a:lnTo>
                  <a:pt x="2270" y="3048"/>
                </a:lnTo>
                <a:lnTo>
                  <a:pt x="2282" y="3055"/>
                </a:lnTo>
                <a:lnTo>
                  <a:pt x="2292" y="3064"/>
                </a:lnTo>
                <a:lnTo>
                  <a:pt x="2302" y="3073"/>
                </a:lnTo>
                <a:lnTo>
                  <a:pt x="2310" y="3085"/>
                </a:lnTo>
                <a:lnTo>
                  <a:pt x="2317" y="3095"/>
                </a:lnTo>
                <a:lnTo>
                  <a:pt x="2324" y="3107"/>
                </a:lnTo>
                <a:lnTo>
                  <a:pt x="2328" y="3119"/>
                </a:lnTo>
                <a:lnTo>
                  <a:pt x="2331" y="3133"/>
                </a:lnTo>
                <a:lnTo>
                  <a:pt x="2333" y="3147"/>
                </a:lnTo>
                <a:lnTo>
                  <a:pt x="2333" y="3160"/>
                </a:lnTo>
                <a:lnTo>
                  <a:pt x="2331" y="3174"/>
                </a:lnTo>
                <a:lnTo>
                  <a:pt x="2328" y="3188"/>
                </a:lnTo>
                <a:lnTo>
                  <a:pt x="2324" y="3202"/>
                </a:lnTo>
                <a:lnTo>
                  <a:pt x="2317" y="3214"/>
                </a:lnTo>
                <a:lnTo>
                  <a:pt x="2310" y="3226"/>
                </a:lnTo>
                <a:lnTo>
                  <a:pt x="2302" y="3238"/>
                </a:lnTo>
                <a:lnTo>
                  <a:pt x="2293" y="3249"/>
                </a:lnTo>
                <a:lnTo>
                  <a:pt x="2283" y="3259"/>
                </a:lnTo>
                <a:lnTo>
                  <a:pt x="2271" y="3269"/>
                </a:lnTo>
                <a:lnTo>
                  <a:pt x="2258" y="3277"/>
                </a:lnTo>
                <a:lnTo>
                  <a:pt x="2245" y="3284"/>
                </a:lnTo>
                <a:lnTo>
                  <a:pt x="2232" y="3291"/>
                </a:lnTo>
                <a:lnTo>
                  <a:pt x="2218" y="3297"/>
                </a:lnTo>
                <a:lnTo>
                  <a:pt x="2202" y="3301"/>
                </a:lnTo>
                <a:lnTo>
                  <a:pt x="2187" y="3304"/>
                </a:lnTo>
                <a:lnTo>
                  <a:pt x="2171" y="3306"/>
                </a:lnTo>
                <a:lnTo>
                  <a:pt x="1867" y="3316"/>
                </a:lnTo>
                <a:lnTo>
                  <a:pt x="1865" y="3343"/>
                </a:lnTo>
                <a:lnTo>
                  <a:pt x="1862" y="3367"/>
                </a:lnTo>
                <a:lnTo>
                  <a:pt x="1857" y="3395"/>
                </a:lnTo>
                <a:lnTo>
                  <a:pt x="1852" y="3422"/>
                </a:lnTo>
                <a:lnTo>
                  <a:pt x="1847" y="3448"/>
                </a:lnTo>
                <a:lnTo>
                  <a:pt x="1840" y="3474"/>
                </a:lnTo>
                <a:lnTo>
                  <a:pt x="1833" y="3498"/>
                </a:lnTo>
                <a:lnTo>
                  <a:pt x="1823" y="3522"/>
                </a:lnTo>
                <a:lnTo>
                  <a:pt x="1814" y="3545"/>
                </a:lnTo>
                <a:lnTo>
                  <a:pt x="1803" y="3568"/>
                </a:lnTo>
                <a:lnTo>
                  <a:pt x="1791" y="3590"/>
                </a:lnTo>
                <a:lnTo>
                  <a:pt x="1778" y="3612"/>
                </a:lnTo>
                <a:lnTo>
                  <a:pt x="1761" y="3634"/>
                </a:lnTo>
                <a:lnTo>
                  <a:pt x="1745" y="3655"/>
                </a:lnTo>
                <a:lnTo>
                  <a:pt x="1726" y="3676"/>
                </a:lnTo>
                <a:lnTo>
                  <a:pt x="1705" y="3698"/>
                </a:lnTo>
                <a:lnTo>
                  <a:pt x="1682" y="3718"/>
                </a:lnTo>
                <a:lnTo>
                  <a:pt x="1657" y="3740"/>
                </a:lnTo>
                <a:lnTo>
                  <a:pt x="1686" y="3736"/>
                </a:lnTo>
                <a:lnTo>
                  <a:pt x="1708" y="3732"/>
                </a:lnTo>
                <a:lnTo>
                  <a:pt x="1729" y="3731"/>
                </a:lnTo>
                <a:lnTo>
                  <a:pt x="1746" y="3731"/>
                </a:lnTo>
                <a:lnTo>
                  <a:pt x="1781" y="3734"/>
                </a:lnTo>
                <a:lnTo>
                  <a:pt x="1801" y="3736"/>
                </a:lnTo>
                <a:lnTo>
                  <a:pt x="1824" y="3736"/>
                </a:lnTo>
                <a:lnTo>
                  <a:pt x="1861" y="3737"/>
                </a:lnTo>
                <a:lnTo>
                  <a:pt x="1898" y="3738"/>
                </a:lnTo>
                <a:lnTo>
                  <a:pt x="1934" y="3739"/>
                </a:lnTo>
                <a:lnTo>
                  <a:pt x="1973" y="3741"/>
                </a:lnTo>
                <a:lnTo>
                  <a:pt x="2012" y="3744"/>
                </a:lnTo>
                <a:lnTo>
                  <a:pt x="2051" y="3748"/>
                </a:lnTo>
                <a:lnTo>
                  <a:pt x="2090" y="3752"/>
                </a:lnTo>
                <a:lnTo>
                  <a:pt x="2130" y="3757"/>
                </a:lnTo>
                <a:lnTo>
                  <a:pt x="2191" y="3764"/>
                </a:lnTo>
                <a:lnTo>
                  <a:pt x="2247" y="3769"/>
                </a:lnTo>
                <a:lnTo>
                  <a:pt x="2297" y="3772"/>
                </a:lnTo>
                <a:lnTo>
                  <a:pt x="2343" y="3774"/>
                </a:lnTo>
                <a:lnTo>
                  <a:pt x="2384" y="3775"/>
                </a:lnTo>
                <a:lnTo>
                  <a:pt x="2419" y="3775"/>
                </a:lnTo>
                <a:lnTo>
                  <a:pt x="2450" y="3774"/>
                </a:lnTo>
                <a:lnTo>
                  <a:pt x="2476" y="3771"/>
                </a:lnTo>
                <a:lnTo>
                  <a:pt x="2502" y="3767"/>
                </a:lnTo>
                <a:lnTo>
                  <a:pt x="2530" y="3761"/>
                </a:lnTo>
                <a:lnTo>
                  <a:pt x="2561" y="3752"/>
                </a:lnTo>
                <a:lnTo>
                  <a:pt x="2595" y="3740"/>
                </a:lnTo>
                <a:lnTo>
                  <a:pt x="2629" y="3725"/>
                </a:lnTo>
                <a:lnTo>
                  <a:pt x="2646" y="3717"/>
                </a:lnTo>
                <a:lnTo>
                  <a:pt x="2664" y="3708"/>
                </a:lnTo>
                <a:lnTo>
                  <a:pt x="2682" y="3698"/>
                </a:lnTo>
                <a:lnTo>
                  <a:pt x="2699" y="3687"/>
                </a:lnTo>
                <a:lnTo>
                  <a:pt x="2718" y="3675"/>
                </a:lnTo>
                <a:lnTo>
                  <a:pt x="2735" y="3663"/>
                </a:lnTo>
                <a:lnTo>
                  <a:pt x="2751" y="3661"/>
                </a:lnTo>
                <a:lnTo>
                  <a:pt x="2767" y="3660"/>
                </a:lnTo>
                <a:lnTo>
                  <a:pt x="2782" y="3661"/>
                </a:lnTo>
                <a:lnTo>
                  <a:pt x="2795" y="3664"/>
                </a:lnTo>
                <a:lnTo>
                  <a:pt x="2808" y="3669"/>
                </a:lnTo>
                <a:lnTo>
                  <a:pt x="2814" y="3672"/>
                </a:lnTo>
                <a:lnTo>
                  <a:pt x="2819" y="3675"/>
                </a:lnTo>
                <a:lnTo>
                  <a:pt x="2824" y="3679"/>
                </a:lnTo>
                <a:lnTo>
                  <a:pt x="2828" y="3684"/>
                </a:lnTo>
                <a:lnTo>
                  <a:pt x="2832" y="3689"/>
                </a:lnTo>
                <a:lnTo>
                  <a:pt x="2835" y="3695"/>
                </a:lnTo>
                <a:lnTo>
                  <a:pt x="2837" y="3701"/>
                </a:lnTo>
                <a:lnTo>
                  <a:pt x="2839" y="3707"/>
                </a:lnTo>
                <a:lnTo>
                  <a:pt x="2840" y="3714"/>
                </a:lnTo>
                <a:lnTo>
                  <a:pt x="2841" y="3722"/>
                </a:lnTo>
                <a:lnTo>
                  <a:pt x="2840" y="3730"/>
                </a:lnTo>
                <a:lnTo>
                  <a:pt x="2839" y="3740"/>
                </a:lnTo>
                <a:lnTo>
                  <a:pt x="2837" y="3749"/>
                </a:lnTo>
                <a:lnTo>
                  <a:pt x="2834" y="3759"/>
                </a:lnTo>
                <a:lnTo>
                  <a:pt x="2831" y="3769"/>
                </a:lnTo>
                <a:lnTo>
                  <a:pt x="2826" y="3780"/>
                </a:lnTo>
                <a:lnTo>
                  <a:pt x="2820" y="3792"/>
                </a:lnTo>
                <a:lnTo>
                  <a:pt x="2814" y="3804"/>
                </a:lnTo>
                <a:lnTo>
                  <a:pt x="2797" y="3830"/>
                </a:lnTo>
                <a:lnTo>
                  <a:pt x="2776" y="38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81202" y="4461298"/>
            <a:ext cx="275658" cy="207263"/>
            <a:chOff x="2231238" y="1865312"/>
            <a:chExt cx="514350" cy="386732"/>
          </a:xfrm>
          <a:solidFill>
            <a:schemeClr val="tx1"/>
          </a:solidFill>
        </p:grpSpPr>
        <p:sp>
          <p:nvSpPr>
            <p:cNvPr id="19" name="Freeform 11">
              <a:hlinkClick r:id="rId1"/>
            </p:cNvPr>
            <p:cNvSpPr/>
            <p:nvPr/>
          </p:nvSpPr>
          <p:spPr bwMode="auto">
            <a:xfrm>
              <a:off x="2231238" y="1993281"/>
              <a:ext cx="514350" cy="258763"/>
            </a:xfrm>
            <a:custGeom>
              <a:avLst/>
              <a:gdLst>
                <a:gd name="T0" fmla="*/ 324 w 324"/>
                <a:gd name="T1" fmla="*/ 0 h 163"/>
                <a:gd name="T2" fmla="*/ 270 w 324"/>
                <a:gd name="T3" fmla="*/ 163 h 163"/>
                <a:gd name="T4" fmla="*/ 0 w 324"/>
                <a:gd name="T5" fmla="*/ 163 h 163"/>
                <a:gd name="T6" fmla="*/ 54 w 324"/>
                <a:gd name="T7" fmla="*/ 0 h 163"/>
                <a:gd name="T8" fmla="*/ 324 w 324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163">
                  <a:moveTo>
                    <a:pt x="324" y="0"/>
                  </a:moveTo>
                  <a:lnTo>
                    <a:pt x="270" y="163"/>
                  </a:lnTo>
                  <a:lnTo>
                    <a:pt x="0" y="163"/>
                  </a:lnTo>
                  <a:lnTo>
                    <a:pt x="54" y="0"/>
                  </a:ln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2236788" y="1865312"/>
              <a:ext cx="449262" cy="338138"/>
            </a:xfrm>
            <a:custGeom>
              <a:avLst/>
              <a:gdLst>
                <a:gd name="T0" fmla="*/ 44 w 283"/>
                <a:gd name="T1" fmla="*/ 81 h 213"/>
                <a:gd name="T2" fmla="*/ 49 w 283"/>
                <a:gd name="T3" fmla="*/ 71 h 213"/>
                <a:gd name="T4" fmla="*/ 59 w 283"/>
                <a:gd name="T5" fmla="*/ 71 h 213"/>
                <a:gd name="T6" fmla="*/ 283 w 283"/>
                <a:gd name="T7" fmla="*/ 71 h 213"/>
                <a:gd name="T8" fmla="*/ 283 w 283"/>
                <a:gd name="T9" fmla="*/ 43 h 213"/>
                <a:gd name="T10" fmla="*/ 184 w 283"/>
                <a:gd name="T11" fmla="*/ 43 h 213"/>
                <a:gd name="T12" fmla="*/ 149 w 283"/>
                <a:gd name="T13" fmla="*/ 0 h 213"/>
                <a:gd name="T14" fmla="*/ 18 w 283"/>
                <a:gd name="T15" fmla="*/ 0 h 213"/>
                <a:gd name="T16" fmla="*/ 0 w 283"/>
                <a:gd name="T17" fmla="*/ 43 h 213"/>
                <a:gd name="T18" fmla="*/ 0 w 283"/>
                <a:gd name="T19" fmla="*/ 213 h 213"/>
                <a:gd name="T20" fmla="*/ 44 w 283"/>
                <a:gd name="T21" fmla="*/ 8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213">
                  <a:moveTo>
                    <a:pt x="44" y="81"/>
                  </a:moveTo>
                  <a:lnTo>
                    <a:pt x="49" y="71"/>
                  </a:lnTo>
                  <a:lnTo>
                    <a:pt x="59" y="71"/>
                  </a:lnTo>
                  <a:lnTo>
                    <a:pt x="283" y="71"/>
                  </a:lnTo>
                  <a:lnTo>
                    <a:pt x="283" y="43"/>
                  </a:lnTo>
                  <a:lnTo>
                    <a:pt x="184" y="43"/>
                  </a:lnTo>
                  <a:lnTo>
                    <a:pt x="149" y="0"/>
                  </a:lnTo>
                  <a:lnTo>
                    <a:pt x="18" y="0"/>
                  </a:lnTo>
                  <a:lnTo>
                    <a:pt x="0" y="43"/>
                  </a:lnTo>
                  <a:lnTo>
                    <a:pt x="0" y="213"/>
                  </a:lnTo>
                  <a:lnTo>
                    <a:pt x="44" y="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54" name="Freeform 134"/>
          <p:cNvSpPr/>
          <p:nvPr/>
        </p:nvSpPr>
        <p:spPr bwMode="auto">
          <a:xfrm>
            <a:off x="4558752" y="4435898"/>
            <a:ext cx="143882" cy="322288"/>
          </a:xfrm>
          <a:custGeom>
            <a:avLst/>
            <a:gdLst>
              <a:gd name="T0" fmla="*/ 18 w 21"/>
              <a:gd name="T1" fmla="*/ 26 h 47"/>
              <a:gd name="T2" fmla="*/ 18 w 21"/>
              <a:gd name="T3" fmla="*/ 2 h 47"/>
              <a:gd name="T4" fmla="*/ 16 w 21"/>
              <a:gd name="T5" fmla="*/ 0 h 47"/>
              <a:gd name="T6" fmla="*/ 14 w 21"/>
              <a:gd name="T7" fmla="*/ 2 h 47"/>
              <a:gd name="T8" fmla="*/ 14 w 21"/>
              <a:gd name="T9" fmla="*/ 26 h 47"/>
              <a:gd name="T10" fmla="*/ 11 w 21"/>
              <a:gd name="T11" fmla="*/ 30 h 47"/>
              <a:gd name="T12" fmla="*/ 12 w 21"/>
              <a:gd name="T13" fmla="*/ 32 h 47"/>
              <a:gd name="T14" fmla="*/ 1 w 21"/>
              <a:gd name="T15" fmla="*/ 43 h 47"/>
              <a:gd name="T16" fmla="*/ 1 w 21"/>
              <a:gd name="T17" fmla="*/ 46 h 47"/>
              <a:gd name="T18" fmla="*/ 3 w 21"/>
              <a:gd name="T19" fmla="*/ 47 h 47"/>
              <a:gd name="T20" fmla="*/ 4 w 21"/>
              <a:gd name="T21" fmla="*/ 46 h 47"/>
              <a:gd name="T22" fmla="*/ 15 w 21"/>
              <a:gd name="T23" fmla="*/ 34 h 47"/>
              <a:gd name="T24" fmla="*/ 16 w 21"/>
              <a:gd name="T25" fmla="*/ 35 h 47"/>
              <a:gd name="T26" fmla="*/ 21 w 21"/>
              <a:gd name="T27" fmla="*/ 30 h 47"/>
              <a:gd name="T28" fmla="*/ 18 w 21"/>
              <a:gd name="T29" fmla="*/ 2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" h="47">
                <a:moveTo>
                  <a:pt x="18" y="26"/>
                </a:moveTo>
                <a:cubicBezTo>
                  <a:pt x="18" y="2"/>
                  <a:pt x="18" y="2"/>
                  <a:pt x="18" y="2"/>
                </a:cubicBezTo>
                <a:cubicBezTo>
                  <a:pt x="18" y="0"/>
                  <a:pt x="17" y="0"/>
                  <a:pt x="16" y="0"/>
                </a:cubicBezTo>
                <a:cubicBezTo>
                  <a:pt x="15" y="0"/>
                  <a:pt x="14" y="0"/>
                  <a:pt x="14" y="2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26"/>
                  <a:pt x="11" y="28"/>
                  <a:pt x="11" y="30"/>
                </a:cubicBezTo>
                <a:cubicBezTo>
                  <a:pt x="11" y="30"/>
                  <a:pt x="11" y="31"/>
                  <a:pt x="12" y="32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4"/>
                  <a:pt x="0" y="46"/>
                  <a:pt x="1" y="46"/>
                </a:cubicBezTo>
                <a:cubicBezTo>
                  <a:pt x="2" y="47"/>
                  <a:pt x="2" y="47"/>
                  <a:pt x="3" y="47"/>
                </a:cubicBezTo>
                <a:cubicBezTo>
                  <a:pt x="3" y="47"/>
                  <a:pt x="4" y="47"/>
                  <a:pt x="4" y="46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5"/>
                  <a:pt x="16" y="35"/>
                  <a:pt x="16" y="35"/>
                </a:cubicBezTo>
                <a:cubicBezTo>
                  <a:pt x="19" y="35"/>
                  <a:pt x="21" y="32"/>
                  <a:pt x="21" y="30"/>
                </a:cubicBezTo>
                <a:cubicBezTo>
                  <a:pt x="21" y="28"/>
                  <a:pt x="20" y="26"/>
                  <a:pt x="18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0" y="1"/>
            <a:ext cx="3585462" cy="1335314"/>
            <a:chOff x="0" y="0"/>
            <a:chExt cx="2611152" cy="972457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9881" r="33043"/>
            <a:stretch>
              <a:fillRect/>
            </a:stretch>
          </p:blipFill>
          <p:spPr>
            <a:xfrm flipH="1">
              <a:off x="0" y="0"/>
              <a:ext cx="2353666" cy="972457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348901" y="316055"/>
              <a:ext cx="2262251" cy="33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基础特征</a:t>
              </a:r>
              <a:endParaRPr lang="zh-CN" altLang="en-US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8221360" y="5662840"/>
            <a:ext cx="466892" cy="468738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771753" y="5653318"/>
            <a:ext cx="466892" cy="468738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4418613" y="5662840"/>
            <a:ext cx="466892" cy="468738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34"/>
          <p:cNvSpPr txBox="1"/>
          <p:nvPr/>
        </p:nvSpPr>
        <p:spPr>
          <a:xfrm>
            <a:off x="1299210" y="5662930"/>
            <a:ext cx="22860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online_user_info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34"/>
          <p:cNvSpPr txBox="1"/>
          <p:nvPr/>
        </p:nvSpPr>
        <p:spPr>
          <a:xfrm>
            <a:off x="4958080" y="5662930"/>
            <a:ext cx="256159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user_Distance_info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318202" y="5751618"/>
            <a:ext cx="244179" cy="268001"/>
            <a:chOff x="1960563" y="-1427163"/>
            <a:chExt cx="455613" cy="500063"/>
          </a:xfrm>
          <a:solidFill>
            <a:schemeClr val="tx1"/>
          </a:solidFill>
        </p:grpSpPr>
        <p:sp>
          <p:nvSpPr>
            <p:cNvPr id="25" name="Freeform 19">
              <a:hlinkClick r:id="rId1"/>
            </p:cNvPr>
            <p:cNvSpPr/>
            <p:nvPr/>
          </p:nvSpPr>
          <p:spPr bwMode="auto">
            <a:xfrm>
              <a:off x="2284413" y="-1331913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26" name="Freeform 20">
              <a:hlinkClick r:id="rId1"/>
            </p:cNvPr>
            <p:cNvSpPr/>
            <p:nvPr/>
          </p:nvSpPr>
          <p:spPr bwMode="auto">
            <a:xfrm>
              <a:off x="2122488" y="-1222375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27" name="Freeform 21">
              <a:hlinkClick r:id="rId1"/>
            </p:cNvPr>
            <p:cNvSpPr/>
            <p:nvPr/>
          </p:nvSpPr>
          <p:spPr bwMode="auto">
            <a:xfrm>
              <a:off x="1960563" y="-1252538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28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1960563" y="-976313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29" name="Freeform 23">
              <a:hlinkClick r:id="rId1"/>
            </p:cNvPr>
            <p:cNvSpPr/>
            <p:nvPr/>
          </p:nvSpPr>
          <p:spPr bwMode="auto">
            <a:xfrm>
              <a:off x="1960563" y="-1427163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34"/>
          <p:cNvSpPr txBox="1"/>
          <p:nvPr/>
        </p:nvSpPr>
        <p:spPr>
          <a:xfrm>
            <a:off x="8760709" y="5663162"/>
            <a:ext cx="1785894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distance_info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81837" y="5751618"/>
            <a:ext cx="275658" cy="207263"/>
            <a:chOff x="2231238" y="1865312"/>
            <a:chExt cx="514350" cy="386732"/>
          </a:xfrm>
          <a:solidFill>
            <a:schemeClr val="tx1"/>
          </a:solidFill>
        </p:grpSpPr>
        <p:sp>
          <p:nvSpPr>
            <p:cNvPr id="32" name="Freeform 11">
              <a:hlinkClick r:id="rId1"/>
            </p:cNvPr>
            <p:cNvSpPr/>
            <p:nvPr/>
          </p:nvSpPr>
          <p:spPr bwMode="auto">
            <a:xfrm>
              <a:off x="2231238" y="1993281"/>
              <a:ext cx="514350" cy="258763"/>
            </a:xfrm>
            <a:custGeom>
              <a:avLst/>
              <a:gdLst>
                <a:gd name="T0" fmla="*/ 324 w 324"/>
                <a:gd name="T1" fmla="*/ 0 h 163"/>
                <a:gd name="T2" fmla="*/ 270 w 324"/>
                <a:gd name="T3" fmla="*/ 163 h 163"/>
                <a:gd name="T4" fmla="*/ 0 w 324"/>
                <a:gd name="T5" fmla="*/ 163 h 163"/>
                <a:gd name="T6" fmla="*/ 54 w 324"/>
                <a:gd name="T7" fmla="*/ 0 h 163"/>
                <a:gd name="T8" fmla="*/ 324 w 324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163">
                  <a:moveTo>
                    <a:pt x="324" y="0"/>
                  </a:moveTo>
                  <a:lnTo>
                    <a:pt x="270" y="163"/>
                  </a:lnTo>
                  <a:lnTo>
                    <a:pt x="0" y="163"/>
                  </a:lnTo>
                  <a:lnTo>
                    <a:pt x="54" y="0"/>
                  </a:ln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2236788" y="1865312"/>
              <a:ext cx="449262" cy="338138"/>
            </a:xfrm>
            <a:custGeom>
              <a:avLst/>
              <a:gdLst>
                <a:gd name="T0" fmla="*/ 44 w 283"/>
                <a:gd name="T1" fmla="*/ 81 h 213"/>
                <a:gd name="T2" fmla="*/ 49 w 283"/>
                <a:gd name="T3" fmla="*/ 71 h 213"/>
                <a:gd name="T4" fmla="*/ 59 w 283"/>
                <a:gd name="T5" fmla="*/ 71 h 213"/>
                <a:gd name="T6" fmla="*/ 283 w 283"/>
                <a:gd name="T7" fmla="*/ 71 h 213"/>
                <a:gd name="T8" fmla="*/ 283 w 283"/>
                <a:gd name="T9" fmla="*/ 43 h 213"/>
                <a:gd name="T10" fmla="*/ 184 w 283"/>
                <a:gd name="T11" fmla="*/ 43 h 213"/>
                <a:gd name="T12" fmla="*/ 149 w 283"/>
                <a:gd name="T13" fmla="*/ 0 h 213"/>
                <a:gd name="T14" fmla="*/ 18 w 283"/>
                <a:gd name="T15" fmla="*/ 0 h 213"/>
                <a:gd name="T16" fmla="*/ 0 w 283"/>
                <a:gd name="T17" fmla="*/ 43 h 213"/>
                <a:gd name="T18" fmla="*/ 0 w 283"/>
                <a:gd name="T19" fmla="*/ 213 h 213"/>
                <a:gd name="T20" fmla="*/ 44 w 283"/>
                <a:gd name="T21" fmla="*/ 8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213">
                  <a:moveTo>
                    <a:pt x="44" y="81"/>
                  </a:moveTo>
                  <a:lnTo>
                    <a:pt x="49" y="71"/>
                  </a:lnTo>
                  <a:lnTo>
                    <a:pt x="59" y="71"/>
                  </a:lnTo>
                  <a:lnTo>
                    <a:pt x="283" y="71"/>
                  </a:lnTo>
                  <a:lnTo>
                    <a:pt x="283" y="43"/>
                  </a:lnTo>
                  <a:lnTo>
                    <a:pt x="184" y="43"/>
                  </a:lnTo>
                  <a:lnTo>
                    <a:pt x="149" y="0"/>
                  </a:lnTo>
                  <a:lnTo>
                    <a:pt x="18" y="0"/>
                  </a:lnTo>
                  <a:lnTo>
                    <a:pt x="0" y="43"/>
                  </a:lnTo>
                  <a:lnTo>
                    <a:pt x="0" y="213"/>
                  </a:lnTo>
                  <a:lnTo>
                    <a:pt x="44" y="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685800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34" name="Freeform 134"/>
          <p:cNvSpPr/>
          <p:nvPr/>
        </p:nvSpPr>
        <p:spPr bwMode="auto">
          <a:xfrm>
            <a:off x="4559387" y="5751618"/>
            <a:ext cx="143882" cy="322288"/>
          </a:xfrm>
          <a:custGeom>
            <a:avLst/>
            <a:gdLst>
              <a:gd name="T0" fmla="*/ 18 w 21"/>
              <a:gd name="T1" fmla="*/ 26 h 47"/>
              <a:gd name="T2" fmla="*/ 18 w 21"/>
              <a:gd name="T3" fmla="*/ 2 h 47"/>
              <a:gd name="T4" fmla="*/ 16 w 21"/>
              <a:gd name="T5" fmla="*/ 0 h 47"/>
              <a:gd name="T6" fmla="*/ 14 w 21"/>
              <a:gd name="T7" fmla="*/ 2 h 47"/>
              <a:gd name="T8" fmla="*/ 14 w 21"/>
              <a:gd name="T9" fmla="*/ 26 h 47"/>
              <a:gd name="T10" fmla="*/ 11 w 21"/>
              <a:gd name="T11" fmla="*/ 30 h 47"/>
              <a:gd name="T12" fmla="*/ 12 w 21"/>
              <a:gd name="T13" fmla="*/ 32 h 47"/>
              <a:gd name="T14" fmla="*/ 1 w 21"/>
              <a:gd name="T15" fmla="*/ 43 h 47"/>
              <a:gd name="T16" fmla="*/ 1 w 21"/>
              <a:gd name="T17" fmla="*/ 46 h 47"/>
              <a:gd name="T18" fmla="*/ 3 w 21"/>
              <a:gd name="T19" fmla="*/ 47 h 47"/>
              <a:gd name="T20" fmla="*/ 4 w 21"/>
              <a:gd name="T21" fmla="*/ 46 h 47"/>
              <a:gd name="T22" fmla="*/ 15 w 21"/>
              <a:gd name="T23" fmla="*/ 34 h 47"/>
              <a:gd name="T24" fmla="*/ 16 w 21"/>
              <a:gd name="T25" fmla="*/ 35 h 47"/>
              <a:gd name="T26" fmla="*/ 21 w 21"/>
              <a:gd name="T27" fmla="*/ 30 h 47"/>
              <a:gd name="T28" fmla="*/ 18 w 21"/>
              <a:gd name="T29" fmla="*/ 2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" h="47">
                <a:moveTo>
                  <a:pt x="18" y="26"/>
                </a:moveTo>
                <a:cubicBezTo>
                  <a:pt x="18" y="2"/>
                  <a:pt x="18" y="2"/>
                  <a:pt x="18" y="2"/>
                </a:cubicBezTo>
                <a:cubicBezTo>
                  <a:pt x="18" y="0"/>
                  <a:pt x="17" y="0"/>
                  <a:pt x="16" y="0"/>
                </a:cubicBezTo>
                <a:cubicBezTo>
                  <a:pt x="15" y="0"/>
                  <a:pt x="14" y="0"/>
                  <a:pt x="14" y="2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26"/>
                  <a:pt x="11" y="28"/>
                  <a:pt x="11" y="30"/>
                </a:cubicBezTo>
                <a:cubicBezTo>
                  <a:pt x="11" y="30"/>
                  <a:pt x="11" y="31"/>
                  <a:pt x="12" y="32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4"/>
                  <a:pt x="0" y="46"/>
                  <a:pt x="1" y="46"/>
                </a:cubicBezTo>
                <a:cubicBezTo>
                  <a:pt x="2" y="47"/>
                  <a:pt x="2" y="47"/>
                  <a:pt x="3" y="47"/>
                </a:cubicBezTo>
                <a:cubicBezTo>
                  <a:pt x="3" y="47"/>
                  <a:pt x="4" y="47"/>
                  <a:pt x="4" y="46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5"/>
                  <a:pt x="16" y="35"/>
                  <a:pt x="16" y="35"/>
                </a:cubicBezTo>
                <a:cubicBezTo>
                  <a:pt x="19" y="35"/>
                  <a:pt x="21" y="32"/>
                  <a:pt x="21" y="30"/>
                </a:cubicBezTo>
                <a:cubicBezTo>
                  <a:pt x="21" y="28"/>
                  <a:pt x="20" y="26"/>
                  <a:pt x="18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2219412" y="3485425"/>
            <a:ext cx="466892" cy="468738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TextBox 34"/>
          <p:cNvSpPr txBox="1"/>
          <p:nvPr/>
        </p:nvSpPr>
        <p:spPr>
          <a:xfrm>
            <a:off x="2597150" y="3510915"/>
            <a:ext cx="499999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领券日期离优惠券发布日期的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天数（描述新券）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Freeform 134"/>
          <p:cNvSpPr/>
          <p:nvPr/>
        </p:nvSpPr>
        <p:spPr bwMode="auto">
          <a:xfrm>
            <a:off x="2359112" y="3574203"/>
            <a:ext cx="143882" cy="322288"/>
          </a:xfrm>
          <a:custGeom>
            <a:avLst/>
            <a:gdLst>
              <a:gd name="T0" fmla="*/ 18 w 21"/>
              <a:gd name="T1" fmla="*/ 26 h 47"/>
              <a:gd name="T2" fmla="*/ 18 w 21"/>
              <a:gd name="T3" fmla="*/ 2 h 47"/>
              <a:gd name="T4" fmla="*/ 16 w 21"/>
              <a:gd name="T5" fmla="*/ 0 h 47"/>
              <a:gd name="T6" fmla="*/ 14 w 21"/>
              <a:gd name="T7" fmla="*/ 2 h 47"/>
              <a:gd name="T8" fmla="*/ 14 w 21"/>
              <a:gd name="T9" fmla="*/ 26 h 47"/>
              <a:gd name="T10" fmla="*/ 11 w 21"/>
              <a:gd name="T11" fmla="*/ 30 h 47"/>
              <a:gd name="T12" fmla="*/ 12 w 21"/>
              <a:gd name="T13" fmla="*/ 32 h 47"/>
              <a:gd name="T14" fmla="*/ 1 w 21"/>
              <a:gd name="T15" fmla="*/ 43 h 47"/>
              <a:gd name="T16" fmla="*/ 1 w 21"/>
              <a:gd name="T17" fmla="*/ 46 h 47"/>
              <a:gd name="T18" fmla="*/ 3 w 21"/>
              <a:gd name="T19" fmla="*/ 47 h 47"/>
              <a:gd name="T20" fmla="*/ 4 w 21"/>
              <a:gd name="T21" fmla="*/ 46 h 47"/>
              <a:gd name="T22" fmla="*/ 15 w 21"/>
              <a:gd name="T23" fmla="*/ 34 h 47"/>
              <a:gd name="T24" fmla="*/ 16 w 21"/>
              <a:gd name="T25" fmla="*/ 35 h 47"/>
              <a:gd name="T26" fmla="*/ 21 w 21"/>
              <a:gd name="T27" fmla="*/ 30 h 47"/>
              <a:gd name="T28" fmla="*/ 18 w 21"/>
              <a:gd name="T29" fmla="*/ 2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" h="47">
                <a:moveTo>
                  <a:pt x="18" y="26"/>
                </a:moveTo>
                <a:cubicBezTo>
                  <a:pt x="18" y="2"/>
                  <a:pt x="18" y="2"/>
                  <a:pt x="18" y="2"/>
                </a:cubicBezTo>
                <a:cubicBezTo>
                  <a:pt x="18" y="0"/>
                  <a:pt x="17" y="0"/>
                  <a:pt x="16" y="0"/>
                </a:cubicBezTo>
                <a:cubicBezTo>
                  <a:pt x="15" y="0"/>
                  <a:pt x="14" y="0"/>
                  <a:pt x="14" y="2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26"/>
                  <a:pt x="11" y="28"/>
                  <a:pt x="11" y="30"/>
                </a:cubicBezTo>
                <a:cubicBezTo>
                  <a:pt x="11" y="30"/>
                  <a:pt x="11" y="31"/>
                  <a:pt x="12" y="32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4"/>
                  <a:pt x="0" y="46"/>
                  <a:pt x="1" y="46"/>
                </a:cubicBezTo>
                <a:cubicBezTo>
                  <a:pt x="2" y="47"/>
                  <a:pt x="2" y="47"/>
                  <a:pt x="3" y="47"/>
                </a:cubicBezTo>
                <a:cubicBezTo>
                  <a:pt x="3" y="47"/>
                  <a:pt x="4" y="47"/>
                  <a:pt x="4" y="46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5"/>
                  <a:pt x="16" y="35"/>
                  <a:pt x="16" y="35"/>
                </a:cubicBezTo>
                <a:cubicBezTo>
                  <a:pt x="19" y="35"/>
                  <a:pt x="21" y="32"/>
                  <a:pt x="21" y="30"/>
                </a:cubicBezTo>
                <a:cubicBezTo>
                  <a:pt x="21" y="28"/>
                  <a:pt x="20" y="26"/>
                  <a:pt x="18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0" y="1"/>
            <a:ext cx="3585462" cy="1335314"/>
            <a:chOff x="0" y="0"/>
            <a:chExt cx="2611152" cy="972457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9881" r="33043"/>
            <a:stretch>
              <a:fillRect/>
            </a:stretch>
          </p:blipFill>
          <p:spPr>
            <a:xfrm flipH="1">
              <a:off x="0" y="0"/>
              <a:ext cx="2353666" cy="972457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348901" y="316055"/>
              <a:ext cx="2262251" cy="33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时间顺序特征</a:t>
              </a:r>
              <a:endParaRPr lang="en-US" altLang="zh-CN" sz="24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2" name="Oval 9"/>
          <p:cNvSpPr>
            <a:spLocks noChangeArrowheads="1"/>
          </p:cNvSpPr>
          <p:nvPr/>
        </p:nvSpPr>
        <p:spPr bwMode="auto">
          <a:xfrm>
            <a:off x="2219412" y="1717585"/>
            <a:ext cx="466892" cy="468738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TextBox 34"/>
          <p:cNvSpPr txBox="1"/>
          <p:nvPr/>
        </p:nvSpPr>
        <p:spPr>
          <a:xfrm>
            <a:off x="2597150" y="1704975"/>
            <a:ext cx="45085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用户对某优惠券的领券次序（正序和倒序）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2219412" y="2559595"/>
            <a:ext cx="466892" cy="468738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2597150" y="2585085"/>
            <a:ext cx="450786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用户对某商户的领券次序（正序和倒序）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34"/>
          <p:cNvSpPr/>
          <p:nvPr/>
        </p:nvSpPr>
        <p:spPr bwMode="auto">
          <a:xfrm>
            <a:off x="2359112" y="1766993"/>
            <a:ext cx="143882" cy="322288"/>
          </a:xfrm>
          <a:custGeom>
            <a:avLst/>
            <a:gdLst>
              <a:gd name="T0" fmla="*/ 18 w 21"/>
              <a:gd name="T1" fmla="*/ 26 h 47"/>
              <a:gd name="T2" fmla="*/ 18 w 21"/>
              <a:gd name="T3" fmla="*/ 2 h 47"/>
              <a:gd name="T4" fmla="*/ 16 w 21"/>
              <a:gd name="T5" fmla="*/ 0 h 47"/>
              <a:gd name="T6" fmla="*/ 14 w 21"/>
              <a:gd name="T7" fmla="*/ 2 h 47"/>
              <a:gd name="T8" fmla="*/ 14 w 21"/>
              <a:gd name="T9" fmla="*/ 26 h 47"/>
              <a:gd name="T10" fmla="*/ 11 w 21"/>
              <a:gd name="T11" fmla="*/ 30 h 47"/>
              <a:gd name="T12" fmla="*/ 12 w 21"/>
              <a:gd name="T13" fmla="*/ 32 h 47"/>
              <a:gd name="T14" fmla="*/ 1 w 21"/>
              <a:gd name="T15" fmla="*/ 43 h 47"/>
              <a:gd name="T16" fmla="*/ 1 w 21"/>
              <a:gd name="T17" fmla="*/ 46 h 47"/>
              <a:gd name="T18" fmla="*/ 3 w 21"/>
              <a:gd name="T19" fmla="*/ 47 h 47"/>
              <a:gd name="T20" fmla="*/ 4 w 21"/>
              <a:gd name="T21" fmla="*/ 46 h 47"/>
              <a:gd name="T22" fmla="*/ 15 w 21"/>
              <a:gd name="T23" fmla="*/ 34 h 47"/>
              <a:gd name="T24" fmla="*/ 16 w 21"/>
              <a:gd name="T25" fmla="*/ 35 h 47"/>
              <a:gd name="T26" fmla="*/ 21 w 21"/>
              <a:gd name="T27" fmla="*/ 30 h 47"/>
              <a:gd name="T28" fmla="*/ 18 w 21"/>
              <a:gd name="T29" fmla="*/ 2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" h="47">
                <a:moveTo>
                  <a:pt x="18" y="26"/>
                </a:moveTo>
                <a:cubicBezTo>
                  <a:pt x="18" y="2"/>
                  <a:pt x="18" y="2"/>
                  <a:pt x="18" y="2"/>
                </a:cubicBezTo>
                <a:cubicBezTo>
                  <a:pt x="18" y="0"/>
                  <a:pt x="17" y="0"/>
                  <a:pt x="16" y="0"/>
                </a:cubicBezTo>
                <a:cubicBezTo>
                  <a:pt x="15" y="0"/>
                  <a:pt x="14" y="0"/>
                  <a:pt x="14" y="2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26"/>
                  <a:pt x="11" y="28"/>
                  <a:pt x="11" y="30"/>
                </a:cubicBezTo>
                <a:cubicBezTo>
                  <a:pt x="11" y="30"/>
                  <a:pt x="11" y="31"/>
                  <a:pt x="12" y="32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4"/>
                  <a:pt x="0" y="46"/>
                  <a:pt x="1" y="46"/>
                </a:cubicBezTo>
                <a:cubicBezTo>
                  <a:pt x="2" y="47"/>
                  <a:pt x="2" y="47"/>
                  <a:pt x="3" y="47"/>
                </a:cubicBezTo>
                <a:cubicBezTo>
                  <a:pt x="3" y="47"/>
                  <a:pt x="4" y="47"/>
                  <a:pt x="4" y="46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5"/>
                  <a:pt x="16" y="35"/>
                  <a:pt x="16" y="35"/>
                </a:cubicBezTo>
                <a:cubicBezTo>
                  <a:pt x="19" y="35"/>
                  <a:pt x="21" y="32"/>
                  <a:pt x="21" y="30"/>
                </a:cubicBezTo>
                <a:cubicBezTo>
                  <a:pt x="21" y="28"/>
                  <a:pt x="20" y="26"/>
                  <a:pt x="18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8" name="Freeform 134"/>
          <p:cNvSpPr/>
          <p:nvPr/>
        </p:nvSpPr>
        <p:spPr bwMode="auto">
          <a:xfrm>
            <a:off x="2359112" y="2615988"/>
            <a:ext cx="143882" cy="322288"/>
          </a:xfrm>
          <a:custGeom>
            <a:avLst/>
            <a:gdLst>
              <a:gd name="T0" fmla="*/ 18 w 21"/>
              <a:gd name="T1" fmla="*/ 26 h 47"/>
              <a:gd name="T2" fmla="*/ 18 w 21"/>
              <a:gd name="T3" fmla="*/ 2 h 47"/>
              <a:gd name="T4" fmla="*/ 16 w 21"/>
              <a:gd name="T5" fmla="*/ 0 h 47"/>
              <a:gd name="T6" fmla="*/ 14 w 21"/>
              <a:gd name="T7" fmla="*/ 2 h 47"/>
              <a:gd name="T8" fmla="*/ 14 w 21"/>
              <a:gd name="T9" fmla="*/ 26 h 47"/>
              <a:gd name="T10" fmla="*/ 11 w 21"/>
              <a:gd name="T11" fmla="*/ 30 h 47"/>
              <a:gd name="T12" fmla="*/ 12 w 21"/>
              <a:gd name="T13" fmla="*/ 32 h 47"/>
              <a:gd name="T14" fmla="*/ 1 w 21"/>
              <a:gd name="T15" fmla="*/ 43 h 47"/>
              <a:gd name="T16" fmla="*/ 1 w 21"/>
              <a:gd name="T17" fmla="*/ 46 h 47"/>
              <a:gd name="T18" fmla="*/ 3 w 21"/>
              <a:gd name="T19" fmla="*/ 47 h 47"/>
              <a:gd name="T20" fmla="*/ 4 w 21"/>
              <a:gd name="T21" fmla="*/ 46 h 47"/>
              <a:gd name="T22" fmla="*/ 15 w 21"/>
              <a:gd name="T23" fmla="*/ 34 h 47"/>
              <a:gd name="T24" fmla="*/ 16 w 21"/>
              <a:gd name="T25" fmla="*/ 35 h 47"/>
              <a:gd name="T26" fmla="*/ 21 w 21"/>
              <a:gd name="T27" fmla="*/ 30 h 47"/>
              <a:gd name="T28" fmla="*/ 18 w 21"/>
              <a:gd name="T29" fmla="*/ 2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" h="47">
                <a:moveTo>
                  <a:pt x="18" y="26"/>
                </a:moveTo>
                <a:cubicBezTo>
                  <a:pt x="18" y="2"/>
                  <a:pt x="18" y="2"/>
                  <a:pt x="18" y="2"/>
                </a:cubicBezTo>
                <a:cubicBezTo>
                  <a:pt x="18" y="0"/>
                  <a:pt x="17" y="0"/>
                  <a:pt x="16" y="0"/>
                </a:cubicBezTo>
                <a:cubicBezTo>
                  <a:pt x="15" y="0"/>
                  <a:pt x="14" y="0"/>
                  <a:pt x="14" y="2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26"/>
                  <a:pt x="11" y="28"/>
                  <a:pt x="11" y="30"/>
                </a:cubicBezTo>
                <a:cubicBezTo>
                  <a:pt x="11" y="30"/>
                  <a:pt x="11" y="31"/>
                  <a:pt x="12" y="32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4"/>
                  <a:pt x="0" y="46"/>
                  <a:pt x="1" y="46"/>
                </a:cubicBezTo>
                <a:cubicBezTo>
                  <a:pt x="2" y="47"/>
                  <a:pt x="2" y="47"/>
                  <a:pt x="3" y="47"/>
                </a:cubicBezTo>
                <a:cubicBezTo>
                  <a:pt x="3" y="47"/>
                  <a:pt x="4" y="47"/>
                  <a:pt x="4" y="46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5"/>
                  <a:pt x="16" y="35"/>
                  <a:pt x="16" y="35"/>
                </a:cubicBezTo>
                <a:cubicBezTo>
                  <a:pt x="19" y="35"/>
                  <a:pt x="21" y="32"/>
                  <a:pt x="21" y="30"/>
                </a:cubicBezTo>
                <a:cubicBezTo>
                  <a:pt x="21" y="28"/>
                  <a:pt x="20" y="26"/>
                  <a:pt x="18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9" name="Freeform 28"/>
          <p:cNvSpPr>
            <a:spLocks noEditPoints="1"/>
          </p:cNvSpPr>
          <p:nvPr/>
        </p:nvSpPr>
        <p:spPr bwMode="auto">
          <a:xfrm>
            <a:off x="7105605" y="1757906"/>
            <a:ext cx="355044" cy="279562"/>
          </a:xfrm>
          <a:custGeom>
            <a:avLst/>
            <a:gdLst>
              <a:gd name="T0" fmla="*/ 63 w 161"/>
              <a:gd name="T1" fmla="*/ 127 h 127"/>
              <a:gd name="T2" fmla="*/ 53 w 161"/>
              <a:gd name="T3" fmla="*/ 123 h 127"/>
              <a:gd name="T4" fmla="*/ 3 w 161"/>
              <a:gd name="T5" fmla="*/ 74 h 127"/>
              <a:gd name="T6" fmla="*/ 0 w 161"/>
              <a:gd name="T7" fmla="*/ 64 h 127"/>
              <a:gd name="T8" fmla="*/ 3 w 161"/>
              <a:gd name="T9" fmla="*/ 54 h 127"/>
              <a:gd name="T10" fmla="*/ 17 w 161"/>
              <a:gd name="T11" fmla="*/ 41 h 127"/>
              <a:gd name="T12" fmla="*/ 36 w 161"/>
              <a:gd name="T13" fmla="*/ 41 h 127"/>
              <a:gd name="T14" fmla="*/ 63 w 161"/>
              <a:gd name="T15" fmla="*/ 67 h 127"/>
              <a:gd name="T16" fmla="*/ 125 w 161"/>
              <a:gd name="T17" fmla="*/ 5 h 127"/>
              <a:gd name="T18" fmla="*/ 144 w 161"/>
              <a:gd name="T19" fmla="*/ 5 h 127"/>
              <a:gd name="T20" fmla="*/ 158 w 161"/>
              <a:gd name="T21" fmla="*/ 19 h 127"/>
              <a:gd name="T22" fmla="*/ 161 w 161"/>
              <a:gd name="T23" fmla="*/ 28 h 127"/>
              <a:gd name="T24" fmla="*/ 158 w 161"/>
              <a:gd name="T25" fmla="*/ 38 h 127"/>
              <a:gd name="T26" fmla="*/ 72 w 161"/>
              <a:gd name="T27" fmla="*/ 123 h 127"/>
              <a:gd name="T28" fmla="*/ 63 w 161"/>
              <a:gd name="T29" fmla="*/ 127 h 127"/>
              <a:gd name="T30" fmla="*/ 27 w 161"/>
              <a:gd name="T31" fmla="*/ 45 h 127"/>
              <a:gd name="T32" fmla="*/ 23 w 161"/>
              <a:gd name="T33" fmla="*/ 47 h 127"/>
              <a:gd name="T34" fmla="*/ 9 w 161"/>
              <a:gd name="T35" fmla="*/ 60 h 127"/>
              <a:gd name="T36" fmla="*/ 8 w 161"/>
              <a:gd name="T37" fmla="*/ 64 h 127"/>
              <a:gd name="T38" fmla="*/ 9 w 161"/>
              <a:gd name="T39" fmla="*/ 68 h 127"/>
              <a:gd name="T40" fmla="*/ 59 w 161"/>
              <a:gd name="T41" fmla="*/ 117 h 127"/>
              <a:gd name="T42" fmla="*/ 66 w 161"/>
              <a:gd name="T43" fmla="*/ 117 h 127"/>
              <a:gd name="T44" fmla="*/ 152 w 161"/>
              <a:gd name="T45" fmla="*/ 32 h 127"/>
              <a:gd name="T46" fmla="*/ 153 w 161"/>
              <a:gd name="T47" fmla="*/ 28 h 127"/>
              <a:gd name="T48" fmla="*/ 152 w 161"/>
              <a:gd name="T49" fmla="*/ 24 h 127"/>
              <a:gd name="T50" fmla="*/ 138 w 161"/>
              <a:gd name="T51" fmla="*/ 11 h 127"/>
              <a:gd name="T52" fmla="*/ 130 w 161"/>
              <a:gd name="T53" fmla="*/ 11 h 127"/>
              <a:gd name="T54" fmla="*/ 63 w 161"/>
              <a:gd name="T55" fmla="*/ 79 h 127"/>
              <a:gd name="T56" fmla="*/ 30 w 161"/>
              <a:gd name="T57" fmla="*/ 47 h 127"/>
              <a:gd name="T58" fmla="*/ 27 w 161"/>
              <a:gd name="T59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1" h="127">
                <a:moveTo>
                  <a:pt x="63" y="127"/>
                </a:moveTo>
                <a:cubicBezTo>
                  <a:pt x="59" y="127"/>
                  <a:pt x="55" y="126"/>
                  <a:pt x="53" y="123"/>
                </a:cubicBezTo>
                <a:cubicBezTo>
                  <a:pt x="3" y="74"/>
                  <a:pt x="3" y="74"/>
                  <a:pt x="3" y="74"/>
                </a:cubicBezTo>
                <a:cubicBezTo>
                  <a:pt x="1" y="71"/>
                  <a:pt x="0" y="68"/>
                  <a:pt x="0" y="64"/>
                </a:cubicBezTo>
                <a:cubicBezTo>
                  <a:pt x="0" y="60"/>
                  <a:pt x="1" y="57"/>
                  <a:pt x="3" y="54"/>
                </a:cubicBezTo>
                <a:cubicBezTo>
                  <a:pt x="17" y="41"/>
                  <a:pt x="17" y="41"/>
                  <a:pt x="17" y="41"/>
                </a:cubicBezTo>
                <a:cubicBezTo>
                  <a:pt x="22" y="36"/>
                  <a:pt x="31" y="36"/>
                  <a:pt x="36" y="41"/>
                </a:cubicBezTo>
                <a:cubicBezTo>
                  <a:pt x="63" y="67"/>
                  <a:pt x="63" y="67"/>
                  <a:pt x="63" y="67"/>
                </a:cubicBezTo>
                <a:cubicBezTo>
                  <a:pt x="125" y="5"/>
                  <a:pt x="125" y="5"/>
                  <a:pt x="125" y="5"/>
                </a:cubicBezTo>
                <a:cubicBezTo>
                  <a:pt x="130" y="0"/>
                  <a:pt x="139" y="0"/>
                  <a:pt x="144" y="5"/>
                </a:cubicBezTo>
                <a:cubicBezTo>
                  <a:pt x="158" y="19"/>
                  <a:pt x="158" y="19"/>
                  <a:pt x="158" y="19"/>
                </a:cubicBezTo>
                <a:cubicBezTo>
                  <a:pt x="160" y="21"/>
                  <a:pt x="161" y="25"/>
                  <a:pt x="161" y="28"/>
                </a:cubicBezTo>
                <a:cubicBezTo>
                  <a:pt x="161" y="32"/>
                  <a:pt x="160" y="35"/>
                  <a:pt x="158" y="38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0" y="126"/>
                  <a:pt x="66" y="127"/>
                  <a:pt x="63" y="127"/>
                </a:cubicBezTo>
                <a:close/>
                <a:moveTo>
                  <a:pt x="27" y="45"/>
                </a:moveTo>
                <a:cubicBezTo>
                  <a:pt x="25" y="45"/>
                  <a:pt x="24" y="46"/>
                  <a:pt x="23" y="47"/>
                </a:cubicBezTo>
                <a:cubicBezTo>
                  <a:pt x="9" y="60"/>
                  <a:pt x="9" y="60"/>
                  <a:pt x="9" y="60"/>
                </a:cubicBezTo>
                <a:cubicBezTo>
                  <a:pt x="8" y="61"/>
                  <a:pt x="8" y="63"/>
                  <a:pt x="8" y="64"/>
                </a:cubicBezTo>
                <a:cubicBezTo>
                  <a:pt x="8" y="65"/>
                  <a:pt x="8" y="67"/>
                  <a:pt x="9" y="68"/>
                </a:cubicBezTo>
                <a:cubicBezTo>
                  <a:pt x="59" y="117"/>
                  <a:pt x="59" y="117"/>
                  <a:pt x="59" y="117"/>
                </a:cubicBezTo>
                <a:cubicBezTo>
                  <a:pt x="61" y="119"/>
                  <a:pt x="64" y="119"/>
                  <a:pt x="66" y="117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3" y="31"/>
                  <a:pt x="153" y="30"/>
                  <a:pt x="153" y="28"/>
                </a:cubicBezTo>
                <a:cubicBezTo>
                  <a:pt x="153" y="27"/>
                  <a:pt x="153" y="25"/>
                  <a:pt x="152" y="24"/>
                </a:cubicBezTo>
                <a:cubicBezTo>
                  <a:pt x="138" y="11"/>
                  <a:pt x="138" y="11"/>
                  <a:pt x="138" y="11"/>
                </a:cubicBezTo>
                <a:cubicBezTo>
                  <a:pt x="136" y="9"/>
                  <a:pt x="133" y="9"/>
                  <a:pt x="130" y="11"/>
                </a:cubicBezTo>
                <a:cubicBezTo>
                  <a:pt x="63" y="79"/>
                  <a:pt x="63" y="79"/>
                  <a:pt x="63" y="79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7" y="45"/>
                </a:cubicBezTo>
                <a:close/>
              </a:path>
            </a:pathLst>
          </a:custGeom>
          <a:solidFill>
            <a:srgbClr val="FC62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reeform 28"/>
          <p:cNvSpPr>
            <a:spLocks noEditPoints="1"/>
          </p:cNvSpPr>
          <p:nvPr/>
        </p:nvSpPr>
        <p:spPr bwMode="auto">
          <a:xfrm>
            <a:off x="7105605" y="2616426"/>
            <a:ext cx="355044" cy="279562"/>
          </a:xfrm>
          <a:custGeom>
            <a:avLst/>
            <a:gdLst>
              <a:gd name="T0" fmla="*/ 63 w 161"/>
              <a:gd name="T1" fmla="*/ 127 h 127"/>
              <a:gd name="T2" fmla="*/ 53 w 161"/>
              <a:gd name="T3" fmla="*/ 123 h 127"/>
              <a:gd name="T4" fmla="*/ 3 w 161"/>
              <a:gd name="T5" fmla="*/ 74 h 127"/>
              <a:gd name="T6" fmla="*/ 0 w 161"/>
              <a:gd name="T7" fmla="*/ 64 h 127"/>
              <a:gd name="T8" fmla="*/ 3 w 161"/>
              <a:gd name="T9" fmla="*/ 54 h 127"/>
              <a:gd name="T10" fmla="*/ 17 w 161"/>
              <a:gd name="T11" fmla="*/ 41 h 127"/>
              <a:gd name="T12" fmla="*/ 36 w 161"/>
              <a:gd name="T13" fmla="*/ 41 h 127"/>
              <a:gd name="T14" fmla="*/ 63 w 161"/>
              <a:gd name="T15" fmla="*/ 67 h 127"/>
              <a:gd name="T16" fmla="*/ 125 w 161"/>
              <a:gd name="T17" fmla="*/ 5 h 127"/>
              <a:gd name="T18" fmla="*/ 144 w 161"/>
              <a:gd name="T19" fmla="*/ 5 h 127"/>
              <a:gd name="T20" fmla="*/ 158 w 161"/>
              <a:gd name="T21" fmla="*/ 19 h 127"/>
              <a:gd name="T22" fmla="*/ 161 w 161"/>
              <a:gd name="T23" fmla="*/ 28 h 127"/>
              <a:gd name="T24" fmla="*/ 158 w 161"/>
              <a:gd name="T25" fmla="*/ 38 h 127"/>
              <a:gd name="T26" fmla="*/ 72 w 161"/>
              <a:gd name="T27" fmla="*/ 123 h 127"/>
              <a:gd name="T28" fmla="*/ 63 w 161"/>
              <a:gd name="T29" fmla="*/ 127 h 127"/>
              <a:gd name="T30" fmla="*/ 27 w 161"/>
              <a:gd name="T31" fmla="*/ 45 h 127"/>
              <a:gd name="T32" fmla="*/ 23 w 161"/>
              <a:gd name="T33" fmla="*/ 47 h 127"/>
              <a:gd name="T34" fmla="*/ 9 w 161"/>
              <a:gd name="T35" fmla="*/ 60 h 127"/>
              <a:gd name="T36" fmla="*/ 8 w 161"/>
              <a:gd name="T37" fmla="*/ 64 h 127"/>
              <a:gd name="T38" fmla="*/ 9 w 161"/>
              <a:gd name="T39" fmla="*/ 68 h 127"/>
              <a:gd name="T40" fmla="*/ 59 w 161"/>
              <a:gd name="T41" fmla="*/ 117 h 127"/>
              <a:gd name="T42" fmla="*/ 66 w 161"/>
              <a:gd name="T43" fmla="*/ 117 h 127"/>
              <a:gd name="T44" fmla="*/ 152 w 161"/>
              <a:gd name="T45" fmla="*/ 32 h 127"/>
              <a:gd name="T46" fmla="*/ 153 w 161"/>
              <a:gd name="T47" fmla="*/ 28 h 127"/>
              <a:gd name="T48" fmla="*/ 152 w 161"/>
              <a:gd name="T49" fmla="*/ 24 h 127"/>
              <a:gd name="T50" fmla="*/ 138 w 161"/>
              <a:gd name="T51" fmla="*/ 11 h 127"/>
              <a:gd name="T52" fmla="*/ 130 w 161"/>
              <a:gd name="T53" fmla="*/ 11 h 127"/>
              <a:gd name="T54" fmla="*/ 63 w 161"/>
              <a:gd name="T55" fmla="*/ 79 h 127"/>
              <a:gd name="T56" fmla="*/ 30 w 161"/>
              <a:gd name="T57" fmla="*/ 47 h 127"/>
              <a:gd name="T58" fmla="*/ 27 w 161"/>
              <a:gd name="T59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1" h="127">
                <a:moveTo>
                  <a:pt x="63" y="127"/>
                </a:moveTo>
                <a:cubicBezTo>
                  <a:pt x="59" y="127"/>
                  <a:pt x="55" y="126"/>
                  <a:pt x="53" y="123"/>
                </a:cubicBezTo>
                <a:cubicBezTo>
                  <a:pt x="3" y="74"/>
                  <a:pt x="3" y="74"/>
                  <a:pt x="3" y="74"/>
                </a:cubicBezTo>
                <a:cubicBezTo>
                  <a:pt x="1" y="71"/>
                  <a:pt x="0" y="68"/>
                  <a:pt x="0" y="64"/>
                </a:cubicBezTo>
                <a:cubicBezTo>
                  <a:pt x="0" y="60"/>
                  <a:pt x="1" y="57"/>
                  <a:pt x="3" y="54"/>
                </a:cubicBezTo>
                <a:cubicBezTo>
                  <a:pt x="17" y="41"/>
                  <a:pt x="17" y="41"/>
                  <a:pt x="17" y="41"/>
                </a:cubicBezTo>
                <a:cubicBezTo>
                  <a:pt x="22" y="36"/>
                  <a:pt x="31" y="36"/>
                  <a:pt x="36" y="41"/>
                </a:cubicBezTo>
                <a:cubicBezTo>
                  <a:pt x="63" y="67"/>
                  <a:pt x="63" y="67"/>
                  <a:pt x="63" y="67"/>
                </a:cubicBezTo>
                <a:cubicBezTo>
                  <a:pt x="125" y="5"/>
                  <a:pt x="125" y="5"/>
                  <a:pt x="125" y="5"/>
                </a:cubicBezTo>
                <a:cubicBezTo>
                  <a:pt x="130" y="0"/>
                  <a:pt x="139" y="0"/>
                  <a:pt x="144" y="5"/>
                </a:cubicBezTo>
                <a:cubicBezTo>
                  <a:pt x="158" y="19"/>
                  <a:pt x="158" y="19"/>
                  <a:pt x="158" y="19"/>
                </a:cubicBezTo>
                <a:cubicBezTo>
                  <a:pt x="160" y="21"/>
                  <a:pt x="161" y="25"/>
                  <a:pt x="161" y="28"/>
                </a:cubicBezTo>
                <a:cubicBezTo>
                  <a:pt x="161" y="32"/>
                  <a:pt x="160" y="35"/>
                  <a:pt x="158" y="38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0" y="126"/>
                  <a:pt x="66" y="127"/>
                  <a:pt x="63" y="127"/>
                </a:cubicBezTo>
                <a:close/>
                <a:moveTo>
                  <a:pt x="27" y="45"/>
                </a:moveTo>
                <a:cubicBezTo>
                  <a:pt x="25" y="45"/>
                  <a:pt x="24" y="46"/>
                  <a:pt x="23" y="47"/>
                </a:cubicBezTo>
                <a:cubicBezTo>
                  <a:pt x="9" y="60"/>
                  <a:pt x="9" y="60"/>
                  <a:pt x="9" y="60"/>
                </a:cubicBezTo>
                <a:cubicBezTo>
                  <a:pt x="8" y="61"/>
                  <a:pt x="8" y="63"/>
                  <a:pt x="8" y="64"/>
                </a:cubicBezTo>
                <a:cubicBezTo>
                  <a:pt x="8" y="65"/>
                  <a:pt x="8" y="67"/>
                  <a:pt x="9" y="68"/>
                </a:cubicBezTo>
                <a:cubicBezTo>
                  <a:pt x="59" y="117"/>
                  <a:pt x="59" y="117"/>
                  <a:pt x="59" y="117"/>
                </a:cubicBezTo>
                <a:cubicBezTo>
                  <a:pt x="61" y="119"/>
                  <a:pt x="64" y="119"/>
                  <a:pt x="66" y="117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3" y="31"/>
                  <a:pt x="153" y="30"/>
                  <a:pt x="153" y="28"/>
                </a:cubicBezTo>
                <a:cubicBezTo>
                  <a:pt x="153" y="27"/>
                  <a:pt x="153" y="25"/>
                  <a:pt x="152" y="24"/>
                </a:cubicBezTo>
                <a:cubicBezTo>
                  <a:pt x="138" y="11"/>
                  <a:pt x="138" y="11"/>
                  <a:pt x="138" y="11"/>
                </a:cubicBezTo>
                <a:cubicBezTo>
                  <a:pt x="136" y="9"/>
                  <a:pt x="133" y="9"/>
                  <a:pt x="130" y="11"/>
                </a:cubicBezTo>
                <a:cubicBezTo>
                  <a:pt x="63" y="79"/>
                  <a:pt x="63" y="79"/>
                  <a:pt x="63" y="79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7" y="45"/>
                </a:cubicBezTo>
                <a:close/>
              </a:path>
            </a:pathLst>
          </a:custGeom>
          <a:solidFill>
            <a:srgbClr val="FC62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2220047" y="4467135"/>
            <a:ext cx="466892" cy="468738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TextBox 34"/>
          <p:cNvSpPr txBox="1"/>
          <p:nvPr/>
        </p:nvSpPr>
        <p:spPr>
          <a:xfrm>
            <a:off x="2597785" y="4492625"/>
            <a:ext cx="33623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Freeform 134"/>
          <p:cNvSpPr/>
          <p:nvPr/>
        </p:nvSpPr>
        <p:spPr bwMode="auto">
          <a:xfrm>
            <a:off x="2359747" y="4555913"/>
            <a:ext cx="143882" cy="322288"/>
          </a:xfrm>
          <a:custGeom>
            <a:avLst/>
            <a:gdLst>
              <a:gd name="T0" fmla="*/ 18 w 21"/>
              <a:gd name="T1" fmla="*/ 26 h 47"/>
              <a:gd name="T2" fmla="*/ 18 w 21"/>
              <a:gd name="T3" fmla="*/ 2 h 47"/>
              <a:gd name="T4" fmla="*/ 16 w 21"/>
              <a:gd name="T5" fmla="*/ 0 h 47"/>
              <a:gd name="T6" fmla="*/ 14 w 21"/>
              <a:gd name="T7" fmla="*/ 2 h 47"/>
              <a:gd name="T8" fmla="*/ 14 w 21"/>
              <a:gd name="T9" fmla="*/ 26 h 47"/>
              <a:gd name="T10" fmla="*/ 11 w 21"/>
              <a:gd name="T11" fmla="*/ 30 h 47"/>
              <a:gd name="T12" fmla="*/ 12 w 21"/>
              <a:gd name="T13" fmla="*/ 32 h 47"/>
              <a:gd name="T14" fmla="*/ 1 w 21"/>
              <a:gd name="T15" fmla="*/ 43 h 47"/>
              <a:gd name="T16" fmla="*/ 1 w 21"/>
              <a:gd name="T17" fmla="*/ 46 h 47"/>
              <a:gd name="T18" fmla="*/ 3 w 21"/>
              <a:gd name="T19" fmla="*/ 47 h 47"/>
              <a:gd name="T20" fmla="*/ 4 w 21"/>
              <a:gd name="T21" fmla="*/ 46 h 47"/>
              <a:gd name="T22" fmla="*/ 15 w 21"/>
              <a:gd name="T23" fmla="*/ 34 h 47"/>
              <a:gd name="T24" fmla="*/ 16 w 21"/>
              <a:gd name="T25" fmla="*/ 35 h 47"/>
              <a:gd name="T26" fmla="*/ 21 w 21"/>
              <a:gd name="T27" fmla="*/ 30 h 47"/>
              <a:gd name="T28" fmla="*/ 18 w 21"/>
              <a:gd name="T29" fmla="*/ 2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" h="47">
                <a:moveTo>
                  <a:pt x="18" y="26"/>
                </a:moveTo>
                <a:cubicBezTo>
                  <a:pt x="18" y="2"/>
                  <a:pt x="18" y="2"/>
                  <a:pt x="18" y="2"/>
                </a:cubicBezTo>
                <a:cubicBezTo>
                  <a:pt x="18" y="0"/>
                  <a:pt x="17" y="0"/>
                  <a:pt x="16" y="0"/>
                </a:cubicBezTo>
                <a:cubicBezTo>
                  <a:pt x="15" y="0"/>
                  <a:pt x="14" y="0"/>
                  <a:pt x="14" y="2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26"/>
                  <a:pt x="11" y="28"/>
                  <a:pt x="11" y="30"/>
                </a:cubicBezTo>
                <a:cubicBezTo>
                  <a:pt x="11" y="30"/>
                  <a:pt x="11" y="31"/>
                  <a:pt x="12" y="32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4"/>
                  <a:pt x="0" y="46"/>
                  <a:pt x="1" y="46"/>
                </a:cubicBezTo>
                <a:cubicBezTo>
                  <a:pt x="2" y="47"/>
                  <a:pt x="2" y="47"/>
                  <a:pt x="3" y="47"/>
                </a:cubicBezTo>
                <a:cubicBezTo>
                  <a:pt x="3" y="47"/>
                  <a:pt x="4" y="47"/>
                  <a:pt x="4" y="46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5"/>
                  <a:pt x="16" y="35"/>
                  <a:pt x="16" y="35"/>
                </a:cubicBezTo>
                <a:cubicBezTo>
                  <a:pt x="19" y="35"/>
                  <a:pt x="21" y="32"/>
                  <a:pt x="21" y="30"/>
                </a:cubicBezTo>
                <a:cubicBezTo>
                  <a:pt x="21" y="28"/>
                  <a:pt x="20" y="26"/>
                  <a:pt x="18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1"/>
            <a:ext cx="3585462" cy="1335314"/>
            <a:chOff x="0" y="0"/>
            <a:chExt cx="2611152" cy="972457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9881" r="33043"/>
            <a:stretch>
              <a:fillRect/>
            </a:stretch>
          </p:blipFill>
          <p:spPr>
            <a:xfrm flipH="1">
              <a:off x="0" y="0"/>
              <a:ext cx="2353666" cy="972457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348901" y="316055"/>
              <a:ext cx="2262251" cy="33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相似度特征</a:t>
              </a:r>
              <a:endParaRPr lang="en-US" altLang="zh-CN" sz="24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56" name="Freeform 27"/>
          <p:cNvSpPr/>
          <p:nvPr/>
        </p:nvSpPr>
        <p:spPr bwMode="auto">
          <a:xfrm>
            <a:off x="2033190" y="2558735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lt"/>
              </a:rPr>
              <a:t>协同过滤组件</a:t>
            </a:r>
            <a:r>
              <a:rPr lang="en-US" altLang="zh-CN">
                <a:solidFill>
                  <a:schemeClr val="tx1"/>
                </a:solidFill>
                <a:sym typeface="+mn-lt"/>
              </a:rPr>
              <a:t>/MR</a:t>
            </a:r>
            <a:r>
              <a:rPr lang="zh-CN" altLang="en-US">
                <a:solidFill>
                  <a:schemeClr val="tx1"/>
                </a:solidFill>
                <a:sym typeface="+mn-lt"/>
              </a:rPr>
              <a:t>处理</a:t>
            </a:r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4252515" y="1706565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lt"/>
              </a:rPr>
              <a:t>券、商户相似度</a:t>
            </a:r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  <p:sp>
        <p:nvSpPr>
          <p:cNvPr id="11" name="Freeform 27"/>
          <p:cNvSpPr/>
          <p:nvPr/>
        </p:nvSpPr>
        <p:spPr bwMode="auto">
          <a:xfrm>
            <a:off x="4252515" y="3577910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lt"/>
              </a:rPr>
              <a:t>用户相似度</a:t>
            </a:r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  <p:sp>
        <p:nvSpPr>
          <p:cNvPr id="12" name="Freeform 27"/>
          <p:cNvSpPr/>
          <p:nvPr/>
        </p:nvSpPr>
        <p:spPr bwMode="auto">
          <a:xfrm>
            <a:off x="6510575" y="1706565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sz="1400">
                <a:solidFill>
                  <a:schemeClr val="tx1"/>
                </a:solidFill>
                <a:sym typeface="+mn-lt"/>
              </a:rPr>
              <a:t>用户历史券</a:t>
            </a:r>
            <a:r>
              <a:rPr lang="en-US" altLang="zh-CN" sz="1400">
                <a:solidFill>
                  <a:schemeClr val="tx1"/>
                </a:solidFill>
                <a:sym typeface="+mn-lt"/>
              </a:rPr>
              <a:t>(</a:t>
            </a:r>
            <a:r>
              <a:rPr lang="zh-CN" altLang="en-US" sz="1400">
                <a:solidFill>
                  <a:schemeClr val="tx1"/>
                </a:solidFill>
                <a:sym typeface="+mn-lt"/>
              </a:rPr>
              <a:t>商户</a:t>
            </a:r>
            <a:r>
              <a:rPr lang="en-US" altLang="zh-CN" sz="1400">
                <a:solidFill>
                  <a:schemeClr val="tx1"/>
                </a:solidFill>
                <a:sym typeface="+mn-lt"/>
              </a:rPr>
              <a:t>)</a:t>
            </a:r>
            <a:r>
              <a:rPr lang="zh-CN" altLang="en-US" sz="1400">
                <a:solidFill>
                  <a:schemeClr val="tx1"/>
                </a:solidFill>
                <a:sym typeface="+mn-lt"/>
              </a:rPr>
              <a:t>对当前券</a:t>
            </a:r>
            <a:r>
              <a:rPr lang="en-US" altLang="zh-CN" sz="1400">
                <a:solidFill>
                  <a:schemeClr val="tx1"/>
                </a:solidFill>
                <a:sym typeface="+mn-lt"/>
              </a:rPr>
              <a:t>(</a:t>
            </a:r>
            <a:r>
              <a:rPr lang="zh-CN" altLang="en-US" sz="1400">
                <a:solidFill>
                  <a:schemeClr val="tx1"/>
                </a:solidFill>
                <a:sym typeface="+mn-lt"/>
              </a:rPr>
              <a:t>商户</a:t>
            </a:r>
            <a:r>
              <a:rPr lang="en-US" altLang="zh-CN" sz="1400">
                <a:solidFill>
                  <a:schemeClr val="tx1"/>
                </a:solidFill>
                <a:sym typeface="+mn-lt"/>
              </a:rPr>
              <a:t>)</a:t>
            </a:r>
            <a:r>
              <a:rPr lang="zh-CN" altLang="en-US" sz="1400">
                <a:solidFill>
                  <a:schemeClr val="tx1"/>
                </a:solidFill>
                <a:sym typeface="+mn-lt"/>
              </a:rPr>
              <a:t>的相似度做汇总</a:t>
            </a:r>
            <a:endParaRPr lang="zh-CN" altLang="en-US" sz="1400">
              <a:solidFill>
                <a:schemeClr val="tx1"/>
              </a:solidFill>
              <a:sym typeface="+mn-lt"/>
            </a:endParaRPr>
          </a:p>
        </p:txBody>
      </p:sp>
      <p:sp>
        <p:nvSpPr>
          <p:cNvPr id="13" name="Freeform 27"/>
          <p:cNvSpPr/>
          <p:nvPr/>
        </p:nvSpPr>
        <p:spPr bwMode="auto">
          <a:xfrm>
            <a:off x="6510575" y="3577910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sym typeface="+mn-lt"/>
              </a:rPr>
              <a:t>找到相似群体，计算领</a:t>
            </a:r>
            <a:r>
              <a:rPr lang="en-US" altLang="zh-CN" sz="1400">
                <a:solidFill>
                  <a:schemeClr val="tx1"/>
                </a:solidFill>
                <a:sym typeface="+mn-lt"/>
              </a:rPr>
              <a:t>/</a:t>
            </a:r>
            <a:r>
              <a:rPr lang="zh-CN" altLang="en-US" sz="1400">
                <a:solidFill>
                  <a:schemeClr val="tx1"/>
                </a:solidFill>
                <a:sym typeface="+mn-lt"/>
              </a:rPr>
              <a:t>用</a:t>
            </a:r>
            <a:r>
              <a:rPr lang="zh-CN" altLang="en-US" sz="1400">
                <a:solidFill>
                  <a:schemeClr val="tx1"/>
                </a:solidFill>
                <a:sym typeface="+mn-lt"/>
              </a:rPr>
              <a:t>该券的次数乘以相似度</a:t>
            </a:r>
            <a:endParaRPr lang="zh-CN" altLang="en-US" sz="1400">
              <a:solidFill>
                <a:schemeClr val="tx1"/>
              </a:solidFill>
              <a:sym typeface="+mn-lt"/>
            </a:endParaRPr>
          </a:p>
        </p:txBody>
      </p:sp>
      <p:sp>
        <p:nvSpPr>
          <p:cNvPr id="14" name="Freeform 27"/>
          <p:cNvSpPr/>
          <p:nvPr/>
        </p:nvSpPr>
        <p:spPr bwMode="auto">
          <a:xfrm>
            <a:off x="8858170" y="1706565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lt"/>
              </a:rPr>
              <a:t>输出用户对券</a:t>
            </a:r>
            <a:r>
              <a:rPr lang="en-US" altLang="zh-CN">
                <a:solidFill>
                  <a:schemeClr val="tx1"/>
                </a:solidFill>
                <a:sym typeface="+mn-lt"/>
              </a:rPr>
              <a:t>/</a:t>
            </a:r>
            <a:r>
              <a:rPr lang="zh-CN" altLang="en-US">
                <a:solidFill>
                  <a:schemeClr val="tx1"/>
                </a:solidFill>
                <a:sym typeface="+mn-lt"/>
              </a:rPr>
              <a:t>商户的</a:t>
            </a:r>
            <a:r>
              <a:rPr lang="zh-CN" altLang="en-US">
                <a:solidFill>
                  <a:schemeClr val="tx1"/>
                </a:solidFill>
                <a:sym typeface="+mn-lt"/>
              </a:rPr>
              <a:t>兴趣度</a:t>
            </a:r>
            <a:endParaRPr lang="en-US" altLang="zh-CN">
              <a:solidFill>
                <a:schemeClr val="tx1"/>
              </a:solidFill>
              <a:sym typeface="+mn-lt"/>
            </a:endParaRPr>
          </a:p>
        </p:txBody>
      </p:sp>
      <p:sp>
        <p:nvSpPr>
          <p:cNvPr id="15" name="Freeform 27"/>
          <p:cNvSpPr/>
          <p:nvPr/>
        </p:nvSpPr>
        <p:spPr bwMode="auto">
          <a:xfrm>
            <a:off x="8858170" y="3577910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lt"/>
              </a:rPr>
              <a:t>输出群组对券</a:t>
            </a:r>
            <a:r>
              <a:rPr lang="en-US" altLang="zh-CN">
                <a:solidFill>
                  <a:schemeClr val="tx1"/>
                </a:solidFill>
                <a:sym typeface="+mn-lt"/>
              </a:rPr>
              <a:t>/</a:t>
            </a:r>
            <a:r>
              <a:rPr lang="zh-CN" altLang="en-US">
                <a:solidFill>
                  <a:schemeClr val="tx1"/>
                </a:solidFill>
                <a:sym typeface="+mn-lt"/>
              </a:rPr>
              <a:t>商户的兴趣度</a:t>
            </a:r>
            <a:endParaRPr lang="en-US" altLang="zh-CN">
              <a:solidFill>
                <a:schemeClr val="tx1"/>
              </a:solidFill>
              <a:sym typeface="+mn-lt"/>
            </a:endParaRPr>
          </a:p>
        </p:txBody>
      </p:sp>
      <p:cxnSp>
        <p:nvCxnSpPr>
          <p:cNvPr id="17" name="直接箭头连接符 16"/>
          <p:cNvCxnSpPr>
            <a:stCxn id="156" idx="4"/>
          </p:cNvCxnSpPr>
          <p:nvPr/>
        </p:nvCxnSpPr>
        <p:spPr>
          <a:xfrm flipV="1">
            <a:off x="3232150" y="2415540"/>
            <a:ext cx="1011555" cy="48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6" idx="5"/>
          </p:cNvCxnSpPr>
          <p:nvPr/>
        </p:nvCxnSpPr>
        <p:spPr>
          <a:xfrm>
            <a:off x="3232150" y="3598545"/>
            <a:ext cx="1011555" cy="675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430520" y="2376805"/>
            <a:ext cx="1071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439410" y="4270375"/>
            <a:ext cx="1071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709535" y="2399030"/>
            <a:ext cx="1071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709535" y="4270375"/>
            <a:ext cx="1071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09"/>
          <a:stretch>
            <a:fillRect/>
          </a:stretch>
        </p:blipFill>
        <p:spPr>
          <a:xfrm>
            <a:off x="3166282" y="4280439"/>
            <a:ext cx="6946977" cy="2577327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 rot="10800000">
            <a:off x="3248167" y="1345055"/>
            <a:ext cx="5636527" cy="4385398"/>
          </a:xfrm>
          <a:custGeom>
            <a:avLst/>
            <a:gdLst>
              <a:gd name="connsiteX0" fmla="*/ 5964073 w 5964073"/>
              <a:gd name="connsiteY0" fmla="*/ 4640239 h 4640239"/>
              <a:gd name="connsiteX1" fmla="*/ 0 w 5964073"/>
              <a:gd name="connsiteY1" fmla="*/ 4640239 h 4640239"/>
              <a:gd name="connsiteX2" fmla="*/ 2982037 w 5964073"/>
              <a:gd name="connsiteY2" fmla="*/ 0 h 4640239"/>
              <a:gd name="connsiteX3" fmla="*/ 5964073 w 5964073"/>
              <a:gd name="connsiteY3" fmla="*/ 4640239 h 4640239"/>
              <a:gd name="connsiteX4" fmla="*/ 5866267 w 5964073"/>
              <a:gd name="connsiteY4" fmla="*/ 4583377 h 4640239"/>
              <a:gd name="connsiteX5" fmla="*/ 2990938 w 5964073"/>
              <a:gd name="connsiteY5" fmla="*/ 109182 h 4640239"/>
              <a:gd name="connsiteX6" fmla="*/ 115609 w 5964073"/>
              <a:gd name="connsiteY6" fmla="*/ 4583377 h 4640239"/>
              <a:gd name="connsiteX7" fmla="*/ 5866267 w 5964073"/>
              <a:gd name="connsiteY7" fmla="*/ 4583377 h 464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4073" h="4640239">
                <a:moveTo>
                  <a:pt x="5964073" y="4640239"/>
                </a:moveTo>
                <a:lnTo>
                  <a:pt x="0" y="4640239"/>
                </a:lnTo>
                <a:lnTo>
                  <a:pt x="2982037" y="0"/>
                </a:lnTo>
                <a:lnTo>
                  <a:pt x="5964073" y="4640239"/>
                </a:lnTo>
                <a:close/>
                <a:moveTo>
                  <a:pt x="5866267" y="4583377"/>
                </a:moveTo>
                <a:lnTo>
                  <a:pt x="2990938" y="109182"/>
                </a:lnTo>
                <a:lnTo>
                  <a:pt x="115609" y="4583377"/>
                </a:lnTo>
                <a:lnTo>
                  <a:pt x="5866267" y="45833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3725837" y="315656"/>
            <a:ext cx="4612938" cy="38486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69938" y="1413294"/>
            <a:ext cx="192754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500" b="1" dirty="0" smtClean="0">
                <a:latin typeface="Impact" panose="020B0806030902050204" pitchFamily="34" charset="0"/>
                <a:ea typeface="方正兰亭粗黑简体" panose="02000000000000000000" pitchFamily="2" charset="-122"/>
              </a:rPr>
              <a:t>03</a:t>
            </a:r>
            <a:endParaRPr lang="zh-CN" altLang="en-US" sz="12500" b="1" dirty="0"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95881" y="3190565"/>
            <a:ext cx="296498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模型算法</a:t>
            </a:r>
            <a:endParaRPr lang="zh-CN" altLang="en-US" sz="3600" b="1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7"/>
          <p:cNvSpPr>
            <a:spLocks noEditPoints="1"/>
          </p:cNvSpPr>
          <p:nvPr/>
        </p:nvSpPr>
        <p:spPr bwMode="auto">
          <a:xfrm>
            <a:off x="5590811" y="4220082"/>
            <a:ext cx="1030678" cy="2435524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898" tIns="60949" rIns="121898" bIns="60949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400" b="0">
              <a:cs typeface="+mn-ea"/>
              <a:sym typeface="+mn-lt"/>
            </a:endParaRPr>
          </a:p>
        </p:txBody>
      </p:sp>
      <p:cxnSp>
        <p:nvCxnSpPr>
          <p:cNvPr id="134" name="Straight Connector 23"/>
          <p:cNvCxnSpPr/>
          <p:nvPr/>
        </p:nvCxnSpPr>
        <p:spPr>
          <a:xfrm flipV="1">
            <a:off x="6049599" y="3005697"/>
            <a:ext cx="0" cy="79242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36" name="Freeform 4"/>
          <p:cNvSpPr>
            <a:spLocks noEditPoints="1"/>
          </p:cNvSpPr>
          <p:nvPr/>
        </p:nvSpPr>
        <p:spPr bwMode="auto">
          <a:xfrm>
            <a:off x="4737425" y="4242282"/>
            <a:ext cx="734685" cy="2290704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898" tIns="60949" rIns="121898" bIns="60949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400" b="0">
              <a:cs typeface="+mn-ea"/>
              <a:sym typeface="+mn-lt"/>
            </a:endParaRPr>
          </a:p>
        </p:txBody>
      </p:sp>
      <p:cxnSp>
        <p:nvCxnSpPr>
          <p:cNvPr id="137" name="Straight Connector 26"/>
          <p:cNvCxnSpPr/>
          <p:nvPr/>
        </p:nvCxnSpPr>
        <p:spPr>
          <a:xfrm flipH="1" flipV="1">
            <a:off x="5122283" y="3259612"/>
            <a:ext cx="0" cy="4136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38" name="Straight Connector 27"/>
          <p:cNvCxnSpPr/>
          <p:nvPr/>
        </p:nvCxnSpPr>
        <p:spPr>
          <a:xfrm flipH="1">
            <a:off x="4568973" y="3243763"/>
            <a:ext cx="55330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40" name="Freeform 6"/>
          <p:cNvSpPr>
            <a:spLocks noEditPoints="1"/>
          </p:cNvSpPr>
          <p:nvPr/>
        </p:nvSpPr>
        <p:spPr bwMode="auto">
          <a:xfrm>
            <a:off x="6737179" y="4179118"/>
            <a:ext cx="624231" cy="2321210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898" tIns="60949" rIns="121898" bIns="60949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400" b="0">
              <a:cs typeface="+mn-ea"/>
              <a:sym typeface="+mn-lt"/>
            </a:endParaRPr>
          </a:p>
        </p:txBody>
      </p:sp>
      <p:cxnSp>
        <p:nvCxnSpPr>
          <p:cNvPr id="141" name="Straight Connector 24"/>
          <p:cNvCxnSpPr/>
          <p:nvPr/>
        </p:nvCxnSpPr>
        <p:spPr>
          <a:xfrm flipV="1">
            <a:off x="7022803" y="3259612"/>
            <a:ext cx="0" cy="4136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42" name="Straight Connector 25"/>
          <p:cNvCxnSpPr/>
          <p:nvPr/>
        </p:nvCxnSpPr>
        <p:spPr>
          <a:xfrm>
            <a:off x="7022803" y="3243763"/>
            <a:ext cx="55330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44" name="Freeform 3"/>
          <p:cNvSpPr>
            <a:spLocks noEditPoints="1"/>
          </p:cNvSpPr>
          <p:nvPr/>
        </p:nvSpPr>
        <p:spPr bwMode="auto">
          <a:xfrm>
            <a:off x="4161413" y="4054292"/>
            <a:ext cx="537995" cy="2161714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898" tIns="60949" rIns="121898" bIns="60949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400" b="0">
              <a:cs typeface="+mn-ea"/>
              <a:sym typeface="+mn-lt"/>
            </a:endParaRPr>
          </a:p>
        </p:txBody>
      </p:sp>
      <p:cxnSp>
        <p:nvCxnSpPr>
          <p:cNvPr id="145" name="Straight Connector 28"/>
          <p:cNvCxnSpPr/>
          <p:nvPr/>
        </p:nvCxnSpPr>
        <p:spPr>
          <a:xfrm flipH="1">
            <a:off x="3363458" y="4690649"/>
            <a:ext cx="7979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47" name="Freeform 5"/>
          <p:cNvSpPr>
            <a:spLocks noEditPoints="1"/>
          </p:cNvSpPr>
          <p:nvPr/>
        </p:nvSpPr>
        <p:spPr bwMode="auto">
          <a:xfrm>
            <a:off x="7399549" y="4094637"/>
            <a:ext cx="700816" cy="2214774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898" tIns="60949" rIns="121898" bIns="60949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400" b="0">
              <a:cs typeface="+mn-ea"/>
              <a:sym typeface="+mn-lt"/>
            </a:endParaRPr>
          </a:p>
        </p:txBody>
      </p:sp>
      <p:cxnSp>
        <p:nvCxnSpPr>
          <p:cNvPr id="148" name="Straight Connector 29"/>
          <p:cNvCxnSpPr/>
          <p:nvPr/>
        </p:nvCxnSpPr>
        <p:spPr>
          <a:xfrm flipH="1">
            <a:off x="8017224" y="4741449"/>
            <a:ext cx="7979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51" name="Freeform 27"/>
          <p:cNvSpPr/>
          <p:nvPr/>
        </p:nvSpPr>
        <p:spPr bwMode="auto">
          <a:xfrm>
            <a:off x="5582535" y="1149051"/>
            <a:ext cx="953906" cy="1101664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solidFill>
            <a:srgbClr val="C00000"/>
          </a:solidFill>
          <a:ln w="28575" cap="flat">
            <a:solidFill>
              <a:srgbClr val="A20000"/>
            </a:solidFill>
            <a:prstDash val="solid"/>
            <a:miter lim="800000"/>
          </a:ln>
          <a:effectLst>
            <a:outerShdw blurRad="152400" dist="762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vert="horz" wrap="square" lIns="121882" tIns="60941" rIns="121882" bIns="60941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2" name="Freeform 27"/>
          <p:cNvSpPr/>
          <p:nvPr/>
        </p:nvSpPr>
        <p:spPr bwMode="auto">
          <a:xfrm>
            <a:off x="5459965" y="1020318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  <p:sp>
        <p:nvSpPr>
          <p:cNvPr id="155" name="Freeform 27"/>
          <p:cNvSpPr/>
          <p:nvPr/>
        </p:nvSpPr>
        <p:spPr bwMode="auto">
          <a:xfrm>
            <a:off x="3229545" y="1758463"/>
            <a:ext cx="953906" cy="1101664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solidFill>
            <a:srgbClr val="C00000"/>
          </a:solidFill>
          <a:ln w="28575" cap="flat">
            <a:solidFill>
              <a:srgbClr val="A20000"/>
            </a:solidFill>
            <a:prstDash val="solid"/>
            <a:miter lim="800000"/>
          </a:ln>
          <a:effectLst>
            <a:outerShdw blurRad="152400" dist="762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vert="horz" wrap="square" lIns="121882" tIns="60941" rIns="121882" bIns="60941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6" name="Freeform 27"/>
          <p:cNvSpPr/>
          <p:nvPr/>
        </p:nvSpPr>
        <p:spPr bwMode="auto">
          <a:xfrm>
            <a:off x="3106975" y="1629730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  <p:sp>
        <p:nvSpPr>
          <p:cNvPr id="159" name="Freeform 27"/>
          <p:cNvSpPr/>
          <p:nvPr/>
        </p:nvSpPr>
        <p:spPr bwMode="auto">
          <a:xfrm>
            <a:off x="2027632" y="3992973"/>
            <a:ext cx="953906" cy="1101664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solidFill>
            <a:srgbClr val="C00000"/>
          </a:solidFill>
          <a:ln w="28575" cap="flat">
            <a:solidFill>
              <a:srgbClr val="A20000"/>
            </a:solidFill>
            <a:prstDash val="solid"/>
            <a:miter lim="800000"/>
          </a:ln>
          <a:effectLst>
            <a:outerShdw blurRad="152400" dist="762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vert="horz" wrap="square" lIns="121882" tIns="60941" rIns="121882" bIns="60941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0" name="Freeform 27"/>
          <p:cNvSpPr/>
          <p:nvPr/>
        </p:nvSpPr>
        <p:spPr bwMode="auto">
          <a:xfrm>
            <a:off x="1905062" y="3864240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  <p:sp>
        <p:nvSpPr>
          <p:cNvPr id="163" name="Freeform 27"/>
          <p:cNvSpPr/>
          <p:nvPr/>
        </p:nvSpPr>
        <p:spPr bwMode="auto">
          <a:xfrm>
            <a:off x="8117537" y="1758463"/>
            <a:ext cx="953906" cy="1101664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solidFill>
            <a:srgbClr val="C00000"/>
          </a:solidFill>
          <a:ln w="28575" cap="flat">
            <a:solidFill>
              <a:srgbClr val="A20000"/>
            </a:solidFill>
            <a:prstDash val="solid"/>
            <a:miter lim="800000"/>
          </a:ln>
          <a:effectLst>
            <a:outerShdw blurRad="152400" dist="762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vert="horz" wrap="square" lIns="121882" tIns="60941" rIns="121882" bIns="60941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4" name="Freeform 27"/>
          <p:cNvSpPr/>
          <p:nvPr/>
        </p:nvSpPr>
        <p:spPr bwMode="auto">
          <a:xfrm>
            <a:off x="7994967" y="1629730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  <p:sp>
        <p:nvSpPr>
          <p:cNvPr id="167" name="Freeform 27"/>
          <p:cNvSpPr/>
          <p:nvPr/>
        </p:nvSpPr>
        <p:spPr bwMode="auto">
          <a:xfrm>
            <a:off x="9198612" y="4044111"/>
            <a:ext cx="989701" cy="1101664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solidFill>
            <a:srgbClr val="C00000"/>
          </a:solidFill>
          <a:ln w="28575" cap="flat">
            <a:solidFill>
              <a:srgbClr val="A20000"/>
            </a:solidFill>
            <a:prstDash val="solid"/>
            <a:miter lim="800000"/>
          </a:ln>
          <a:effectLst>
            <a:outerShdw blurRad="152400" dist="762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vert="horz" wrap="square" lIns="121882" tIns="60941" rIns="121882" bIns="60941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8" name="Freeform 27"/>
          <p:cNvSpPr/>
          <p:nvPr/>
        </p:nvSpPr>
        <p:spPr bwMode="auto">
          <a:xfrm>
            <a:off x="9071442" y="3915378"/>
            <a:ext cx="1244040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  <p:sp>
        <p:nvSpPr>
          <p:cNvPr id="170" name="稻壳儿小白白(http://dwz.cn/Wu2UP)"/>
          <p:cNvSpPr txBox="1">
            <a:spLocks noChangeArrowheads="1"/>
          </p:cNvSpPr>
          <p:nvPr/>
        </p:nvSpPr>
        <p:spPr bwMode="auto">
          <a:xfrm>
            <a:off x="3152166" y="2187900"/>
            <a:ext cx="1101750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sym typeface="Arial" panose="020B0604020202020204" pitchFamily="34" charset="0"/>
              </a:rPr>
              <a:t>GBDT4</a:t>
            </a:r>
            <a:r>
              <a:rPr lang="zh-CN" altLang="en-US" sz="1600" b="1" dirty="0">
                <a:latin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6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2" name="稻壳儿小白白(http://dwz.cn/Wu2UP)"/>
          <p:cNvSpPr txBox="1">
            <a:spLocks noChangeArrowheads="1"/>
          </p:cNvSpPr>
          <p:nvPr/>
        </p:nvSpPr>
        <p:spPr bwMode="auto">
          <a:xfrm>
            <a:off x="1973094" y="4426685"/>
            <a:ext cx="1101750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sym typeface="Arial" panose="020B0604020202020204" pitchFamily="34" charset="0"/>
              </a:rPr>
              <a:t>GBRT6</a:t>
            </a:r>
            <a:r>
              <a:rPr lang="zh-CN" altLang="en-US" sz="1600" b="1" dirty="0">
                <a:latin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6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" name="稻壳儿小白白(http://dwz.cn/Wu2UP)"/>
          <p:cNvSpPr txBox="1">
            <a:spLocks noChangeArrowheads="1"/>
          </p:cNvSpPr>
          <p:nvPr/>
        </p:nvSpPr>
        <p:spPr bwMode="auto">
          <a:xfrm>
            <a:off x="5519739" y="1613194"/>
            <a:ext cx="1101750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 smtClean="0">
                <a:latin typeface="微软雅黑" panose="020B0503020204020204" pitchFamily="34" charset="-122"/>
                <a:sym typeface="Arial" panose="020B0604020202020204" pitchFamily="34" charset="0"/>
              </a:rPr>
              <a:t>GBDT6</a:t>
            </a:r>
            <a:r>
              <a:rPr lang="zh-CN" altLang="en-US" sz="1600" b="1" dirty="0" smtClean="0">
                <a:latin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600" b="1" dirty="0" smtClean="0"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6" name="稻壳儿小白白(http://dwz.cn/Wu2UP)"/>
          <p:cNvSpPr txBox="1">
            <a:spLocks noChangeArrowheads="1"/>
          </p:cNvSpPr>
          <p:nvPr/>
        </p:nvSpPr>
        <p:spPr bwMode="auto">
          <a:xfrm>
            <a:off x="8034204" y="2193659"/>
            <a:ext cx="1101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pitchFamily="34" charset="-122"/>
                <a:sym typeface="Arial" panose="020B0604020202020204" pitchFamily="34" charset="0"/>
              </a:rPr>
              <a:t>逻辑回归</a:t>
            </a:r>
            <a:r>
              <a:rPr lang="en-US" altLang="zh-CN" sz="1600" b="1" dirty="0">
                <a:latin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600" b="1" dirty="0">
                <a:latin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6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8" name="稻壳儿小白白(http://dwz.cn/Wu2UP)"/>
          <p:cNvSpPr txBox="1">
            <a:spLocks noChangeArrowheads="1"/>
          </p:cNvSpPr>
          <p:nvPr/>
        </p:nvSpPr>
        <p:spPr bwMode="auto">
          <a:xfrm>
            <a:off x="9135954" y="4477823"/>
            <a:ext cx="1101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pitchFamily="34" charset="-122"/>
                <a:sym typeface="Arial" panose="020B0604020202020204" pitchFamily="34" charset="0"/>
              </a:rPr>
              <a:t>随机森林</a:t>
            </a:r>
            <a:r>
              <a:rPr lang="en-US" altLang="zh-CN" sz="1600" b="1" dirty="0">
                <a:latin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600" b="1" dirty="0">
                <a:latin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6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0" y="1"/>
            <a:ext cx="3585462" cy="1335314"/>
            <a:chOff x="0" y="0"/>
            <a:chExt cx="2611152" cy="972457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9881" r="33043"/>
            <a:stretch>
              <a:fillRect/>
            </a:stretch>
          </p:blipFill>
          <p:spPr>
            <a:xfrm flipH="1">
              <a:off x="0" y="0"/>
              <a:ext cx="2353666" cy="972457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348901" y="316055"/>
              <a:ext cx="2262251" cy="33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尝试模型</a:t>
              </a:r>
              <a:endParaRPr lang="zh-CN" altLang="en-US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6" grpId="0" animBg="1"/>
      <p:bldP spid="140" grpId="0" animBg="1"/>
      <p:bldP spid="144" grpId="0" animBg="1"/>
      <p:bldP spid="1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1"/>
            <a:ext cx="3585462" cy="1335314"/>
            <a:chOff x="0" y="0"/>
            <a:chExt cx="2611152" cy="972457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9881" r="33043"/>
            <a:stretch>
              <a:fillRect/>
            </a:stretch>
          </p:blipFill>
          <p:spPr>
            <a:xfrm flipH="1">
              <a:off x="0" y="0"/>
              <a:ext cx="2353666" cy="972457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348901" y="316055"/>
              <a:ext cx="2262251" cy="33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模型相关性</a:t>
              </a:r>
              <a:endParaRPr lang="zh-CN" altLang="en-US" sz="24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40" y="547370"/>
            <a:ext cx="7776845" cy="6010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26"/>
          <p:cNvCxnSpPr/>
          <p:nvPr/>
        </p:nvCxnSpPr>
        <p:spPr>
          <a:xfrm flipH="1" flipV="1">
            <a:off x="5122283" y="2675412"/>
            <a:ext cx="0" cy="4136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38" name="Straight Connector 27"/>
          <p:cNvCxnSpPr/>
          <p:nvPr/>
        </p:nvCxnSpPr>
        <p:spPr>
          <a:xfrm flipH="1">
            <a:off x="4568973" y="2659563"/>
            <a:ext cx="55330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41" name="Straight Connector 24"/>
          <p:cNvCxnSpPr/>
          <p:nvPr/>
        </p:nvCxnSpPr>
        <p:spPr>
          <a:xfrm flipV="1">
            <a:off x="7022803" y="2675412"/>
            <a:ext cx="0" cy="4136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42" name="Straight Connector 25"/>
          <p:cNvCxnSpPr/>
          <p:nvPr/>
        </p:nvCxnSpPr>
        <p:spPr>
          <a:xfrm>
            <a:off x="7022803" y="2659563"/>
            <a:ext cx="55330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51" name="Freeform 27"/>
          <p:cNvSpPr/>
          <p:nvPr/>
        </p:nvSpPr>
        <p:spPr bwMode="auto">
          <a:xfrm>
            <a:off x="3144135" y="2075516"/>
            <a:ext cx="953906" cy="1101664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solidFill>
            <a:srgbClr val="C00000"/>
          </a:solidFill>
          <a:ln w="28575" cap="flat">
            <a:solidFill>
              <a:srgbClr val="A20000"/>
            </a:solidFill>
            <a:prstDash val="solid"/>
            <a:miter lim="800000"/>
          </a:ln>
          <a:effectLst>
            <a:outerShdw blurRad="152400" dist="762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vert="horz" wrap="square" lIns="121882" tIns="60941" rIns="121882" bIns="60941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2" name="Freeform 27"/>
          <p:cNvSpPr/>
          <p:nvPr/>
        </p:nvSpPr>
        <p:spPr bwMode="auto">
          <a:xfrm>
            <a:off x="3021565" y="1946783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  <p:sp>
        <p:nvSpPr>
          <p:cNvPr id="163" name="Freeform 27"/>
          <p:cNvSpPr/>
          <p:nvPr/>
        </p:nvSpPr>
        <p:spPr bwMode="auto">
          <a:xfrm>
            <a:off x="8117537" y="2088663"/>
            <a:ext cx="953906" cy="1101664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solidFill>
            <a:srgbClr val="C00000"/>
          </a:solidFill>
          <a:ln w="28575" cap="flat">
            <a:solidFill>
              <a:srgbClr val="A20000"/>
            </a:solidFill>
            <a:prstDash val="solid"/>
            <a:miter lim="800000"/>
          </a:ln>
          <a:effectLst>
            <a:outerShdw blurRad="152400" dist="762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vert="horz" wrap="square" lIns="121882" tIns="60941" rIns="121882" bIns="60941" numCol="1" anchor="t" anchorCtr="0" compatLnSpc="1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4" name="Freeform 27"/>
          <p:cNvSpPr/>
          <p:nvPr/>
        </p:nvSpPr>
        <p:spPr bwMode="auto">
          <a:xfrm>
            <a:off x="7994967" y="1959930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  <p:sp>
        <p:nvSpPr>
          <p:cNvPr id="174" name="稻壳儿小白白(http://dwz.cn/Wu2UP)"/>
          <p:cNvSpPr txBox="1">
            <a:spLocks noChangeArrowheads="1"/>
          </p:cNvSpPr>
          <p:nvPr/>
        </p:nvSpPr>
        <p:spPr bwMode="auto">
          <a:xfrm>
            <a:off x="3081339" y="2539659"/>
            <a:ext cx="1101750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 smtClean="0">
                <a:latin typeface="微软雅黑" panose="020B0503020204020204" pitchFamily="34" charset="-122"/>
                <a:sym typeface="Arial" panose="020B0604020202020204" pitchFamily="34" charset="0"/>
              </a:rPr>
              <a:t>GBDT6</a:t>
            </a:r>
            <a:r>
              <a:rPr lang="zh-CN" altLang="en-US" sz="1600" b="1" dirty="0" smtClean="0">
                <a:latin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600" b="1" dirty="0" smtClean="0"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6" name="稻壳儿小白白(http://dwz.cn/Wu2UP)"/>
          <p:cNvSpPr txBox="1">
            <a:spLocks noChangeArrowheads="1"/>
          </p:cNvSpPr>
          <p:nvPr/>
        </p:nvSpPr>
        <p:spPr bwMode="auto">
          <a:xfrm>
            <a:off x="8034204" y="2523859"/>
            <a:ext cx="1101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latin typeface="微软雅黑" panose="020B0503020204020204" pitchFamily="34" charset="-122"/>
                <a:sym typeface="Arial" panose="020B0604020202020204" pitchFamily="34" charset="0"/>
              </a:rPr>
              <a:t>逻辑回归</a:t>
            </a:r>
            <a:r>
              <a:rPr lang="en-US" altLang="zh-CN" sz="1600" b="1" dirty="0">
                <a:latin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600" b="1" dirty="0">
                <a:latin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600" b="1" dirty="0"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0" y="1"/>
            <a:ext cx="3585462" cy="1335314"/>
            <a:chOff x="0" y="0"/>
            <a:chExt cx="2611152" cy="972457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9881" r="33043"/>
            <a:stretch>
              <a:fillRect/>
            </a:stretch>
          </p:blipFill>
          <p:spPr>
            <a:xfrm flipH="1">
              <a:off x="0" y="0"/>
              <a:ext cx="2353666" cy="972457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348901" y="316055"/>
              <a:ext cx="2262251" cy="33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模型融合</a:t>
              </a:r>
              <a:endParaRPr lang="en-US" altLang="zh-CN" sz="24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392680" y="3538855"/>
            <a:ext cx="2718435" cy="154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232B36"/>
                </a:solidFill>
                <a:latin typeface="Segoe UI Light" panose="020B0502040204020203" pitchFamily="34" charset="0"/>
              </a:defRPr>
            </a:lvl1pPr>
          </a:lstStyle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117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个特征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-&gt;85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个特征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树的数目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6000-&gt;500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27"/>
          <p:cNvSpPr txBox="1"/>
          <p:nvPr/>
        </p:nvSpPr>
        <p:spPr>
          <a:xfrm>
            <a:off x="7235825" y="3538855"/>
            <a:ext cx="2718435" cy="154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rgbClr val="232B36"/>
                </a:solidFill>
                <a:latin typeface="Segoe UI Light" panose="020B0502040204020203" pitchFamily="34" charset="0"/>
              </a:defRPr>
            </a:lvl1pPr>
          </a:lstStyle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加入用户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id,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商户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id,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优惠券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id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稀疏矩阵格式，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one-hot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5046980" y="3139440"/>
            <a:ext cx="1940560" cy="636905"/>
          </a:xfrm>
          <a:prstGeom prst="hexagon">
            <a:avLst>
              <a:gd name="adj" fmla="val 47222"/>
              <a:gd name="vf" fmla="val 115470"/>
            </a:avLst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>
                <a:solidFill>
                  <a:schemeClr val="tx1"/>
                </a:solidFill>
              </a:rPr>
              <a:t>线性加权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/>
          <p:nvPr/>
        </p:nvSpPr>
        <p:spPr bwMode="auto">
          <a:xfrm>
            <a:off x="1" y="1768566"/>
            <a:ext cx="1947283" cy="12598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6" name="Freeform 9"/>
          <p:cNvSpPr/>
          <p:nvPr/>
        </p:nvSpPr>
        <p:spPr bwMode="auto">
          <a:xfrm>
            <a:off x="3" y="2590527"/>
            <a:ext cx="1947280" cy="100333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7" name="Freeform 11"/>
          <p:cNvSpPr/>
          <p:nvPr/>
        </p:nvSpPr>
        <p:spPr bwMode="auto">
          <a:xfrm>
            <a:off x="0" y="3303399"/>
            <a:ext cx="1947285" cy="74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8" name="Freeform 13"/>
          <p:cNvSpPr/>
          <p:nvPr/>
        </p:nvSpPr>
        <p:spPr bwMode="auto">
          <a:xfrm>
            <a:off x="0" y="3924241"/>
            <a:ext cx="1947285" cy="748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9" name="Freeform 15"/>
          <p:cNvSpPr/>
          <p:nvPr/>
        </p:nvSpPr>
        <p:spPr bwMode="auto">
          <a:xfrm>
            <a:off x="3" y="4313951"/>
            <a:ext cx="1947280" cy="1003339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21" name="Rectangle 28"/>
          <p:cNvSpPr/>
          <p:nvPr/>
        </p:nvSpPr>
        <p:spPr>
          <a:xfrm>
            <a:off x="5245902" y="2538324"/>
            <a:ext cx="4441023" cy="2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相关时序特征重要度排名最前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" y="1333486"/>
            <a:ext cx="5129425" cy="1805794"/>
            <a:chOff x="1" y="1333486"/>
            <a:chExt cx="5129425" cy="1805794"/>
          </a:xfrm>
        </p:grpSpPr>
        <p:sp>
          <p:nvSpPr>
            <p:cNvPr id="10" name="Freeform 6"/>
            <p:cNvSpPr/>
            <p:nvPr/>
          </p:nvSpPr>
          <p:spPr bwMode="auto">
            <a:xfrm>
              <a:off x="1" y="1333486"/>
              <a:ext cx="1947283" cy="18051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1217"/>
                </a:cxn>
                <a:cxn ang="0">
                  <a:pos x="859" y="739"/>
                </a:cxn>
                <a:cxn ang="0">
                  <a:pos x="0" y="0"/>
                </a:cxn>
              </a:cxnLst>
              <a:rect l="0" t="0" r="r" b="b"/>
              <a:pathLst>
                <a:path w="859" h="1217">
                  <a:moveTo>
                    <a:pt x="0" y="0"/>
                  </a:moveTo>
                  <a:lnTo>
                    <a:pt x="0" y="725"/>
                  </a:lnTo>
                  <a:lnTo>
                    <a:pt x="859" y="1217"/>
                  </a:lnTo>
                  <a:lnTo>
                    <a:pt x="859" y="73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AE3EE"/>
                </a:gs>
                <a:gs pos="89000">
                  <a:srgbClr val="FEEA91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8"/>
            <p:cNvSpPr/>
            <p:nvPr/>
          </p:nvSpPr>
          <p:spPr>
            <a:xfrm>
              <a:off x="1934319" y="2432663"/>
              <a:ext cx="3195107" cy="706617"/>
            </a:xfrm>
            <a:prstGeom prst="rect">
              <a:avLst/>
            </a:prstGeom>
            <a:gradFill>
              <a:gsLst>
                <a:gs pos="0">
                  <a:srgbClr val="BAE3EE"/>
                </a:gs>
                <a:gs pos="89000">
                  <a:srgbClr val="FEEA91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3"/>
          <p:cNvSpPr/>
          <p:nvPr/>
        </p:nvSpPr>
        <p:spPr>
          <a:xfrm>
            <a:off x="3224413" y="2614610"/>
            <a:ext cx="1714512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回头客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2462407" y="2476495"/>
            <a:ext cx="762006" cy="58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01</a:t>
            </a:r>
            <a:endParaRPr lang="en-US" sz="3200" b="1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" y="2402479"/>
            <a:ext cx="5700927" cy="1437575"/>
            <a:chOff x="3" y="2402479"/>
            <a:chExt cx="5700927" cy="1437575"/>
          </a:xfrm>
        </p:grpSpPr>
        <p:sp>
          <p:nvSpPr>
            <p:cNvPr id="11" name="Freeform 8"/>
            <p:cNvSpPr/>
            <p:nvPr/>
          </p:nvSpPr>
          <p:spPr bwMode="auto">
            <a:xfrm>
              <a:off x="3" y="2402479"/>
              <a:ext cx="1947280" cy="1437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2"/>
                </a:cxn>
                <a:cxn ang="0">
                  <a:pos x="859" y="969"/>
                </a:cxn>
                <a:cxn ang="0">
                  <a:pos x="859" y="492"/>
                </a:cxn>
                <a:cxn ang="0">
                  <a:pos x="0" y="0"/>
                </a:cxn>
              </a:cxnLst>
              <a:rect l="0" t="0" r="r" b="b"/>
              <a:pathLst>
                <a:path w="859" h="969">
                  <a:moveTo>
                    <a:pt x="0" y="0"/>
                  </a:moveTo>
                  <a:lnTo>
                    <a:pt x="0" y="722"/>
                  </a:lnTo>
                  <a:lnTo>
                    <a:pt x="859" y="969"/>
                  </a:lnTo>
                  <a:lnTo>
                    <a:pt x="859" y="49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AE3EE"/>
                </a:gs>
                <a:gs pos="89000">
                  <a:srgbClr val="FEEA91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10"/>
            <p:cNvSpPr/>
            <p:nvPr/>
          </p:nvSpPr>
          <p:spPr>
            <a:xfrm>
              <a:off x="1934319" y="3125937"/>
              <a:ext cx="3766611" cy="706617"/>
            </a:xfrm>
            <a:prstGeom prst="rect">
              <a:avLst/>
            </a:prstGeom>
            <a:gradFill>
              <a:gsLst>
                <a:gs pos="0">
                  <a:srgbClr val="BAE3EE"/>
                </a:gs>
                <a:gs pos="89000">
                  <a:srgbClr val="FEEA91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Rectangle 34"/>
          <p:cNvSpPr/>
          <p:nvPr/>
        </p:nvSpPr>
        <p:spPr>
          <a:xfrm>
            <a:off x="3033911" y="3143248"/>
            <a:ext cx="762006" cy="58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02</a:t>
            </a:r>
            <a:endParaRPr lang="en-US" sz="3200" b="1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3464299"/>
            <a:ext cx="6367684" cy="1073304"/>
            <a:chOff x="0" y="3464299"/>
            <a:chExt cx="6367684" cy="1073304"/>
          </a:xfrm>
        </p:grpSpPr>
        <p:sp>
          <p:nvSpPr>
            <p:cNvPr id="12" name="Freeform 10"/>
            <p:cNvSpPr/>
            <p:nvPr/>
          </p:nvSpPr>
          <p:spPr bwMode="auto">
            <a:xfrm>
              <a:off x="0" y="3464299"/>
              <a:ext cx="1947285" cy="10700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3"/>
                </a:cxn>
                <a:cxn ang="0">
                  <a:pos x="859" y="723"/>
                </a:cxn>
                <a:cxn ang="0">
                  <a:pos x="859" y="247"/>
                </a:cxn>
                <a:cxn ang="0">
                  <a:pos x="0" y="0"/>
                </a:cxn>
              </a:cxnLst>
              <a:rect l="0" t="0" r="r" b="b"/>
              <a:pathLst>
                <a:path w="859" h="723">
                  <a:moveTo>
                    <a:pt x="0" y="0"/>
                  </a:moveTo>
                  <a:lnTo>
                    <a:pt x="0" y="723"/>
                  </a:lnTo>
                  <a:lnTo>
                    <a:pt x="859" y="723"/>
                  </a:lnTo>
                  <a:lnTo>
                    <a:pt x="859" y="2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AE3EE"/>
                </a:gs>
                <a:gs pos="89000">
                  <a:srgbClr val="FEEA91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12"/>
            <p:cNvSpPr/>
            <p:nvPr/>
          </p:nvSpPr>
          <p:spPr>
            <a:xfrm>
              <a:off x="1934319" y="3830986"/>
              <a:ext cx="4433365" cy="706617"/>
            </a:xfrm>
            <a:prstGeom prst="rect">
              <a:avLst/>
            </a:prstGeom>
            <a:gradFill>
              <a:gsLst>
                <a:gs pos="0">
                  <a:srgbClr val="BAE3EE"/>
                </a:gs>
                <a:gs pos="89000">
                  <a:srgbClr val="FEEA91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ectangle 35"/>
          <p:cNvSpPr/>
          <p:nvPr/>
        </p:nvSpPr>
        <p:spPr>
          <a:xfrm>
            <a:off x="3729575" y="3881273"/>
            <a:ext cx="762005" cy="58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03</a:t>
            </a:r>
            <a:endParaRPr lang="en-US" sz="3200" b="1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4523097"/>
            <a:ext cx="6939188" cy="1084194"/>
            <a:chOff x="0" y="4523097"/>
            <a:chExt cx="6939188" cy="1084194"/>
          </a:xfrm>
        </p:grpSpPr>
        <p:sp>
          <p:nvSpPr>
            <p:cNvPr id="13" name="Freeform 12"/>
            <p:cNvSpPr/>
            <p:nvPr/>
          </p:nvSpPr>
          <p:spPr bwMode="auto">
            <a:xfrm>
              <a:off x="0" y="4534294"/>
              <a:ext cx="1947285" cy="10729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479"/>
                </a:cxn>
                <a:cxn ang="0">
                  <a:pos x="859" y="0"/>
                </a:cxn>
                <a:cxn ang="0">
                  <a:pos x="0" y="0"/>
                </a:cxn>
              </a:cxnLst>
              <a:rect l="0" t="0" r="r" b="b"/>
              <a:pathLst>
                <a:path w="859" h="725">
                  <a:moveTo>
                    <a:pt x="0" y="0"/>
                  </a:moveTo>
                  <a:lnTo>
                    <a:pt x="0" y="725"/>
                  </a:lnTo>
                  <a:lnTo>
                    <a:pt x="859" y="479"/>
                  </a:lnTo>
                  <a:lnTo>
                    <a:pt x="85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AE3EE"/>
                </a:gs>
                <a:gs pos="89000">
                  <a:srgbClr val="FEEA91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 14"/>
            <p:cNvSpPr/>
            <p:nvPr/>
          </p:nvSpPr>
          <p:spPr>
            <a:xfrm>
              <a:off x="1934319" y="4523097"/>
              <a:ext cx="5004869" cy="706617"/>
            </a:xfrm>
            <a:prstGeom prst="rect">
              <a:avLst/>
            </a:prstGeom>
            <a:gradFill>
              <a:gsLst>
                <a:gs pos="0">
                  <a:srgbClr val="BAE3EE"/>
                </a:gs>
                <a:gs pos="89000">
                  <a:srgbClr val="FEEA91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36"/>
          <p:cNvSpPr/>
          <p:nvPr/>
        </p:nvSpPr>
        <p:spPr>
          <a:xfrm>
            <a:off x="4272170" y="4572006"/>
            <a:ext cx="762005" cy="58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04</a:t>
            </a:r>
            <a:endParaRPr lang="en-US" sz="3200" b="1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" y="5223509"/>
            <a:ext cx="7605941" cy="1437575"/>
            <a:chOff x="3" y="5223509"/>
            <a:chExt cx="7605941" cy="1437575"/>
          </a:xfrm>
        </p:grpSpPr>
        <p:sp>
          <p:nvSpPr>
            <p:cNvPr id="14" name="Freeform 14"/>
            <p:cNvSpPr/>
            <p:nvPr/>
          </p:nvSpPr>
          <p:spPr bwMode="auto">
            <a:xfrm>
              <a:off x="3" y="5223509"/>
              <a:ext cx="1947280" cy="1437575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969"/>
                </a:cxn>
                <a:cxn ang="0">
                  <a:pos x="859" y="476"/>
                </a:cxn>
                <a:cxn ang="0">
                  <a:pos x="859" y="0"/>
                </a:cxn>
                <a:cxn ang="0">
                  <a:pos x="0" y="246"/>
                </a:cxn>
              </a:cxnLst>
              <a:rect l="0" t="0" r="r" b="b"/>
              <a:pathLst>
                <a:path w="859" h="969">
                  <a:moveTo>
                    <a:pt x="0" y="246"/>
                  </a:moveTo>
                  <a:lnTo>
                    <a:pt x="0" y="969"/>
                  </a:lnTo>
                  <a:lnTo>
                    <a:pt x="859" y="476"/>
                  </a:lnTo>
                  <a:lnTo>
                    <a:pt x="859" y="0"/>
                  </a:lnTo>
                  <a:lnTo>
                    <a:pt x="0" y="246"/>
                  </a:lnTo>
                  <a:close/>
                </a:path>
              </a:pathLst>
            </a:custGeom>
            <a:gradFill>
              <a:gsLst>
                <a:gs pos="0">
                  <a:srgbClr val="BAE3EE"/>
                </a:gs>
                <a:gs pos="89000">
                  <a:srgbClr val="FEEA91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Rectangle 16"/>
            <p:cNvSpPr/>
            <p:nvPr/>
          </p:nvSpPr>
          <p:spPr>
            <a:xfrm>
              <a:off x="1934321" y="5226594"/>
              <a:ext cx="5671623" cy="706617"/>
            </a:xfrm>
            <a:prstGeom prst="rect">
              <a:avLst/>
            </a:prstGeom>
            <a:gradFill>
              <a:gsLst>
                <a:gs pos="0">
                  <a:srgbClr val="BAE3EE"/>
                </a:gs>
                <a:gs pos="89000">
                  <a:srgbClr val="FEEA91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4" name="Rectangle 37"/>
          <p:cNvSpPr/>
          <p:nvPr/>
        </p:nvSpPr>
        <p:spPr>
          <a:xfrm>
            <a:off x="4811787" y="5278557"/>
            <a:ext cx="762005" cy="58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05</a:t>
            </a:r>
            <a:endParaRPr lang="en-US" sz="3200" b="1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63" name="Rectangle 28"/>
          <p:cNvSpPr/>
          <p:nvPr/>
        </p:nvSpPr>
        <p:spPr>
          <a:xfrm>
            <a:off x="5812633" y="3246275"/>
            <a:ext cx="4441023" cy="2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商户相关特征排名靠前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Rectangle 23"/>
          <p:cNvSpPr/>
          <p:nvPr/>
        </p:nvSpPr>
        <p:spPr>
          <a:xfrm>
            <a:off x="3791144" y="3322561"/>
            <a:ext cx="1714512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品牌忠诚度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65" name="Rectangle 28"/>
          <p:cNvSpPr/>
          <p:nvPr/>
        </p:nvSpPr>
        <p:spPr>
          <a:xfrm>
            <a:off x="6522594" y="3949050"/>
            <a:ext cx="4441023" cy="2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新券上市时间重要性排名靠前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Rectangle 23"/>
          <p:cNvSpPr/>
          <p:nvPr/>
        </p:nvSpPr>
        <p:spPr>
          <a:xfrm>
            <a:off x="4501105" y="4025336"/>
            <a:ext cx="1714512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新券营销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67" name="Rectangle 28"/>
          <p:cNvSpPr/>
          <p:nvPr/>
        </p:nvSpPr>
        <p:spPr>
          <a:xfrm>
            <a:off x="7081996" y="4670001"/>
            <a:ext cx="4441023" cy="46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引入电信运营商的位置数据，精确定位用户行为轨迹，匹配最适合的场景做市场营销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Rectangle 23"/>
          <p:cNvSpPr/>
          <p:nvPr/>
        </p:nvSpPr>
        <p:spPr>
          <a:xfrm>
            <a:off x="5060507" y="4746287"/>
            <a:ext cx="1714512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引入第三方数据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69" name="Rectangle 28"/>
          <p:cNvSpPr/>
          <p:nvPr/>
        </p:nvSpPr>
        <p:spPr>
          <a:xfrm>
            <a:off x="7791957" y="5372776"/>
            <a:ext cx="4441023" cy="2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让大数据服务商业实体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Rectangle 23"/>
          <p:cNvSpPr/>
          <p:nvPr/>
        </p:nvSpPr>
        <p:spPr>
          <a:xfrm>
            <a:off x="5770468" y="5449062"/>
            <a:ext cx="1714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我们的目标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1"/>
            <a:ext cx="3585462" cy="1335314"/>
            <a:chOff x="0" y="0"/>
            <a:chExt cx="2611152" cy="9724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9881" r="33043"/>
            <a:stretch>
              <a:fillRect/>
            </a:stretch>
          </p:blipFill>
          <p:spPr>
            <a:xfrm flipH="1">
              <a:off x="0" y="0"/>
              <a:ext cx="2353666" cy="972457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348901" y="316055"/>
              <a:ext cx="2262251" cy="33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商业价值</a:t>
              </a:r>
              <a:endParaRPr lang="zh-CN" altLang="en-US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0" r="10747"/>
          <a:stretch>
            <a:fillRect/>
          </a:stretch>
        </p:blipFill>
        <p:spPr>
          <a:xfrm>
            <a:off x="2152912" y="-469"/>
            <a:ext cx="10043770" cy="58698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9395" y="2716745"/>
            <a:ext cx="58814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080404"/>
                </a:solidFill>
                <a:latin typeface="Impact" panose="020B0806030902050204" pitchFamily="34" charset="0"/>
                <a:ea typeface="方正兰亭超细黑简体" panose="02000000000000000000" pitchFamily="2" charset="-122"/>
              </a:rPr>
              <a:t>THANKS</a:t>
            </a:r>
            <a:endParaRPr lang="zh-CN" altLang="en-US" sz="13800" dirty="0">
              <a:solidFill>
                <a:srgbClr val="080404"/>
              </a:solidFill>
              <a:latin typeface="Impact" panose="020B080603090205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395" y="4727259"/>
            <a:ext cx="5549044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rgbClr val="0804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404" y="5389881"/>
            <a:ext cx="1392702" cy="415804"/>
          </a:xfrm>
          <a:prstGeom prst="rect">
            <a:avLst/>
          </a:prstGeom>
          <a:solidFill>
            <a:srgbClr val="0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6673" y="5403083"/>
            <a:ext cx="126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2141" y="5389881"/>
            <a:ext cx="1392702" cy="4158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96366" y="5389435"/>
            <a:ext cx="126909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熊伟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40" y="1295395"/>
            <a:ext cx="4860449" cy="446438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111876" y="2563802"/>
            <a:ext cx="2624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  <a:endParaRPr lang="zh-CN" altLang="en-US" sz="9600" dirty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50755" y="4047430"/>
            <a:ext cx="2389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93757" y="2143832"/>
            <a:ext cx="3565336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80404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…… </a:t>
            </a:r>
            <a:r>
              <a:rPr lang="zh-CN" altLang="en-US" sz="3200" dirty="0" smtClean="0">
                <a:solidFill>
                  <a:srgbClr val="080404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赛题解读</a:t>
            </a:r>
            <a:endParaRPr lang="zh-CN" altLang="en-US" sz="3200" dirty="0" smtClean="0">
              <a:solidFill>
                <a:srgbClr val="080404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79326" y="2882093"/>
            <a:ext cx="3579768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80404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…… </a:t>
            </a:r>
            <a:r>
              <a:rPr lang="zh-CN" altLang="en-US" sz="3200" dirty="0" smtClean="0">
                <a:solidFill>
                  <a:srgbClr val="080404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特征选择</a:t>
            </a:r>
            <a:endParaRPr lang="zh-CN" altLang="en-US" sz="3200" dirty="0" smtClean="0">
              <a:solidFill>
                <a:srgbClr val="080404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04118" y="3610242"/>
            <a:ext cx="355497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80404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…… </a:t>
            </a:r>
            <a:r>
              <a:rPr lang="zh-CN" altLang="en-US" sz="3200" dirty="0" smtClean="0">
                <a:solidFill>
                  <a:srgbClr val="080404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挖掘算法</a:t>
            </a:r>
            <a:endParaRPr lang="zh-CN" altLang="en-US" sz="3200" dirty="0" smtClean="0">
              <a:solidFill>
                <a:srgbClr val="080404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r>
              <a:rPr lang="en-US" altLang="zh-CN" sz="3200" dirty="0" smtClean="0">
                <a:solidFill>
                  <a:srgbClr val="080404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</a:t>
            </a:r>
            <a:endParaRPr lang="zh-CN" altLang="en-US" sz="3200" dirty="0">
              <a:solidFill>
                <a:srgbClr val="080404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203734" y="4315118"/>
            <a:ext cx="358265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80404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…… </a:t>
            </a:r>
            <a:r>
              <a:rPr lang="zh-CN" altLang="en-US" sz="3200" dirty="0" smtClean="0">
                <a:solidFill>
                  <a:srgbClr val="080404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商业应用</a:t>
            </a:r>
            <a:endParaRPr lang="zh-CN" altLang="en-US" sz="3200" dirty="0" smtClean="0">
              <a:solidFill>
                <a:srgbClr val="080404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447332" y="2143832"/>
            <a:ext cx="524037" cy="524037"/>
          </a:xfrm>
          <a:prstGeom prst="roundRect">
            <a:avLst/>
          </a:prstGeom>
          <a:solidFill>
            <a:srgbClr val="0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405174" y="2143015"/>
            <a:ext cx="58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447332" y="2882915"/>
            <a:ext cx="524037" cy="524037"/>
          </a:xfrm>
          <a:prstGeom prst="roundRect">
            <a:avLst/>
          </a:prstGeom>
          <a:solidFill>
            <a:srgbClr val="0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10585" y="2882915"/>
            <a:ext cx="58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441921" y="3610242"/>
            <a:ext cx="524037" cy="524037"/>
          </a:xfrm>
          <a:prstGeom prst="roundRect">
            <a:avLst/>
          </a:prstGeom>
          <a:solidFill>
            <a:srgbClr val="0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05174" y="3610242"/>
            <a:ext cx="58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441921" y="4346401"/>
            <a:ext cx="524037" cy="524037"/>
          </a:xfrm>
          <a:prstGeom prst="roundRect">
            <a:avLst/>
          </a:prstGeom>
          <a:solidFill>
            <a:srgbClr val="0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405174" y="4346401"/>
            <a:ext cx="58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09"/>
          <a:stretch>
            <a:fillRect/>
          </a:stretch>
        </p:blipFill>
        <p:spPr>
          <a:xfrm>
            <a:off x="3166282" y="4280439"/>
            <a:ext cx="6946977" cy="2577327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 rot="10800000">
            <a:off x="3248167" y="1345055"/>
            <a:ext cx="5636527" cy="4385398"/>
          </a:xfrm>
          <a:custGeom>
            <a:avLst/>
            <a:gdLst>
              <a:gd name="connsiteX0" fmla="*/ 5964073 w 5964073"/>
              <a:gd name="connsiteY0" fmla="*/ 4640239 h 4640239"/>
              <a:gd name="connsiteX1" fmla="*/ 0 w 5964073"/>
              <a:gd name="connsiteY1" fmla="*/ 4640239 h 4640239"/>
              <a:gd name="connsiteX2" fmla="*/ 2982037 w 5964073"/>
              <a:gd name="connsiteY2" fmla="*/ 0 h 4640239"/>
              <a:gd name="connsiteX3" fmla="*/ 5964073 w 5964073"/>
              <a:gd name="connsiteY3" fmla="*/ 4640239 h 4640239"/>
              <a:gd name="connsiteX4" fmla="*/ 5866267 w 5964073"/>
              <a:gd name="connsiteY4" fmla="*/ 4583377 h 4640239"/>
              <a:gd name="connsiteX5" fmla="*/ 2990938 w 5964073"/>
              <a:gd name="connsiteY5" fmla="*/ 109182 h 4640239"/>
              <a:gd name="connsiteX6" fmla="*/ 115609 w 5964073"/>
              <a:gd name="connsiteY6" fmla="*/ 4583377 h 4640239"/>
              <a:gd name="connsiteX7" fmla="*/ 5866267 w 5964073"/>
              <a:gd name="connsiteY7" fmla="*/ 4583377 h 464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4073" h="4640239">
                <a:moveTo>
                  <a:pt x="5964073" y="4640239"/>
                </a:moveTo>
                <a:lnTo>
                  <a:pt x="0" y="4640239"/>
                </a:lnTo>
                <a:lnTo>
                  <a:pt x="2982037" y="0"/>
                </a:lnTo>
                <a:lnTo>
                  <a:pt x="5964073" y="4640239"/>
                </a:lnTo>
                <a:close/>
                <a:moveTo>
                  <a:pt x="5866267" y="4583377"/>
                </a:moveTo>
                <a:lnTo>
                  <a:pt x="2990938" y="109182"/>
                </a:lnTo>
                <a:lnTo>
                  <a:pt x="115609" y="4583377"/>
                </a:lnTo>
                <a:lnTo>
                  <a:pt x="5866267" y="45833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3725837" y="315656"/>
            <a:ext cx="4612938" cy="38486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69938" y="1413294"/>
            <a:ext cx="18603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500" b="1" dirty="0" smtClean="0">
                <a:latin typeface="Impact" panose="020B0806030902050204" pitchFamily="34" charset="0"/>
                <a:ea typeface="方正兰亭粗黑简体" panose="02000000000000000000" pitchFamily="2" charset="-122"/>
              </a:rPr>
              <a:t>01</a:t>
            </a:r>
            <a:endParaRPr lang="zh-CN" altLang="en-US" sz="12500" b="1" dirty="0"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95881" y="3190565"/>
            <a:ext cx="296498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赛题解读</a:t>
            </a:r>
            <a:endParaRPr lang="zh-CN" altLang="en-US" sz="3600" b="1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895985" y="4640580"/>
            <a:ext cx="1308100" cy="442595"/>
          </a:xfrm>
          <a:prstGeom prst="roundRect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91235" y="1184910"/>
            <a:ext cx="807720" cy="442595"/>
          </a:xfrm>
          <a:prstGeom prst="roundRect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19"/>
          <p:cNvSpPr>
            <a:spLocks noChangeArrowheads="1"/>
          </p:cNvSpPr>
          <p:nvPr/>
        </p:nvSpPr>
        <p:spPr bwMode="auto">
          <a:xfrm>
            <a:off x="895985" y="1734185"/>
            <a:ext cx="1040003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本赛题提供用户在2016年1月1日至2016年6月30日之间真实线上线下消费行为，预测用户在2016年7月领取优惠券后15天以内的使用情况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22"/>
          <p:cNvSpPr txBox="1">
            <a:spLocks noChangeArrowheads="1"/>
          </p:cNvSpPr>
          <p:nvPr/>
        </p:nvSpPr>
        <p:spPr bwMode="auto">
          <a:xfrm>
            <a:off x="991235" y="1209675"/>
            <a:ext cx="96012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1"/>
            <a:ext cx="3585462" cy="1335314"/>
            <a:chOff x="0" y="0"/>
            <a:chExt cx="2611152" cy="97245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9881" r="33043"/>
            <a:stretch>
              <a:fillRect/>
            </a:stretch>
          </p:blipFill>
          <p:spPr>
            <a:xfrm flipH="1">
              <a:off x="0" y="0"/>
              <a:ext cx="2353666" cy="972457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348901" y="316055"/>
              <a:ext cx="2262251" cy="33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赛题与数据</a:t>
              </a:r>
              <a:endParaRPr lang="zh-CN" altLang="en-US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2" name="文本框 22"/>
          <p:cNvSpPr txBox="1">
            <a:spLocks noChangeArrowheads="1"/>
          </p:cNvSpPr>
          <p:nvPr/>
        </p:nvSpPr>
        <p:spPr bwMode="auto">
          <a:xfrm>
            <a:off x="895985" y="4665345"/>
            <a:ext cx="130810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895985" y="5335270"/>
            <a:ext cx="1040003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使用优惠券核销预测的平均AUC（ROC曲线下面积）作为评价标准。 即对每个优惠券coupon_id单独计算核销预测的AUC值，再对所有优惠券的AUC值求平均作为最终的评价标准。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6" name="Freeform 27"/>
          <p:cNvSpPr/>
          <p:nvPr/>
        </p:nvSpPr>
        <p:spPr bwMode="auto">
          <a:xfrm>
            <a:off x="2642790" y="2736535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lt"/>
              </a:rPr>
              <a:t>线下</a:t>
            </a:r>
            <a:r>
              <a:rPr lang="en-US" altLang="zh-CN">
                <a:solidFill>
                  <a:schemeClr val="tx1"/>
                </a:solidFill>
                <a:sym typeface="+mn-lt"/>
              </a:rPr>
              <a:t>1-6</a:t>
            </a:r>
            <a:r>
              <a:rPr lang="zh-CN" altLang="en-US">
                <a:solidFill>
                  <a:schemeClr val="tx1"/>
                </a:solidFill>
                <a:sym typeface="+mn-lt"/>
              </a:rPr>
              <a:t>月</a:t>
            </a:r>
            <a:r>
              <a:rPr lang="zh-CN" altLang="en-US">
                <a:solidFill>
                  <a:schemeClr val="tx1"/>
                </a:solidFill>
                <a:sym typeface="+mn-lt"/>
              </a:rPr>
              <a:t>用户行为表</a:t>
            </a:r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  <p:sp>
        <p:nvSpPr>
          <p:cNvPr id="21" name="Freeform 27"/>
          <p:cNvSpPr/>
          <p:nvPr/>
        </p:nvSpPr>
        <p:spPr bwMode="auto">
          <a:xfrm>
            <a:off x="4842430" y="2736535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lt"/>
              </a:rPr>
              <a:t>线上</a:t>
            </a:r>
            <a:r>
              <a:rPr lang="en-US" altLang="zh-CN">
                <a:solidFill>
                  <a:schemeClr val="tx1"/>
                </a:solidFill>
                <a:sym typeface="+mn-lt"/>
              </a:rPr>
              <a:t>1-6</a:t>
            </a:r>
            <a:r>
              <a:rPr lang="zh-CN" altLang="en-US">
                <a:solidFill>
                  <a:schemeClr val="tx1"/>
                </a:solidFill>
                <a:sym typeface="+mn-lt"/>
              </a:rPr>
              <a:t>月</a:t>
            </a:r>
            <a:r>
              <a:rPr lang="zh-CN" altLang="en-US">
                <a:solidFill>
                  <a:schemeClr val="tx1"/>
                </a:solidFill>
                <a:sym typeface="+mn-lt"/>
              </a:rPr>
              <a:t>用户行为表</a:t>
            </a:r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  <p:sp>
        <p:nvSpPr>
          <p:cNvPr id="22" name="Freeform 27"/>
          <p:cNvSpPr/>
          <p:nvPr/>
        </p:nvSpPr>
        <p:spPr bwMode="auto">
          <a:xfrm>
            <a:off x="7042070" y="2735900"/>
            <a:ext cx="1199046" cy="1384775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lt"/>
              </a:rPr>
              <a:t>线下</a:t>
            </a:r>
            <a:r>
              <a:rPr lang="en-US" altLang="zh-CN">
                <a:solidFill>
                  <a:schemeClr val="tx1"/>
                </a:solidFill>
                <a:sym typeface="+mn-lt"/>
              </a:rPr>
              <a:t>7</a:t>
            </a:r>
            <a:r>
              <a:rPr lang="zh-CN" altLang="en-US">
                <a:solidFill>
                  <a:schemeClr val="tx1"/>
                </a:solidFill>
                <a:sym typeface="+mn-lt"/>
              </a:rPr>
              <a:t>月</a:t>
            </a:r>
            <a:endParaRPr lang="zh-CN" altLang="en-US">
              <a:solidFill>
                <a:schemeClr val="tx1"/>
              </a:solidFill>
              <a:sym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lt"/>
              </a:rPr>
              <a:t>预测表</a:t>
            </a:r>
            <a:endParaRPr lang="zh-CN" altLang="en-US">
              <a:solidFill>
                <a:schemeClr val="tx1"/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"/>
            <a:ext cx="3585462" cy="1335314"/>
            <a:chOff x="0" y="0"/>
            <a:chExt cx="2611152" cy="972457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9881" r="33043"/>
            <a:stretch>
              <a:fillRect/>
            </a:stretch>
          </p:blipFill>
          <p:spPr>
            <a:xfrm flipH="1">
              <a:off x="0" y="0"/>
              <a:ext cx="2353666" cy="972457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348901" y="316055"/>
              <a:ext cx="2262251" cy="33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数据分布</a:t>
              </a:r>
              <a:endParaRPr lang="zh-CN" altLang="en-US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pic>
        <p:nvPicPr>
          <p:cNvPr id="64" name="图片 63" descr="发券用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856615"/>
            <a:ext cx="8743315" cy="5038725"/>
          </a:xfrm>
          <a:prstGeom prst="rect">
            <a:avLst/>
          </a:prstGeom>
        </p:spPr>
      </p:pic>
      <p:sp>
        <p:nvSpPr>
          <p:cNvPr id="65" name="矩形 19"/>
          <p:cNvSpPr>
            <a:spLocks noChangeArrowheads="1"/>
          </p:cNvSpPr>
          <p:nvPr/>
        </p:nvSpPr>
        <p:spPr bwMode="auto">
          <a:xfrm>
            <a:off x="895985" y="6014720"/>
            <a:ext cx="10400030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月新用户数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，新商户数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，因此构成训练集可以剔除新用户、新商户。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1019810" y="3931285"/>
            <a:ext cx="1746250" cy="442595"/>
          </a:xfrm>
          <a:prstGeom prst="roundRect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91235" y="1692910"/>
            <a:ext cx="1774825" cy="442595"/>
          </a:xfrm>
          <a:prstGeom prst="roundRect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19"/>
          <p:cNvSpPr>
            <a:spLocks noChangeArrowheads="1"/>
          </p:cNvSpPr>
          <p:nvPr/>
        </p:nvSpPr>
        <p:spPr bwMode="auto">
          <a:xfrm>
            <a:off x="991235" y="2389505"/>
            <a:ext cx="10400030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考虑到数据的时效性，取最近一月的数据，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5.15-6.15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作为训练集，检验模型时用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作为训练，提交成绩时用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100%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训练。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22"/>
          <p:cNvSpPr txBox="1">
            <a:spLocks noChangeArrowheads="1"/>
          </p:cNvSpPr>
          <p:nvPr/>
        </p:nvSpPr>
        <p:spPr bwMode="auto">
          <a:xfrm>
            <a:off x="1398905" y="1692910"/>
            <a:ext cx="96012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1"/>
            <a:ext cx="3585462" cy="1335314"/>
            <a:chOff x="0" y="0"/>
            <a:chExt cx="2611152" cy="97245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9881" r="33043"/>
            <a:stretch>
              <a:fillRect/>
            </a:stretch>
          </p:blipFill>
          <p:spPr>
            <a:xfrm flipH="1">
              <a:off x="0" y="0"/>
              <a:ext cx="2353666" cy="972457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348901" y="316055"/>
              <a:ext cx="2262251" cy="33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数据划分</a:t>
              </a:r>
              <a:endParaRPr lang="zh-CN" altLang="en-US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2" name="文本框 22"/>
          <p:cNvSpPr txBox="1">
            <a:spLocks noChangeArrowheads="1"/>
          </p:cNvSpPr>
          <p:nvPr/>
        </p:nvSpPr>
        <p:spPr bwMode="auto">
          <a:xfrm>
            <a:off x="1174750" y="3943350"/>
            <a:ext cx="146304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线下测试集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991235" y="4690110"/>
            <a:ext cx="10400030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训练集作为线下测试。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91235" y="5193665"/>
            <a:ext cx="10400030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、考虑到数据量的分布，选择和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月类似的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月数据测试。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"/>
            <a:ext cx="3585462" cy="1335314"/>
            <a:chOff x="0" y="0"/>
            <a:chExt cx="2611152" cy="972457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9881" r="33043"/>
            <a:stretch>
              <a:fillRect/>
            </a:stretch>
          </p:blipFill>
          <p:spPr>
            <a:xfrm flipH="1">
              <a:off x="0" y="0"/>
              <a:ext cx="2353666" cy="972457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348901" y="316055"/>
              <a:ext cx="2262251" cy="33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发券分析</a:t>
              </a:r>
              <a:endParaRPr lang="zh-CN" altLang="en-US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aphicFrame>
        <p:nvGraphicFramePr>
          <p:cNvPr id="9" name="图表 8"/>
          <p:cNvGraphicFramePr/>
          <p:nvPr/>
        </p:nvGraphicFramePr>
        <p:xfrm>
          <a:off x="1152525" y="17995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6274435" y="17995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0" name="表格 -1"/>
          <p:cNvGraphicFramePr/>
          <p:nvPr/>
        </p:nvGraphicFramePr>
        <p:xfrm>
          <a:off x="8925243" y="5018405"/>
          <a:ext cx="183832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/>
                <a:gridCol w="876300"/>
              </a:tblGrid>
              <a:tr h="182880">
                <a:tc>
                  <a:txBody>
                    <a:bodyPr/>
                    <a:p>
                      <a:pPr marL="0" indent="0" algn="l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发券量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类券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0-50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类券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50-100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类券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100-1000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类券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1000-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圆角矩形 18"/>
          <p:cNvSpPr/>
          <p:nvPr/>
        </p:nvSpPr>
        <p:spPr>
          <a:xfrm>
            <a:off x="1132840" y="5018405"/>
            <a:ext cx="2636520" cy="442595"/>
          </a:xfrm>
          <a:prstGeom prst="roundRect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" name="文本框 22"/>
          <p:cNvSpPr txBox="1">
            <a:spLocks noChangeArrowheads="1"/>
          </p:cNvSpPr>
          <p:nvPr/>
        </p:nvSpPr>
        <p:spPr bwMode="auto">
          <a:xfrm>
            <a:off x="1299845" y="5018405"/>
            <a:ext cx="2469515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尝试过抽样，失败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043940" y="5699125"/>
            <a:ext cx="6221095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charset="0"/>
                <a:ea typeface="冬青黑体简体中文 W3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考虑到占平均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auc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中的比重，对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类券过抽样，但是成绩下降，放弃。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"/>
            <a:ext cx="3585462" cy="1335314"/>
            <a:chOff x="0" y="0"/>
            <a:chExt cx="2611152" cy="972457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69881" r="33043"/>
            <a:stretch>
              <a:fillRect/>
            </a:stretch>
          </p:blipFill>
          <p:spPr>
            <a:xfrm flipH="1">
              <a:off x="0" y="0"/>
              <a:ext cx="2353666" cy="972457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348901" y="316055"/>
              <a:ext cx="2262251" cy="33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业务实体</a:t>
              </a:r>
              <a:endParaRPr lang="zh-CN" altLang="en-US" sz="24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34" name="Oval 18"/>
          <p:cNvSpPr/>
          <p:nvPr/>
        </p:nvSpPr>
        <p:spPr>
          <a:xfrm>
            <a:off x="5244034" y="1536203"/>
            <a:ext cx="1254984" cy="1262184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2400">
                <a:solidFill>
                  <a:schemeClr val="tx1"/>
                </a:solidFill>
              </a:rPr>
              <a:t>用户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7" name="Oval 18"/>
          <p:cNvSpPr/>
          <p:nvPr/>
        </p:nvSpPr>
        <p:spPr>
          <a:xfrm>
            <a:off x="2670379" y="1536203"/>
            <a:ext cx="1254984" cy="1262184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2400">
                <a:solidFill>
                  <a:schemeClr val="tx1"/>
                </a:solidFill>
              </a:rPr>
              <a:t>商户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8" name="Oval 18"/>
          <p:cNvSpPr/>
          <p:nvPr/>
        </p:nvSpPr>
        <p:spPr>
          <a:xfrm>
            <a:off x="7818959" y="1536203"/>
            <a:ext cx="1254984" cy="1262184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2400">
                <a:solidFill>
                  <a:schemeClr val="tx1"/>
                </a:solidFill>
              </a:rPr>
              <a:t>优惠券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9" name="Oval 18"/>
          <p:cNvSpPr/>
          <p:nvPr/>
        </p:nvSpPr>
        <p:spPr>
          <a:xfrm>
            <a:off x="4096385" y="3601720"/>
            <a:ext cx="907415" cy="913130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</a:rPr>
              <a:t>优惠率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Oval 18"/>
          <p:cNvSpPr/>
          <p:nvPr/>
        </p:nvSpPr>
        <p:spPr>
          <a:xfrm>
            <a:off x="6911340" y="3601720"/>
            <a:ext cx="907415" cy="913130"/>
          </a:xfrm>
          <a:prstGeom prst="ellipse">
            <a:avLst/>
          </a:prstGeom>
          <a:gradFill>
            <a:gsLst>
              <a:gs pos="0">
                <a:srgbClr val="BAE3EE"/>
              </a:gs>
              <a:gs pos="89000">
                <a:srgbClr val="FEEA9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</a:rPr>
              <a:t>距离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8" name="Straight Connector 29"/>
          <p:cNvCxnSpPr/>
          <p:nvPr/>
        </p:nvCxnSpPr>
        <p:spPr>
          <a:xfrm flipH="1">
            <a:off x="6759289" y="2310034"/>
            <a:ext cx="7979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45" name="Straight Connector 29"/>
          <p:cNvCxnSpPr/>
          <p:nvPr/>
        </p:nvCxnSpPr>
        <p:spPr>
          <a:xfrm flipH="1" flipV="1">
            <a:off x="6346190" y="2955290"/>
            <a:ext cx="568325" cy="58293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62" name="Straight Connector 29"/>
          <p:cNvCxnSpPr/>
          <p:nvPr/>
        </p:nvCxnSpPr>
        <p:spPr>
          <a:xfrm flipH="1">
            <a:off x="4205319" y="2310034"/>
            <a:ext cx="7979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63" name="Straight Connector 29"/>
          <p:cNvCxnSpPr/>
          <p:nvPr/>
        </p:nvCxnSpPr>
        <p:spPr>
          <a:xfrm flipV="1">
            <a:off x="4966335" y="2957195"/>
            <a:ext cx="568800" cy="583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3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09"/>
          <a:stretch>
            <a:fillRect/>
          </a:stretch>
        </p:blipFill>
        <p:spPr>
          <a:xfrm>
            <a:off x="3166282" y="4280439"/>
            <a:ext cx="6946977" cy="2577327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 rot="10800000">
            <a:off x="3248167" y="1345055"/>
            <a:ext cx="5636527" cy="4385398"/>
          </a:xfrm>
          <a:custGeom>
            <a:avLst/>
            <a:gdLst>
              <a:gd name="connsiteX0" fmla="*/ 5964073 w 5964073"/>
              <a:gd name="connsiteY0" fmla="*/ 4640239 h 4640239"/>
              <a:gd name="connsiteX1" fmla="*/ 0 w 5964073"/>
              <a:gd name="connsiteY1" fmla="*/ 4640239 h 4640239"/>
              <a:gd name="connsiteX2" fmla="*/ 2982037 w 5964073"/>
              <a:gd name="connsiteY2" fmla="*/ 0 h 4640239"/>
              <a:gd name="connsiteX3" fmla="*/ 5964073 w 5964073"/>
              <a:gd name="connsiteY3" fmla="*/ 4640239 h 4640239"/>
              <a:gd name="connsiteX4" fmla="*/ 5866267 w 5964073"/>
              <a:gd name="connsiteY4" fmla="*/ 4583377 h 4640239"/>
              <a:gd name="connsiteX5" fmla="*/ 2990938 w 5964073"/>
              <a:gd name="connsiteY5" fmla="*/ 109182 h 4640239"/>
              <a:gd name="connsiteX6" fmla="*/ 115609 w 5964073"/>
              <a:gd name="connsiteY6" fmla="*/ 4583377 h 4640239"/>
              <a:gd name="connsiteX7" fmla="*/ 5866267 w 5964073"/>
              <a:gd name="connsiteY7" fmla="*/ 4583377 h 464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4073" h="4640239">
                <a:moveTo>
                  <a:pt x="5964073" y="4640239"/>
                </a:moveTo>
                <a:lnTo>
                  <a:pt x="0" y="4640239"/>
                </a:lnTo>
                <a:lnTo>
                  <a:pt x="2982037" y="0"/>
                </a:lnTo>
                <a:lnTo>
                  <a:pt x="5964073" y="4640239"/>
                </a:lnTo>
                <a:close/>
                <a:moveTo>
                  <a:pt x="5866267" y="4583377"/>
                </a:moveTo>
                <a:lnTo>
                  <a:pt x="2990938" y="109182"/>
                </a:lnTo>
                <a:lnTo>
                  <a:pt x="115609" y="4583377"/>
                </a:lnTo>
                <a:lnTo>
                  <a:pt x="5866267" y="45833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3725837" y="315656"/>
            <a:ext cx="4612938" cy="38486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69938" y="1413294"/>
            <a:ext cx="18603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500" b="1" dirty="0" smtClean="0">
                <a:latin typeface="Impact" panose="020B0806030902050204" pitchFamily="34" charset="0"/>
                <a:ea typeface="方正兰亭粗黑简体" panose="02000000000000000000" pitchFamily="2" charset="-122"/>
              </a:rPr>
              <a:t>02</a:t>
            </a:r>
            <a:endParaRPr lang="zh-CN" altLang="en-US" sz="12500" b="1" dirty="0"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95881" y="3190565"/>
            <a:ext cx="296498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特征选择</a:t>
            </a:r>
            <a:endParaRPr lang="zh-CN" altLang="en-US" sz="3600" b="1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WPS 演示</Application>
  <PresentationFormat>宽屏</PresentationFormat>
  <Paragraphs>233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Arial</vt:lpstr>
      <vt:lpstr>宋体</vt:lpstr>
      <vt:lpstr>Wingdings</vt:lpstr>
      <vt:lpstr>Impact</vt:lpstr>
      <vt:lpstr>方正兰亭粗黑简体</vt:lpstr>
      <vt:lpstr>方正兰亭超细黑简体</vt:lpstr>
      <vt:lpstr>微软雅黑</vt:lpstr>
      <vt:lpstr>Open Sans</vt:lpstr>
      <vt:lpstr>冬青黑体简体中文 W3</vt:lpstr>
      <vt:lpstr>Lato Light</vt:lpstr>
      <vt:lpstr>Calibri</vt:lpstr>
      <vt:lpstr>Open Sans Light</vt:lpstr>
      <vt:lpstr>黑体</vt:lpstr>
      <vt:lpstr>Calibri Light</vt:lpstr>
      <vt:lpstr>Arial Rounded MT Bold</vt:lpstr>
      <vt:lpstr>Segoe UI Light</vt:lpstr>
      <vt:lpstr>华文细黑</vt:lpstr>
      <vt:lpstr>等线</vt:lpstr>
      <vt:lpstr>造字工房悦黑演示版特细体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Administrator</cp:lastModifiedBy>
  <cp:revision>108</cp:revision>
  <dcterms:created xsi:type="dcterms:W3CDTF">2016-12-14T12:50:00Z</dcterms:created>
  <dcterms:modified xsi:type="dcterms:W3CDTF">2016-12-21T09:44:48Z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