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2" r:id="rId3"/>
    <p:sldId id="265" r:id="rId4"/>
    <p:sldId id="257" r:id="rId5"/>
    <p:sldId id="260" r:id="rId6"/>
    <p:sldId id="259" r:id="rId7"/>
    <p:sldId id="261" r:id="rId8"/>
    <p:sldId id="262" r:id="rId9"/>
    <p:sldId id="274" r:id="rId10"/>
    <p:sldId id="281" r:id="rId11"/>
    <p:sldId id="263" r:id="rId12"/>
    <p:sldId id="264" r:id="rId13"/>
    <p:sldId id="267" r:id="rId14"/>
    <p:sldId id="268" r:id="rId15"/>
    <p:sldId id="283" r:id="rId16"/>
    <p:sldId id="285" r:id="rId17"/>
    <p:sldId id="270" r:id="rId18"/>
    <p:sldId id="271" r:id="rId19"/>
    <p:sldId id="272" r:id="rId20"/>
    <p:sldId id="284" r:id="rId21"/>
    <p:sldId id="286" r:id="rId22"/>
    <p:sldId id="278" r:id="rId23"/>
    <p:sldId id="27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5102-A676-4635-9CFA-148E356E891E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43EBA-0515-4AB4-A88F-C31CD14BA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看起来检测性能很好啊。。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1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那是因为没看后面一段时间的表现。。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4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8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可以看出，一次异常炉况后，高炉往往很难完全恢复到之前的状态。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可以看出炉况呈周期性的波动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2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3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5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8B78-41FE-4451-A652-F7987494B72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基于模型</a:t>
            </a:r>
            <a:r>
              <a:rPr lang="zh-CN" altLang="en-US" dirty="0" smtClean="0"/>
              <a:t>相似度</a:t>
            </a:r>
            <a:r>
              <a:rPr lang="zh-CN" altLang="en-US" dirty="0" smtClean="0"/>
              <a:t>的炉况分析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3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工作点漂移</a:t>
            </a:r>
            <a:endParaRPr lang="en-US" altLang="zh-CN" dirty="0" smtClean="0"/>
          </a:p>
          <a:p>
            <a:r>
              <a:rPr lang="zh-CN" altLang="en-US" dirty="0" smtClean="0"/>
              <a:t>炉况难行、矿石成分等变化后工作点跳变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迭代算法的难点：</a:t>
            </a:r>
            <a:endParaRPr lang="en-US" altLang="zh-CN" dirty="0"/>
          </a:p>
          <a:p>
            <a:pPr lvl="1"/>
            <a:r>
              <a:rPr lang="zh-CN" altLang="en-US" dirty="0" smtClean="0"/>
              <a:t>如何区分炉况的正常波动和异常炉况（基于阈值不靠谱，基于人工过于繁琐）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设计一套怎样的规则实现数据集的更新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22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敏感的代价是持续误报</a:t>
            </a:r>
            <a:endParaRPr lang="en-US" altLang="zh-CN" dirty="0" smtClean="0"/>
          </a:p>
          <a:p>
            <a:r>
              <a:rPr lang="zh-CN" altLang="en-US" dirty="0" smtClean="0"/>
              <a:t>模型对异常炉况检测的</a:t>
            </a:r>
            <a:r>
              <a:rPr lang="zh-CN" altLang="en-US" dirty="0" smtClean="0"/>
              <a:t>灵敏度与</a:t>
            </a:r>
            <a:r>
              <a:rPr lang="zh-CN" altLang="en-US" dirty="0" smtClean="0"/>
              <a:t>在线运行的</a:t>
            </a:r>
            <a:r>
              <a:rPr lang="zh-CN" altLang="en-US" dirty="0" smtClean="0"/>
              <a:t>鲁棒性之间</a:t>
            </a:r>
            <a:r>
              <a:rPr lang="zh-CN" altLang="en-US" dirty="0" smtClean="0"/>
              <a:t>权衡很困难</a:t>
            </a:r>
            <a:r>
              <a:rPr lang="zh-CN" altLang="en-US" dirty="0" smtClean="0"/>
              <a:t>，缺乏依据</a:t>
            </a:r>
            <a:endParaRPr lang="en-US" altLang="zh-CN" dirty="0"/>
          </a:p>
          <a:p>
            <a:r>
              <a:rPr lang="zh-CN" altLang="en-US" dirty="0" smtClean="0"/>
              <a:t>迭代</a:t>
            </a:r>
            <a:r>
              <a:rPr lang="zh-CN" altLang="en-US" dirty="0" smtClean="0"/>
              <a:t>模型使得误报降低，但同时也对异常炉况不敏感；而且更新不够快仍然会误报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60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</a:t>
            </a:r>
            <a:r>
              <a:rPr lang="zh-CN" altLang="en-US" dirty="0" smtClean="0"/>
              <a:t>过程噪声的干扰</a:t>
            </a:r>
            <a:endParaRPr lang="en-US" altLang="zh-CN" dirty="0" smtClean="0"/>
          </a:p>
          <a:p>
            <a:r>
              <a:rPr lang="zh-CN" altLang="en-US" dirty="0"/>
              <a:t>减少</a:t>
            </a:r>
            <a:r>
              <a:rPr lang="zh-CN" altLang="en-US" dirty="0" smtClean="0"/>
              <a:t>工作点漂移的干扰</a:t>
            </a:r>
            <a:endParaRPr lang="en-US" altLang="zh-CN" dirty="0" smtClean="0"/>
          </a:p>
          <a:p>
            <a:r>
              <a:rPr lang="zh-CN" altLang="en-US" dirty="0" smtClean="0"/>
              <a:t>高炉炉况的复杂多变和内部状态的不可测，使得基于某一段历史数据的建模很难有普遍代表性。尽可能多的利用历史数据的信息，可以使得检测性能更加鲁棒。同时，又需要避免漏报率的上升。</a:t>
            </a:r>
            <a:endParaRPr lang="en-US" altLang="zh-CN" dirty="0" smtClean="0"/>
          </a:p>
          <a:p>
            <a:r>
              <a:rPr lang="zh-CN" altLang="en-US" sz="2800" dirty="0" smtClean="0"/>
              <a:t>历史</a:t>
            </a:r>
            <a:r>
              <a:rPr lang="zh-CN" altLang="en-US" sz="2800" dirty="0"/>
              <a:t>数据中，顺行炉况占</a:t>
            </a:r>
            <a:r>
              <a:rPr lang="zh-CN" altLang="en-US" sz="2800" dirty="0" smtClean="0"/>
              <a:t>大多数</a:t>
            </a:r>
            <a:endParaRPr lang="en-US" altLang="zh-CN" sz="2800" dirty="0" smtClean="0"/>
          </a:p>
          <a:p>
            <a:r>
              <a:rPr lang="en-US" altLang="zh-CN" sz="2800" dirty="0" smtClean="0"/>
              <a:t>PCA</a:t>
            </a:r>
            <a:r>
              <a:rPr lang="zh-CN" altLang="en-US" sz="2800" dirty="0"/>
              <a:t>模型对所有样本点</a:t>
            </a:r>
            <a:r>
              <a:rPr lang="zh-CN" altLang="en-US" sz="2800" dirty="0" smtClean="0"/>
              <a:t>敏感，可以考虑一种将每个数据样本对</a:t>
            </a:r>
            <a:r>
              <a:rPr lang="en-US" altLang="zh-CN" sz="2800" dirty="0" err="1" smtClean="0"/>
              <a:t>pca</a:t>
            </a:r>
            <a:r>
              <a:rPr lang="zh-CN" altLang="en-US" sz="2800" dirty="0" smtClean="0"/>
              <a:t>模型的贡献定量描述的方法。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5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模型相似度（狭义）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680571"/>
            <a:ext cx="7886700" cy="580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Ningyun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Furong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"Sub‐PCA modeling and on‐line monitoring strategy for batch processes." 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AIChE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50.1 (2004): 255-259.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49453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李荣雨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zh-CN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的统计过程监控研究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[D]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Diss. 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杭州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浙江大学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2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模型相似度（广义）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15219"/>
            <a:ext cx="7886700" cy="16490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Zhao, Shi Jian, </a:t>
            </a:r>
            <a:r>
              <a:rPr lang="en-US" altLang="zh-CN" dirty="0" err="1"/>
              <a:t>Jie</a:t>
            </a:r>
            <a:r>
              <a:rPr lang="en-US" altLang="zh-CN" dirty="0"/>
              <a:t> Zhang, and Yong Mao Xu. "Monitoring of processes with multiple operating modes through multiple principle component analysis models." </a:t>
            </a:r>
            <a:r>
              <a:rPr lang="en-US" altLang="zh-CN" i="1" dirty="0"/>
              <a:t>Industrial &amp; engineering chemistry research</a:t>
            </a:r>
            <a:r>
              <a:rPr lang="en-US" altLang="zh-CN" dirty="0"/>
              <a:t> 43.22 (2004): 7025-7035.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70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两种相似度的异同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广义</a:t>
            </a:r>
            <a:r>
              <a:rPr lang="en-US" altLang="zh-CN" dirty="0" smtClean="0"/>
              <a:t>MSI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上述</a:t>
            </a:r>
            <a:r>
              <a:rPr lang="zh-CN" altLang="en-US" dirty="0"/>
              <a:t>所定义的相似度指数有时又称广义</a:t>
            </a:r>
            <a:r>
              <a:rPr lang="en-US" altLang="zh-CN" dirty="0" err="1"/>
              <a:t>Msl</a:t>
            </a:r>
            <a:r>
              <a:rPr lang="en-US" altLang="zh-CN" dirty="0"/>
              <a:t>,</a:t>
            </a:r>
            <a:r>
              <a:rPr lang="zh-CN" altLang="en-US" dirty="0"/>
              <a:t>不加说明</a:t>
            </a:r>
            <a:r>
              <a:rPr lang="en-US" altLang="zh-CN" dirty="0" err="1"/>
              <a:t>Msl</a:t>
            </a:r>
            <a:r>
              <a:rPr lang="zh-CN" altLang="en-US" dirty="0"/>
              <a:t>即指广义</a:t>
            </a:r>
            <a:r>
              <a:rPr lang="en-US" altLang="zh-CN" dirty="0" err="1"/>
              <a:t>Msl</a:t>
            </a:r>
            <a:r>
              <a:rPr lang="zh-CN" altLang="en-US" dirty="0"/>
              <a:t>。在</a:t>
            </a:r>
            <a:r>
              <a:rPr lang="en-US" altLang="zh-CN" dirty="0" smtClean="0"/>
              <a:t>PCS</a:t>
            </a:r>
            <a:r>
              <a:rPr lang="zh-CN" altLang="en-US" dirty="0" smtClean="0"/>
              <a:t>中</a:t>
            </a:r>
            <a:r>
              <a:rPr lang="zh-CN" altLang="en-US" dirty="0"/>
              <a:t>评价</a:t>
            </a:r>
            <a:r>
              <a:rPr lang="en-US" altLang="zh-CN" dirty="0"/>
              <a:t>PCA</a:t>
            </a:r>
            <a:r>
              <a:rPr lang="zh-CN" altLang="en-US" dirty="0"/>
              <a:t>模型间的差异时</a:t>
            </a:r>
            <a:r>
              <a:rPr lang="en-US" altLang="zh-CN" dirty="0"/>
              <a:t>,</a:t>
            </a:r>
            <a:r>
              <a:rPr lang="zh-CN" altLang="en-US" dirty="0"/>
              <a:t>有时不仅根据两个子空间的相似度是否高</a:t>
            </a:r>
            <a:r>
              <a:rPr lang="en-US" altLang="zh-CN" dirty="0"/>
              <a:t>,</a:t>
            </a:r>
            <a:r>
              <a:rPr lang="zh-CN" altLang="en-US" dirty="0"/>
              <a:t>还要求有</a:t>
            </a:r>
            <a:r>
              <a:rPr lang="zh-CN" altLang="en-US" dirty="0" smtClean="0"/>
              <a:t>相同</a:t>
            </a:r>
            <a:r>
              <a:rPr lang="zh-CN" altLang="en-US" dirty="0"/>
              <a:t>的最</a:t>
            </a:r>
            <a:r>
              <a:rPr lang="en-US" altLang="zh-CN" dirty="0"/>
              <a:t>(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r>
              <a:rPr lang="zh-CN" altLang="en-US" dirty="0"/>
              <a:t>大数据变动方向</a:t>
            </a:r>
            <a:r>
              <a:rPr lang="en-US" altLang="zh-CN" dirty="0"/>
              <a:t>,</a:t>
            </a:r>
            <a:r>
              <a:rPr lang="zh-CN" altLang="en-US" dirty="0"/>
              <a:t>即要求</a:t>
            </a:r>
            <a:r>
              <a:rPr lang="en-US" altLang="zh-CN" dirty="0"/>
              <a:t>PCS</a:t>
            </a:r>
            <a:r>
              <a:rPr lang="zh-CN" altLang="en-US" dirty="0"/>
              <a:t>中的负荷向量及其排列顺序相同。此时可用</a:t>
            </a:r>
            <a:r>
              <a:rPr lang="zh-CN" altLang="en-US" dirty="0" smtClean="0"/>
              <a:t>相应</a:t>
            </a:r>
            <a:r>
              <a:rPr lang="zh-CN" altLang="en-US" dirty="0"/>
              <a:t>次序的负荷向量间的夹角来度量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9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6763" y="1690689"/>
            <a:ext cx="282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2687" y="2492695"/>
            <a:ext cx="476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do not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8959" y="3294701"/>
            <a:ext cx="125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8287" y="4096707"/>
            <a:ext cx="343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33877" y="4898713"/>
            <a:ext cx="266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建立时间</a:t>
            </a:r>
            <a:r>
              <a:rPr lang="zh-CN" altLang="en-US" dirty="0"/>
              <a:t>窗口</a:t>
            </a:r>
            <a:r>
              <a:rPr lang="zh-CN" altLang="zh-CN" dirty="0"/>
              <a:t>长度为</a:t>
            </a:r>
            <a:r>
              <a:rPr lang="en-US" altLang="zh-CN" dirty="0"/>
              <a:t>24</a:t>
            </a:r>
            <a:r>
              <a:rPr lang="zh-CN" altLang="zh-CN" dirty="0" smtClean="0"/>
              <a:t>小时</a:t>
            </a:r>
            <a:r>
              <a:rPr lang="zh-CN" altLang="en-US" dirty="0" smtClean="0"/>
              <a:t>、步长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小时的</a:t>
            </a:r>
            <a:r>
              <a:rPr lang="en-US" altLang="zh-CN" dirty="0" smtClean="0"/>
              <a:t>PCA</a:t>
            </a:r>
            <a:r>
              <a:rPr lang="zh-CN" altLang="zh-CN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参数设置的</a:t>
            </a:r>
            <a:r>
              <a:rPr lang="zh-CN" altLang="en-US" dirty="0" smtClean="0"/>
              <a:t>标准：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既要</a:t>
            </a:r>
            <a:r>
              <a:rPr lang="zh-CN" altLang="zh-CN" dirty="0" smtClean="0"/>
              <a:t>保证</a:t>
            </a:r>
            <a:r>
              <a:rPr lang="zh-CN" altLang="en-US" dirty="0" smtClean="0"/>
              <a:t>模型</a:t>
            </a:r>
            <a:r>
              <a:rPr lang="zh-CN" altLang="zh-CN" dirty="0" smtClean="0"/>
              <a:t>足够</a:t>
            </a:r>
            <a:r>
              <a:rPr lang="zh-CN" altLang="zh-CN" dirty="0" smtClean="0"/>
              <a:t>平稳</a:t>
            </a:r>
            <a:r>
              <a:rPr lang="zh-CN" altLang="en-US" dirty="0" smtClean="0"/>
              <a:t>，所以窗口长度不能太短</a:t>
            </a:r>
            <a:endParaRPr lang="en-US" altLang="zh-CN" dirty="0"/>
          </a:p>
          <a:p>
            <a:pPr lvl="2"/>
            <a:r>
              <a:rPr lang="zh-CN" altLang="zh-CN" dirty="0" smtClean="0"/>
              <a:t>又要</a:t>
            </a:r>
            <a:r>
              <a:rPr lang="zh-CN" altLang="zh-CN" dirty="0" smtClean="0"/>
              <a:t>反映出系统的</a:t>
            </a:r>
            <a:r>
              <a:rPr lang="zh-CN" altLang="zh-CN" dirty="0" smtClean="0"/>
              <a:t>动态特性</a:t>
            </a:r>
            <a:r>
              <a:rPr lang="zh-CN" altLang="en-US" dirty="0" smtClean="0"/>
              <a:t>，所以窗口长度不能太长</a:t>
            </a:r>
            <a:r>
              <a:rPr lang="zh-CN" altLang="zh-CN" dirty="0" smtClean="0"/>
              <a:t>。</a:t>
            </a:r>
            <a:endParaRPr lang="en-US" altLang="zh-CN" sz="2400" dirty="0"/>
          </a:p>
          <a:p>
            <a:pPr marL="685800" lvl="3">
              <a:spcBef>
                <a:spcPts val="1000"/>
              </a:spcBef>
            </a:pPr>
            <a:r>
              <a:rPr lang="en-US" altLang="zh-CN" sz="2200" dirty="0"/>
              <a:t>P(t)=</a:t>
            </a:r>
            <a:r>
              <a:rPr lang="en-US" altLang="zh-CN" sz="2200" dirty="0" err="1"/>
              <a:t>pca</a:t>
            </a:r>
            <a:r>
              <a:rPr lang="en-US" altLang="zh-CN" sz="2200" dirty="0"/>
              <a:t>((x-mean(x))/</a:t>
            </a:r>
            <a:r>
              <a:rPr lang="en-US" altLang="zh-CN" sz="2200" dirty="0" err="1"/>
              <a:t>std</a:t>
            </a:r>
            <a:r>
              <a:rPr lang="en-US" altLang="zh-CN" sz="2200" dirty="0"/>
              <a:t>(x)); x=data[t-24+1:t</a:t>
            </a:r>
            <a:r>
              <a:rPr lang="en-US" altLang="zh-CN" sz="2200" dirty="0" smtClean="0"/>
              <a:t>,:];</a:t>
            </a:r>
            <a:endParaRPr lang="en-US" altLang="zh-CN" dirty="0" smtClean="0"/>
          </a:p>
          <a:p>
            <a:r>
              <a:rPr lang="zh-CN" altLang="en-US" dirty="0" smtClean="0"/>
              <a:t>计算每个</a:t>
            </a:r>
            <a:r>
              <a:rPr lang="en-US" altLang="zh-CN" dirty="0" smtClean="0"/>
              <a:t>PCA</a:t>
            </a:r>
            <a:r>
              <a:rPr lang="zh-CN" altLang="en-US" dirty="0" smtClean="0"/>
              <a:t>之间的模型相似度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</a:t>
            </a:r>
            <a:r>
              <a:rPr lang="zh-CN" altLang="en-US" dirty="0" smtClean="0"/>
              <a:t>狭义相似度和广义相似度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)=sim(P(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),P(j</a:t>
            </a:r>
            <a:r>
              <a:rPr lang="en-US" altLang="zh-CN" dirty="0" smtClean="0"/>
              <a:t>)),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=1:m, j=1:m</a:t>
            </a:r>
            <a:endParaRPr lang="en-US" altLang="zh-CN" dirty="0"/>
          </a:p>
          <a:p>
            <a:r>
              <a:rPr lang="zh-CN" altLang="en-US" dirty="0" smtClean="0"/>
              <a:t>画图分析、聚类分析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646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</a:t>
            </a:r>
            <a:r>
              <a:rPr lang="zh-CN" altLang="en-US" dirty="0" smtClean="0"/>
              <a:t>数据分析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一张细粒度的图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窗口长度</a:t>
            </a:r>
            <a:r>
              <a:rPr lang="en-US" altLang="zh-CN" dirty="0" smtClean="0"/>
              <a:t>24h</a:t>
            </a:r>
            <a:r>
              <a:rPr lang="zh-CN" altLang="en-US" dirty="0" smtClean="0"/>
              <a:t>，步长</a:t>
            </a:r>
            <a:r>
              <a:rPr lang="en-US" altLang="zh-CN" dirty="0" smtClean="0"/>
              <a:t>10min</a:t>
            </a:r>
          </a:p>
          <a:p>
            <a:pPr lvl="1"/>
            <a:r>
              <a:rPr lang="zh-CN" altLang="en-US" dirty="0" smtClean="0"/>
              <a:t>计算能力有限，仅画了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为了在</a:t>
            </a:r>
            <a:r>
              <a:rPr lang="zh-CN" altLang="en-US" dirty="0"/>
              <a:t>有限</a:t>
            </a:r>
            <a:r>
              <a:rPr lang="zh-CN" altLang="en-US" dirty="0" smtClean="0"/>
              <a:t>内存和有限时间内计算出更大范围的相似度，将步长调整为</a:t>
            </a:r>
            <a:r>
              <a:rPr lang="en-US" altLang="zh-CN" dirty="0" smtClean="0"/>
              <a:t>1h</a:t>
            </a:r>
          </a:p>
        </p:txBody>
      </p:sp>
    </p:spTree>
    <p:extLst>
      <p:ext uri="{BB962C8B-B14F-4D97-AF65-F5344CB8AC3E}">
        <p14:creationId xmlns:p14="http://schemas.microsoft.com/office/powerpoint/2010/main" val="33746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初步分析可以有以下结论：</a:t>
            </a:r>
            <a:endParaRPr lang="en-US" altLang="zh-CN" dirty="0" smtClean="0"/>
          </a:p>
          <a:p>
            <a:r>
              <a:rPr lang="zh-CN" altLang="en-US" dirty="0" smtClean="0"/>
              <a:t>两种</a:t>
            </a:r>
            <a:r>
              <a:rPr lang="zh-CN" altLang="en-US" dirty="0" smtClean="0"/>
              <a:t>定义下的</a:t>
            </a:r>
            <a:r>
              <a:rPr lang="zh-CN" altLang="en-US" dirty="0" smtClean="0"/>
              <a:t>相似度图像</a:t>
            </a:r>
            <a:r>
              <a:rPr lang="zh-CN" altLang="en-US" dirty="0" smtClean="0"/>
              <a:t>较为</a:t>
            </a:r>
            <a:r>
              <a:rPr lang="zh-CN" altLang="en-US" dirty="0" smtClean="0"/>
              <a:t>相似；广义相似度的第一角度和第二角度比较相似。</a:t>
            </a:r>
            <a:endParaRPr lang="en-US" altLang="zh-CN" dirty="0" smtClean="0"/>
          </a:p>
          <a:p>
            <a:r>
              <a:rPr lang="zh-CN" altLang="en-US" dirty="0" smtClean="0"/>
              <a:t>炉况呈周期性波动，有明显的漂移和切换</a:t>
            </a:r>
            <a:endParaRPr lang="en-US" altLang="zh-CN" dirty="0" smtClean="0"/>
          </a:p>
          <a:p>
            <a:r>
              <a:rPr lang="zh-CN" altLang="en-US" dirty="0" smtClean="0"/>
              <a:t>工作点一直在变化，有时会跟历史某一段工作点很相似，但再也不会完全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/>
              <a:t>难行后，高炉往往</a:t>
            </a:r>
            <a:r>
              <a:rPr lang="zh-CN" altLang="en-US" dirty="0" smtClean="0"/>
              <a:t>很难恢复</a:t>
            </a:r>
            <a:r>
              <a:rPr lang="zh-CN" altLang="en-US" dirty="0"/>
              <a:t>到之前的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聚类分析发现炉况</a:t>
            </a:r>
            <a:r>
              <a:rPr lang="zh-CN" altLang="en-US" dirty="0" smtClean="0"/>
              <a:t>可以大致分为</a:t>
            </a:r>
            <a:r>
              <a:rPr lang="zh-CN" altLang="en-US" dirty="0" smtClean="0"/>
              <a:t>有限的几种情况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背景简介</a:t>
            </a:r>
            <a:endParaRPr lang="en-US" altLang="zh-CN" dirty="0" smtClean="0"/>
          </a:p>
          <a:p>
            <a:r>
              <a:rPr lang="zh-CN" altLang="en-US" dirty="0" smtClean="0"/>
              <a:t>迭代算法的难点</a:t>
            </a:r>
            <a:endParaRPr lang="en-US" altLang="zh-CN" dirty="0" smtClean="0"/>
          </a:p>
          <a:p>
            <a:r>
              <a:rPr lang="zh-CN" altLang="en-US" dirty="0" smtClean="0"/>
              <a:t>模型相似度简介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</a:t>
            </a:r>
            <a:endParaRPr lang="en-US" altLang="zh-CN" dirty="0" smtClean="0"/>
          </a:p>
          <a:p>
            <a:r>
              <a:rPr lang="zh-CN" altLang="en-US" dirty="0"/>
              <a:t>互</a:t>
            </a:r>
            <a:r>
              <a:rPr lang="zh-CN" altLang="en-US" dirty="0" smtClean="0"/>
              <a:t>相关性准则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8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基于与历史模型的相似度分布判断当前炉况好坏</a:t>
            </a:r>
            <a:endParaRPr lang="en-US" altLang="zh-CN" dirty="0" smtClean="0"/>
          </a:p>
          <a:p>
            <a:r>
              <a:rPr lang="zh-CN" altLang="en-US" dirty="0" smtClean="0"/>
              <a:t>对历史模型聚类，找出与当前炉况相似的工作点</a:t>
            </a:r>
            <a:endParaRPr lang="en-US" altLang="zh-CN" dirty="0" smtClean="0"/>
          </a:p>
          <a:p>
            <a:r>
              <a:rPr lang="zh-CN" altLang="en-US" dirty="0" smtClean="0"/>
              <a:t>基于模型相似度做故障分类（因为故障状态的变化方向与正常必然不同）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51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不去除过程噪声、不做数据平滑</a:t>
            </a:r>
            <a:endParaRPr lang="en-US" altLang="zh-CN" dirty="0" smtClean="0"/>
          </a:p>
          <a:p>
            <a:pPr lvl="0"/>
            <a:r>
              <a:rPr lang="zh-CN" altLang="zh-CN" dirty="0"/>
              <a:t>充分利用所有历史炉况数据</a:t>
            </a:r>
          </a:p>
          <a:p>
            <a:pPr lvl="0"/>
            <a:r>
              <a:rPr lang="zh-CN" altLang="zh-CN" dirty="0"/>
              <a:t>更好的鲁棒性，因为利用了一段时间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数据样本</a:t>
            </a:r>
            <a:r>
              <a:rPr lang="zh-CN" altLang="zh-CN" dirty="0" smtClean="0"/>
              <a:t>，</a:t>
            </a:r>
            <a:r>
              <a:rPr lang="zh-CN" altLang="zh-CN" dirty="0"/>
              <a:t>而不是只看一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切片</a:t>
            </a:r>
            <a:endParaRPr lang="zh-CN" altLang="zh-CN" dirty="0"/>
          </a:p>
          <a:p>
            <a:pPr lvl="0"/>
            <a:r>
              <a:rPr lang="zh-CN" altLang="zh-CN" dirty="0"/>
              <a:t>不需用</a:t>
            </a:r>
            <a:r>
              <a:rPr lang="zh-CN" altLang="zh-CN" dirty="0" smtClean="0"/>
              <a:t>规则</a:t>
            </a:r>
            <a:r>
              <a:rPr lang="zh-CN" altLang="en-US" dirty="0" smtClean="0"/>
              <a:t>、平滑滤波</a:t>
            </a:r>
            <a:r>
              <a:rPr lang="zh-CN" altLang="zh-CN" dirty="0" smtClean="0"/>
              <a:t>或者</a:t>
            </a:r>
            <a:r>
              <a:rPr lang="zh-CN" altLang="en-US" dirty="0" smtClean="0"/>
              <a:t>针对性的</a:t>
            </a:r>
            <a:r>
              <a:rPr lang="zh-CN" altLang="zh-CN" dirty="0" smtClean="0"/>
              <a:t>算法过滤</a:t>
            </a:r>
            <a:r>
              <a:rPr lang="zh-CN" altLang="zh-CN" dirty="0"/>
              <a:t>热风炉换炉、铁矿石或</a:t>
            </a:r>
            <a:r>
              <a:rPr lang="zh-CN" altLang="zh-CN" dirty="0" smtClean="0"/>
              <a:t>焦炭</a:t>
            </a:r>
            <a:r>
              <a:rPr lang="zh-CN" altLang="en-US" dirty="0" smtClean="0"/>
              <a:t>上</a:t>
            </a:r>
            <a:r>
              <a:rPr lang="zh-CN" altLang="zh-CN" dirty="0" smtClean="0"/>
              <a:t>料</a:t>
            </a:r>
            <a:r>
              <a:rPr lang="zh-CN" altLang="zh-CN" dirty="0"/>
              <a:t>等造成的过程噪声。由于模型只对多变量的变化方向敏感，而忽略了具体投影大小，所以不怕过程噪声的干扰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而</a:t>
            </a:r>
            <a:r>
              <a:rPr lang="zh-CN" altLang="zh-CN" dirty="0"/>
              <a:t>当变量变化幅度剧烈时</a:t>
            </a:r>
            <a:r>
              <a:rPr lang="zh-CN" altLang="zh-CN" dirty="0" smtClean="0"/>
              <a:t>，近似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成线性系统</a:t>
            </a:r>
            <a:r>
              <a:rPr lang="zh-CN" altLang="en-US" dirty="0" smtClean="0"/>
              <a:t>也会不同</a:t>
            </a:r>
            <a:r>
              <a:rPr lang="zh-CN" altLang="zh-CN" dirty="0" smtClean="0"/>
              <a:t>，</a:t>
            </a:r>
            <a:r>
              <a:rPr lang="zh-CN" altLang="zh-CN" dirty="0"/>
              <a:t>因此求得的方向应该也会发生变化。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5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从相似度矩阵中抽取出高炉工作点漂移和切换的具体指标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4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数据长啥样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29" y="1278584"/>
            <a:ext cx="8163499" cy="5915023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7" idx="2"/>
          </p:cNvCxnSpPr>
          <p:nvPr/>
        </p:nvCxnSpPr>
        <p:spPr>
          <a:xfrm>
            <a:off x="731819" y="5463893"/>
            <a:ext cx="1492672" cy="70704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7287" y="4940673"/>
            <a:ext cx="108906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</a:t>
            </a:r>
            <a:r>
              <a:rPr lang="zh-CN" altLang="en-US" sz="1400" dirty="0" smtClean="0"/>
              <a:t>料</a:t>
            </a:r>
            <a:r>
              <a:rPr lang="zh-CN" altLang="en-US" sz="1400" dirty="0" smtClean="0"/>
              <a:t>（焦炭、铁矿石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flipH="1">
            <a:off x="6974196" y="1278584"/>
            <a:ext cx="1134392" cy="317223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563253" y="970807"/>
            <a:ext cx="10906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热风炉换炉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1524001" y="2213909"/>
            <a:ext cx="1028699" cy="26259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900" y="1736855"/>
            <a:ext cx="143510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工长判断炉况后的人工</a:t>
            </a:r>
            <a:r>
              <a:rPr lang="zh-CN" altLang="en-US" sz="1400" dirty="0" smtClean="0"/>
              <a:t>调整：减风、减煤、卸顶压、停氧</a:t>
            </a: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13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</a:p>
          <a:p>
            <a:pPr lvl="1"/>
            <a:r>
              <a:rPr lang="zh-CN" altLang="en-US" dirty="0" smtClean="0"/>
              <a:t>利用训练集计算负荷矩阵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统计量的阈值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测试集上计算</a:t>
            </a:r>
            <a:r>
              <a:rPr lang="en-US" altLang="zh-CN" dirty="0" smtClean="0"/>
              <a:t>T^2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判断统计量是否超限，如果超限则报警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针对高炉中过程噪声，尤其是换炉扰动：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两阶段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去除了换炉扰动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主元凸包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重新定义了可行域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sz="2800" dirty="0"/>
              <a:t>针对高炉稳态工作点漂移</a:t>
            </a:r>
            <a:endParaRPr lang="en-US" altLang="zh-CN" sz="2800" dirty="0"/>
          </a:p>
          <a:p>
            <a:pPr lvl="1"/>
            <a:r>
              <a:rPr lang="zh-CN" altLang="en-US" dirty="0" smtClean="0"/>
              <a:t>迭代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基于一些规则定期更新一定比例的训练集数据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训练集需要人工判断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尝试选取正常炉况（顺行）所在区间，训练集的好坏直接决定了异常炉况检测的性能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由于高炉炉况复杂多变，工作点的漂移时常发生，在实际运行时都遇到模型迭代的问题：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如果训练集更新过慢，模型跟不上工作点的变化，误报率升高；如果训练集更新过快，模型容易加入轻微异常数据，漏报率升高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模型的</a:t>
            </a:r>
            <a:r>
              <a:rPr lang="zh-CN" altLang="en-US" dirty="0" smtClean="0"/>
              <a:t>迭代过多会</a:t>
            </a:r>
            <a:r>
              <a:rPr lang="zh-CN" altLang="en-US" dirty="0" smtClean="0"/>
              <a:t>造成统计量的频繁抖动，增加了误报率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endParaRPr lang="en-US" altLang="zh-CN" dirty="0"/>
          </a:p>
          <a:p>
            <a:pPr marL="171450" lvl="1">
              <a:spcBef>
                <a:spcPts val="75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8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模型在测试集中的表现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3" y="1788193"/>
            <a:ext cx="4671599" cy="4943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94" y="1829044"/>
            <a:ext cx="5107608" cy="49022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946" y="1577732"/>
            <a:ext cx="1079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7858" y="1606407"/>
            <a:ext cx="11620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92962" y="1488459"/>
            <a:ext cx="3073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2012-11-14~2012-11-16 10:29:08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1122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实际在线运行时。。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2196" y="1688687"/>
            <a:ext cx="4961705" cy="5058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93" y="1681454"/>
            <a:ext cx="5132483" cy="5005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8792" y="1536933"/>
            <a:ext cx="1219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452" y="1531413"/>
            <a:ext cx="12149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92192" y="1420441"/>
            <a:ext cx="2416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2012-11-14~2012-11-30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1484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6800" b="19865"/>
          <a:stretch/>
        </p:blipFill>
        <p:spPr bwMode="auto">
          <a:xfrm>
            <a:off x="0" y="1499060"/>
            <a:ext cx="6249801" cy="5358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5945416" y="1522449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2012-07-01</a:t>
            </a:r>
            <a:r>
              <a:rPr lang="zh-CN" altLang="zh-CN" dirty="0" smtClean="0"/>
              <a:t>至</a:t>
            </a:r>
            <a:r>
              <a:rPr lang="en-US" altLang="zh-CN" dirty="0" smtClean="0"/>
              <a:t>2012-07-06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3002" y="3541456"/>
            <a:ext cx="24929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所谓的“工作点漂移”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3481330" y="3726122"/>
            <a:ext cx="3051672" cy="1518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2324559" y="3726122"/>
            <a:ext cx="4208443" cy="1033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3481330" y="3726122"/>
            <a:ext cx="3051672" cy="15729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1082</Words>
  <Application>Microsoft Office PowerPoint</Application>
  <PresentationFormat>全屏显示(4:3)</PresentationFormat>
  <Paragraphs>121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Tahoma</vt:lpstr>
      <vt:lpstr>Times New Roman</vt:lpstr>
      <vt:lpstr>Office 主题</vt:lpstr>
      <vt:lpstr>基于模型相似度的炉况分析</vt:lpstr>
      <vt:lpstr>目录</vt:lpstr>
      <vt:lpstr>数据长啥样</vt:lpstr>
      <vt:lpstr>已有方法</vt:lpstr>
      <vt:lpstr>已有方法</vt:lpstr>
      <vt:lpstr>问题描述</vt:lpstr>
      <vt:lpstr>模型在测试集中的表现</vt:lpstr>
      <vt:lpstr>实际在线运行时。。</vt:lpstr>
      <vt:lpstr>原因</vt:lpstr>
      <vt:lpstr>原因</vt:lpstr>
      <vt:lpstr>小结</vt:lpstr>
      <vt:lpstr>关键</vt:lpstr>
      <vt:lpstr>模型相似度（狭义）</vt:lpstr>
      <vt:lpstr>模型相似度（广义）</vt:lpstr>
      <vt:lpstr>两种相似度的异同</vt:lpstr>
      <vt:lpstr>Focus point：</vt:lpstr>
      <vt:lpstr>基于MSI的大数据分析</vt:lpstr>
      <vt:lpstr>基于MSI的大数据分析 </vt:lpstr>
      <vt:lpstr>基于MSI的大数据分析</vt:lpstr>
      <vt:lpstr>基于MSI的大数据分析的用处</vt:lpstr>
      <vt:lpstr>优势</vt:lpstr>
      <vt:lpstr>Future work</vt:lpstr>
      <vt:lpstr>PowerPoint 演示文稿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基于模型相似度的异常炉况检测</dc:title>
  <dc:creator> 庞人铭</dc:creator>
  <cp:lastModifiedBy> 庞人铭</cp:lastModifiedBy>
  <cp:revision>74</cp:revision>
  <dcterms:created xsi:type="dcterms:W3CDTF">2016-03-20T11:13:27Z</dcterms:created>
  <dcterms:modified xsi:type="dcterms:W3CDTF">2016-03-29T14:52:54Z</dcterms:modified>
</cp:coreProperties>
</file>