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2" r:id="rId2"/>
  </p:sldMasterIdLst>
  <p:notesMasterIdLst>
    <p:notesMasterId r:id="rId29"/>
  </p:notesMasterIdLst>
  <p:sldIdLst>
    <p:sldId id="256" r:id="rId3"/>
    <p:sldId id="280" r:id="rId4"/>
    <p:sldId id="257" r:id="rId5"/>
    <p:sldId id="258" r:id="rId6"/>
    <p:sldId id="259" r:id="rId7"/>
    <p:sldId id="260" r:id="rId8"/>
    <p:sldId id="261" r:id="rId9"/>
    <p:sldId id="262" r:id="rId10"/>
    <p:sldId id="282" r:id="rId11"/>
    <p:sldId id="263" r:id="rId12"/>
    <p:sldId id="264" r:id="rId13"/>
    <p:sldId id="283" r:id="rId14"/>
    <p:sldId id="272" r:id="rId15"/>
    <p:sldId id="266" r:id="rId16"/>
    <p:sldId id="271" r:id="rId17"/>
    <p:sldId id="284" r:id="rId18"/>
    <p:sldId id="273" r:id="rId19"/>
    <p:sldId id="285" r:id="rId20"/>
    <p:sldId id="269" r:id="rId21"/>
    <p:sldId id="274" r:id="rId22"/>
    <p:sldId id="270" r:id="rId23"/>
    <p:sldId id="275" r:id="rId24"/>
    <p:sldId id="277" r:id="rId25"/>
    <p:sldId id="281" r:id="rId26"/>
    <p:sldId id="279" r:id="rId27"/>
    <p:sldId id="286"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806" autoAdjust="0"/>
  </p:normalViewPr>
  <p:slideViewPr>
    <p:cSldViewPr snapToGrid="0">
      <p:cViewPr varScale="1">
        <p:scale>
          <a:sx n="54" d="100"/>
          <a:sy n="54" d="100"/>
        </p:scale>
        <p:origin x="22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50163-27F7-4642-9E23-FC2B99652FA2}" type="datetimeFigureOut">
              <a:rPr lang="zh-CN" altLang="en-US" smtClean="0"/>
              <a:t>2015/11/11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5B889-2821-48D5-B95D-29ED599CA917}" type="slidenum">
              <a:rPr lang="zh-CN" altLang="en-US" smtClean="0"/>
              <a:t>‹#›</a:t>
            </a:fld>
            <a:endParaRPr lang="zh-CN" altLang="en-US"/>
          </a:p>
        </p:txBody>
      </p:sp>
    </p:spTree>
    <p:extLst>
      <p:ext uri="{BB962C8B-B14F-4D97-AF65-F5344CB8AC3E}">
        <p14:creationId xmlns:p14="http://schemas.microsoft.com/office/powerpoint/2010/main" val="3079321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2</a:t>
            </a:fld>
            <a:endParaRPr lang="zh-CN" altLang="en-US"/>
          </a:p>
        </p:txBody>
      </p:sp>
    </p:spTree>
    <p:extLst>
      <p:ext uri="{BB962C8B-B14F-4D97-AF65-F5344CB8AC3E}">
        <p14:creationId xmlns:p14="http://schemas.microsoft.com/office/powerpoint/2010/main" val="402802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高炉的热风炉主要用于加热鼓风，提升炼铁效率，为了保证每座高炉的连续生产，避免断风现象的出现，通常每座高炉配置</a:t>
            </a:r>
            <a:r>
              <a:rPr lang="en-US" altLang="zh-CN" dirty="0" smtClean="0"/>
              <a:t>3</a:t>
            </a:r>
            <a:r>
              <a:rPr lang="zh-CN" altLang="en-US" dirty="0" smtClean="0"/>
              <a:t>或</a:t>
            </a:r>
            <a:r>
              <a:rPr lang="en-US" altLang="zh-CN" dirty="0" smtClean="0"/>
              <a:t>4</a:t>
            </a:r>
            <a:r>
              <a:rPr lang="zh-CN" altLang="en-US" dirty="0" smtClean="0"/>
              <a:t>座热风炉轮流向高炉供风。在热风炉换炉操作时，需要先为即将给高炉送风的送风炉充压，再将高炉当前的燃烧炉转换为该送风炉，最后将该送风炉转换为燃烧状态。因而在换炉过程中，高炉的风温、风量、风压等数据都会发生短时间的波动，这一波动不仅会对高炉炉况产生影响，也会影响监测高炉炉况的算法的准确率。图 </a:t>
            </a:r>
            <a:r>
              <a:rPr lang="en-US" altLang="zh-CN" dirty="0" smtClean="0"/>
              <a:t>3</a:t>
            </a:r>
            <a:r>
              <a:rPr lang="zh-CN" altLang="en-US" dirty="0" smtClean="0"/>
              <a:t>是柳钢</a:t>
            </a:r>
            <a:r>
              <a:rPr lang="en-US" altLang="zh-CN" dirty="0" smtClean="0"/>
              <a:t>3</a:t>
            </a:r>
            <a:r>
              <a:rPr lang="zh-CN" altLang="en-US" dirty="0" smtClean="0"/>
              <a:t>号高炉一段时间内的冷风流量、热风压力、热风温度的变化情况，其中热风压力尖峰式的波动对应的时间点即为热风炉换炉。</a:t>
            </a:r>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13</a:t>
            </a:fld>
            <a:endParaRPr lang="zh-CN" altLang="en-US"/>
          </a:p>
        </p:txBody>
      </p:sp>
    </p:spTree>
    <p:extLst>
      <p:ext uri="{BB962C8B-B14F-4D97-AF65-F5344CB8AC3E}">
        <p14:creationId xmlns:p14="http://schemas.microsoft.com/office/powerpoint/2010/main" val="4214284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由于受到铁矿石和煤炭等物料来源的变化、高炉设定产量的变化、人工操作误差、高炉自身稳态的变化等主客观因素的影响，不同时段、不同设备的炉况的工作点差异较大，工作点漂移现象十分常见。</a:t>
            </a:r>
          </a:p>
          <a:p>
            <a:r>
              <a:rPr lang="zh-CN" altLang="zh-CN" sz="1200" kern="1200" dirty="0" smtClean="0">
                <a:solidFill>
                  <a:schemeClr val="tx1"/>
                </a:solidFill>
                <a:effectLst/>
                <a:latin typeface="+mn-lt"/>
                <a:ea typeface="+mn-ea"/>
                <a:cs typeface="+mn-cs"/>
              </a:rPr>
              <a:t>以柳钢</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号高炉</a:t>
            </a:r>
            <a:r>
              <a:rPr lang="en-US" altLang="zh-CN" sz="1200" kern="1200" dirty="0" smtClean="0">
                <a:solidFill>
                  <a:schemeClr val="tx1"/>
                </a:solidFill>
                <a:effectLst/>
                <a:latin typeface="+mn-lt"/>
                <a:ea typeface="+mn-ea"/>
                <a:cs typeface="+mn-cs"/>
              </a:rPr>
              <a:t>2012-07-01</a:t>
            </a:r>
            <a:r>
              <a:rPr lang="zh-CN" altLang="zh-CN" sz="1200" kern="1200" dirty="0" smtClean="0">
                <a:solidFill>
                  <a:schemeClr val="tx1"/>
                </a:solidFill>
                <a:effectLst/>
                <a:latin typeface="+mn-lt"/>
                <a:ea typeface="+mn-ea"/>
                <a:cs typeface="+mn-cs"/>
              </a:rPr>
              <a:t>至</a:t>
            </a:r>
            <a:r>
              <a:rPr lang="en-US" altLang="zh-CN" sz="1200" kern="1200" dirty="0" smtClean="0">
                <a:solidFill>
                  <a:schemeClr val="tx1"/>
                </a:solidFill>
                <a:effectLst/>
                <a:latin typeface="+mn-lt"/>
                <a:ea typeface="+mn-ea"/>
                <a:cs typeface="+mn-cs"/>
              </a:rPr>
              <a:t>2012-07-06</a:t>
            </a:r>
            <a:r>
              <a:rPr lang="zh-CN" altLang="zh-CN" sz="1200" kern="1200" dirty="0" smtClean="0">
                <a:solidFill>
                  <a:schemeClr val="tx1"/>
                </a:solidFill>
                <a:effectLst/>
                <a:latin typeface="+mn-lt"/>
                <a:ea typeface="+mn-ea"/>
                <a:cs typeface="+mn-cs"/>
              </a:rPr>
              <a:t>的炉况为例，根据文献</a:t>
            </a:r>
            <a:r>
              <a:rPr lang="en-US" altLang="zh-CN" sz="1200" kern="1200" baseline="30000" dirty="0" smtClean="0">
                <a:solidFill>
                  <a:schemeClr val="tx1"/>
                </a:solidFill>
                <a:effectLst/>
                <a:latin typeface="+mn-lt"/>
                <a:ea typeface="+mn-ea"/>
                <a:cs typeface="+mn-cs"/>
              </a:rPr>
              <a:t>[9]</a:t>
            </a:r>
            <a:r>
              <a:rPr lang="zh-CN" altLang="zh-CN" sz="1200" kern="1200" dirty="0" smtClean="0">
                <a:solidFill>
                  <a:schemeClr val="tx1"/>
                </a:solidFill>
                <a:effectLst/>
                <a:latin typeface="+mn-lt"/>
                <a:ea typeface="+mn-ea"/>
                <a:cs typeface="+mn-cs"/>
              </a:rPr>
              <a:t>的方法，对</a:t>
            </a:r>
            <a:r>
              <a:rPr lang="en-US" altLang="zh-CN" sz="1200" kern="1200" dirty="0" smtClean="0">
                <a:solidFill>
                  <a:schemeClr val="tx1"/>
                </a:solidFill>
                <a:effectLst/>
                <a:latin typeface="+mn-lt"/>
                <a:ea typeface="+mn-ea"/>
                <a:cs typeface="+mn-cs"/>
              </a:rPr>
              <a:t>2012-07-01</a:t>
            </a:r>
            <a:r>
              <a:rPr lang="zh-CN" altLang="zh-CN" sz="1200" kern="1200" dirty="0" smtClean="0">
                <a:solidFill>
                  <a:schemeClr val="tx1"/>
                </a:solidFill>
                <a:effectLst/>
                <a:latin typeface="+mn-lt"/>
                <a:ea typeface="+mn-ea"/>
                <a:cs typeface="+mn-cs"/>
              </a:rPr>
              <a:t>约</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个小时的</a:t>
            </a:r>
            <a:r>
              <a:rPr lang="en-US" altLang="zh-CN" sz="1200" kern="1200" dirty="0" smtClean="0">
                <a:solidFill>
                  <a:schemeClr val="tx1"/>
                </a:solidFill>
                <a:effectLst/>
                <a:latin typeface="+mn-lt"/>
                <a:ea typeface="+mn-ea"/>
                <a:cs typeface="+mn-cs"/>
              </a:rPr>
              <a:t>4000</a:t>
            </a:r>
            <a:r>
              <a:rPr lang="zh-CN" altLang="zh-CN" sz="1200" kern="1200" dirty="0" smtClean="0">
                <a:solidFill>
                  <a:schemeClr val="tx1"/>
                </a:solidFill>
                <a:effectLst/>
                <a:latin typeface="+mn-lt"/>
                <a:ea typeface="+mn-ea"/>
                <a:cs typeface="+mn-cs"/>
              </a:rPr>
              <a:t>个数据点建立</a:t>
            </a:r>
            <a:r>
              <a:rPr lang="en-US" altLang="zh-CN" sz="1200" kern="1200" dirty="0" smtClean="0">
                <a:solidFill>
                  <a:schemeClr val="tx1"/>
                </a:solidFill>
                <a:effectLst/>
                <a:latin typeface="+mn-lt"/>
                <a:ea typeface="+mn-ea"/>
                <a:cs typeface="+mn-cs"/>
              </a:rPr>
              <a:t>PCA</a:t>
            </a:r>
            <a:r>
              <a:rPr lang="zh-CN" altLang="zh-CN" sz="1200" kern="1200" dirty="0" smtClean="0">
                <a:solidFill>
                  <a:schemeClr val="tx1"/>
                </a:solidFill>
                <a:effectLst/>
                <a:latin typeface="+mn-lt"/>
                <a:ea typeface="+mn-ea"/>
                <a:cs typeface="+mn-cs"/>
              </a:rPr>
              <a:t>模型，并作用于作为测试集的之后</a:t>
            </a:r>
            <a:r>
              <a:rPr lang="en-US" altLang="zh-CN" sz="1200" kern="1200" dirty="0" smtClean="0">
                <a:solidFill>
                  <a:schemeClr val="tx1"/>
                </a:solidFill>
                <a:effectLst/>
                <a:latin typeface="+mn-lt"/>
                <a:ea typeface="+mn-ea"/>
                <a:cs typeface="+mn-cs"/>
              </a:rPr>
              <a:t>1~5</a:t>
            </a:r>
            <a:r>
              <a:rPr lang="zh-CN" altLang="zh-CN" sz="1200" kern="1200" dirty="0" smtClean="0">
                <a:solidFill>
                  <a:schemeClr val="tx1"/>
                </a:solidFill>
                <a:effectLst/>
                <a:latin typeface="+mn-lt"/>
                <a:ea typeface="+mn-ea"/>
                <a:cs typeface="+mn-cs"/>
              </a:rPr>
              <a:t>天的数据，取前两个主成分的结果画出散点图，并给出基于训练集的</a:t>
            </a:r>
            <a:r>
              <a:rPr lang="en-US" altLang="zh-CN" sz="1200" kern="1200" dirty="0" smtClean="0">
                <a:solidFill>
                  <a:schemeClr val="tx1"/>
                </a:solidFill>
                <a:effectLst/>
                <a:latin typeface="+mn-lt"/>
                <a:ea typeface="+mn-ea"/>
                <a:cs typeface="+mn-cs"/>
              </a:rPr>
              <a:t>T</a:t>
            </a:r>
            <a:r>
              <a:rPr lang="en-US" altLang="zh-CN" sz="1200" kern="1200" baseline="30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统计量的故障检测阈值，如图 </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所示。可以看出，炉况随着时间变化会发生明显漂移，且随着时间增长漂移也越来越严重，基于训练集的</a:t>
            </a:r>
            <a:r>
              <a:rPr lang="en-US" altLang="zh-CN" sz="1200" kern="1200" dirty="0" smtClean="0">
                <a:solidFill>
                  <a:schemeClr val="tx1"/>
                </a:solidFill>
                <a:effectLst/>
                <a:latin typeface="+mn-lt"/>
                <a:ea typeface="+mn-ea"/>
                <a:cs typeface="+mn-cs"/>
              </a:rPr>
              <a:t>T</a:t>
            </a:r>
            <a:r>
              <a:rPr lang="en-US" altLang="zh-CN" sz="1200" kern="1200" baseline="30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统计量的故障检测阈值会出现明显的误报。</a:t>
            </a:r>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14</a:t>
            </a:fld>
            <a:endParaRPr lang="zh-CN" altLang="en-US"/>
          </a:p>
        </p:txBody>
      </p:sp>
    </p:spTree>
    <p:extLst>
      <p:ext uri="{BB962C8B-B14F-4D97-AF65-F5344CB8AC3E}">
        <p14:creationId xmlns:p14="http://schemas.microsoft.com/office/powerpoint/2010/main" val="199296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高炉的历史数据与其他过程工业的历史数据类似，都是正常工况的数据占绝大多数，导致异常炉况样本稀少、正负样本比例失衡，会对算法的结果造成较大影响，还要警惕模型的过拟合问题。除此之外，判断高炉炉况异常是通过操作工人工分析历史数据以及根据极少数的事故报告得出的结论，由于人力物力有限以及人工判断的不精确，无法通过遍历所有高炉历史数据以给其打上标签，所以高炉的异常炉况诊断也可以认为是大部分无标签数据加上少数有标签数据的半监督学习问题。</a:t>
            </a:r>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15</a:t>
            </a:fld>
            <a:endParaRPr lang="zh-CN" altLang="en-US"/>
          </a:p>
        </p:txBody>
      </p:sp>
    </p:spTree>
    <p:extLst>
      <p:ext uri="{BB962C8B-B14F-4D97-AF65-F5344CB8AC3E}">
        <p14:creationId xmlns:p14="http://schemas.microsoft.com/office/powerpoint/2010/main" val="2467534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16</a:t>
            </a:fld>
            <a:endParaRPr lang="zh-CN" altLang="en-US"/>
          </a:p>
        </p:txBody>
      </p:sp>
    </p:spTree>
    <p:extLst>
      <p:ext uri="{BB962C8B-B14F-4D97-AF65-F5344CB8AC3E}">
        <p14:creationId xmlns:p14="http://schemas.microsoft.com/office/powerpoint/2010/main" val="1233999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17</a:t>
            </a:fld>
            <a:endParaRPr lang="zh-CN" altLang="en-US"/>
          </a:p>
        </p:txBody>
      </p:sp>
    </p:spTree>
    <p:extLst>
      <p:ext uri="{BB962C8B-B14F-4D97-AF65-F5344CB8AC3E}">
        <p14:creationId xmlns:p14="http://schemas.microsoft.com/office/powerpoint/2010/main" val="3420386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20</a:t>
            </a:fld>
            <a:endParaRPr lang="zh-CN" altLang="en-US"/>
          </a:p>
        </p:txBody>
      </p:sp>
    </p:spTree>
    <p:extLst>
      <p:ext uri="{BB962C8B-B14F-4D97-AF65-F5344CB8AC3E}">
        <p14:creationId xmlns:p14="http://schemas.microsoft.com/office/powerpoint/2010/main" val="17814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21</a:t>
            </a:fld>
            <a:endParaRPr lang="zh-CN" altLang="en-US"/>
          </a:p>
        </p:txBody>
      </p:sp>
    </p:spTree>
    <p:extLst>
      <p:ext uri="{BB962C8B-B14F-4D97-AF65-F5344CB8AC3E}">
        <p14:creationId xmlns:p14="http://schemas.microsoft.com/office/powerpoint/2010/main" val="916553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22</a:t>
            </a:fld>
            <a:endParaRPr lang="zh-CN" altLang="en-US"/>
          </a:p>
        </p:txBody>
      </p:sp>
    </p:spTree>
    <p:extLst>
      <p:ext uri="{BB962C8B-B14F-4D97-AF65-F5344CB8AC3E}">
        <p14:creationId xmlns:p14="http://schemas.microsoft.com/office/powerpoint/2010/main" val="3954647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24</a:t>
            </a:fld>
            <a:endParaRPr lang="zh-CN" altLang="en-US"/>
          </a:p>
        </p:txBody>
      </p:sp>
    </p:spTree>
    <p:extLst>
      <p:ext uri="{BB962C8B-B14F-4D97-AF65-F5344CB8AC3E}">
        <p14:creationId xmlns:p14="http://schemas.microsoft.com/office/powerpoint/2010/main" val="3301315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25</a:t>
            </a:fld>
            <a:endParaRPr lang="zh-CN" altLang="en-US"/>
          </a:p>
        </p:txBody>
      </p:sp>
    </p:spTree>
    <p:extLst>
      <p:ext uri="{BB962C8B-B14F-4D97-AF65-F5344CB8AC3E}">
        <p14:creationId xmlns:p14="http://schemas.microsoft.com/office/powerpoint/2010/main" val="3300335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高炉冶炼工艺如图 </a:t>
            </a:r>
            <a:r>
              <a:rPr lang="en-US" altLang="zh-CN" dirty="0" smtClean="0"/>
              <a:t>1</a:t>
            </a:r>
            <a:r>
              <a:rPr lang="zh-CN" altLang="en-US" dirty="0" smtClean="0"/>
              <a:t>所示，高炉是一种逆流式圆筒型反应容器。首先将一定配比的铁矿石、焦炭等原料从炉喉装入高炉，热风炉从高炉底部鼓入热风以及一定的煤粉和富氧，形成大量高温煤气，在高温高压下与下降的铁矿原料发生还原反应，生成的铁水会定期从炉缸中排出，剩下的炉渣从渣口排放，煤气从炉顶导出。</a:t>
            </a:r>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4</a:t>
            </a:fld>
            <a:endParaRPr lang="zh-CN" altLang="en-US"/>
          </a:p>
        </p:txBody>
      </p:sp>
    </p:spTree>
    <p:extLst>
      <p:ext uri="{BB962C8B-B14F-4D97-AF65-F5344CB8AC3E}">
        <p14:creationId xmlns:p14="http://schemas.microsoft.com/office/powerpoint/2010/main" val="4223605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在高炉的具体冶炼过程中，物料自顶向下会经历加热、还原、熔融等状态，可以细分为块状带、软融带、滴落带、风口回旋区、渣铁收集区。平稳合理的状态区域分布有利于高炉炉况的稳定和生产安全。</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高炉的炼铁过程是一个复杂的物料和能量交换过程，可以看作是一个复杂动态系统，具有非线性、大时滞、大噪声等特点</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。高炉炉况的监控和异常炉况的诊断对高炉的高效安全生产有着十分重要的意义，是自动化技术应用于高炉炼铁领域的重要环节。高炉炉况的稳定顺行是使得高炉达到高产、优质、低耗的必要条件</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而异常炉况频发则会极大地影响生产效率和产品质量，并造成安全隐患。如果能尽早的诊断出异常炉况，就能让操作人员或是专家系统提前决策，做出针对性的调整并进行相应补救，可以降低事故的损失甚至避免事故的发生。</a:t>
            </a:r>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5</a:t>
            </a:fld>
            <a:endParaRPr lang="zh-CN" altLang="en-US"/>
          </a:p>
        </p:txBody>
      </p:sp>
    </p:spTree>
    <p:extLst>
      <p:ext uri="{BB962C8B-B14F-4D97-AF65-F5344CB8AC3E}">
        <p14:creationId xmlns:p14="http://schemas.microsoft.com/office/powerpoint/2010/main" val="2194607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lvl="0"/>
            <a:r>
              <a:rPr lang="zh-CN" altLang="zh-CN" sz="1200" kern="1200" dirty="0" smtClean="0">
                <a:solidFill>
                  <a:schemeClr val="tx1"/>
                </a:solidFill>
                <a:effectLst/>
                <a:latin typeface="+mn-lt"/>
                <a:ea typeface="+mn-ea"/>
                <a:cs typeface="+mn-cs"/>
              </a:rPr>
              <a:t>悬料：当高炉内部温度过高时，炉体的透气性变差，处于下降状态的炉料和处于上升状态的边沿气流都在运动过程中发生了停滞，引起炉内风压的急剧上升，造成了一种看似是悬空的状态。</a:t>
            </a:r>
          </a:p>
          <a:p>
            <a:pPr lvl="0"/>
            <a:r>
              <a:rPr lang="zh-CN" altLang="zh-CN" sz="1200" kern="1200" dirty="0" smtClean="0">
                <a:solidFill>
                  <a:schemeClr val="tx1"/>
                </a:solidFill>
                <a:effectLst/>
                <a:latin typeface="+mn-lt"/>
                <a:ea typeface="+mn-ea"/>
                <a:cs typeface="+mn-cs"/>
              </a:rPr>
              <a:t>管道：管道故障的发生是由于炉内各类化学反应的不平均进行造成的，同时也与物料的不平均混合和分布是密切相关的。因为这种不平均，造成了炉料下降速度的不一致，以至于炉内物料的分布很是无规则。这样的话，就会严重打乱炉内煤气的常态分布，导致资源利用上的浪费。</a:t>
            </a:r>
          </a:p>
          <a:p>
            <a:pPr lvl="0"/>
            <a:r>
              <a:rPr lang="zh-CN" altLang="zh-CN" sz="1200" kern="1200" dirty="0" smtClean="0">
                <a:solidFill>
                  <a:schemeClr val="tx1"/>
                </a:solidFill>
                <a:effectLst/>
                <a:latin typeface="+mn-lt"/>
                <a:ea typeface="+mn-ea"/>
                <a:cs typeface="+mn-cs"/>
              </a:rPr>
              <a:t>崩料：崩料就是炉料在下降的过程中经过短暂的停歇后，瞬间垮落的现象。这依然是由于物料反应过程中各反应进程不平均进行的后果。由于各反应的速率不一致，会造成物料在炉内的分布不均，进而形成物料高低错落的分布状况，这样就很容易造成物料的塌落。</a:t>
            </a:r>
          </a:p>
          <a:p>
            <a:pPr lvl="0"/>
            <a:r>
              <a:rPr lang="zh-CN" altLang="zh-CN" sz="1200" kern="1200" dirty="0" smtClean="0">
                <a:solidFill>
                  <a:schemeClr val="tx1"/>
                </a:solidFill>
                <a:effectLst/>
                <a:latin typeface="+mn-lt"/>
                <a:ea typeface="+mn-ea"/>
                <a:cs typeface="+mn-cs"/>
              </a:rPr>
              <a:t>炉缸堆积：炉缸堆积通常分为两类状况。第一类是中心堆积情形，第二类是边沿堆积情形。无论是哪一种状况的炉缸堆积，都是由于炉内煤气总是沿中心或者边沿部分流动造成的。</a:t>
            </a:r>
          </a:p>
          <a:p>
            <a:pPr lvl="0"/>
            <a:r>
              <a:rPr lang="zh-CN" altLang="zh-CN" sz="1200" kern="1200" dirty="0" smtClean="0">
                <a:solidFill>
                  <a:schemeClr val="tx1"/>
                </a:solidFill>
                <a:effectLst/>
                <a:latin typeface="+mn-lt"/>
                <a:ea typeface="+mn-ea"/>
                <a:cs typeface="+mn-cs"/>
              </a:rPr>
              <a:t>炉墙结厚和结瘤：当高炉冷却壁温度不均、各个位置化学反应程度不均时，软融态的炉料在下降过程中遇冷会黏附于炉墙上，当厚度超过正常范围时就被称为炉墙结厚。如果该现象继续持续地进行，那么就会发生炉墙结瘤。</a:t>
            </a:r>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6</a:t>
            </a:fld>
            <a:endParaRPr lang="zh-CN" altLang="en-US"/>
          </a:p>
        </p:txBody>
      </p:sp>
    </p:spTree>
    <p:extLst>
      <p:ext uri="{BB962C8B-B14F-4D97-AF65-F5344CB8AC3E}">
        <p14:creationId xmlns:p14="http://schemas.microsoft.com/office/powerpoint/2010/main" val="3827176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高炉冶炼过程监控主要普遍采用专家系统，但是在我国高炉厂的实际应用中发现，受到铁矿石来源复杂、质量层次不齐、高炉设定产量的变化、自然环境的变化、设备老化、人工操作误差等主客观因素的影响，不同时段高炉炉况的工作点差异较大，工作点漂移现象十分常见，导致专家系统对异常炉况的命中率并不高。这也就需要我们利用其他故障诊断技术来实现高炉异常炉况的准确诊断。</a:t>
            </a:r>
          </a:p>
          <a:p>
            <a:r>
              <a:rPr lang="zh-CN" altLang="en-US" dirty="0" smtClean="0"/>
              <a:t>在钢铁厂实际生产制造过程中，积累了丰富的历史数据，对高炉炉况变化过程有着较为全面的刻画，而其中记录的异常炉况和重大事故的数据更是为异常炉况诊断提供了真实样本，并可以基于现场历史数据的离线测试对诊断方法给出客观的效果检验。表 </a:t>
            </a:r>
            <a:r>
              <a:rPr lang="en-US" altLang="zh-CN" dirty="0" smtClean="0"/>
              <a:t>1</a:t>
            </a:r>
            <a:r>
              <a:rPr lang="zh-CN" altLang="en-US" dirty="0" smtClean="0"/>
              <a:t>是柳钢炼铁厂运行变量列表。</a:t>
            </a:r>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7</a:t>
            </a:fld>
            <a:endParaRPr lang="zh-CN" altLang="en-US"/>
          </a:p>
        </p:txBody>
      </p:sp>
    </p:spTree>
    <p:extLst>
      <p:ext uri="{BB962C8B-B14F-4D97-AF65-F5344CB8AC3E}">
        <p14:creationId xmlns:p14="http://schemas.microsoft.com/office/powerpoint/2010/main" val="3760360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9</a:t>
            </a:fld>
            <a:endParaRPr lang="zh-CN" altLang="en-US"/>
          </a:p>
        </p:txBody>
      </p:sp>
    </p:spTree>
    <p:extLst>
      <p:ext uri="{BB962C8B-B14F-4D97-AF65-F5344CB8AC3E}">
        <p14:creationId xmlns:p14="http://schemas.microsoft.com/office/powerpoint/2010/main" val="1608406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故障诊断领域已经提出了基于专家系统、解析模型、多元统计分析、机器学习、信号处理等一系列技术的故障诊断方法。</a:t>
            </a:r>
          </a:p>
          <a:p>
            <a:r>
              <a:rPr lang="zh-CN" altLang="zh-CN" sz="1200" kern="1200" dirty="0" smtClean="0">
                <a:solidFill>
                  <a:schemeClr val="tx1"/>
                </a:solidFill>
                <a:effectLst/>
                <a:latin typeface="+mn-lt"/>
                <a:ea typeface="+mn-ea"/>
                <a:cs typeface="+mn-cs"/>
              </a:rPr>
              <a:t>基于专家系统的方法是指计算机利用技术人员在长期生产实践中积累的专家经验建立的专家知识库，模拟专家的决策和判断，对采集的系统信息进行过程监控和故障诊断。由于不需要数学模型，而是基于容易被技术人员所理解的专家经验做出诊断，该方法在电力、机械、化工、冶金等行业获得了广泛的应用。</a:t>
            </a:r>
          </a:p>
          <a:p>
            <a:r>
              <a:rPr lang="zh-CN" altLang="zh-CN" sz="1200" kern="1200" dirty="0" smtClean="0">
                <a:solidFill>
                  <a:schemeClr val="tx1"/>
                </a:solidFill>
                <a:effectLst/>
                <a:latin typeface="+mn-lt"/>
                <a:ea typeface="+mn-ea"/>
                <a:cs typeface="+mn-cs"/>
              </a:rPr>
              <a:t>基于解析模型的故障诊断是通过建立系统的数学解析模型，并基于模型与可测的输入输出量构造出对故障敏感、对噪声鲁棒的残差，并分析和处理残差信号实现故障诊断，该方法可以细分为参数估计法、状态估计法和等价空间法三种类型。由于直接对系统机理建模，该方法往往有很好的仿真效果，但在实际工业生产中，受制于真实过程反应的复杂、非线性、时变、多模态等特性，很难建立精确的数学解析模型。</a:t>
            </a:r>
          </a:p>
          <a:p>
            <a:r>
              <a:rPr lang="zh-CN" altLang="zh-CN" sz="1200" kern="1200" dirty="0" smtClean="0">
                <a:solidFill>
                  <a:schemeClr val="tx1"/>
                </a:solidFill>
                <a:effectLst/>
                <a:latin typeface="+mn-lt"/>
                <a:ea typeface="+mn-ea"/>
                <a:cs typeface="+mn-cs"/>
              </a:rPr>
              <a:t>基于多元统计分析的故障诊断则是利用各个变量间的相关性，将监控数据投影到低维子空间，然后分别计算投影空间的</a:t>
            </a:r>
            <a:r>
              <a:rPr lang="en-US" altLang="zh-CN" sz="1200" kern="1200" dirty="0" smtClean="0">
                <a:solidFill>
                  <a:schemeClr val="tx1"/>
                </a:solidFill>
                <a:effectLst/>
                <a:latin typeface="+mn-lt"/>
                <a:ea typeface="+mn-ea"/>
                <a:cs typeface="+mn-cs"/>
              </a:rPr>
              <a:t>T</a:t>
            </a:r>
            <a:r>
              <a:rPr lang="en-US" altLang="zh-CN" sz="1200" kern="1200" baseline="30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统计量和残差空间的</a:t>
            </a:r>
            <a:r>
              <a:rPr lang="en-US" altLang="zh-CN" sz="1200" kern="1200" dirty="0" smtClean="0">
                <a:solidFill>
                  <a:schemeClr val="tx1"/>
                </a:solidFill>
                <a:effectLst/>
                <a:latin typeface="+mn-lt"/>
                <a:ea typeface="+mn-ea"/>
                <a:cs typeface="+mn-cs"/>
              </a:rPr>
              <a:t>SPE</a:t>
            </a:r>
            <a:r>
              <a:rPr lang="zh-CN" altLang="zh-CN" sz="1200" kern="1200" dirty="0" smtClean="0">
                <a:solidFill>
                  <a:schemeClr val="tx1"/>
                </a:solidFill>
                <a:effectLst/>
                <a:latin typeface="+mn-lt"/>
                <a:ea typeface="+mn-ea"/>
                <a:cs typeface="+mn-cs"/>
              </a:rPr>
              <a:t>统计量来检测故障，再通过使用贡献图或者重构法实现故障分离。典型的多元统计方法包括主成分分析</a:t>
            </a:r>
            <a:r>
              <a:rPr lang="en-US" altLang="zh-CN" sz="1200" kern="1200" dirty="0" smtClean="0">
                <a:solidFill>
                  <a:schemeClr val="tx1"/>
                </a:solidFill>
                <a:effectLst/>
                <a:latin typeface="+mn-lt"/>
                <a:ea typeface="+mn-ea"/>
                <a:cs typeface="+mn-cs"/>
              </a:rPr>
              <a:t>(PCA)</a:t>
            </a:r>
            <a:r>
              <a:rPr lang="zh-CN" altLang="zh-CN" sz="1200" kern="1200" dirty="0" smtClean="0">
                <a:solidFill>
                  <a:schemeClr val="tx1"/>
                </a:solidFill>
                <a:effectLst/>
                <a:latin typeface="+mn-lt"/>
                <a:ea typeface="+mn-ea"/>
                <a:cs typeface="+mn-cs"/>
              </a:rPr>
              <a:t>、偏最小二乘</a:t>
            </a:r>
            <a:r>
              <a:rPr lang="en-US" altLang="zh-CN" sz="1200" kern="1200" dirty="0" smtClean="0">
                <a:solidFill>
                  <a:schemeClr val="tx1"/>
                </a:solidFill>
                <a:effectLst/>
                <a:latin typeface="+mn-lt"/>
                <a:ea typeface="+mn-ea"/>
                <a:cs typeface="+mn-cs"/>
              </a:rPr>
              <a:t>(PLS)</a:t>
            </a:r>
            <a:r>
              <a:rPr lang="zh-CN" altLang="zh-CN" sz="1200" kern="1200" dirty="0" smtClean="0">
                <a:solidFill>
                  <a:schemeClr val="tx1"/>
                </a:solidFill>
                <a:effectLst/>
                <a:latin typeface="+mn-lt"/>
                <a:ea typeface="+mn-ea"/>
                <a:cs typeface="+mn-cs"/>
              </a:rPr>
              <a:t>、独立成分分析</a:t>
            </a:r>
            <a:r>
              <a:rPr lang="en-US" altLang="zh-CN" sz="1200" kern="1200" dirty="0" smtClean="0">
                <a:solidFill>
                  <a:schemeClr val="tx1"/>
                </a:solidFill>
                <a:effectLst/>
                <a:latin typeface="+mn-lt"/>
                <a:ea typeface="+mn-ea"/>
                <a:cs typeface="+mn-cs"/>
              </a:rPr>
              <a:t>(ICA)</a:t>
            </a:r>
            <a:r>
              <a:rPr lang="zh-CN" altLang="zh-CN" sz="1200" kern="1200" dirty="0" smtClean="0">
                <a:solidFill>
                  <a:schemeClr val="tx1"/>
                </a:solidFill>
                <a:effectLst/>
                <a:latin typeface="+mn-lt"/>
                <a:ea typeface="+mn-ea"/>
                <a:cs typeface="+mn-cs"/>
              </a:rPr>
              <a:t>等等。多元统计分析法不需要对系统结构和运行机理有深入的了解，完全基于历史数据，在缺少故障样本时也能实现过程监控。</a:t>
            </a:r>
          </a:p>
          <a:p>
            <a:r>
              <a:rPr lang="zh-CN" altLang="zh-CN" sz="1200" kern="1200" dirty="0" smtClean="0">
                <a:solidFill>
                  <a:schemeClr val="tx1"/>
                </a:solidFill>
                <a:effectLst/>
                <a:latin typeface="+mn-lt"/>
                <a:ea typeface="+mn-ea"/>
                <a:cs typeface="+mn-cs"/>
              </a:rPr>
              <a:t>基于机器学习的方法则是利用正常工况与各种故障工况下的历史数据样本让机器学习模型进行有监督学习，进而实现故障的检测与辨识。常见的有监督学习的机器学习算法有支持向量机、人工神经网络、决策树、随机森林、逻辑回归等等。机器学习算法效果的好坏不仅与算法的选取有关，还在很大程度上取决于所提取特征的好坏，提取特征的过程通常被称为特征工程。</a:t>
            </a:r>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10</a:t>
            </a:fld>
            <a:endParaRPr lang="zh-CN" altLang="en-US"/>
          </a:p>
        </p:txBody>
      </p:sp>
    </p:spTree>
    <p:extLst>
      <p:ext uri="{BB962C8B-B14F-4D97-AF65-F5344CB8AC3E}">
        <p14:creationId xmlns:p14="http://schemas.microsoft.com/office/powerpoint/2010/main" val="1792883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以上文献大都针对仿真数据进行了测试，没有考查算法在噪信比更大、物理化学反应更加复杂的真实现场数据上的性能，而热风炉切换扰动的影响也未被考虑。本文将基于以上问题进行异常炉况的进一步研究。</a:t>
            </a:r>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11</a:t>
            </a:fld>
            <a:endParaRPr lang="zh-CN" altLang="en-US"/>
          </a:p>
        </p:txBody>
      </p:sp>
    </p:spTree>
    <p:extLst>
      <p:ext uri="{BB962C8B-B14F-4D97-AF65-F5344CB8AC3E}">
        <p14:creationId xmlns:p14="http://schemas.microsoft.com/office/powerpoint/2010/main" val="644705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12</a:t>
            </a:fld>
            <a:endParaRPr lang="zh-CN" altLang="en-US"/>
          </a:p>
        </p:txBody>
      </p:sp>
    </p:spTree>
    <p:extLst>
      <p:ext uri="{BB962C8B-B14F-4D97-AF65-F5344CB8AC3E}">
        <p14:creationId xmlns:p14="http://schemas.microsoft.com/office/powerpoint/2010/main" val="3633834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141" name="Rectangle 21"/>
          <p:cNvSpPr>
            <a:spLocks noGrp="1" noChangeArrowheads="1"/>
          </p:cNvSpPr>
          <p:nvPr>
            <p:ph type="ctrTitle" sz="quarter"/>
          </p:nvPr>
        </p:nvSpPr>
        <p:spPr>
          <a:xfrm>
            <a:off x="685800" y="1828802"/>
            <a:ext cx="7772400" cy="1736725"/>
          </a:xfrm>
        </p:spPr>
        <p:txBody>
          <a:bodyPr/>
          <a:lstStyle>
            <a:lvl1pPr>
              <a:defRPr sz="5400"/>
            </a:lvl1pPr>
          </a:lstStyle>
          <a:p>
            <a:pPr lvl="0"/>
            <a:r>
              <a:rPr lang="zh-CN" altLang="en-US" noProof="0" smtClean="0"/>
              <a:t>单击此处编辑母版标题样式</a:t>
            </a:r>
          </a:p>
        </p:txBody>
      </p:sp>
      <p:sp>
        <p:nvSpPr>
          <p:cNvPr id="5142" name="Rectangle 2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 name="Rectangle 23"/>
          <p:cNvSpPr>
            <a:spLocks noGrp="1" noChangeArrowheads="1"/>
          </p:cNvSpPr>
          <p:nvPr>
            <p:ph type="dt" sz="quarter" idx="10"/>
          </p:nvPr>
        </p:nvSpPr>
        <p:spPr/>
        <p:txBody>
          <a:bodyPr/>
          <a:lstStyle>
            <a:lvl1pPr>
              <a:defRPr smtClean="0"/>
            </a:lvl1pPr>
          </a:lstStyle>
          <a:p>
            <a:fld id="{B06313B9-1800-4C81-AA74-F1E988B48641}" type="datetime1">
              <a:rPr lang="zh-CN" altLang="en-US" smtClean="0"/>
              <a:t>2015/11/11</a:t>
            </a:fld>
            <a:endParaRPr lang="zh-CN" altLang="en-US"/>
          </a:p>
        </p:txBody>
      </p:sp>
      <p:sp>
        <p:nvSpPr>
          <p:cNvPr id="5" name="Rectangle 24"/>
          <p:cNvSpPr>
            <a:spLocks noGrp="1" noChangeArrowheads="1"/>
          </p:cNvSpPr>
          <p:nvPr>
            <p:ph type="ftr" sz="quarter" idx="11"/>
          </p:nvPr>
        </p:nvSpPr>
        <p:spPr/>
        <p:txBody>
          <a:bodyPr/>
          <a:lstStyle>
            <a:lvl1pPr>
              <a:defRPr smtClean="0"/>
            </a:lvl1pPr>
          </a:lstStyle>
          <a:p>
            <a:endParaRPr lang="zh-CN" altLang="en-US"/>
          </a:p>
        </p:txBody>
      </p:sp>
      <p:sp>
        <p:nvSpPr>
          <p:cNvPr id="6" name="Rectangle 25"/>
          <p:cNvSpPr>
            <a:spLocks noGrp="1" noChangeArrowheads="1"/>
          </p:cNvSpPr>
          <p:nvPr>
            <p:ph type="sldNum" sz="quarter" idx="12"/>
          </p:nvPr>
        </p:nvSpPr>
        <p:spPr/>
        <p:txBody>
          <a:bodyPr/>
          <a:lstStyle>
            <a:lvl1pPr>
              <a:defRPr smtClean="0"/>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2511540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3"/>
          <p:cNvSpPr>
            <a:spLocks noGrp="1" noChangeArrowheads="1"/>
          </p:cNvSpPr>
          <p:nvPr>
            <p:ph type="dt" sz="half" idx="10"/>
          </p:nvPr>
        </p:nvSpPr>
        <p:spPr>
          <a:ln/>
        </p:spPr>
        <p:txBody>
          <a:bodyPr/>
          <a:lstStyle>
            <a:lvl1pPr>
              <a:defRPr/>
            </a:lvl1pPr>
          </a:lstStyle>
          <a:p>
            <a:fld id="{8C786075-DADB-4B67-ACB0-CB96665CDE06}" type="datetime1">
              <a:rPr lang="zh-CN" altLang="en-US" smtClean="0"/>
              <a:t>2015/11/11</a:t>
            </a:fld>
            <a:endParaRPr lang="zh-CN" altLang="en-US"/>
          </a:p>
        </p:txBody>
      </p:sp>
      <p:sp>
        <p:nvSpPr>
          <p:cNvPr id="5" name="Rectangle 24"/>
          <p:cNvSpPr>
            <a:spLocks noGrp="1" noChangeArrowheads="1"/>
          </p:cNvSpPr>
          <p:nvPr>
            <p:ph type="ftr" sz="quarter" idx="11"/>
          </p:nvPr>
        </p:nvSpPr>
        <p:spPr>
          <a:ln/>
        </p:spPr>
        <p:txBody>
          <a:bodyPr/>
          <a:lstStyle>
            <a:lvl1pPr>
              <a:defRPr/>
            </a:lvl1pPr>
          </a:lstStyle>
          <a:p>
            <a:endParaRPr lang="zh-CN" altLang="en-US"/>
          </a:p>
        </p:txBody>
      </p:sp>
      <p:sp>
        <p:nvSpPr>
          <p:cNvPr id="6"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3184212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3"/>
          <p:cNvSpPr>
            <a:spLocks noGrp="1" noChangeArrowheads="1"/>
          </p:cNvSpPr>
          <p:nvPr>
            <p:ph type="dt" sz="half" idx="10"/>
          </p:nvPr>
        </p:nvSpPr>
        <p:spPr>
          <a:ln/>
        </p:spPr>
        <p:txBody>
          <a:bodyPr/>
          <a:lstStyle>
            <a:lvl1pPr>
              <a:defRPr/>
            </a:lvl1pPr>
          </a:lstStyle>
          <a:p>
            <a:fld id="{6A696777-95CF-4F73-8893-4CBA3D1793E1}" type="datetime1">
              <a:rPr lang="zh-CN" altLang="en-US" smtClean="0"/>
              <a:t>2015/11/11</a:t>
            </a:fld>
            <a:endParaRPr lang="zh-CN" altLang="en-US"/>
          </a:p>
        </p:txBody>
      </p:sp>
      <p:sp>
        <p:nvSpPr>
          <p:cNvPr id="5" name="Rectangle 24"/>
          <p:cNvSpPr>
            <a:spLocks noGrp="1" noChangeArrowheads="1"/>
          </p:cNvSpPr>
          <p:nvPr>
            <p:ph type="ftr" sz="quarter" idx="11"/>
          </p:nvPr>
        </p:nvSpPr>
        <p:spPr>
          <a:ln/>
        </p:spPr>
        <p:txBody>
          <a:bodyPr/>
          <a:lstStyle>
            <a:lvl1pPr>
              <a:defRPr/>
            </a:lvl1pPr>
          </a:lstStyle>
          <a:p>
            <a:endParaRPr lang="zh-CN" altLang="en-US"/>
          </a:p>
        </p:txBody>
      </p:sp>
      <p:sp>
        <p:nvSpPr>
          <p:cNvPr id="6"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957773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2"/>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2"/>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23"/>
          <p:cNvSpPr>
            <a:spLocks noGrp="1" noChangeArrowheads="1"/>
          </p:cNvSpPr>
          <p:nvPr>
            <p:ph type="dt" sz="half" idx="10"/>
          </p:nvPr>
        </p:nvSpPr>
        <p:spPr>
          <a:ln/>
        </p:spPr>
        <p:txBody>
          <a:bodyPr/>
          <a:lstStyle>
            <a:lvl1pPr>
              <a:defRPr/>
            </a:lvl1pPr>
          </a:lstStyle>
          <a:p>
            <a:fld id="{423B9298-9231-4F2E-9913-AB2961A78805}" type="datetime1">
              <a:rPr lang="zh-CN" altLang="en-US" smtClean="0"/>
              <a:t>2015/11/11</a:t>
            </a:fld>
            <a:endParaRPr lang="zh-CN" altLang="en-US"/>
          </a:p>
        </p:txBody>
      </p:sp>
      <p:sp>
        <p:nvSpPr>
          <p:cNvPr id="7" name="Rectangle 24"/>
          <p:cNvSpPr>
            <a:spLocks noGrp="1" noChangeArrowheads="1"/>
          </p:cNvSpPr>
          <p:nvPr>
            <p:ph type="ftr" sz="quarter" idx="11"/>
          </p:nvPr>
        </p:nvSpPr>
        <p:spPr>
          <a:ln/>
        </p:spPr>
        <p:txBody>
          <a:bodyPr/>
          <a:lstStyle>
            <a:lvl1pPr>
              <a:defRPr/>
            </a:lvl1pPr>
          </a:lstStyle>
          <a:p>
            <a:endParaRPr lang="zh-CN" altLang="en-US"/>
          </a:p>
        </p:txBody>
      </p:sp>
      <p:sp>
        <p:nvSpPr>
          <p:cNvPr id="8"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4118410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2"/>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3"/>
          <p:cNvSpPr>
            <a:spLocks noGrp="1" noChangeArrowheads="1"/>
          </p:cNvSpPr>
          <p:nvPr>
            <p:ph type="dt" sz="half" idx="10"/>
          </p:nvPr>
        </p:nvSpPr>
        <p:spPr>
          <a:ln/>
        </p:spPr>
        <p:txBody>
          <a:bodyPr/>
          <a:lstStyle>
            <a:lvl1pPr>
              <a:defRPr/>
            </a:lvl1pPr>
          </a:lstStyle>
          <a:p>
            <a:fld id="{DDBB60E8-FE0E-4706-B912-ABD855D0E4D2}" type="datetime1">
              <a:rPr lang="zh-CN" altLang="en-US" smtClean="0"/>
              <a:t>2015/11/11</a:t>
            </a:fld>
            <a:endParaRPr lang="zh-CN" altLang="en-US"/>
          </a:p>
        </p:txBody>
      </p:sp>
      <p:sp>
        <p:nvSpPr>
          <p:cNvPr id="6" name="Rectangle 24"/>
          <p:cNvSpPr>
            <a:spLocks noGrp="1" noChangeArrowheads="1"/>
          </p:cNvSpPr>
          <p:nvPr>
            <p:ph type="ftr" sz="quarter" idx="11"/>
          </p:nvPr>
        </p:nvSpPr>
        <p:spPr>
          <a:ln/>
        </p:spPr>
        <p:txBody>
          <a:bodyPr/>
          <a:lstStyle>
            <a:lvl1pPr>
              <a:defRPr/>
            </a:lvl1pPr>
          </a:lstStyle>
          <a:p>
            <a:endParaRPr lang="zh-CN" altLang="en-US"/>
          </a:p>
        </p:txBody>
      </p:sp>
      <p:sp>
        <p:nvSpPr>
          <p:cNvPr id="7"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3569503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64CB40B-C52D-4749-9FC0-EB6C1BEB07E7}" type="datetime1">
              <a:rPr lang="zh-CN" altLang="en-US" smtClean="0"/>
              <a:t>2015/11/11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2860877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D5B4DC-21B6-4A40-B8C1-ABF6980F4070}" type="datetime1">
              <a:rPr lang="zh-CN" altLang="en-US" smtClean="0"/>
              <a:t>2015/11/11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3712835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3B21BE3-E198-4B63-BEBD-F001681E0E92}" type="datetime1">
              <a:rPr lang="zh-CN" altLang="en-US" smtClean="0"/>
              <a:t>2015/11/11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3426527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DA884C-8C68-4872-85A9-70EC8F717416}" type="datetime1">
              <a:rPr lang="zh-CN" altLang="en-US" smtClean="0"/>
              <a:t>2015/11/11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1951383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0E5CC9E-0C6D-4365-B76A-F07D93AF1347}" type="datetime1">
              <a:rPr lang="zh-CN" altLang="en-US" smtClean="0"/>
              <a:t>2015/11/11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39272321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A28D686-2631-43FA-8D85-E722FB955452}" type="datetime1">
              <a:rPr lang="zh-CN" altLang="en-US" smtClean="0"/>
              <a:t>2015/11/11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3204060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3"/>
          <p:cNvSpPr>
            <a:spLocks noGrp="1" noChangeArrowheads="1"/>
          </p:cNvSpPr>
          <p:nvPr>
            <p:ph type="dt" sz="half" idx="10"/>
          </p:nvPr>
        </p:nvSpPr>
        <p:spPr>
          <a:ln/>
        </p:spPr>
        <p:txBody>
          <a:bodyPr/>
          <a:lstStyle>
            <a:lvl1pPr>
              <a:defRPr/>
            </a:lvl1pPr>
          </a:lstStyle>
          <a:p>
            <a:fld id="{5AF050E7-F715-41AE-BC83-65AC1CE79882}" type="datetime1">
              <a:rPr lang="zh-CN" altLang="en-US" smtClean="0"/>
              <a:t>2015/11/11</a:t>
            </a:fld>
            <a:endParaRPr lang="zh-CN" altLang="en-US"/>
          </a:p>
        </p:txBody>
      </p:sp>
      <p:sp>
        <p:nvSpPr>
          <p:cNvPr id="5" name="Rectangle 24"/>
          <p:cNvSpPr>
            <a:spLocks noGrp="1" noChangeArrowheads="1"/>
          </p:cNvSpPr>
          <p:nvPr>
            <p:ph type="ftr" sz="quarter" idx="11"/>
          </p:nvPr>
        </p:nvSpPr>
        <p:spPr>
          <a:ln/>
        </p:spPr>
        <p:txBody>
          <a:bodyPr/>
          <a:lstStyle>
            <a:lvl1pPr>
              <a:defRPr/>
            </a:lvl1pPr>
          </a:lstStyle>
          <a:p>
            <a:endParaRPr lang="zh-CN" altLang="en-US"/>
          </a:p>
        </p:txBody>
      </p:sp>
      <p:sp>
        <p:nvSpPr>
          <p:cNvPr id="6"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dirty="0"/>
          </a:p>
        </p:txBody>
      </p:sp>
    </p:spTree>
    <p:extLst>
      <p:ext uri="{BB962C8B-B14F-4D97-AF65-F5344CB8AC3E}">
        <p14:creationId xmlns:p14="http://schemas.microsoft.com/office/powerpoint/2010/main" val="24966021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7A4A43-4C76-44EE-AA96-452B9E8B0342}" type="datetime1">
              <a:rPr lang="zh-CN" altLang="en-US" smtClean="0"/>
              <a:t>2015/11/11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39305065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EE3D7D4-6F39-4765-97DC-8565B7552ECD}" type="datetime1">
              <a:rPr lang="zh-CN" altLang="en-US" smtClean="0"/>
              <a:t>2015/11/11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27351076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8274F43-C703-47FA-B732-F51F40E01B1D}" type="datetime1">
              <a:rPr lang="zh-CN" altLang="en-US" smtClean="0"/>
              <a:t>2015/11/11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8424072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F371A6-7E0D-4B3D-838E-F8C24A255F29}" type="datetime1">
              <a:rPr lang="zh-CN" altLang="en-US" smtClean="0"/>
              <a:t>2015/11/11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4861843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AEC66FF-2FE5-4157-8A1B-8CB6ADB8F3AD}" type="datetime1">
              <a:rPr lang="zh-CN" altLang="en-US" smtClean="0"/>
              <a:t>2015/11/11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88839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3"/>
          <p:cNvSpPr>
            <a:spLocks noGrp="1" noChangeArrowheads="1"/>
          </p:cNvSpPr>
          <p:nvPr>
            <p:ph type="dt" sz="half" idx="10"/>
          </p:nvPr>
        </p:nvSpPr>
        <p:spPr>
          <a:ln/>
        </p:spPr>
        <p:txBody>
          <a:bodyPr/>
          <a:lstStyle>
            <a:lvl1pPr>
              <a:defRPr/>
            </a:lvl1pPr>
          </a:lstStyle>
          <a:p>
            <a:fld id="{90CD61E9-1CBF-4311-B016-EC3AA620A99A}" type="datetime1">
              <a:rPr lang="zh-CN" altLang="en-US" smtClean="0"/>
              <a:t>2015/11/11</a:t>
            </a:fld>
            <a:endParaRPr lang="zh-CN" altLang="en-US"/>
          </a:p>
        </p:txBody>
      </p:sp>
      <p:sp>
        <p:nvSpPr>
          <p:cNvPr id="5" name="Rectangle 24"/>
          <p:cNvSpPr>
            <a:spLocks noGrp="1" noChangeArrowheads="1"/>
          </p:cNvSpPr>
          <p:nvPr>
            <p:ph type="ftr" sz="quarter" idx="11"/>
          </p:nvPr>
        </p:nvSpPr>
        <p:spPr>
          <a:ln/>
        </p:spPr>
        <p:txBody>
          <a:bodyPr/>
          <a:lstStyle>
            <a:lvl1pPr>
              <a:defRPr/>
            </a:lvl1pPr>
          </a:lstStyle>
          <a:p>
            <a:endParaRPr lang="zh-CN" altLang="en-US"/>
          </a:p>
        </p:txBody>
      </p:sp>
      <p:sp>
        <p:nvSpPr>
          <p:cNvPr id="6"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404465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3"/>
          <p:cNvSpPr>
            <a:spLocks noGrp="1" noChangeArrowheads="1"/>
          </p:cNvSpPr>
          <p:nvPr>
            <p:ph type="dt" sz="half" idx="10"/>
          </p:nvPr>
        </p:nvSpPr>
        <p:spPr>
          <a:ln/>
        </p:spPr>
        <p:txBody>
          <a:bodyPr/>
          <a:lstStyle>
            <a:lvl1pPr>
              <a:defRPr/>
            </a:lvl1pPr>
          </a:lstStyle>
          <a:p>
            <a:fld id="{E537E4C5-D0F8-4F1F-BF2E-112965519530}" type="datetime1">
              <a:rPr lang="zh-CN" altLang="en-US" smtClean="0"/>
              <a:t>2015/11/11</a:t>
            </a:fld>
            <a:endParaRPr lang="zh-CN" altLang="en-US"/>
          </a:p>
        </p:txBody>
      </p:sp>
      <p:sp>
        <p:nvSpPr>
          <p:cNvPr id="6" name="Rectangle 24"/>
          <p:cNvSpPr>
            <a:spLocks noGrp="1" noChangeArrowheads="1"/>
          </p:cNvSpPr>
          <p:nvPr>
            <p:ph type="ftr" sz="quarter" idx="11"/>
          </p:nvPr>
        </p:nvSpPr>
        <p:spPr>
          <a:ln/>
        </p:spPr>
        <p:txBody>
          <a:bodyPr/>
          <a:lstStyle>
            <a:lvl1pPr>
              <a:defRPr/>
            </a:lvl1pPr>
          </a:lstStyle>
          <a:p>
            <a:endParaRPr lang="zh-CN" altLang="en-US"/>
          </a:p>
        </p:txBody>
      </p:sp>
      <p:sp>
        <p:nvSpPr>
          <p:cNvPr id="7"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2114762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3"/>
          <p:cNvSpPr>
            <a:spLocks noGrp="1" noChangeArrowheads="1"/>
          </p:cNvSpPr>
          <p:nvPr>
            <p:ph type="dt" sz="half" idx="10"/>
          </p:nvPr>
        </p:nvSpPr>
        <p:spPr>
          <a:ln/>
        </p:spPr>
        <p:txBody>
          <a:bodyPr/>
          <a:lstStyle>
            <a:lvl1pPr>
              <a:defRPr/>
            </a:lvl1pPr>
          </a:lstStyle>
          <a:p>
            <a:fld id="{13563F3C-3023-44F4-A0EB-C8BF409355CF}" type="datetime1">
              <a:rPr lang="zh-CN" altLang="en-US" smtClean="0"/>
              <a:t>2015/11/11</a:t>
            </a:fld>
            <a:endParaRPr lang="zh-CN" altLang="en-US"/>
          </a:p>
        </p:txBody>
      </p:sp>
      <p:sp>
        <p:nvSpPr>
          <p:cNvPr id="8" name="Rectangle 24"/>
          <p:cNvSpPr>
            <a:spLocks noGrp="1" noChangeArrowheads="1"/>
          </p:cNvSpPr>
          <p:nvPr>
            <p:ph type="ftr" sz="quarter" idx="11"/>
          </p:nvPr>
        </p:nvSpPr>
        <p:spPr>
          <a:ln/>
        </p:spPr>
        <p:txBody>
          <a:bodyPr/>
          <a:lstStyle>
            <a:lvl1pPr>
              <a:defRPr/>
            </a:lvl1pPr>
          </a:lstStyle>
          <a:p>
            <a:endParaRPr lang="zh-CN" altLang="en-US"/>
          </a:p>
        </p:txBody>
      </p:sp>
      <p:sp>
        <p:nvSpPr>
          <p:cNvPr id="9"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380074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3"/>
          <p:cNvSpPr>
            <a:spLocks noGrp="1" noChangeArrowheads="1"/>
          </p:cNvSpPr>
          <p:nvPr>
            <p:ph type="dt" sz="half" idx="10"/>
          </p:nvPr>
        </p:nvSpPr>
        <p:spPr>
          <a:ln/>
        </p:spPr>
        <p:txBody>
          <a:bodyPr/>
          <a:lstStyle>
            <a:lvl1pPr>
              <a:defRPr/>
            </a:lvl1pPr>
          </a:lstStyle>
          <a:p>
            <a:fld id="{7D67BF4B-86B6-40B0-9F08-FB4C759CB39B}" type="datetime1">
              <a:rPr lang="zh-CN" altLang="en-US" smtClean="0"/>
              <a:t>2015/11/11</a:t>
            </a:fld>
            <a:endParaRPr lang="zh-CN" altLang="en-US"/>
          </a:p>
        </p:txBody>
      </p:sp>
      <p:sp>
        <p:nvSpPr>
          <p:cNvPr id="4" name="Rectangle 24"/>
          <p:cNvSpPr>
            <a:spLocks noGrp="1" noChangeArrowheads="1"/>
          </p:cNvSpPr>
          <p:nvPr>
            <p:ph type="ftr" sz="quarter" idx="11"/>
          </p:nvPr>
        </p:nvSpPr>
        <p:spPr>
          <a:ln/>
        </p:spPr>
        <p:txBody>
          <a:bodyPr/>
          <a:lstStyle>
            <a:lvl1pPr>
              <a:defRPr/>
            </a:lvl1pPr>
          </a:lstStyle>
          <a:p>
            <a:endParaRPr lang="zh-CN" altLang="en-US"/>
          </a:p>
        </p:txBody>
      </p:sp>
      <p:sp>
        <p:nvSpPr>
          <p:cNvPr id="5"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41819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a:ln/>
        </p:spPr>
        <p:txBody>
          <a:bodyPr/>
          <a:lstStyle>
            <a:lvl1pPr>
              <a:defRPr/>
            </a:lvl1pPr>
          </a:lstStyle>
          <a:p>
            <a:fld id="{0FCDA70F-DEC6-416E-B0DA-7DCA216D39CC}" type="datetime1">
              <a:rPr lang="zh-CN" altLang="en-US" smtClean="0"/>
              <a:t>2015/11/11</a:t>
            </a:fld>
            <a:endParaRPr lang="zh-CN" altLang="en-US"/>
          </a:p>
        </p:txBody>
      </p:sp>
      <p:sp>
        <p:nvSpPr>
          <p:cNvPr id="3" name="Rectangle 24"/>
          <p:cNvSpPr>
            <a:spLocks noGrp="1" noChangeArrowheads="1"/>
          </p:cNvSpPr>
          <p:nvPr>
            <p:ph type="ftr" sz="quarter" idx="11"/>
          </p:nvPr>
        </p:nvSpPr>
        <p:spPr>
          <a:ln/>
        </p:spPr>
        <p:txBody>
          <a:bodyPr/>
          <a:lstStyle>
            <a:lvl1pPr>
              <a:defRPr/>
            </a:lvl1pPr>
          </a:lstStyle>
          <a:p>
            <a:endParaRPr lang="zh-CN" altLang="en-US"/>
          </a:p>
        </p:txBody>
      </p:sp>
      <p:sp>
        <p:nvSpPr>
          <p:cNvPr id="4"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2211233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fld id="{7A953BCD-E5D7-47BB-9F8F-CC58D7D5392C}" type="datetime1">
              <a:rPr lang="zh-CN" altLang="en-US" smtClean="0"/>
              <a:t>2015/11/11</a:t>
            </a:fld>
            <a:endParaRPr lang="zh-CN" altLang="en-US"/>
          </a:p>
        </p:txBody>
      </p:sp>
      <p:sp>
        <p:nvSpPr>
          <p:cNvPr id="6" name="Rectangle 24"/>
          <p:cNvSpPr>
            <a:spLocks noGrp="1" noChangeArrowheads="1"/>
          </p:cNvSpPr>
          <p:nvPr>
            <p:ph type="ftr" sz="quarter" idx="11"/>
          </p:nvPr>
        </p:nvSpPr>
        <p:spPr>
          <a:ln/>
        </p:spPr>
        <p:txBody>
          <a:bodyPr/>
          <a:lstStyle>
            <a:lvl1pPr>
              <a:defRPr/>
            </a:lvl1pPr>
          </a:lstStyle>
          <a:p>
            <a:endParaRPr lang="zh-CN" altLang="en-US"/>
          </a:p>
        </p:txBody>
      </p:sp>
      <p:sp>
        <p:nvSpPr>
          <p:cNvPr id="7"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3790646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fld id="{BFA698C0-E603-4820-ACB4-49D0AE1D847B}" type="datetime1">
              <a:rPr lang="zh-CN" altLang="en-US" smtClean="0"/>
              <a:t>2015/11/11</a:t>
            </a:fld>
            <a:endParaRPr lang="zh-CN" altLang="en-US"/>
          </a:p>
        </p:txBody>
      </p:sp>
      <p:sp>
        <p:nvSpPr>
          <p:cNvPr id="6" name="Rectangle 24"/>
          <p:cNvSpPr>
            <a:spLocks noGrp="1" noChangeArrowheads="1"/>
          </p:cNvSpPr>
          <p:nvPr>
            <p:ph type="ftr" sz="quarter" idx="11"/>
          </p:nvPr>
        </p:nvSpPr>
        <p:spPr>
          <a:ln/>
        </p:spPr>
        <p:txBody>
          <a:bodyPr/>
          <a:lstStyle>
            <a:lvl1pPr>
              <a:defRPr/>
            </a:lvl1pPr>
          </a:lstStyle>
          <a:p>
            <a:endParaRPr lang="zh-CN" altLang="en-US"/>
          </a:p>
        </p:txBody>
      </p:sp>
      <p:sp>
        <p:nvSpPr>
          <p:cNvPr id="7"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2476101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117" name="Rectangle 21"/>
          <p:cNvSpPr>
            <a:spLocks noGrp="1" noChangeArrowheads="1"/>
          </p:cNvSpPr>
          <p:nvPr>
            <p:ph type="title"/>
          </p:nvPr>
        </p:nvSpPr>
        <p:spPr bwMode="auto">
          <a:xfrm>
            <a:off x="457200" y="277813"/>
            <a:ext cx="8229600" cy="1143000"/>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195" name="Rectangle 22"/>
          <p:cNvSpPr>
            <a:spLocks noGrp="1" noChangeArrowheads="1"/>
          </p:cNvSpPr>
          <p:nvPr>
            <p:ph type="body" idx="1"/>
          </p:nvPr>
        </p:nvSpPr>
        <p:spPr bwMode="auto">
          <a:xfrm>
            <a:off x="457200" y="1600202"/>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19" name="Rectangle 23"/>
          <p:cNvSpPr>
            <a:spLocks noGrp="1" noChangeArrowheads="1"/>
          </p:cNvSpPr>
          <p:nvPr>
            <p:ph type="dt" sz="half" idx="2"/>
          </p:nvPr>
        </p:nvSpPr>
        <p:spPr bwMode="auto">
          <a:xfrm>
            <a:off x="457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400" smtClean="0">
                <a:effectLst>
                  <a:outerShdw blurRad="38100" dist="38100" dir="2700000" algn="tl">
                    <a:srgbClr val="000000"/>
                  </a:outerShdw>
                </a:effectLst>
              </a:defRPr>
            </a:lvl1pPr>
          </a:lstStyle>
          <a:p>
            <a:fld id="{66E7E1BD-802D-4B2E-84BC-7C2E039C9681}" type="datetime1">
              <a:rPr lang="zh-CN" altLang="en-US" smtClean="0"/>
              <a:t>2015/11/11</a:t>
            </a:fld>
            <a:endParaRPr lang="zh-CN" altLang="en-US"/>
          </a:p>
        </p:txBody>
      </p:sp>
      <p:sp>
        <p:nvSpPr>
          <p:cNvPr id="4120" name="Rectangle 24"/>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smtClean="0">
                <a:effectLst>
                  <a:outerShdw blurRad="38100" dist="38100" dir="2700000" algn="tl">
                    <a:srgbClr val="000000"/>
                  </a:outerShdw>
                </a:effectLst>
              </a:defRPr>
            </a:lvl1pPr>
          </a:lstStyle>
          <a:p>
            <a:endParaRPr lang="zh-CN" altLang="en-US"/>
          </a:p>
        </p:txBody>
      </p:sp>
      <p:sp>
        <p:nvSpPr>
          <p:cNvPr id="4121" name="Rectangle 25"/>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smtClean="0">
                <a:effectLst/>
              </a:defRPr>
            </a:lvl1pPr>
          </a:lstStyle>
          <a:p>
            <a:fld id="{8F804A96-AA00-4054-85C5-7A1E11BBB120}" type="slidenum">
              <a:rPr lang="zh-CN" altLang="en-US" smtClean="0"/>
              <a:pPr/>
              <a:t>‹#›</a:t>
            </a:fld>
            <a:endParaRPr lang="zh-CN" altLang="en-US" dirty="0"/>
          </a:p>
        </p:txBody>
      </p:sp>
      <p:pic>
        <p:nvPicPr>
          <p:cNvPr id="8199" name="图片 6" descr="图片1.png"/>
          <p:cNvPicPr>
            <a:picLocks noChangeAspect="1"/>
          </p:cNvPicPr>
          <p:nvPr/>
        </p:nvPicPr>
        <p:blipFill>
          <a:blip r:embed="rId15" cstate="print"/>
          <a:srcRect/>
          <a:stretch>
            <a:fillRect/>
          </a:stretch>
        </p:blipFill>
        <p:spPr bwMode="auto">
          <a:xfrm>
            <a:off x="1" y="533400"/>
            <a:ext cx="9021763" cy="1066800"/>
          </a:xfrm>
          <a:prstGeom prst="rect">
            <a:avLst/>
          </a:prstGeom>
          <a:noFill/>
          <a:ln w="9525">
            <a:noFill/>
            <a:miter lim="800000"/>
            <a:headEnd/>
            <a:tailEnd/>
          </a:ln>
        </p:spPr>
      </p:pic>
    </p:spTree>
    <p:extLst>
      <p:ext uri="{BB962C8B-B14F-4D97-AF65-F5344CB8AC3E}">
        <p14:creationId xmlns:p14="http://schemas.microsoft.com/office/powerpoint/2010/main" val="1249983420"/>
      </p:ext>
    </p:extLst>
  </p:cSld>
  <p:clrMap bg1="dk2" tx1="lt1" bg2="dk1"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timing>
    <p:tnLst>
      <p:par>
        <p:cTn id="1" dur="indefinite" restart="never" nodeType="tmRoot"/>
      </p:par>
    </p:tnLst>
  </p:timing>
  <p:hf hdr="0" ftr="0" dt="0"/>
  <p:txStyles>
    <p:titleStyle>
      <a:lvl1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2pPr>
      <a:lvl3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3pPr>
      <a:lvl4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4pPr>
      <a:lvl5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5pPr>
      <a:lvl6pPr marL="4572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6pPr>
      <a:lvl7pPr marL="9144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7pPr>
      <a:lvl8pPr marL="13716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8pPr>
      <a:lvl9pPr marL="18288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60000"/>
        <a:buFont typeface="Wingdings" pitchFamily="2" charset="2"/>
        <a:buChar char="n"/>
        <a:defRPr sz="3200">
          <a:solidFill>
            <a:schemeClr val="tx2"/>
          </a:solidFill>
          <a:latin typeface="+mn-lt"/>
          <a:ea typeface="+mn-ea"/>
          <a:cs typeface="+mn-cs"/>
        </a:defRPr>
      </a:lvl1pPr>
      <a:lvl2pPr marL="742950" indent="-285750" algn="l" rtl="0" eaLnBrk="1" fontAlgn="base" hangingPunct="1">
        <a:spcBef>
          <a:spcPct val="20000"/>
        </a:spcBef>
        <a:spcAft>
          <a:spcPct val="0"/>
        </a:spcAft>
        <a:buClr>
          <a:schemeClr val="tx2"/>
        </a:buClr>
        <a:buSzPct val="60000"/>
        <a:buFont typeface="Wingdings" pitchFamily="2" charset="2"/>
        <a:buChar char="n"/>
        <a:defRPr sz="2800">
          <a:solidFill>
            <a:schemeClr val="tx2"/>
          </a:solidFill>
          <a:latin typeface="+mn-lt"/>
          <a:ea typeface="+mn-ea"/>
        </a:defRPr>
      </a:lvl2pPr>
      <a:lvl3pPr marL="1143000" indent="-228600" algn="l" rtl="0" eaLnBrk="1" fontAlgn="base" hangingPunct="1">
        <a:spcBef>
          <a:spcPct val="20000"/>
        </a:spcBef>
        <a:spcAft>
          <a:spcPct val="0"/>
        </a:spcAft>
        <a:buClr>
          <a:schemeClr val="folHlink"/>
        </a:buClr>
        <a:buSzPct val="60000"/>
        <a:buFont typeface="Wingdings" pitchFamily="2" charset="2"/>
        <a:buChar char="n"/>
        <a:defRPr sz="2400">
          <a:solidFill>
            <a:schemeClr val="tx2"/>
          </a:solidFill>
          <a:latin typeface="+mn-lt"/>
          <a:ea typeface="+mn-ea"/>
        </a:defRPr>
      </a:lvl3pPr>
      <a:lvl4pPr marL="1600200" indent="-228600" algn="l" rtl="0" eaLnBrk="1" fontAlgn="base" hangingPunct="1">
        <a:spcBef>
          <a:spcPct val="20000"/>
        </a:spcBef>
        <a:spcAft>
          <a:spcPct val="0"/>
        </a:spcAft>
        <a:buClr>
          <a:schemeClr val="tx1"/>
        </a:buClr>
        <a:buSzPct val="60000"/>
        <a:buFont typeface="Wingdings" pitchFamily="2" charset="2"/>
        <a:buChar char="n"/>
        <a:defRPr sz="2000">
          <a:solidFill>
            <a:schemeClr val="tx2"/>
          </a:solidFill>
          <a:latin typeface="+mn-lt"/>
          <a:ea typeface="+mn-ea"/>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2"/>
          </a:solidFill>
          <a:latin typeface="+mn-lt"/>
          <a:ea typeface="+mn-ea"/>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7F9C8A-BC34-40F9-A0C2-C36076C80B22}" type="datetime1">
              <a:rPr lang="zh-CN" altLang="en-US" smtClean="0"/>
              <a:t>2015/11/11</a:t>
            </a:fld>
            <a:endParaRPr lang="zh-CN" altLang="en-US"/>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285348740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r>
              <a:rPr lang="zh-CN" altLang="en-US" dirty="0"/>
              <a:t>大型高炉异常炉况早期检测和诊断研究</a:t>
            </a:r>
            <a:endParaRPr lang="zh-CN" altLang="en-US" dirty="0"/>
          </a:p>
        </p:txBody>
      </p:sp>
      <p:sp>
        <p:nvSpPr>
          <p:cNvPr id="3" name="副标题 2"/>
          <p:cNvSpPr>
            <a:spLocks noGrp="1"/>
          </p:cNvSpPr>
          <p:nvPr>
            <p:ph type="subTitle" sz="quarter" idx="1"/>
          </p:nvPr>
        </p:nvSpPr>
        <p:spPr/>
        <p:txBody>
          <a:bodyPr>
            <a:normAutofit/>
          </a:bodyPr>
          <a:lstStyle/>
          <a:p>
            <a:endParaRPr lang="en-US" altLang="zh-CN" dirty="0" smtClean="0"/>
          </a:p>
          <a:p>
            <a:r>
              <a:rPr lang="zh-CN" altLang="en-US" dirty="0"/>
              <a:t>开</a:t>
            </a:r>
            <a:r>
              <a:rPr lang="zh-CN" altLang="en-US" dirty="0" smtClean="0"/>
              <a:t>题人：庞人铭 </a:t>
            </a:r>
            <a:endParaRPr lang="en-US" altLang="zh-CN" dirty="0" smtClean="0"/>
          </a:p>
          <a:p>
            <a:r>
              <a:rPr lang="zh-CN" altLang="en-US" dirty="0" smtClean="0"/>
              <a:t>指导教师：叶 昊  教授</a:t>
            </a:r>
          </a:p>
        </p:txBody>
      </p:sp>
      <p:sp>
        <p:nvSpPr>
          <p:cNvPr id="4" name="灯片编号占位符 3"/>
          <p:cNvSpPr>
            <a:spLocks noGrp="1"/>
          </p:cNvSpPr>
          <p:nvPr>
            <p:ph type="sldNum" sz="quarter" idx="12"/>
          </p:nvPr>
        </p:nvSpPr>
        <p:spPr/>
        <p:txBody>
          <a:bodyPr/>
          <a:lstStyle/>
          <a:p>
            <a:fld id="{8F804A96-AA00-4054-85C5-7A1E11BBB120}" type="slidenum">
              <a:rPr lang="zh-CN" altLang="en-US" smtClean="0"/>
              <a:t>1</a:t>
            </a:fld>
            <a:endParaRPr lang="zh-CN" altLang="en-US"/>
          </a:p>
        </p:txBody>
      </p:sp>
    </p:spTree>
    <p:extLst>
      <p:ext uri="{BB962C8B-B14F-4D97-AF65-F5344CB8AC3E}">
        <p14:creationId xmlns:p14="http://schemas.microsoft.com/office/powerpoint/2010/main" val="3765571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故障诊断方法综述</a:t>
            </a:r>
            <a:endParaRPr lang="zh-CN" altLang="en-US" dirty="0"/>
          </a:p>
        </p:txBody>
      </p:sp>
      <p:sp>
        <p:nvSpPr>
          <p:cNvPr id="3" name="内容占位符 2"/>
          <p:cNvSpPr>
            <a:spLocks noGrp="1"/>
          </p:cNvSpPr>
          <p:nvPr>
            <p:ph idx="1"/>
          </p:nvPr>
        </p:nvSpPr>
        <p:spPr/>
        <p:txBody>
          <a:bodyPr/>
          <a:lstStyle/>
          <a:p>
            <a:r>
              <a:rPr lang="zh-CN" altLang="zh-CN" sz="2800" dirty="0" smtClean="0"/>
              <a:t>专家系统</a:t>
            </a:r>
            <a:endParaRPr lang="en-US" altLang="zh-CN" sz="2800" dirty="0" smtClean="0"/>
          </a:p>
          <a:p>
            <a:r>
              <a:rPr lang="zh-CN" altLang="zh-CN" sz="2800" dirty="0"/>
              <a:t>解析</a:t>
            </a:r>
            <a:r>
              <a:rPr lang="zh-CN" altLang="zh-CN" sz="2800" dirty="0" smtClean="0"/>
              <a:t>模型</a:t>
            </a:r>
            <a:endParaRPr lang="en-US" altLang="zh-CN" sz="2800" dirty="0" smtClean="0"/>
          </a:p>
          <a:p>
            <a:pPr marL="0" indent="0">
              <a:buNone/>
            </a:pPr>
            <a:r>
              <a:rPr lang="en-US" altLang="zh-CN" sz="2800" dirty="0"/>
              <a:t>	</a:t>
            </a:r>
            <a:r>
              <a:rPr lang="zh-CN" altLang="zh-CN" sz="2800" dirty="0"/>
              <a:t>参数估计</a:t>
            </a:r>
            <a:r>
              <a:rPr lang="zh-CN" altLang="zh-CN" sz="2800" dirty="0" smtClean="0"/>
              <a:t>法、状态估计法</a:t>
            </a:r>
            <a:r>
              <a:rPr lang="zh-CN" altLang="en-US" sz="2800" dirty="0" smtClean="0"/>
              <a:t>、</a:t>
            </a:r>
            <a:r>
              <a:rPr lang="zh-CN" altLang="zh-CN" sz="2800" dirty="0" smtClean="0"/>
              <a:t>等价</a:t>
            </a:r>
            <a:r>
              <a:rPr lang="zh-CN" altLang="zh-CN" sz="2800" dirty="0"/>
              <a:t>空间法</a:t>
            </a:r>
            <a:endParaRPr lang="en-US" altLang="zh-CN" sz="2800" dirty="0" smtClean="0"/>
          </a:p>
          <a:p>
            <a:r>
              <a:rPr lang="zh-CN" altLang="zh-CN" sz="2800" dirty="0" smtClean="0"/>
              <a:t>多元统计分析</a:t>
            </a:r>
            <a:endParaRPr lang="en-US" altLang="zh-CN" sz="2800" dirty="0" smtClean="0"/>
          </a:p>
          <a:p>
            <a:pPr marL="0" indent="0">
              <a:buNone/>
            </a:pPr>
            <a:r>
              <a:rPr lang="en-US" altLang="zh-CN" sz="2800" dirty="0"/>
              <a:t>	</a:t>
            </a:r>
            <a:r>
              <a:rPr lang="en-US" altLang="zh-CN" sz="2800" dirty="0" smtClean="0"/>
              <a:t>PCA</a:t>
            </a:r>
            <a:r>
              <a:rPr lang="zh-CN" altLang="en-US" sz="2800" dirty="0" smtClean="0"/>
              <a:t>、</a:t>
            </a:r>
            <a:r>
              <a:rPr lang="en-US" altLang="zh-CN" sz="2800" dirty="0" smtClean="0"/>
              <a:t>PLS</a:t>
            </a:r>
            <a:r>
              <a:rPr lang="zh-CN" altLang="en-US" sz="2800" dirty="0" smtClean="0"/>
              <a:t>、</a:t>
            </a:r>
            <a:r>
              <a:rPr lang="en-US" altLang="zh-CN" sz="2800" dirty="0" smtClean="0"/>
              <a:t>ICA</a:t>
            </a:r>
          </a:p>
          <a:p>
            <a:r>
              <a:rPr lang="zh-CN" altLang="zh-CN" sz="2800" dirty="0" smtClean="0"/>
              <a:t>机器学习</a:t>
            </a:r>
            <a:endParaRPr lang="en-US" altLang="zh-CN" sz="2800" dirty="0" smtClean="0"/>
          </a:p>
          <a:p>
            <a:pPr marL="0" indent="0">
              <a:buNone/>
            </a:pPr>
            <a:r>
              <a:rPr lang="en-US" altLang="zh-CN" sz="2800" dirty="0" smtClean="0"/>
              <a:t>	</a:t>
            </a:r>
            <a:r>
              <a:rPr lang="zh-CN" altLang="en-US" sz="2800" dirty="0" smtClean="0"/>
              <a:t>支持向量机、</a:t>
            </a:r>
            <a:r>
              <a:rPr lang="zh-CN" altLang="en-US" sz="2800" dirty="0" smtClean="0"/>
              <a:t>人工神经网络、</a:t>
            </a:r>
            <a:r>
              <a:rPr lang="zh-CN" altLang="en-US" sz="2800" dirty="0" smtClean="0"/>
              <a:t>逻辑</a:t>
            </a:r>
            <a:r>
              <a:rPr lang="zh-CN" altLang="en-US" sz="2800" dirty="0" smtClean="0"/>
              <a:t>回归</a:t>
            </a:r>
            <a:r>
              <a:rPr lang="en-US" altLang="zh-CN" sz="2800" dirty="0" smtClean="0"/>
              <a:t>……</a:t>
            </a:r>
            <a:endParaRPr lang="en-US" altLang="zh-CN" sz="2800" dirty="0"/>
          </a:p>
          <a:p>
            <a:pPr marL="0" indent="0">
              <a:buNone/>
            </a:pPr>
            <a:endParaRPr lang="zh-CN" altLang="en-US"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10</a:t>
            </a:fld>
            <a:endParaRPr lang="zh-CN" altLang="en-US"/>
          </a:p>
        </p:txBody>
      </p:sp>
    </p:spTree>
    <p:extLst>
      <p:ext uri="{BB962C8B-B14F-4D97-AF65-F5344CB8AC3E}">
        <p14:creationId xmlns:p14="http://schemas.microsoft.com/office/powerpoint/2010/main" val="175515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高炉异常炉况诊断方法</a:t>
            </a:r>
            <a:endParaRPr lang="zh-CN" altLang="en-US" dirty="0"/>
          </a:p>
        </p:txBody>
      </p:sp>
      <p:sp>
        <p:nvSpPr>
          <p:cNvPr id="3" name="内容占位符 2"/>
          <p:cNvSpPr>
            <a:spLocks noGrp="1"/>
          </p:cNvSpPr>
          <p:nvPr>
            <p:ph idx="1"/>
          </p:nvPr>
        </p:nvSpPr>
        <p:spPr/>
        <p:txBody>
          <a:bodyPr/>
          <a:lstStyle/>
          <a:p>
            <a:pPr marL="0" indent="0">
              <a:buNone/>
            </a:pPr>
            <a:r>
              <a:rPr lang="zh-CN" altLang="zh-CN" sz="2800" dirty="0" smtClean="0"/>
              <a:t>近年来</a:t>
            </a:r>
            <a:r>
              <a:rPr lang="zh-CN" altLang="zh-CN" sz="2800" dirty="0"/>
              <a:t>国内外学者将一系列故障诊断方法应用于异常炉况的检测和</a:t>
            </a:r>
            <a:r>
              <a:rPr lang="zh-CN" altLang="zh-CN" sz="2800" dirty="0" smtClean="0"/>
              <a:t>诊断</a:t>
            </a:r>
            <a:r>
              <a:rPr lang="zh-CN" altLang="en-US" sz="2800" dirty="0" smtClean="0"/>
              <a:t>，包括：</a:t>
            </a:r>
            <a:endParaRPr lang="en-US" altLang="zh-CN" sz="2800" dirty="0" smtClean="0"/>
          </a:p>
          <a:p>
            <a:r>
              <a:rPr lang="zh-CN" altLang="zh-CN" sz="2800" dirty="0" smtClean="0"/>
              <a:t>主成分分析</a:t>
            </a:r>
            <a:endParaRPr lang="en-US" altLang="zh-CN" sz="2800" dirty="0" smtClean="0"/>
          </a:p>
          <a:p>
            <a:r>
              <a:rPr lang="zh-CN" altLang="zh-CN" sz="2800" dirty="0"/>
              <a:t>模糊</a:t>
            </a:r>
            <a:r>
              <a:rPr lang="zh-CN" altLang="zh-CN" sz="2800" dirty="0" smtClean="0"/>
              <a:t>理论</a:t>
            </a:r>
            <a:r>
              <a:rPr lang="zh-CN" altLang="en-US" sz="2800" dirty="0" smtClean="0"/>
              <a:t>和</a:t>
            </a:r>
            <a:r>
              <a:rPr lang="zh-CN" altLang="zh-CN" sz="2800" dirty="0" smtClean="0"/>
              <a:t>稀疏</a:t>
            </a:r>
            <a:r>
              <a:rPr lang="zh-CN" altLang="zh-CN" sz="2800" dirty="0"/>
              <a:t>受限非负矩阵分解</a:t>
            </a:r>
            <a:r>
              <a:rPr lang="zh-CN" altLang="zh-CN" sz="2800" dirty="0" smtClean="0"/>
              <a:t>算法</a:t>
            </a:r>
            <a:endParaRPr lang="en-US" altLang="zh-CN" sz="2800" dirty="0" smtClean="0"/>
          </a:p>
          <a:p>
            <a:r>
              <a:rPr lang="zh-CN" altLang="zh-CN" sz="2800" dirty="0"/>
              <a:t>最小二乘支持向量</a:t>
            </a:r>
            <a:r>
              <a:rPr lang="zh-CN" altLang="zh-CN" sz="2800" dirty="0" smtClean="0"/>
              <a:t>机</a:t>
            </a:r>
            <a:endParaRPr lang="en-US" altLang="zh-CN" sz="2800" dirty="0" smtClean="0"/>
          </a:p>
          <a:p>
            <a:r>
              <a:rPr lang="en-US" altLang="zh-CN" sz="2800" dirty="0" smtClean="0"/>
              <a:t>BP</a:t>
            </a:r>
            <a:r>
              <a:rPr lang="zh-CN" altLang="zh-CN" sz="2800" dirty="0" smtClean="0"/>
              <a:t>人工神经网络</a:t>
            </a:r>
            <a:endParaRPr lang="zh-CN" altLang="en-US" sz="28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11</a:t>
            </a:fld>
            <a:endParaRPr lang="zh-CN" altLang="en-US"/>
          </a:p>
        </p:txBody>
      </p:sp>
    </p:spTree>
    <p:extLst>
      <p:ext uri="{BB962C8B-B14F-4D97-AF65-F5344CB8AC3E}">
        <p14:creationId xmlns:p14="http://schemas.microsoft.com/office/powerpoint/2010/main" val="4967220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r>
              <a:rPr lang="zh-CN" altLang="en-US" sz="4000" dirty="0"/>
              <a:t>选题背景</a:t>
            </a:r>
            <a:endParaRPr lang="en-US" altLang="zh-CN" sz="4000" dirty="0"/>
          </a:p>
          <a:p>
            <a:r>
              <a:rPr lang="zh-CN" altLang="en-US" sz="4000" dirty="0"/>
              <a:t>文献综述</a:t>
            </a:r>
            <a:endParaRPr lang="en-US" altLang="zh-CN" sz="4000" dirty="0"/>
          </a:p>
          <a:p>
            <a:r>
              <a:rPr lang="zh-CN" altLang="en-US" sz="4000" b="1" dirty="0">
                <a:latin typeface="黑体" panose="02010609060101010101" pitchFamily="49" charset="-122"/>
                <a:ea typeface="黑体" panose="02010609060101010101" pitchFamily="49" charset="-122"/>
              </a:rPr>
              <a:t>技术难点</a:t>
            </a:r>
            <a:endParaRPr lang="en-US" altLang="zh-CN" sz="4000" b="1" dirty="0">
              <a:latin typeface="黑体" panose="02010609060101010101" pitchFamily="49" charset="-122"/>
              <a:ea typeface="黑体" panose="02010609060101010101" pitchFamily="49" charset="-122"/>
            </a:endParaRPr>
          </a:p>
          <a:p>
            <a:r>
              <a:rPr lang="zh-CN" altLang="en-US" sz="4000" dirty="0" smtClean="0"/>
              <a:t>研究</a:t>
            </a:r>
            <a:r>
              <a:rPr lang="zh-CN" altLang="en-US" sz="4000" dirty="0"/>
              <a:t>内容</a:t>
            </a:r>
            <a:endParaRPr lang="en-US" altLang="zh-CN" sz="4000" dirty="0"/>
          </a:p>
          <a:p>
            <a:r>
              <a:rPr lang="zh-CN" altLang="en-US" sz="4000" dirty="0"/>
              <a:t>研究计划</a:t>
            </a:r>
            <a:endParaRPr lang="en-US" altLang="zh-CN" sz="40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12</a:t>
            </a:fld>
            <a:endParaRPr lang="zh-CN" altLang="en-US"/>
          </a:p>
        </p:txBody>
      </p:sp>
    </p:spTree>
    <p:extLst>
      <p:ext uri="{BB962C8B-B14F-4D97-AF65-F5344CB8AC3E}">
        <p14:creationId xmlns:p14="http://schemas.microsoft.com/office/powerpoint/2010/main" val="14464431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技术难点</a:t>
            </a:r>
            <a:r>
              <a:rPr lang="en-US" altLang="zh-CN" dirty="0" smtClean="0"/>
              <a:t>1</a:t>
            </a:r>
            <a:r>
              <a:rPr lang="zh-CN" altLang="en-US" dirty="0" smtClean="0"/>
              <a:t>：</a:t>
            </a:r>
            <a:r>
              <a:rPr lang="zh-CN" altLang="en-US" dirty="0"/>
              <a:t>热风炉</a:t>
            </a:r>
            <a:r>
              <a:rPr lang="zh-CN" altLang="en-US" dirty="0" smtClean="0"/>
              <a:t>换炉扰动</a:t>
            </a:r>
            <a:endParaRPr lang="zh-CN" altLang="en-US" dirty="0"/>
          </a:p>
        </p:txBody>
      </p:sp>
      <p:pic>
        <p:nvPicPr>
          <p:cNvPr id="4" name="内容占位符 3"/>
          <p:cNvPicPr>
            <a:picLocks noGrp="1" noChangeAspect="1"/>
          </p:cNvPicPr>
          <p:nvPr>
            <p:ph idx="1"/>
          </p:nvPr>
        </p:nvPicPr>
        <p:blipFill rotWithShape="1">
          <a:blip r:embed="rId3">
            <a:extLst>
              <a:ext uri="{28A0092B-C50C-407E-A947-70E740481C1C}">
                <a14:useLocalDpi xmlns:a14="http://schemas.microsoft.com/office/drawing/2010/main" val="0"/>
              </a:ext>
            </a:extLst>
          </a:blip>
          <a:srcRect l="3077" t="3436" r="25232" b="23891"/>
          <a:stretch/>
        </p:blipFill>
        <p:spPr bwMode="auto">
          <a:xfrm>
            <a:off x="679938" y="1456227"/>
            <a:ext cx="7033846" cy="5134108"/>
          </a:xfrm>
          <a:prstGeom prst="rect">
            <a:avLst/>
          </a:prstGeom>
          <a:noFill/>
          <a:ln>
            <a:noFill/>
          </a:ln>
          <a:extLst>
            <a:ext uri="{53640926-AAD7-44D8-BBD7-CCE9431645EC}">
              <a14:shadowObscured xmlns:a14="http://schemas.microsoft.com/office/drawing/2010/main"/>
            </a:ext>
          </a:extLst>
        </p:spPr>
      </p:pic>
      <p:sp>
        <p:nvSpPr>
          <p:cNvPr id="3" name="灯片编号占位符 2"/>
          <p:cNvSpPr>
            <a:spLocks noGrp="1"/>
          </p:cNvSpPr>
          <p:nvPr>
            <p:ph type="sldNum" sz="quarter" idx="12"/>
          </p:nvPr>
        </p:nvSpPr>
        <p:spPr/>
        <p:txBody>
          <a:bodyPr/>
          <a:lstStyle/>
          <a:p>
            <a:fld id="{8F804A96-AA00-4054-85C5-7A1E11BBB120}" type="slidenum">
              <a:rPr lang="zh-CN" altLang="en-US" smtClean="0"/>
              <a:t>13</a:t>
            </a:fld>
            <a:endParaRPr lang="zh-CN" altLang="en-US"/>
          </a:p>
        </p:txBody>
      </p:sp>
    </p:spTree>
    <p:extLst>
      <p:ext uri="{BB962C8B-B14F-4D97-AF65-F5344CB8AC3E}">
        <p14:creationId xmlns:p14="http://schemas.microsoft.com/office/powerpoint/2010/main" val="2837276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技术难点</a:t>
            </a:r>
            <a:r>
              <a:rPr lang="en-US" altLang="zh-CN" dirty="0" smtClean="0"/>
              <a:t>2</a:t>
            </a:r>
            <a:r>
              <a:rPr lang="zh-CN" altLang="en-US" dirty="0"/>
              <a:t>：工作点</a:t>
            </a:r>
            <a:r>
              <a:rPr lang="zh-CN" altLang="en-US" dirty="0" smtClean="0"/>
              <a:t>漂移</a:t>
            </a:r>
            <a:endParaRPr lang="zh-CN" altLang="en-US" dirty="0"/>
          </a:p>
        </p:txBody>
      </p:sp>
      <p:pic>
        <p:nvPicPr>
          <p:cNvPr id="4" name="内容占位符 3"/>
          <p:cNvPicPr>
            <a:picLocks noGrp="1" noChangeAspect="1"/>
          </p:cNvPicPr>
          <p:nvPr>
            <p:ph idx="1"/>
          </p:nvPr>
        </p:nvPicPr>
        <p:blipFill rotWithShape="1">
          <a:blip r:embed="rId3">
            <a:extLst>
              <a:ext uri="{28A0092B-C50C-407E-A947-70E740481C1C}">
                <a14:useLocalDpi xmlns:a14="http://schemas.microsoft.com/office/drawing/2010/main" val="0"/>
              </a:ext>
            </a:extLst>
          </a:blip>
          <a:srcRect l="2769" r="26800" b="19865"/>
          <a:stretch/>
        </p:blipFill>
        <p:spPr bwMode="auto">
          <a:xfrm>
            <a:off x="912549" y="1490210"/>
            <a:ext cx="6260123" cy="5367791"/>
          </a:xfrm>
          <a:prstGeom prst="rect">
            <a:avLst/>
          </a:prstGeom>
          <a:noFill/>
          <a:ln>
            <a:noFill/>
          </a:ln>
          <a:extLst>
            <a:ext uri="{53640926-AAD7-44D8-BBD7-CCE9431645EC}">
              <a14:shadowObscured xmlns:a14="http://schemas.microsoft.com/office/drawing/2010/main"/>
            </a:ext>
          </a:extLst>
        </p:spPr>
      </p:pic>
      <p:sp>
        <p:nvSpPr>
          <p:cNvPr id="3" name="灯片编号占位符 2"/>
          <p:cNvSpPr>
            <a:spLocks noGrp="1"/>
          </p:cNvSpPr>
          <p:nvPr>
            <p:ph type="sldNum" sz="quarter" idx="12"/>
          </p:nvPr>
        </p:nvSpPr>
        <p:spPr/>
        <p:txBody>
          <a:bodyPr/>
          <a:lstStyle/>
          <a:p>
            <a:fld id="{8F804A96-AA00-4054-85C5-7A1E11BBB120}" type="slidenum">
              <a:rPr lang="zh-CN" altLang="en-US" smtClean="0"/>
              <a:t>14</a:t>
            </a:fld>
            <a:endParaRPr lang="zh-CN" altLang="en-US"/>
          </a:p>
        </p:txBody>
      </p:sp>
    </p:spTree>
    <p:extLst>
      <p:ext uri="{BB962C8B-B14F-4D97-AF65-F5344CB8AC3E}">
        <p14:creationId xmlns:p14="http://schemas.microsoft.com/office/powerpoint/2010/main" val="3066323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a:t>
            </a:r>
            <a:r>
              <a:rPr lang="zh-CN" altLang="en-US" dirty="0" smtClean="0"/>
              <a:t>难点</a:t>
            </a:r>
            <a:r>
              <a:rPr lang="en-US" altLang="zh-CN" dirty="0" smtClean="0"/>
              <a:t>3</a:t>
            </a:r>
            <a:r>
              <a:rPr lang="zh-CN" altLang="en-US" dirty="0" smtClean="0"/>
              <a:t>：</a:t>
            </a:r>
            <a:r>
              <a:rPr lang="zh-CN" altLang="en-US" dirty="0"/>
              <a:t>故障样本</a:t>
            </a:r>
            <a:r>
              <a:rPr lang="zh-CN" altLang="en-US" dirty="0" smtClean="0"/>
              <a:t>稀少</a:t>
            </a:r>
            <a:endParaRPr lang="zh-CN" altLang="en-US" dirty="0"/>
          </a:p>
        </p:txBody>
      </p:sp>
      <p:sp>
        <p:nvSpPr>
          <p:cNvPr id="3" name="内容占位符 2"/>
          <p:cNvSpPr>
            <a:spLocks noGrp="1"/>
          </p:cNvSpPr>
          <p:nvPr>
            <p:ph idx="1"/>
          </p:nvPr>
        </p:nvSpPr>
        <p:spPr/>
        <p:txBody>
          <a:bodyPr/>
          <a:lstStyle/>
          <a:p>
            <a:r>
              <a:rPr lang="zh-CN" altLang="en-US" dirty="0" smtClean="0"/>
              <a:t>异常炉况样本稀少</a:t>
            </a:r>
            <a:endParaRPr lang="en-US" altLang="zh-CN" dirty="0" smtClean="0"/>
          </a:p>
          <a:p>
            <a:r>
              <a:rPr lang="zh-CN" altLang="en-US" dirty="0" smtClean="0"/>
              <a:t>正负样本比例失衡</a:t>
            </a:r>
            <a:endParaRPr lang="en-US" altLang="zh-CN" dirty="0" smtClean="0"/>
          </a:p>
          <a:p>
            <a:r>
              <a:rPr lang="zh-CN" altLang="en-US" dirty="0" smtClean="0"/>
              <a:t>故障样本数量严重不均</a:t>
            </a:r>
            <a:endParaRPr lang="en-US" altLang="zh-CN" dirty="0" smtClean="0"/>
          </a:p>
          <a:p>
            <a:r>
              <a:rPr lang="zh-CN" altLang="en-US" dirty="0" smtClean="0"/>
              <a:t>大部分历史数据不带标签</a:t>
            </a:r>
          </a:p>
          <a:p>
            <a:endParaRPr lang="zh-CN" altLang="en-US"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15</a:t>
            </a:fld>
            <a:endParaRPr lang="zh-CN" altLang="en-US"/>
          </a:p>
        </p:txBody>
      </p:sp>
    </p:spTree>
    <p:extLst>
      <p:ext uri="{BB962C8B-B14F-4D97-AF65-F5344CB8AC3E}">
        <p14:creationId xmlns:p14="http://schemas.microsoft.com/office/powerpoint/2010/main" val="28159505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r>
              <a:rPr lang="zh-CN" altLang="en-US" sz="4000" dirty="0"/>
              <a:t>选题背景</a:t>
            </a:r>
            <a:endParaRPr lang="en-US" altLang="zh-CN" sz="4000" dirty="0"/>
          </a:p>
          <a:p>
            <a:r>
              <a:rPr lang="zh-CN" altLang="en-US" sz="4000" dirty="0"/>
              <a:t>文献综述</a:t>
            </a:r>
            <a:endParaRPr lang="en-US" altLang="zh-CN" sz="4000" dirty="0"/>
          </a:p>
          <a:p>
            <a:r>
              <a:rPr lang="zh-CN" altLang="en-US" sz="4000" dirty="0"/>
              <a:t>技术难点</a:t>
            </a:r>
            <a:endParaRPr lang="en-US" altLang="zh-CN" sz="4000" dirty="0"/>
          </a:p>
          <a:p>
            <a:r>
              <a:rPr lang="zh-CN" altLang="en-US" sz="4000" b="1" dirty="0">
                <a:latin typeface="黑体" panose="02010609060101010101" pitchFamily="49" charset="-122"/>
                <a:ea typeface="黑体" panose="02010609060101010101" pitchFamily="49" charset="-122"/>
              </a:rPr>
              <a:t>研究</a:t>
            </a:r>
            <a:r>
              <a:rPr lang="zh-CN" altLang="en-US" sz="4000" b="1" dirty="0" smtClean="0">
                <a:latin typeface="黑体" panose="02010609060101010101" pitchFamily="49" charset="-122"/>
                <a:ea typeface="黑体" panose="02010609060101010101" pitchFamily="49" charset="-122"/>
              </a:rPr>
              <a:t>内容</a:t>
            </a:r>
            <a:endParaRPr lang="en-US" altLang="zh-CN" sz="4000" b="1" dirty="0">
              <a:latin typeface="黑体" panose="02010609060101010101" pitchFamily="49" charset="-122"/>
              <a:ea typeface="黑体" panose="02010609060101010101" pitchFamily="49" charset="-122"/>
            </a:endParaRPr>
          </a:p>
          <a:p>
            <a:r>
              <a:rPr lang="zh-CN" altLang="en-US" sz="4000" dirty="0" smtClean="0"/>
              <a:t>研究</a:t>
            </a:r>
            <a:r>
              <a:rPr lang="zh-CN" altLang="en-US" sz="4000" dirty="0"/>
              <a:t>计划</a:t>
            </a:r>
            <a:endParaRPr lang="en-US" altLang="zh-CN" sz="40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16</a:t>
            </a:fld>
            <a:endParaRPr lang="zh-CN" altLang="en-US"/>
          </a:p>
        </p:txBody>
      </p:sp>
    </p:spTree>
    <p:extLst>
      <p:ext uri="{BB962C8B-B14F-4D97-AF65-F5344CB8AC3E}">
        <p14:creationId xmlns:p14="http://schemas.microsoft.com/office/powerpoint/2010/main" val="14725393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pPr marL="0" indent="0">
              <a:buNone/>
            </a:pPr>
            <a:r>
              <a:rPr lang="zh-CN" altLang="en-US" sz="2800" dirty="0"/>
              <a:t>深度学习</a:t>
            </a:r>
            <a:endParaRPr lang="en-US" altLang="zh-CN" sz="2800" dirty="0" smtClean="0"/>
          </a:p>
          <a:p>
            <a:r>
              <a:rPr lang="zh-CN" altLang="zh-CN" sz="2800" dirty="0" smtClean="0"/>
              <a:t>能够</a:t>
            </a:r>
            <a:r>
              <a:rPr lang="zh-CN" altLang="zh-CN" sz="2800" dirty="0"/>
              <a:t>自动学习特征的多层架构的复杂</a:t>
            </a:r>
            <a:r>
              <a:rPr lang="zh-CN" altLang="zh-CN" sz="2800" dirty="0" smtClean="0"/>
              <a:t>网络</a:t>
            </a:r>
            <a:endParaRPr lang="en-US" altLang="zh-CN" sz="2800" dirty="0" smtClean="0"/>
          </a:p>
          <a:p>
            <a:r>
              <a:rPr lang="zh-CN" altLang="zh-CN" sz="2800" dirty="0"/>
              <a:t>把原始数据通过一些简单的非线性模型转变成为更高层次的、更加抽象的</a:t>
            </a:r>
            <a:r>
              <a:rPr lang="zh-CN" altLang="zh-CN" sz="2800" dirty="0" smtClean="0"/>
              <a:t>表达</a:t>
            </a:r>
            <a:endParaRPr lang="en-US" altLang="zh-CN" sz="2800" dirty="0" smtClean="0"/>
          </a:p>
          <a:p>
            <a:r>
              <a:rPr lang="zh-CN" altLang="zh-CN" sz="2800" dirty="0"/>
              <a:t>已经被证明能够发现高维数据中的复杂</a:t>
            </a:r>
            <a:r>
              <a:rPr lang="zh-CN" altLang="zh-CN" sz="2800" dirty="0" smtClean="0"/>
              <a:t>结构</a:t>
            </a:r>
            <a:endParaRPr lang="en-US" altLang="zh-CN" sz="2800" dirty="0" smtClean="0"/>
          </a:p>
          <a:p>
            <a:r>
              <a:rPr lang="zh-CN" altLang="en-US" sz="2800" dirty="0" smtClean="0"/>
              <a:t>成功应用在</a:t>
            </a:r>
            <a:r>
              <a:rPr lang="zh-CN" altLang="zh-CN" sz="2800" dirty="0" smtClean="0"/>
              <a:t>图像</a:t>
            </a:r>
            <a:r>
              <a:rPr lang="zh-CN" altLang="zh-CN" sz="2800" dirty="0"/>
              <a:t>识别、</a:t>
            </a:r>
            <a:r>
              <a:rPr lang="zh-CN" altLang="zh-CN" sz="2800" dirty="0" smtClean="0"/>
              <a:t>语音识别</a:t>
            </a:r>
            <a:r>
              <a:rPr lang="zh-CN" altLang="en-US" sz="2800" dirty="0" smtClean="0"/>
              <a:t>、</a:t>
            </a:r>
            <a:r>
              <a:rPr lang="zh-CN" altLang="zh-CN" sz="2800" dirty="0"/>
              <a:t>主题分类、情感分析、自动问答和语言翻译</a:t>
            </a:r>
            <a:r>
              <a:rPr lang="zh-CN" altLang="zh-CN" sz="2800" dirty="0" smtClean="0"/>
              <a:t>等</a:t>
            </a:r>
            <a:r>
              <a:rPr lang="zh-CN" altLang="zh-CN" sz="2800" dirty="0" smtClean="0"/>
              <a:t>领域</a:t>
            </a:r>
            <a:endParaRPr lang="en-US" altLang="zh-CN" sz="2800" dirty="0" smtClean="0"/>
          </a:p>
        </p:txBody>
      </p:sp>
      <p:sp>
        <p:nvSpPr>
          <p:cNvPr id="4" name="灯片编号占位符 3"/>
          <p:cNvSpPr>
            <a:spLocks noGrp="1"/>
          </p:cNvSpPr>
          <p:nvPr>
            <p:ph type="sldNum" sz="quarter" idx="12"/>
          </p:nvPr>
        </p:nvSpPr>
        <p:spPr/>
        <p:txBody>
          <a:bodyPr/>
          <a:lstStyle/>
          <a:p>
            <a:fld id="{8F804A96-AA00-4054-85C5-7A1E11BBB120}" type="slidenum">
              <a:rPr lang="zh-CN" altLang="en-US" smtClean="0"/>
              <a:t>17</a:t>
            </a:fld>
            <a:endParaRPr lang="zh-CN" altLang="en-US"/>
          </a:p>
        </p:txBody>
      </p:sp>
    </p:spTree>
    <p:extLst>
      <p:ext uri="{BB962C8B-B14F-4D97-AF65-F5344CB8AC3E}">
        <p14:creationId xmlns:p14="http://schemas.microsoft.com/office/powerpoint/2010/main" val="10503628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r>
              <a:rPr lang="zh-CN" altLang="en-US" dirty="0"/>
              <a:t>简要介绍</a:t>
            </a:r>
            <a:r>
              <a:rPr lang="en-US" altLang="zh-CN" dirty="0"/>
              <a:t>auto-encoder</a:t>
            </a:r>
            <a:r>
              <a:rPr lang="zh-CN" altLang="en-US" dirty="0"/>
              <a:t>、</a:t>
            </a:r>
            <a:r>
              <a:rPr lang="en-US" altLang="zh-CN" dirty="0" err="1"/>
              <a:t>softmax</a:t>
            </a:r>
            <a:r>
              <a:rPr lang="zh-CN" altLang="en-US" dirty="0"/>
              <a:t>、</a:t>
            </a:r>
            <a:r>
              <a:rPr lang="en-US" altLang="zh-CN" dirty="0"/>
              <a:t>LSTM</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18</a:t>
            </a:fld>
            <a:endParaRPr lang="zh-CN" altLang="en-US"/>
          </a:p>
        </p:txBody>
      </p:sp>
    </p:spTree>
    <p:extLst>
      <p:ext uri="{BB962C8B-B14F-4D97-AF65-F5344CB8AC3E}">
        <p14:creationId xmlns:p14="http://schemas.microsoft.com/office/powerpoint/2010/main" val="2442245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2100" y="2118382"/>
            <a:ext cx="3629025" cy="4037290"/>
          </a:xfrm>
          <a:prstGeom prst="rect">
            <a:avLst/>
          </a:prstGeom>
        </p:spPr>
      </p:pic>
      <p:sp>
        <p:nvSpPr>
          <p:cNvPr id="2" name="标题 1"/>
          <p:cNvSpPr>
            <a:spLocks noGrp="1"/>
          </p:cNvSpPr>
          <p:nvPr>
            <p:ph type="title"/>
          </p:nvPr>
        </p:nvSpPr>
        <p:spPr/>
        <p:txBody>
          <a:bodyPr/>
          <a:lstStyle/>
          <a:p>
            <a:r>
              <a:rPr lang="zh-CN" altLang="en-US" dirty="0" smtClean="0"/>
              <a:t>研究内容</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871665"/>
                <a:ext cx="4538161" cy="4530725"/>
              </a:xfrm>
            </p:spPr>
            <p:txBody>
              <a:bodyPr/>
              <a:lstStyle/>
              <a:p>
                <a:r>
                  <a:rPr lang="zh-CN" altLang="en-US" sz="2400" dirty="0" smtClean="0"/>
                  <a:t>自动编码器</a:t>
                </a:r>
                <a:r>
                  <a:rPr lang="en-US" altLang="zh-CN" sz="2400" dirty="0" smtClean="0">
                    <a:latin typeface="Times New Roman" panose="02020603050405020304" pitchFamily="18" charset="0"/>
                    <a:cs typeface="Times New Roman" panose="02020603050405020304" pitchFamily="18" charset="0"/>
                  </a:rPr>
                  <a:t>(auto-encoder, AE)</a:t>
                </a:r>
              </a:p>
              <a:p>
                <a:endParaRPr lang="en-US" altLang="zh-CN" sz="2400" dirty="0" smtClean="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zh-CN" altLang="zh-CN" sz="2000" i="1">
                              <a:latin typeface="Cambria Math" panose="02040503050406030204" pitchFamily="18" charset="0"/>
                            </a:rPr>
                          </m:ctrlPr>
                        </m:dPr>
                        <m:e>
                          <m:eqArr>
                            <m:eqArrPr>
                              <m:ctrlPr>
                                <a:rPr lang="zh-CN" altLang="zh-CN" sz="2000" i="1">
                                  <a:latin typeface="Cambria Math" panose="02040503050406030204" pitchFamily="18" charset="0"/>
                                </a:rPr>
                              </m:ctrlPr>
                            </m:eqArrPr>
                            <m:e>
                              <m:r>
                                <a:rPr lang="en-US" altLang="zh-CN" sz="2000" b="1" i="1">
                                  <a:latin typeface="Cambria Math" panose="02040503050406030204" pitchFamily="18" charset="0"/>
                                </a:rPr>
                                <m:t>𝒚</m:t>
                              </m:r>
                              <m:r>
                                <a:rPr lang="en-US" altLang="zh-CN" sz="2000" i="1">
                                  <a:latin typeface="Cambria Math" panose="02040503050406030204" pitchFamily="18" charset="0"/>
                                </a:rPr>
                                <m:t>=</m:t>
                              </m:r>
                              <m:r>
                                <a:rPr lang="en-US" altLang="zh-CN" sz="2000" i="1">
                                  <a:latin typeface="Cambria Math" panose="02040503050406030204" pitchFamily="18" charset="0"/>
                                </a:rPr>
                                <m:t>𝑓</m:t>
                              </m:r>
                              <m:d>
                                <m:dPr>
                                  <m:ctrlPr>
                                    <a:rPr lang="zh-CN" altLang="zh-CN" sz="2000" i="1">
                                      <a:latin typeface="Cambria Math" panose="02040503050406030204" pitchFamily="18" charset="0"/>
                                    </a:rPr>
                                  </m:ctrlPr>
                                </m:dPr>
                                <m:e>
                                  <m:r>
                                    <a:rPr lang="en-US" altLang="zh-CN" sz="2000" b="1" i="1">
                                      <a:latin typeface="Cambria Math" panose="02040503050406030204" pitchFamily="18" charset="0"/>
                                    </a:rPr>
                                    <m:t>𝒙</m:t>
                                  </m:r>
                                </m:e>
                              </m:d>
                              <m:r>
                                <a:rPr lang="en-US" altLang="zh-CN" sz="2000" i="1">
                                  <a:latin typeface="Cambria Math" panose="02040503050406030204" pitchFamily="18" charset="0"/>
                                </a:rPr>
                                <m:t>=</m:t>
                              </m:r>
                              <m:r>
                                <a:rPr lang="en-US" altLang="zh-CN" sz="2000" i="1">
                                  <a:latin typeface="Cambria Math" panose="02040503050406030204" pitchFamily="18" charset="0"/>
                                </a:rPr>
                                <m:t>𝑠𝑖𝑔𝑚𝑜𝑖𝑑</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𝑊</m:t>
                                  </m:r>
                                  <m:r>
                                    <a:rPr lang="en-US" altLang="zh-CN" sz="2000" b="1" i="1">
                                      <a:latin typeface="Cambria Math" panose="02040503050406030204" pitchFamily="18" charset="0"/>
                                    </a:rPr>
                                    <m:t>𝒙</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𝑥</m:t>
                                      </m:r>
                                    </m:sub>
                                  </m:sSub>
                                </m:e>
                              </m:d>
                            </m:e>
                            <m:e>
                              <m:sSup>
                                <m:sSupPr>
                                  <m:ctrlPr>
                                    <a:rPr lang="zh-CN" altLang="zh-CN" sz="2000" b="1" i="1">
                                      <a:latin typeface="Cambria Math" panose="02040503050406030204" pitchFamily="18" charset="0"/>
                                    </a:rPr>
                                  </m:ctrlPr>
                                </m:sSupPr>
                                <m:e>
                                  <m:r>
                                    <a:rPr lang="en-US" altLang="zh-CN" sz="2000" b="1" i="1">
                                      <a:latin typeface="Cambria Math" panose="02040503050406030204" pitchFamily="18" charset="0"/>
                                    </a:rPr>
                                    <m:t>𝒙</m:t>
                                  </m:r>
                                </m:e>
                                <m:sup>
                                  <m:r>
                                    <a:rPr lang="en-US" altLang="zh-CN" sz="2000" b="1" i="1">
                                      <a:latin typeface="Cambria Math" panose="02040503050406030204" pitchFamily="18" charset="0"/>
                                    </a:rPr>
                                    <m:t>′</m:t>
                                  </m:r>
                                </m:sup>
                              </m:sSup>
                              <m:r>
                                <a:rPr lang="en-US" altLang="zh-CN" sz="2000" i="1">
                                  <a:latin typeface="Cambria Math" panose="02040503050406030204" pitchFamily="18" charset="0"/>
                                </a:rPr>
                                <m:t>=</m:t>
                              </m:r>
                              <m:r>
                                <a:rPr lang="en-US" altLang="zh-CN" sz="2000" i="1">
                                  <a:latin typeface="Cambria Math" panose="02040503050406030204" pitchFamily="18" charset="0"/>
                                </a:rPr>
                                <m:t>𝑔</m:t>
                              </m:r>
                              <m:d>
                                <m:dPr>
                                  <m:ctrlPr>
                                    <a:rPr lang="zh-CN" altLang="zh-CN" sz="2000" i="1">
                                      <a:latin typeface="Cambria Math" panose="02040503050406030204" pitchFamily="18" charset="0"/>
                                    </a:rPr>
                                  </m:ctrlPr>
                                </m:dPr>
                                <m:e>
                                  <m:r>
                                    <a:rPr lang="en-US" altLang="zh-CN" sz="2000" b="1" i="1">
                                      <a:latin typeface="Cambria Math" panose="02040503050406030204" pitchFamily="18" charset="0"/>
                                    </a:rPr>
                                    <m:t>𝒚</m:t>
                                  </m:r>
                                </m:e>
                              </m:d>
                              <m:r>
                                <a:rPr lang="en-US" altLang="zh-CN" sz="2000" i="1">
                                  <a:latin typeface="Cambria Math" panose="02040503050406030204" pitchFamily="18" charset="0"/>
                                </a:rPr>
                                <m:t>=</m:t>
                              </m:r>
                              <m:r>
                                <a:rPr lang="en-US" altLang="zh-CN" sz="2000" i="1">
                                  <a:latin typeface="Cambria Math" panose="02040503050406030204" pitchFamily="18" charset="0"/>
                                </a:rPr>
                                <m:t>𝑠𝑖𝑔𝑚𝑜𝑖𝑑</m:t>
                              </m:r>
                              <m:d>
                                <m:dPr>
                                  <m:ctrlPr>
                                    <a:rPr lang="zh-CN" altLang="zh-CN" sz="2000" i="1">
                                      <a:latin typeface="Cambria Math" panose="02040503050406030204" pitchFamily="18" charset="0"/>
                                    </a:rPr>
                                  </m:ctrlPr>
                                </m:dPr>
                                <m:e>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𝑊</m:t>
                                      </m:r>
                                    </m:e>
                                    <m:sup>
                                      <m:r>
                                        <a:rPr lang="en-US" altLang="zh-CN" sz="2000" i="1">
                                          <a:latin typeface="Cambria Math" panose="02040503050406030204" pitchFamily="18" charset="0"/>
                                        </a:rPr>
                                        <m:t>𝑇</m:t>
                                      </m:r>
                                    </m:sup>
                                  </m:sSup>
                                  <m:r>
                                    <a:rPr lang="en-US" altLang="zh-CN" sz="2000" b="1" i="1">
                                      <a:latin typeface="Cambria Math" panose="02040503050406030204" pitchFamily="18" charset="0"/>
                                    </a:rPr>
                                    <m:t>𝒚</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𝑦</m:t>
                                      </m:r>
                                    </m:sub>
                                  </m:sSub>
                                </m:e>
                              </m:d>
                            </m:e>
                            <m:e>
                              <m:r>
                                <a:rPr lang="en-US" altLang="zh-CN" sz="2000" i="1">
                                  <a:latin typeface="Cambria Math" panose="02040503050406030204" pitchFamily="18" charset="0"/>
                                </a:rPr>
                                <m:t>𝐽</m:t>
                              </m:r>
                              <m:r>
                                <a:rPr lang="en-US" altLang="zh-CN" sz="2000" i="1">
                                  <a:latin typeface="Cambria Math" panose="02040503050406030204" pitchFamily="18" charset="0"/>
                                </a:rPr>
                                <m:t>=</m:t>
                              </m:r>
                              <m:nary>
                                <m:naryPr>
                                  <m:chr m:val="∑"/>
                                  <m:limLoc m:val="undOvr"/>
                                  <m:subHide m:val="on"/>
                                  <m:supHide m:val="on"/>
                                  <m:ctrlPr>
                                    <a:rPr lang="zh-CN" altLang="zh-CN" sz="2000" i="1">
                                      <a:latin typeface="Cambria Math" panose="02040503050406030204" pitchFamily="18" charset="0"/>
                                    </a:rPr>
                                  </m:ctrlPr>
                                </m:naryPr>
                                <m:sub/>
                                <m:sup/>
                                <m:e>
                                  <m:r>
                                    <a:rPr lang="en-US" altLang="zh-CN" sz="2000" i="1">
                                      <a:latin typeface="Cambria Math" panose="02040503050406030204" pitchFamily="18" charset="0"/>
                                    </a:rPr>
                                    <m:t>𝐿</m:t>
                                  </m:r>
                                  <m:d>
                                    <m:dPr>
                                      <m:ctrlPr>
                                        <a:rPr lang="zh-CN" altLang="zh-CN" sz="2000" i="1">
                                          <a:latin typeface="Cambria Math" panose="02040503050406030204" pitchFamily="18" charset="0"/>
                                        </a:rPr>
                                      </m:ctrlPr>
                                    </m:dPr>
                                    <m:e>
                                      <m:r>
                                        <a:rPr lang="en-US" altLang="zh-CN" sz="2000" b="1" i="1">
                                          <a:latin typeface="Cambria Math" panose="02040503050406030204" pitchFamily="18" charset="0"/>
                                        </a:rPr>
                                        <m:t>𝒙</m:t>
                                      </m:r>
                                      <m:r>
                                        <a:rPr lang="en-US" altLang="zh-CN" sz="2000" i="1">
                                          <a:latin typeface="Cambria Math" panose="02040503050406030204" pitchFamily="18" charset="0"/>
                                        </a:rPr>
                                        <m:t>,</m:t>
                                      </m:r>
                                      <m:r>
                                        <a:rPr lang="en-US" altLang="zh-CN" sz="2000" b="1" i="1">
                                          <a:latin typeface="Cambria Math" panose="02040503050406030204" pitchFamily="18" charset="0"/>
                                        </a:rPr>
                                        <m:t>𝒙</m:t>
                                      </m:r>
                                      <m:r>
                                        <a:rPr lang="en-US" altLang="zh-CN" sz="2000" b="1" i="1">
                                          <a:latin typeface="Cambria Math" panose="02040503050406030204" pitchFamily="18" charset="0"/>
                                        </a:rPr>
                                        <m:t>′</m:t>
                                      </m:r>
                                    </m:e>
                                  </m:d>
                                </m:e>
                              </m:nary>
                              <m:r>
                                <a:rPr lang="en-US" altLang="zh-CN" sz="2000" i="1">
                                  <a:latin typeface="Cambria Math" panose="02040503050406030204" pitchFamily="18" charset="0"/>
                                </a:rPr>
                                <m:t>=</m:t>
                              </m:r>
                              <m:nary>
                                <m:naryPr>
                                  <m:chr m:val="∑"/>
                                  <m:limLoc m:val="undOvr"/>
                                  <m:supHide m:val="on"/>
                                  <m:ctrlPr>
                                    <a:rPr lang="zh-CN" altLang="zh-CN" sz="2000" i="1">
                                      <a:latin typeface="Cambria Math" panose="02040503050406030204" pitchFamily="18" charset="0"/>
                                    </a:rPr>
                                  </m:ctrlPr>
                                </m:naryPr>
                                <m:sub>
                                  <m:r>
                                    <a:rPr lang="en-US" altLang="zh-CN" sz="2000" b="1" i="1">
                                      <a:latin typeface="Cambria Math" panose="02040503050406030204" pitchFamily="18" charset="0"/>
                                    </a:rPr>
                                    <m:t>𝒙</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𝑛</m:t>
                                      </m:r>
                                    </m:sub>
                                  </m:sSub>
                                </m:sub>
                                <m:sup/>
                                <m:e>
                                  <m:sSup>
                                    <m:sSupPr>
                                      <m:ctrlPr>
                                        <a:rPr lang="zh-CN" altLang="zh-CN" sz="2000" i="1">
                                          <a:latin typeface="Cambria Math" panose="02040503050406030204" pitchFamily="18" charset="0"/>
                                        </a:rPr>
                                      </m:ctrlPr>
                                    </m:sSupPr>
                                    <m:e>
                                      <m:d>
                                        <m:dPr>
                                          <m:begChr m:val="‖"/>
                                          <m:endChr m:val="‖"/>
                                          <m:ctrlPr>
                                            <a:rPr lang="zh-CN" altLang="zh-CN" sz="2000" i="1">
                                              <a:latin typeface="Cambria Math" panose="02040503050406030204" pitchFamily="18" charset="0"/>
                                            </a:rPr>
                                          </m:ctrlPr>
                                        </m:dPr>
                                        <m:e>
                                          <m:r>
                                            <a:rPr lang="en-US" altLang="zh-CN" sz="2000" b="1" i="1">
                                              <a:latin typeface="Cambria Math" panose="02040503050406030204" pitchFamily="18" charset="0"/>
                                            </a:rPr>
                                            <m:t>𝒙</m:t>
                                          </m:r>
                                          <m:r>
                                            <a:rPr lang="en-US" altLang="zh-CN" sz="2000" b="1" i="1">
                                              <a:latin typeface="Cambria Math" panose="02040503050406030204" pitchFamily="18" charset="0"/>
                                            </a:rPr>
                                            <m:t>−</m:t>
                                          </m:r>
                                          <m:r>
                                            <a:rPr lang="en-US" altLang="zh-CN" sz="2000" i="1">
                                              <a:latin typeface="Cambria Math" panose="02040503050406030204" pitchFamily="18" charset="0"/>
                                            </a:rPr>
                                            <m:t>𝑔</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𝑓</m:t>
                                              </m:r>
                                              <m:d>
                                                <m:dPr>
                                                  <m:ctrlPr>
                                                    <a:rPr lang="zh-CN" altLang="zh-CN" sz="2000" i="1">
                                                      <a:latin typeface="Cambria Math" panose="02040503050406030204" pitchFamily="18" charset="0"/>
                                                    </a:rPr>
                                                  </m:ctrlPr>
                                                </m:dPr>
                                                <m:e>
                                                  <m:r>
                                                    <a:rPr lang="en-US" altLang="zh-CN" sz="2000" b="1" i="1">
                                                      <a:latin typeface="Cambria Math" panose="02040503050406030204" pitchFamily="18" charset="0"/>
                                                    </a:rPr>
                                                    <m:t>𝒙</m:t>
                                                  </m:r>
                                                </m:e>
                                              </m:d>
                                            </m:e>
                                          </m:d>
                                        </m:e>
                                      </m:d>
                                    </m:e>
                                    <m:sup>
                                      <m:r>
                                        <a:rPr lang="en-US" altLang="zh-CN" sz="2000" i="1">
                                          <a:latin typeface="Cambria Math" panose="02040503050406030204" pitchFamily="18" charset="0"/>
                                        </a:rPr>
                                        <m:t>2</m:t>
                                      </m:r>
                                    </m:sup>
                                  </m:sSup>
                                </m:e>
                              </m:nary>
                            </m:e>
                          </m:eqArr>
                        </m:e>
                      </m:d>
                    </m:oMath>
                  </m:oMathPara>
                </a14:m>
                <a:endParaRPr lang="zh-CN" altLang="zh-CN" sz="2000" dirty="0"/>
              </a:p>
              <a:p>
                <a:endParaRPr lang="zh-CN" altLang="en-US" sz="2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871665"/>
                <a:ext cx="4538161" cy="4530725"/>
              </a:xfrm>
              <a:blipFill rotWithShape="0">
                <a:blip r:embed="rId3"/>
                <a:stretch>
                  <a:fillRect l="-269" t="-1480"/>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8F804A96-AA00-4054-85C5-7A1E11BBB120}" type="slidenum">
              <a:rPr lang="zh-CN" altLang="en-US" smtClean="0"/>
              <a:t>19</a:t>
            </a:fld>
            <a:endParaRPr lang="zh-CN" altLang="en-US"/>
          </a:p>
        </p:txBody>
      </p:sp>
    </p:spTree>
    <p:extLst>
      <p:ext uri="{BB962C8B-B14F-4D97-AF65-F5344CB8AC3E}">
        <p14:creationId xmlns:p14="http://schemas.microsoft.com/office/powerpoint/2010/main" val="3749275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r>
              <a:rPr lang="zh-CN" altLang="en-US" sz="4000" b="1" dirty="0">
                <a:latin typeface="黑体" panose="02010609060101010101" pitchFamily="49" charset="-122"/>
                <a:ea typeface="黑体" panose="02010609060101010101" pitchFamily="49" charset="-122"/>
              </a:rPr>
              <a:t>选题背景</a:t>
            </a:r>
            <a:endParaRPr lang="en-US" altLang="zh-CN" sz="4000" b="1" dirty="0">
              <a:latin typeface="黑体" panose="02010609060101010101" pitchFamily="49" charset="-122"/>
              <a:ea typeface="黑体" panose="02010609060101010101" pitchFamily="49" charset="-122"/>
            </a:endParaRPr>
          </a:p>
          <a:p>
            <a:r>
              <a:rPr lang="zh-CN" altLang="en-US" sz="4000" dirty="0"/>
              <a:t>文献综述</a:t>
            </a:r>
            <a:endParaRPr lang="en-US" altLang="zh-CN" sz="4000" dirty="0"/>
          </a:p>
          <a:p>
            <a:r>
              <a:rPr lang="zh-CN" altLang="en-US" sz="4000" dirty="0"/>
              <a:t>技术难点</a:t>
            </a:r>
            <a:endParaRPr lang="en-US" altLang="zh-CN" sz="4000" dirty="0"/>
          </a:p>
          <a:p>
            <a:r>
              <a:rPr lang="zh-CN" altLang="en-US" sz="4000" dirty="0" smtClean="0"/>
              <a:t>研究</a:t>
            </a:r>
            <a:r>
              <a:rPr lang="zh-CN" altLang="en-US" sz="4000" dirty="0"/>
              <a:t>内容</a:t>
            </a:r>
            <a:endParaRPr lang="en-US" altLang="zh-CN" sz="4000" dirty="0"/>
          </a:p>
          <a:p>
            <a:r>
              <a:rPr lang="zh-CN" altLang="en-US" sz="4000" dirty="0"/>
              <a:t>研究计划</a:t>
            </a:r>
            <a:endParaRPr lang="en-US" altLang="zh-CN" sz="40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2</a:t>
            </a:fld>
            <a:endParaRPr lang="zh-CN" altLang="en-US"/>
          </a:p>
        </p:txBody>
      </p:sp>
    </p:spTree>
    <p:extLst>
      <p:ext uri="{BB962C8B-B14F-4D97-AF65-F5344CB8AC3E}">
        <p14:creationId xmlns:p14="http://schemas.microsoft.com/office/powerpoint/2010/main" val="2430899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a:t>
            </a:r>
            <a:r>
              <a:rPr lang="zh-CN" altLang="en-US" dirty="0"/>
              <a:t>内容</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err="1"/>
                  <a:t>s</a:t>
                </a:r>
                <a:r>
                  <a:rPr lang="en-US" altLang="zh-CN" dirty="0" err="1" smtClean="0"/>
                  <a:t>oftmax</a:t>
                </a:r>
                <a:endParaRPr lang="en-US" altLang="zh-CN" dirty="0" smtClean="0"/>
              </a:p>
              <a:p>
                <a:pPr marL="0" indent="0">
                  <a:buNone/>
                </a:pPr>
                <a:r>
                  <a:rPr lang="zh-CN" altLang="en-US" sz="2400" dirty="0" smtClean="0"/>
                  <a:t>针对多类分类任务</a:t>
                </a:r>
                <a:r>
                  <a:rPr lang="zh-CN" altLang="en-US" sz="2400" dirty="0"/>
                  <a:t>，</a:t>
                </a:r>
                <a:r>
                  <a:rPr lang="zh-CN" altLang="en-US" sz="2400" dirty="0" smtClean="0"/>
                  <a:t>用于深度网络的输出</a:t>
                </a:r>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m:rPr>
                              <m:sty m:val="p"/>
                            </m:rPr>
                            <a:rPr lang="en-US" altLang="zh-CN" sz="2400">
                              <a:latin typeface="Cambria Math" panose="02040503050406030204" pitchFamily="18" charset="0"/>
                            </a:rPr>
                            <m:t>y</m:t>
                          </m:r>
                        </m:e>
                        <m:sub>
                          <m:r>
                            <m:rPr>
                              <m:sty m:val="p"/>
                            </m:rPr>
                            <a:rPr lang="en-US" altLang="zh-CN" sz="2400">
                              <a:latin typeface="Cambria Math" panose="02040503050406030204" pitchFamily="18" charset="0"/>
                            </a:rPr>
                            <m:t>k</m:t>
                          </m:r>
                        </m:sub>
                      </m:sSub>
                      <m:r>
                        <a:rPr lang="en-US" altLang="zh-CN" sz="2400">
                          <a:latin typeface="Cambria Math" panose="02040503050406030204" pitchFamily="18" charset="0"/>
                        </a:rPr>
                        <m:t>=</m:t>
                      </m:r>
                      <m:r>
                        <m:rPr>
                          <m:sty m:val="p"/>
                        </m:rPr>
                        <a:rPr lang="en-US" altLang="zh-CN" sz="2400">
                          <a:latin typeface="Cambria Math" panose="02040503050406030204" pitchFamily="18" charset="0"/>
                        </a:rPr>
                        <m:t>p</m:t>
                      </m:r>
                      <m:d>
                        <m:dPr>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i="1">
                                  <a:latin typeface="Cambria Math" panose="02040503050406030204" pitchFamily="18" charset="0"/>
                                </a:rPr>
                                <m:t>𝑖</m:t>
                              </m:r>
                            </m:sup>
                          </m:sSup>
                          <m:r>
                            <a:rPr lang="en-US" altLang="zh-CN" sz="2400" i="1">
                              <a:latin typeface="Cambria Math" panose="02040503050406030204" pitchFamily="18" charset="0"/>
                            </a:rPr>
                            <m:t>=</m:t>
                          </m:r>
                          <m:r>
                            <a:rPr lang="en-US" altLang="zh-CN" sz="2400" i="1">
                              <a:latin typeface="Cambria Math" panose="02040503050406030204" pitchFamily="18" charset="0"/>
                            </a:rPr>
                            <m:t>𝑘</m:t>
                          </m:r>
                          <m:r>
                            <a:rPr lang="en-US" altLang="zh-CN" sz="2400" i="1">
                              <a:latin typeface="Cambria Math" panose="02040503050406030204" pitchFamily="18" charset="0"/>
                            </a:rPr>
                            <m:t>|</m:t>
                          </m:r>
                          <m:r>
                            <a:rPr lang="en-US" altLang="zh-CN" sz="2400" i="1">
                              <a:latin typeface="Cambria Math" panose="02040503050406030204" pitchFamily="18" charset="0"/>
                            </a:rPr>
                            <m:t>𝑥</m:t>
                          </m:r>
                        </m:e>
                      </m:d>
                      <m:r>
                        <a:rPr lang="en-US" altLang="zh-CN" sz="2400" i="1">
                          <a:latin typeface="Cambria Math" panose="02040503050406030204" pitchFamily="18" charset="0"/>
                        </a:rPr>
                        <m:t>=</m:t>
                      </m:r>
                      <m:f>
                        <m:fPr>
                          <m:ctrlPr>
                            <a:rPr lang="zh-CN" altLang="zh-CN" sz="2400" i="1">
                              <a:latin typeface="Cambria Math" panose="02040503050406030204" pitchFamily="18" charset="0"/>
                            </a:rPr>
                          </m:ctrlPr>
                        </m:fPr>
                        <m:num>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𝑒</m:t>
                              </m:r>
                            </m:e>
                            <m:sup>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𝑘</m:t>
                                  </m:r>
                                </m:sub>
                              </m:sSub>
                            </m:sup>
                          </m:sSup>
                        </m:num>
                        <m:den>
                          <m:nary>
                            <m:naryPr>
                              <m:chr m:val="∑"/>
                              <m:limLoc m:val="subSup"/>
                              <m:ctrlPr>
                                <a:rPr lang="zh-CN" altLang="zh-CN" sz="2400" i="1">
                                  <a:latin typeface="Cambria Math" panose="02040503050406030204" pitchFamily="18" charset="0"/>
                                </a:rPr>
                              </m:ctrlPr>
                            </m:naryPr>
                            <m:sub>
                              <m:r>
                                <a:rPr lang="en-US" altLang="zh-CN" sz="2400" i="1">
                                  <a:latin typeface="Cambria Math" panose="02040503050406030204" pitchFamily="18" charset="0"/>
                                </a:rPr>
                                <m:t>𝑗</m:t>
                              </m:r>
                              <m:r>
                                <a:rPr lang="en-US" altLang="zh-CN" sz="2400" i="1">
                                  <a:latin typeface="Cambria Math" panose="02040503050406030204" pitchFamily="18" charset="0"/>
                                </a:rPr>
                                <m:t>=1</m:t>
                              </m:r>
                            </m:sub>
                            <m:sup>
                              <m:r>
                                <a:rPr lang="en-US" altLang="zh-CN" sz="2400" i="1">
                                  <a:latin typeface="Cambria Math" panose="02040503050406030204" pitchFamily="18" charset="0"/>
                                </a:rPr>
                                <m:t>𝐾</m:t>
                              </m:r>
                            </m:sup>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𝑒</m:t>
                                  </m:r>
                                </m:e>
                                <m:sup>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𝑗</m:t>
                                      </m:r>
                                    </m:sub>
                                  </m:sSub>
                                </m:sup>
                              </m:sSup>
                            </m:e>
                          </m:nary>
                        </m:den>
                      </m:f>
                    </m:oMath>
                  </m:oMathPara>
                </a14:m>
                <a:endParaRPr lang="zh-CN" altLang="zh-CN" sz="2400" dirty="0"/>
              </a:p>
              <a:p>
                <a:r>
                  <a:rPr lang="zh-CN" altLang="zh-CN" sz="2400" dirty="0" smtClean="0"/>
                  <a:t>损失函数</a:t>
                </a:r>
                <a:endParaRPr lang="zh-CN" altLang="zh-CN" sz="2400" dirty="0"/>
              </a:p>
              <a:p>
                <a:pPr marL="0" indent="0">
                  <a:buNone/>
                </a:pPr>
                <a14:m>
                  <m:oMathPara xmlns:m="http://schemas.openxmlformats.org/officeDocument/2006/math">
                    <m:oMathParaPr>
                      <m:jc m:val="centerGroup"/>
                    </m:oMathParaPr>
                    <m:oMath xmlns:m="http://schemas.openxmlformats.org/officeDocument/2006/math">
                      <m:r>
                        <m:rPr>
                          <m:sty m:val="p"/>
                        </m:rPr>
                        <a:rPr lang="en-US" altLang="zh-CN" sz="2400">
                          <a:latin typeface="Cambria Math" panose="02040503050406030204" pitchFamily="18" charset="0"/>
                        </a:rPr>
                        <m:t>J</m:t>
                      </m:r>
                      <m:r>
                        <a:rPr lang="en-US" altLang="zh-CN" sz="2400">
                          <a:latin typeface="Cambria Math" panose="02040503050406030204" pitchFamily="18" charset="0"/>
                        </a:rPr>
                        <m:t>=</m:t>
                      </m:r>
                      <m:r>
                        <a:rPr lang="en-US" altLang="zh-CN" sz="2400" i="1">
                          <a:latin typeface="Cambria Math" panose="02040503050406030204" pitchFamily="18" charset="0"/>
                        </a:rPr>
                        <m:t>−</m:t>
                      </m:r>
                      <m:f>
                        <m:fPr>
                          <m:ctrlPr>
                            <a:rPr lang="zh-CN" altLang="zh-CN" sz="2400" i="1">
                              <a:latin typeface="Cambria Math" panose="02040503050406030204" pitchFamily="18" charset="0"/>
                            </a:rPr>
                          </m:ctrlPr>
                        </m:fPr>
                        <m:num>
                          <m:r>
                            <a:rPr lang="en-US" altLang="zh-CN" sz="2400">
                              <a:latin typeface="Cambria Math" panose="02040503050406030204" pitchFamily="18" charset="0"/>
                            </a:rPr>
                            <m:t>1</m:t>
                          </m:r>
                        </m:num>
                        <m:den>
                          <m:r>
                            <m:rPr>
                              <m:sty m:val="p"/>
                            </m:rPr>
                            <a:rPr lang="en-US" altLang="zh-CN" sz="2400">
                              <a:latin typeface="Cambria Math" panose="02040503050406030204" pitchFamily="18" charset="0"/>
                            </a:rPr>
                            <m:t>m</m:t>
                          </m:r>
                        </m:den>
                      </m:f>
                      <m:d>
                        <m:dPr>
                          <m:begChr m:val="["/>
                          <m:endChr m:val="]"/>
                          <m:ctrlPr>
                            <a:rPr lang="zh-CN" altLang="zh-CN" sz="2400" i="1">
                              <a:latin typeface="Cambria Math" panose="02040503050406030204" pitchFamily="18" charset="0"/>
                            </a:rPr>
                          </m:ctrlPr>
                        </m:dPr>
                        <m:e>
                          <m:nary>
                            <m:naryPr>
                              <m:chr m:val="∑"/>
                              <m:limLoc m:val="undOvr"/>
                              <m:ctrlPr>
                                <a:rPr lang="zh-CN" altLang="zh-CN" sz="2400" i="1">
                                  <a:latin typeface="Cambria Math" panose="02040503050406030204" pitchFamily="18" charset="0"/>
                                </a:rPr>
                              </m:ctrlPr>
                            </m:naryPr>
                            <m:sub>
                              <m: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i="1">
                                  <a:latin typeface="Cambria Math" panose="02040503050406030204" pitchFamily="18" charset="0"/>
                                </a:rPr>
                                <m:t>𝑚</m:t>
                              </m:r>
                            </m:sup>
                            <m:e>
                              <m:nary>
                                <m:naryPr>
                                  <m:chr m:val="∑"/>
                                  <m:limLoc m:val="undOvr"/>
                                  <m:ctrlPr>
                                    <a:rPr lang="zh-CN" altLang="zh-CN" sz="2400" i="1">
                                      <a:latin typeface="Cambria Math" panose="02040503050406030204" pitchFamily="18" charset="0"/>
                                    </a:rPr>
                                  </m:ctrlPr>
                                </m:naryPr>
                                <m:sub>
                                  <m:r>
                                    <a:rPr lang="en-US" altLang="zh-CN" sz="2400" i="1">
                                      <a:latin typeface="Cambria Math" panose="02040503050406030204" pitchFamily="18" charset="0"/>
                                    </a:rPr>
                                    <m:t>𝑘</m:t>
                                  </m:r>
                                  <m:r>
                                    <a:rPr lang="en-US" altLang="zh-CN" sz="2400" i="1">
                                      <a:latin typeface="Cambria Math" panose="02040503050406030204" pitchFamily="18" charset="0"/>
                                    </a:rPr>
                                    <m:t>=1</m:t>
                                  </m:r>
                                </m:sub>
                                <m:sup>
                                  <m:r>
                                    <a:rPr lang="en-US" altLang="zh-CN" sz="2400" i="1">
                                      <a:latin typeface="Cambria Math" panose="02040503050406030204" pitchFamily="18" charset="0"/>
                                    </a:rPr>
                                    <m:t>𝐾</m:t>
                                  </m:r>
                                </m:sup>
                                <m:e>
                                  <m:r>
                                    <a:rPr lang="en-US" altLang="zh-CN" sz="2400" i="1">
                                      <a:latin typeface="Cambria Math" panose="02040503050406030204" pitchFamily="18" charset="0"/>
                                    </a:rPr>
                                    <m:t>1</m:t>
                                  </m:r>
                                  <m:d>
                                    <m:dPr>
                                      <m:begChr m:val="{"/>
                                      <m:endChr m:val="}"/>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i="1">
                                              <a:latin typeface="Cambria Math" panose="02040503050406030204" pitchFamily="18" charset="0"/>
                                            </a:rPr>
                                            <m:t>𝑖</m:t>
                                          </m:r>
                                        </m:sup>
                                      </m:sSup>
                                      <m:r>
                                        <a:rPr lang="en-US" altLang="zh-CN" sz="2400" i="1">
                                          <a:latin typeface="Cambria Math" panose="02040503050406030204" pitchFamily="18" charset="0"/>
                                        </a:rPr>
                                        <m:t>=</m:t>
                                      </m:r>
                                      <m:r>
                                        <a:rPr lang="en-US" altLang="zh-CN" sz="2400" i="1">
                                          <a:latin typeface="Cambria Math" panose="02040503050406030204" pitchFamily="18" charset="0"/>
                                        </a:rPr>
                                        <m:t>𝑘</m:t>
                                      </m:r>
                                    </m:e>
                                  </m:d>
                                  <m:func>
                                    <m:funcPr>
                                      <m:ctrlPr>
                                        <a:rPr lang="zh-CN"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d>
                                        <m:dPr>
                                          <m:ctrlPr>
                                            <a:rPr lang="zh-CN" altLang="zh-CN" sz="2400" i="1">
                                              <a:latin typeface="Cambria Math" panose="02040503050406030204" pitchFamily="18" charset="0"/>
                                            </a:rPr>
                                          </m:ctrlPr>
                                        </m:dPr>
                                        <m:e>
                                          <m:r>
                                            <m:rPr>
                                              <m:sty m:val="p"/>
                                            </m:rPr>
                                            <a:rPr lang="en-US" altLang="zh-CN" sz="2400">
                                              <a:latin typeface="Cambria Math" panose="02040503050406030204" pitchFamily="18" charset="0"/>
                                            </a:rPr>
                                            <m:t>p</m:t>
                                          </m:r>
                                          <m:d>
                                            <m:dPr>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i="1">
                                                      <a:latin typeface="Cambria Math" panose="02040503050406030204" pitchFamily="18" charset="0"/>
                                                    </a:rPr>
                                                    <m:t>𝑖</m:t>
                                                  </m:r>
                                                </m:sup>
                                              </m:sSup>
                                              <m:r>
                                                <a:rPr lang="en-US" altLang="zh-CN" sz="2400" i="1">
                                                  <a:latin typeface="Cambria Math" panose="02040503050406030204" pitchFamily="18" charset="0"/>
                                                </a:rPr>
                                                <m:t>=</m:t>
                                              </m:r>
                                              <m:r>
                                                <a:rPr lang="en-US" altLang="zh-CN" sz="2400" i="1">
                                                  <a:latin typeface="Cambria Math" panose="02040503050406030204" pitchFamily="18" charset="0"/>
                                                </a:rPr>
                                                <m:t>𝑘</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e>
                                          </m:d>
                                        </m:e>
                                      </m:d>
                                    </m:e>
                                  </m:func>
                                </m:e>
                              </m:nary>
                            </m:e>
                          </m:nary>
                        </m:e>
                      </m:d>
                    </m:oMath>
                  </m:oMathPara>
                </a14:m>
                <a:endParaRPr lang="zh-CN" altLang="zh-CN" dirty="0"/>
              </a:p>
              <a:p>
                <a:pPr marL="0" indent="0">
                  <a:buNone/>
                </a:pPr>
                <a:endParaRPr lang="en-US" altLang="zh-CN" dirty="0" smtClean="0"/>
              </a:p>
              <a:p>
                <a:pPr marL="0" indent="0">
                  <a:buNone/>
                </a:pPr>
                <a:endParaRPr lang="zh-CN"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111" t="-1884"/>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8F804A96-AA00-4054-85C5-7A1E11BBB120}" type="slidenum">
              <a:rPr lang="zh-CN" altLang="en-US" smtClean="0"/>
              <a:t>20</a:t>
            </a:fld>
            <a:endParaRPr lang="zh-CN" altLang="en-US"/>
          </a:p>
        </p:txBody>
      </p:sp>
    </p:spTree>
    <p:extLst>
      <p:ext uri="{BB962C8B-B14F-4D97-AF65-F5344CB8AC3E}">
        <p14:creationId xmlns:p14="http://schemas.microsoft.com/office/powerpoint/2010/main" val="40753754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a:xfrm>
            <a:off x="457200" y="1600203"/>
            <a:ext cx="8229600" cy="1028698"/>
          </a:xfrm>
        </p:spPr>
        <p:txBody>
          <a:bodyPr/>
          <a:lstStyle/>
          <a:p>
            <a:r>
              <a:rPr lang="zh-CN" altLang="zh-CN" sz="2800" dirty="0"/>
              <a:t>长短型记忆</a:t>
            </a:r>
            <a:r>
              <a:rPr lang="en-US" altLang="zh-CN" sz="2800" dirty="0"/>
              <a:t>(Long-Short Term Memory, LSTM</a:t>
            </a:r>
            <a:r>
              <a:rPr lang="en-US" altLang="zh-CN" sz="2800" dirty="0" smtClean="0"/>
              <a:t>)</a:t>
            </a:r>
          </a:p>
          <a:p>
            <a:pPr marL="0" indent="0">
              <a:buNone/>
            </a:pPr>
            <a:r>
              <a:rPr lang="zh-CN" altLang="en-US" sz="2800" dirty="0" smtClean="0"/>
              <a:t>是循环神经网络的一</a:t>
            </a:r>
            <a:r>
              <a:rPr lang="zh-CN" altLang="en-US" sz="2800" dirty="0" smtClean="0"/>
              <a:t>种</a:t>
            </a:r>
            <a:endParaRPr lang="en-US" altLang="zh-CN" sz="2800" dirty="0" smtClean="0"/>
          </a:p>
        </p:txBody>
      </p:sp>
      <p:pic>
        <p:nvPicPr>
          <p:cNvPr id="4" name="图片 3"/>
          <p:cNvPicPr>
            <a:picLocks noChangeAspect="1"/>
          </p:cNvPicPr>
          <p:nvPr/>
        </p:nvPicPr>
        <p:blipFill>
          <a:blip r:embed="rId3"/>
          <a:stretch>
            <a:fillRect/>
          </a:stretch>
        </p:blipFill>
        <p:spPr>
          <a:xfrm>
            <a:off x="1094287" y="3436770"/>
            <a:ext cx="6955426" cy="2736684"/>
          </a:xfrm>
          <a:prstGeom prst="rect">
            <a:avLst/>
          </a:prstGeom>
        </p:spPr>
      </p:pic>
      <p:sp>
        <p:nvSpPr>
          <p:cNvPr id="5" name="文本框 4"/>
          <p:cNvSpPr txBox="1"/>
          <p:nvPr/>
        </p:nvSpPr>
        <p:spPr>
          <a:xfrm>
            <a:off x="2114550" y="3067438"/>
            <a:ext cx="4914900" cy="369332"/>
          </a:xfrm>
          <a:prstGeom prst="rect">
            <a:avLst/>
          </a:prstGeom>
          <a:noFill/>
        </p:spPr>
        <p:txBody>
          <a:bodyPr wrap="square" rtlCol="0">
            <a:spAutoFit/>
          </a:bodyPr>
          <a:lstStyle/>
          <a:p>
            <a:r>
              <a:rPr lang="zh-CN" altLang="en-US" dirty="0"/>
              <a:t>一个循环神经网络结构及其在时间轴上的展开</a:t>
            </a:r>
          </a:p>
        </p:txBody>
      </p:sp>
      <p:sp>
        <p:nvSpPr>
          <p:cNvPr id="6" name="灯片编号占位符 5"/>
          <p:cNvSpPr>
            <a:spLocks noGrp="1"/>
          </p:cNvSpPr>
          <p:nvPr>
            <p:ph type="sldNum" sz="quarter" idx="12"/>
          </p:nvPr>
        </p:nvSpPr>
        <p:spPr/>
        <p:txBody>
          <a:bodyPr/>
          <a:lstStyle/>
          <a:p>
            <a:fld id="{8F804A96-AA00-4054-85C5-7A1E11BBB120}" type="slidenum">
              <a:rPr lang="zh-CN" altLang="en-US" smtClean="0"/>
              <a:t>21</a:t>
            </a:fld>
            <a:endParaRPr lang="zh-CN" altLang="en-US"/>
          </a:p>
        </p:txBody>
      </p:sp>
    </p:spTree>
    <p:extLst>
      <p:ext uri="{BB962C8B-B14F-4D97-AF65-F5344CB8AC3E}">
        <p14:creationId xmlns:p14="http://schemas.microsoft.com/office/powerpoint/2010/main" val="34633284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pic>
        <p:nvPicPr>
          <p:cNvPr id="5" name="内容占位符 4"/>
          <p:cNvPicPr>
            <a:picLocks noGrp="1" noChangeAspect="1"/>
          </p:cNvPicPr>
          <p:nvPr>
            <p:ph idx="1"/>
          </p:nvPr>
        </p:nvPicPr>
        <p:blipFill>
          <a:blip r:embed="rId3"/>
          <a:stretch>
            <a:fillRect/>
          </a:stretch>
        </p:blipFill>
        <p:spPr>
          <a:xfrm>
            <a:off x="233700" y="2361698"/>
            <a:ext cx="8254831" cy="3827796"/>
          </a:xfrm>
          <a:prstGeom prst="rect">
            <a:avLst/>
          </a:prstGeom>
        </p:spPr>
      </p:pic>
      <p:sp>
        <p:nvSpPr>
          <p:cNvPr id="6" name="文本框 5"/>
          <p:cNvSpPr txBox="1"/>
          <p:nvPr/>
        </p:nvSpPr>
        <p:spPr>
          <a:xfrm>
            <a:off x="2547938" y="1857375"/>
            <a:ext cx="4914900" cy="369332"/>
          </a:xfrm>
          <a:prstGeom prst="rect">
            <a:avLst/>
          </a:prstGeom>
          <a:noFill/>
        </p:spPr>
        <p:txBody>
          <a:bodyPr wrap="square" rtlCol="0">
            <a:spAutoFit/>
          </a:bodyPr>
          <a:lstStyle/>
          <a:p>
            <a:r>
              <a:rPr lang="zh-CN" altLang="en-US" dirty="0"/>
              <a:t>简单</a:t>
            </a:r>
            <a:r>
              <a:rPr lang="en-US" altLang="zh-CN" dirty="0"/>
              <a:t>RNN</a:t>
            </a:r>
            <a:r>
              <a:rPr lang="zh-CN" altLang="en-US" dirty="0"/>
              <a:t>单元与</a:t>
            </a:r>
            <a:r>
              <a:rPr lang="en-US" altLang="zh-CN" dirty="0"/>
              <a:t>LSTM</a:t>
            </a:r>
            <a:r>
              <a:rPr lang="zh-CN" altLang="en-US" dirty="0"/>
              <a:t>结构的对比</a:t>
            </a:r>
          </a:p>
        </p:txBody>
      </p:sp>
      <p:sp>
        <p:nvSpPr>
          <p:cNvPr id="3" name="灯片编号占位符 2"/>
          <p:cNvSpPr>
            <a:spLocks noGrp="1"/>
          </p:cNvSpPr>
          <p:nvPr>
            <p:ph type="sldNum" sz="quarter" idx="12"/>
          </p:nvPr>
        </p:nvSpPr>
        <p:spPr/>
        <p:txBody>
          <a:bodyPr/>
          <a:lstStyle/>
          <a:p>
            <a:fld id="{8F804A96-AA00-4054-85C5-7A1E11BBB120}" type="slidenum">
              <a:rPr lang="zh-CN" altLang="en-US" smtClean="0"/>
              <a:t>22</a:t>
            </a:fld>
            <a:endParaRPr lang="zh-CN" altLang="en-US"/>
          </a:p>
        </p:txBody>
      </p:sp>
    </p:spTree>
    <p:extLst>
      <p:ext uri="{BB962C8B-B14F-4D97-AF65-F5344CB8AC3E}">
        <p14:creationId xmlns:p14="http://schemas.microsoft.com/office/powerpoint/2010/main" val="20791144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基于</a:t>
            </a:r>
            <a:r>
              <a:rPr lang="zh-CN" altLang="en-US" sz="4000" dirty="0"/>
              <a:t>深度学习的异常炉况诊断研究</a:t>
            </a:r>
          </a:p>
        </p:txBody>
      </p:sp>
      <p:sp>
        <p:nvSpPr>
          <p:cNvPr id="3" name="内容占位符 2"/>
          <p:cNvSpPr>
            <a:spLocks noGrp="1"/>
          </p:cNvSpPr>
          <p:nvPr>
            <p:ph idx="1"/>
          </p:nvPr>
        </p:nvSpPr>
        <p:spPr/>
        <p:txBody>
          <a:bodyPr/>
          <a:lstStyle/>
          <a:p>
            <a:r>
              <a:rPr lang="zh-CN" altLang="zh-CN" sz="2800" dirty="0" smtClean="0"/>
              <a:t>高炉运行变量</a:t>
            </a:r>
            <a:r>
              <a:rPr lang="zh-CN" altLang="en-US" sz="2800" dirty="0" smtClean="0"/>
              <a:t>历史数据</a:t>
            </a:r>
            <a:r>
              <a:rPr lang="zh-CN" altLang="zh-CN" sz="2800" dirty="0" smtClean="0"/>
              <a:t>可以</a:t>
            </a:r>
            <a:r>
              <a:rPr lang="zh-CN" altLang="zh-CN" sz="2800" dirty="0"/>
              <a:t>认为是一组多维时序</a:t>
            </a:r>
            <a:r>
              <a:rPr lang="zh-CN" altLang="zh-CN" sz="2800" dirty="0" smtClean="0"/>
              <a:t>数据</a:t>
            </a:r>
            <a:endParaRPr lang="en-US" altLang="zh-CN" sz="2800" dirty="0" smtClean="0"/>
          </a:p>
          <a:p>
            <a:r>
              <a:rPr lang="zh-CN" altLang="zh-CN" sz="2800" dirty="0"/>
              <a:t>通过操作工的临场判断</a:t>
            </a:r>
            <a:r>
              <a:rPr lang="zh-CN" altLang="zh-CN" sz="2800" dirty="0" smtClean="0"/>
              <a:t>和</a:t>
            </a:r>
            <a:r>
              <a:rPr lang="zh-CN" altLang="en-US" sz="2800" dirty="0" smtClean="0"/>
              <a:t>事后</a:t>
            </a:r>
            <a:r>
              <a:rPr lang="zh-CN" altLang="zh-CN" sz="2800" dirty="0" smtClean="0"/>
              <a:t>对</a:t>
            </a:r>
            <a:r>
              <a:rPr lang="zh-CN" altLang="zh-CN" sz="2800" dirty="0"/>
              <a:t>历史数据的分析，可以判断出</a:t>
            </a:r>
            <a:r>
              <a:rPr lang="zh-CN" altLang="zh-CN" sz="2800" dirty="0" smtClean="0"/>
              <a:t>高炉炉况</a:t>
            </a:r>
            <a:r>
              <a:rPr lang="zh-CN" altLang="en-US" sz="2800" dirty="0" smtClean="0"/>
              <a:t>是否正常、定位</a:t>
            </a:r>
            <a:r>
              <a:rPr lang="zh-CN" altLang="zh-CN" sz="2800" dirty="0" smtClean="0"/>
              <a:t>异常炉况，</a:t>
            </a:r>
            <a:r>
              <a:rPr lang="zh-CN" altLang="zh-CN" sz="2800" dirty="0"/>
              <a:t>可以</a:t>
            </a:r>
            <a:r>
              <a:rPr lang="zh-CN" altLang="zh-CN" sz="2800" dirty="0" smtClean="0"/>
              <a:t>认为</a:t>
            </a:r>
            <a:r>
              <a:rPr lang="zh-CN" altLang="en-US" sz="2800" dirty="0" smtClean="0"/>
              <a:t>形成了</a:t>
            </a:r>
            <a:r>
              <a:rPr lang="zh-CN" altLang="zh-CN" sz="2800" dirty="0" smtClean="0"/>
              <a:t>一</a:t>
            </a:r>
            <a:r>
              <a:rPr lang="zh-CN" altLang="zh-CN" sz="2800" dirty="0"/>
              <a:t>组时序</a:t>
            </a:r>
            <a:r>
              <a:rPr lang="zh-CN" altLang="zh-CN" sz="2800" dirty="0" smtClean="0"/>
              <a:t>标签</a:t>
            </a:r>
            <a:endParaRPr lang="en-US" altLang="zh-CN" sz="2800" dirty="0" smtClean="0"/>
          </a:p>
          <a:p>
            <a:r>
              <a:rPr lang="zh-CN" altLang="en-US" sz="2800" dirty="0" smtClean="0"/>
              <a:t>等价为</a:t>
            </a:r>
            <a:r>
              <a:rPr lang="zh-CN" altLang="zh-CN" sz="2800" dirty="0" smtClean="0"/>
              <a:t>对</a:t>
            </a:r>
            <a:r>
              <a:rPr lang="zh-CN" altLang="zh-CN" sz="2800" dirty="0"/>
              <a:t>多维时序输入数据和目标时序标签建模的机器学习问题</a:t>
            </a:r>
            <a:endParaRPr lang="zh-CN" altLang="en-US" sz="28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23</a:t>
            </a:fld>
            <a:endParaRPr lang="zh-CN" altLang="en-US"/>
          </a:p>
        </p:txBody>
      </p:sp>
    </p:spTree>
    <p:extLst>
      <p:ext uri="{BB962C8B-B14F-4D97-AF65-F5344CB8AC3E}">
        <p14:creationId xmlns:p14="http://schemas.microsoft.com/office/powerpoint/2010/main" val="11803984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基于</a:t>
            </a:r>
            <a:r>
              <a:rPr lang="zh-CN" altLang="en-US" sz="4000" dirty="0"/>
              <a:t>深度学习的异常炉况诊断研究</a:t>
            </a:r>
          </a:p>
        </p:txBody>
      </p:sp>
      <p:sp>
        <p:nvSpPr>
          <p:cNvPr id="3" name="内容占位符 2"/>
          <p:cNvSpPr>
            <a:spLocks noGrp="1"/>
          </p:cNvSpPr>
          <p:nvPr>
            <p:ph idx="1"/>
          </p:nvPr>
        </p:nvSpPr>
        <p:spPr>
          <a:xfrm>
            <a:off x="457200" y="1785940"/>
            <a:ext cx="8229600" cy="4530725"/>
          </a:xfrm>
        </p:spPr>
        <p:txBody>
          <a:bodyPr/>
          <a:lstStyle/>
          <a:p>
            <a:r>
              <a:rPr lang="zh-CN" altLang="en-US" sz="2800" dirty="0" smtClean="0"/>
              <a:t>类似语音识别，</a:t>
            </a:r>
            <a:r>
              <a:rPr lang="en-US" altLang="zh-CN" sz="2800" dirty="0" smtClean="0"/>
              <a:t>end-to-end</a:t>
            </a:r>
            <a:endParaRPr lang="zh-CN" altLang="en-US" sz="2800" dirty="0"/>
          </a:p>
          <a:p>
            <a:r>
              <a:rPr lang="en-US" altLang="zh-CN" sz="2800" dirty="0"/>
              <a:t>X(t</a:t>
            </a:r>
            <a:r>
              <a:rPr lang="en-US" altLang="zh-CN" sz="2800" dirty="0" smtClean="0"/>
              <a:t>)</a:t>
            </a:r>
            <a:r>
              <a:rPr lang="en-US" altLang="zh-CN" sz="2800" dirty="0"/>
              <a:t> ,X(t-1</a:t>
            </a:r>
            <a:r>
              <a:rPr lang="en-US" altLang="zh-CN" sz="2800" dirty="0" smtClean="0"/>
              <a:t>) </a:t>
            </a:r>
            <a:r>
              <a:rPr lang="en-US" altLang="zh-CN" sz="2800" dirty="0"/>
              <a:t>,</a:t>
            </a:r>
            <a:r>
              <a:rPr lang="en-US" altLang="zh-CN" sz="2800" dirty="0" smtClean="0"/>
              <a:t>X(t-2)… </a:t>
            </a:r>
            <a:r>
              <a:rPr lang="en-US" altLang="zh-CN" sz="2800" dirty="0" smtClean="0">
                <a:sym typeface="Wingdings" panose="05000000000000000000" pitchFamily="2" charset="2"/>
              </a:rPr>
              <a:t>X(t+1)</a:t>
            </a:r>
            <a:r>
              <a:rPr lang="zh-CN" altLang="en-US" sz="2800" dirty="0" smtClean="0"/>
              <a:t>，隐</a:t>
            </a:r>
            <a:r>
              <a:rPr lang="zh-CN" altLang="en-US" sz="2800" dirty="0"/>
              <a:t>层的输出作为</a:t>
            </a:r>
            <a:r>
              <a:rPr lang="zh-CN" altLang="en-US" sz="2800" dirty="0" smtClean="0"/>
              <a:t>特征</a:t>
            </a:r>
            <a:endParaRPr lang="zh-CN" altLang="en-US" sz="2800" dirty="0"/>
          </a:p>
          <a:p>
            <a:r>
              <a:rPr lang="zh-CN" altLang="en-US" sz="2800" dirty="0" smtClean="0"/>
              <a:t>将每个</a:t>
            </a:r>
            <a:r>
              <a:rPr lang="zh-CN" altLang="en-US" sz="2800" dirty="0"/>
              <a:t>时间切片作为单个样本</a:t>
            </a:r>
            <a:r>
              <a:rPr lang="zh-CN" altLang="en-US" sz="2800" dirty="0" smtClean="0"/>
              <a:t>，</a:t>
            </a:r>
            <a:r>
              <a:rPr lang="zh-CN" altLang="en-US" sz="2800" dirty="0"/>
              <a:t>训练</a:t>
            </a:r>
            <a:r>
              <a:rPr lang="zh-CN" altLang="en-US" sz="2800" dirty="0" smtClean="0"/>
              <a:t>堆叠</a:t>
            </a:r>
            <a:r>
              <a:rPr lang="zh-CN" altLang="en-US" sz="2800" dirty="0"/>
              <a:t>自动编码器</a:t>
            </a:r>
            <a:r>
              <a:rPr lang="en-US" altLang="zh-CN" sz="2800" dirty="0"/>
              <a:t>(stacked auto-encoder</a:t>
            </a:r>
            <a:r>
              <a:rPr lang="en-US" altLang="zh-CN" sz="2800" dirty="0" smtClean="0"/>
              <a:t>)+</a:t>
            </a:r>
            <a:r>
              <a:rPr lang="en-US" altLang="zh-CN" sz="2800" dirty="0" err="1" smtClean="0"/>
              <a:t>softmax</a:t>
            </a:r>
            <a:endParaRPr lang="en-US" altLang="zh-CN" sz="2800" dirty="0" smtClean="0"/>
          </a:p>
          <a:p>
            <a:r>
              <a:rPr lang="zh-CN" altLang="en-US" sz="2800" dirty="0" smtClean="0"/>
              <a:t>特征工程</a:t>
            </a:r>
            <a:r>
              <a:rPr lang="en-US" altLang="zh-CN" sz="2800" dirty="0" smtClean="0"/>
              <a:t>+</a:t>
            </a:r>
            <a:r>
              <a:rPr lang="zh-CN" altLang="en-US" sz="2800" dirty="0" smtClean="0"/>
              <a:t>分类器</a:t>
            </a:r>
            <a:endParaRPr lang="zh-CN" altLang="en-US" sz="28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effectLst/>
              </a:rPr>
              <a:t>24</a:t>
            </a:fld>
            <a:endParaRPr lang="zh-CN" altLang="en-US" dirty="0">
              <a:effectLst/>
            </a:endParaRPr>
          </a:p>
        </p:txBody>
      </p:sp>
    </p:spTree>
    <p:extLst>
      <p:ext uri="{BB962C8B-B14F-4D97-AF65-F5344CB8AC3E}">
        <p14:creationId xmlns:p14="http://schemas.microsoft.com/office/powerpoint/2010/main" val="9751601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研究计划</a:t>
            </a:r>
            <a:endParaRPr lang="zh-CN" altLang="en-US" dirty="0"/>
          </a:p>
        </p:txBody>
      </p:sp>
      <p:sp>
        <p:nvSpPr>
          <p:cNvPr id="3" name="内容占位符 2"/>
          <p:cNvSpPr>
            <a:spLocks noGrp="1"/>
          </p:cNvSpPr>
          <p:nvPr>
            <p:ph idx="1"/>
          </p:nvPr>
        </p:nvSpPr>
        <p:spPr/>
        <p:txBody>
          <a:bodyPr/>
          <a:lstStyle/>
          <a:p>
            <a:r>
              <a:rPr lang="en-US" altLang="zh-CN" sz="2800" dirty="0" smtClean="0"/>
              <a:t>2015.6-2015.9</a:t>
            </a:r>
            <a:r>
              <a:rPr lang="zh-CN" altLang="en-US" sz="2800" dirty="0"/>
              <a:t>：前期调研、文献综述</a:t>
            </a:r>
          </a:p>
          <a:p>
            <a:r>
              <a:rPr lang="en-US" altLang="zh-CN" sz="2800" dirty="0" smtClean="0"/>
              <a:t>2015.10-2015.12</a:t>
            </a:r>
            <a:r>
              <a:rPr lang="zh-CN" altLang="en-US" sz="2800" dirty="0"/>
              <a:t>：高炉数据预处理、深度学习算法、多元统计分析算法的实现</a:t>
            </a:r>
          </a:p>
          <a:p>
            <a:r>
              <a:rPr lang="en-US" altLang="zh-CN" sz="2800" dirty="0" smtClean="0"/>
              <a:t>2016.1-2016.7</a:t>
            </a:r>
            <a:r>
              <a:rPr lang="zh-CN" altLang="en-US" sz="2800" dirty="0"/>
              <a:t>：实现异常炉况的分类</a:t>
            </a:r>
          </a:p>
          <a:p>
            <a:r>
              <a:rPr lang="en-US" altLang="zh-CN" sz="2800" dirty="0" smtClean="0"/>
              <a:t>2016.7-2016.12</a:t>
            </a:r>
            <a:r>
              <a:rPr lang="zh-CN" altLang="en-US" sz="2800" dirty="0"/>
              <a:t>：结合深度学习与传统故障诊断技术，</a:t>
            </a:r>
            <a:r>
              <a:rPr lang="zh-CN" altLang="en-US" sz="2800" dirty="0" smtClean="0"/>
              <a:t>研究统一实现</a:t>
            </a:r>
            <a:r>
              <a:rPr lang="zh-CN" altLang="en-US" sz="2800" dirty="0"/>
              <a:t>异常炉况检测与</a:t>
            </a:r>
            <a:r>
              <a:rPr lang="zh-CN" altLang="en-US" sz="2800" dirty="0" smtClean="0"/>
              <a:t>分类的可行性</a:t>
            </a:r>
            <a:endParaRPr lang="zh-CN" altLang="en-US" sz="2800" dirty="0"/>
          </a:p>
          <a:p>
            <a:r>
              <a:rPr lang="en-US" altLang="zh-CN" sz="2800" dirty="0" smtClean="0"/>
              <a:t>2017.1-2017.7</a:t>
            </a:r>
            <a:r>
              <a:rPr lang="zh-CN" altLang="en-US" sz="2800" dirty="0"/>
              <a:t>：毕业论文的撰写</a:t>
            </a:r>
          </a:p>
          <a:p>
            <a:endParaRPr lang="zh-CN" altLang="en-US"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25</a:t>
            </a:fld>
            <a:endParaRPr lang="zh-CN" altLang="en-US"/>
          </a:p>
        </p:txBody>
      </p:sp>
    </p:spTree>
    <p:extLst>
      <p:ext uri="{BB962C8B-B14F-4D97-AF65-F5344CB8AC3E}">
        <p14:creationId xmlns:p14="http://schemas.microsoft.com/office/powerpoint/2010/main" val="23812198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F804A96-AA00-4054-85C5-7A1E11BBB120}" type="slidenum">
              <a:rPr lang="zh-CN" altLang="en-US" smtClean="0"/>
              <a:t>26</a:t>
            </a:fld>
            <a:endParaRPr lang="zh-CN" altLang="en-US"/>
          </a:p>
        </p:txBody>
      </p:sp>
      <p:sp>
        <p:nvSpPr>
          <p:cNvPr id="3" name="文本框 2"/>
          <p:cNvSpPr txBox="1"/>
          <p:nvPr/>
        </p:nvSpPr>
        <p:spPr>
          <a:xfrm>
            <a:off x="2557463" y="2185988"/>
            <a:ext cx="4281487" cy="1323439"/>
          </a:xfrm>
          <a:prstGeom prst="rect">
            <a:avLst/>
          </a:prstGeom>
          <a:noFill/>
        </p:spPr>
        <p:txBody>
          <a:bodyPr wrap="square" rtlCol="0">
            <a:spAutoFit/>
          </a:bodyPr>
          <a:lstStyle/>
          <a:p>
            <a:pPr algn="ctr"/>
            <a:r>
              <a:rPr lang="zh-CN" altLang="en-US" sz="8000" dirty="0" smtClean="0"/>
              <a:t>谢谢！</a:t>
            </a:r>
            <a:endParaRPr lang="zh-CN" altLang="en-US" sz="8000" dirty="0"/>
          </a:p>
        </p:txBody>
      </p:sp>
    </p:spTree>
    <p:extLst>
      <p:ext uri="{BB962C8B-B14F-4D97-AF65-F5344CB8AC3E}">
        <p14:creationId xmlns:p14="http://schemas.microsoft.com/office/powerpoint/2010/main" val="2741919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选题背景</a:t>
            </a:r>
            <a:endParaRPr lang="zh-CN" altLang="en-US" dirty="0"/>
          </a:p>
        </p:txBody>
      </p:sp>
      <p:sp>
        <p:nvSpPr>
          <p:cNvPr id="3" name="内容占位符 2"/>
          <p:cNvSpPr>
            <a:spLocks noGrp="1"/>
          </p:cNvSpPr>
          <p:nvPr>
            <p:ph idx="1"/>
          </p:nvPr>
        </p:nvSpPr>
        <p:spPr/>
        <p:txBody>
          <a:bodyPr/>
          <a:lstStyle/>
          <a:p>
            <a:r>
              <a:rPr lang="zh-CN" altLang="en-US" sz="2800" dirty="0" smtClean="0"/>
              <a:t>我国每年的钢铁产量世界第一</a:t>
            </a:r>
            <a:endParaRPr lang="en-US" altLang="zh-CN" sz="2800" dirty="0" smtClean="0"/>
          </a:p>
          <a:p>
            <a:r>
              <a:rPr lang="zh-CN" altLang="en-US" sz="2800" dirty="0" smtClean="0"/>
              <a:t>高炉炼铁是钢铁工业的上游工序，其能耗占了生产链总能耗的</a:t>
            </a:r>
            <a:r>
              <a:rPr lang="en-US" altLang="zh-CN" sz="2800" dirty="0" smtClean="0"/>
              <a:t>60%</a:t>
            </a:r>
            <a:r>
              <a:rPr lang="zh-CN" altLang="en-US" sz="2800" dirty="0" smtClean="0"/>
              <a:t>，生产成本也占了将近三分之一</a:t>
            </a:r>
            <a:endParaRPr lang="en-US" altLang="zh-CN" sz="2800" dirty="0" smtClean="0"/>
          </a:p>
          <a:p>
            <a:r>
              <a:rPr lang="zh-CN" altLang="en-US" sz="2800" dirty="0" smtClean="0"/>
              <a:t>高炉</a:t>
            </a:r>
            <a:r>
              <a:rPr lang="zh-CN" altLang="en-US" sz="2800" dirty="0"/>
              <a:t>的炼铁过程是一个复杂的物料和能量交换过程，可以看作是一个复杂动态系统，具有非线性、大时滞、大噪声等</a:t>
            </a:r>
            <a:r>
              <a:rPr lang="zh-CN" altLang="en-US" sz="2800" dirty="0" smtClean="0"/>
              <a:t>特点</a:t>
            </a:r>
            <a:endParaRPr lang="en-US" altLang="zh-CN" sz="2800" dirty="0" smtClean="0"/>
          </a:p>
          <a:p>
            <a:r>
              <a:rPr lang="zh-CN" altLang="zh-CN" sz="2800" dirty="0"/>
              <a:t>钢铁生产的规模和复杂度日益增大</a:t>
            </a:r>
            <a:r>
              <a:rPr lang="zh-CN" altLang="en-US" sz="2800" dirty="0"/>
              <a:t>，异常炉况频发会严重影响生产效率和产品</a:t>
            </a:r>
            <a:r>
              <a:rPr lang="zh-CN" altLang="en-US" sz="2800" dirty="0" smtClean="0"/>
              <a:t>质量</a:t>
            </a:r>
            <a:endParaRPr lang="en-US" altLang="zh-CN" sz="28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3</a:t>
            </a:fld>
            <a:endParaRPr lang="zh-CN" altLang="en-US"/>
          </a:p>
        </p:txBody>
      </p:sp>
    </p:spTree>
    <p:extLst>
      <p:ext uri="{BB962C8B-B14F-4D97-AF65-F5344CB8AC3E}">
        <p14:creationId xmlns:p14="http://schemas.microsoft.com/office/powerpoint/2010/main" val="399493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高炉炼铁工艺</a:t>
            </a:r>
            <a:endParaRPr lang="zh-CN" altLang="en-US" dirty="0"/>
          </a:p>
        </p:txBody>
      </p:sp>
      <p:pic>
        <p:nvPicPr>
          <p:cNvPr id="4" name="内容占位符 3"/>
          <p:cNvPicPr>
            <a:picLocks noGrp="1"/>
          </p:cNvPicPr>
          <p:nvPr>
            <p:ph idx="1"/>
          </p:nvPr>
        </p:nvPicPr>
        <p:blipFill>
          <a:blip r:embed="rId3"/>
          <a:stretch>
            <a:fillRect/>
          </a:stretch>
        </p:blipFill>
        <p:spPr>
          <a:xfrm>
            <a:off x="14799" y="1417972"/>
            <a:ext cx="9114403" cy="4902617"/>
          </a:xfrm>
          <a:prstGeom prst="rect">
            <a:avLst/>
          </a:prstGeom>
        </p:spPr>
      </p:pic>
      <p:sp>
        <p:nvSpPr>
          <p:cNvPr id="3" name="灯片编号占位符 2"/>
          <p:cNvSpPr>
            <a:spLocks noGrp="1"/>
          </p:cNvSpPr>
          <p:nvPr>
            <p:ph type="sldNum" sz="quarter" idx="12"/>
          </p:nvPr>
        </p:nvSpPr>
        <p:spPr/>
        <p:txBody>
          <a:bodyPr/>
          <a:lstStyle/>
          <a:p>
            <a:fld id="{8F804A96-AA00-4054-85C5-7A1E11BBB120}" type="slidenum">
              <a:rPr lang="zh-CN" altLang="en-US" smtClean="0"/>
              <a:t>4</a:t>
            </a:fld>
            <a:endParaRPr lang="zh-CN" altLang="en-US"/>
          </a:p>
        </p:txBody>
      </p:sp>
    </p:spTree>
    <p:extLst>
      <p:ext uri="{BB962C8B-B14F-4D97-AF65-F5344CB8AC3E}">
        <p14:creationId xmlns:p14="http://schemas.microsoft.com/office/powerpoint/2010/main" val="2141829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高炉炼铁工艺</a:t>
            </a:r>
            <a:endParaRPr lang="zh-CN" altLang="en-US" dirty="0"/>
          </a:p>
        </p:txBody>
      </p:sp>
      <p:pic>
        <p:nvPicPr>
          <p:cNvPr id="6" name="Picture 5"/>
          <p:cNvPicPr>
            <a:picLocks noGrp="1" noChangeAspect="1"/>
          </p:cNvPicPr>
          <p:nvPr>
            <p:ph idx="1"/>
          </p:nvPr>
        </p:nvPicPr>
        <p:blipFill>
          <a:blip r:embed="rId3">
            <a:extLst>
              <a:ext uri="{28A0092B-C50C-407E-A947-70E740481C1C}">
                <a14:useLocalDpi xmlns:a14="http://schemas.microsoft.com/office/drawing/2010/main" val="0"/>
              </a:ext>
            </a:extLst>
          </a:blip>
          <a:srcRect t="11684"/>
          <a:stretch>
            <a:fillRect/>
          </a:stretch>
        </p:blipFill>
        <p:spPr bwMode="auto">
          <a:xfrm>
            <a:off x="49284" y="1482140"/>
            <a:ext cx="2965450" cy="4827589"/>
          </a:xfrm>
          <a:prstGeom prst="rect">
            <a:avLst/>
          </a:prstGeom>
          <a:noFill/>
          <a:ln>
            <a:noFill/>
          </a:ln>
          <a:effectLst/>
          <a:extLst/>
        </p:spPr>
      </p:pic>
      <p:pic>
        <p:nvPicPr>
          <p:cNvPr id="4" name="图片 3"/>
          <p:cNvPicPr>
            <a:picLocks noChangeAspect="1"/>
          </p:cNvPicPr>
          <p:nvPr/>
        </p:nvPicPr>
        <p:blipFill rotWithShape="1">
          <a:blip r:embed="rId4"/>
          <a:srcRect l="9780"/>
          <a:stretch/>
        </p:blipFill>
        <p:spPr bwMode="auto">
          <a:xfrm>
            <a:off x="3014735" y="1482141"/>
            <a:ext cx="5859977" cy="4766260"/>
          </a:xfrm>
          <a:prstGeom prst="rect">
            <a:avLst/>
          </a:prstGeom>
          <a:ln>
            <a:noFill/>
          </a:ln>
          <a:extLst>
            <a:ext uri="{53640926-AAD7-44D8-BBD7-CCE9431645EC}">
              <a14:shadowObscured xmlns:a14="http://schemas.microsoft.com/office/drawing/2010/main"/>
            </a:ext>
          </a:extLst>
        </p:spPr>
      </p:pic>
      <p:sp>
        <p:nvSpPr>
          <p:cNvPr id="3" name="灯片编号占位符 2"/>
          <p:cNvSpPr>
            <a:spLocks noGrp="1"/>
          </p:cNvSpPr>
          <p:nvPr>
            <p:ph type="sldNum" sz="quarter" idx="12"/>
          </p:nvPr>
        </p:nvSpPr>
        <p:spPr/>
        <p:txBody>
          <a:bodyPr/>
          <a:lstStyle/>
          <a:p>
            <a:fld id="{8F804A96-AA00-4054-85C5-7A1E11BBB120}" type="slidenum">
              <a:rPr lang="zh-CN" altLang="en-US" smtClean="0"/>
              <a:t>5</a:t>
            </a:fld>
            <a:endParaRPr lang="zh-CN" altLang="en-US"/>
          </a:p>
        </p:txBody>
      </p:sp>
    </p:spTree>
    <p:extLst>
      <p:ext uri="{BB962C8B-B14F-4D97-AF65-F5344CB8AC3E}">
        <p14:creationId xmlns:p14="http://schemas.microsoft.com/office/powerpoint/2010/main" val="293021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高炉的主要异常炉况</a:t>
            </a:r>
            <a:endParaRPr lang="zh-CN" altLang="en-US" dirty="0"/>
          </a:p>
        </p:txBody>
      </p:sp>
      <p:sp>
        <p:nvSpPr>
          <p:cNvPr id="3" name="内容占位符 2"/>
          <p:cNvSpPr>
            <a:spLocks noGrp="1"/>
          </p:cNvSpPr>
          <p:nvPr>
            <p:ph idx="1"/>
          </p:nvPr>
        </p:nvSpPr>
        <p:spPr/>
        <p:txBody>
          <a:bodyPr/>
          <a:lstStyle/>
          <a:p>
            <a:r>
              <a:rPr lang="zh-CN" altLang="en-US" dirty="0" smtClean="0"/>
              <a:t>悬料</a:t>
            </a:r>
            <a:endParaRPr lang="en-US" altLang="zh-CN" dirty="0" smtClean="0"/>
          </a:p>
          <a:p>
            <a:r>
              <a:rPr lang="zh-CN" altLang="en-US" dirty="0" smtClean="0"/>
              <a:t>管道</a:t>
            </a:r>
            <a:endParaRPr lang="en-US" altLang="zh-CN" dirty="0" smtClean="0"/>
          </a:p>
          <a:p>
            <a:r>
              <a:rPr lang="zh-CN" altLang="en-US" dirty="0" smtClean="0"/>
              <a:t>崩料</a:t>
            </a:r>
            <a:endParaRPr lang="en-US" altLang="zh-CN" dirty="0" smtClean="0"/>
          </a:p>
          <a:p>
            <a:r>
              <a:rPr lang="zh-CN" altLang="en-US" dirty="0" smtClean="0"/>
              <a:t>炉缸堆积</a:t>
            </a:r>
            <a:endParaRPr lang="en-US" altLang="zh-CN" dirty="0" smtClean="0"/>
          </a:p>
          <a:p>
            <a:r>
              <a:rPr lang="zh-CN" altLang="en-US" dirty="0"/>
              <a:t>炉</a:t>
            </a:r>
            <a:r>
              <a:rPr lang="zh-CN" altLang="en-US" dirty="0" smtClean="0"/>
              <a:t>墙结厚和结瘤</a:t>
            </a:r>
            <a:endParaRPr lang="zh-CN" altLang="en-US"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6</a:t>
            </a:fld>
            <a:endParaRPr lang="zh-CN" altLang="en-US"/>
          </a:p>
        </p:txBody>
      </p:sp>
    </p:spTree>
    <p:extLst>
      <p:ext uri="{BB962C8B-B14F-4D97-AF65-F5344CB8AC3E}">
        <p14:creationId xmlns:p14="http://schemas.microsoft.com/office/powerpoint/2010/main" val="387183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异常炉况诊断现状</a:t>
            </a:r>
            <a:endParaRPr lang="zh-CN" altLang="en-US" dirty="0"/>
          </a:p>
        </p:txBody>
      </p:sp>
      <p:sp>
        <p:nvSpPr>
          <p:cNvPr id="3" name="内容占位符 2"/>
          <p:cNvSpPr>
            <a:spLocks noGrp="1"/>
          </p:cNvSpPr>
          <p:nvPr>
            <p:ph idx="1"/>
          </p:nvPr>
        </p:nvSpPr>
        <p:spPr/>
        <p:txBody>
          <a:bodyPr/>
          <a:lstStyle/>
          <a:p>
            <a:r>
              <a:rPr lang="zh-CN" altLang="en-US" sz="2800" dirty="0" smtClean="0"/>
              <a:t>普遍采用专家系统</a:t>
            </a:r>
            <a:endParaRPr lang="en-US" altLang="zh-CN" sz="2800" dirty="0" smtClean="0"/>
          </a:p>
          <a:p>
            <a:r>
              <a:rPr lang="zh-CN" altLang="zh-CN" sz="2800" dirty="0" smtClean="0"/>
              <a:t>受到铁矿石来源复杂、质量层次不齐、高炉设定产量的变化、自然环境的变化、设备老化、人工操作误差等主客观因素的影响</a:t>
            </a:r>
            <a:r>
              <a:rPr lang="zh-CN" altLang="en-US" sz="2800" dirty="0" smtClean="0"/>
              <a:t>，</a:t>
            </a:r>
            <a:r>
              <a:rPr lang="zh-CN" altLang="zh-CN" sz="2800" dirty="0" smtClean="0"/>
              <a:t>专家系统对异常炉况的命中率并不高</a:t>
            </a:r>
            <a:endParaRPr lang="en-US" altLang="zh-CN" sz="2800" dirty="0" smtClean="0"/>
          </a:p>
          <a:p>
            <a:r>
              <a:rPr lang="zh-CN" altLang="en-US" sz="2800" dirty="0" smtClean="0"/>
              <a:t>在钢铁厂实际生产制造过程中，积累了丰富的历史数据</a:t>
            </a:r>
            <a:endParaRPr lang="zh-CN" altLang="en-US" sz="28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7</a:t>
            </a:fld>
            <a:endParaRPr lang="zh-CN" altLang="en-US"/>
          </a:p>
        </p:txBody>
      </p:sp>
    </p:spTree>
    <p:extLst>
      <p:ext uri="{BB962C8B-B14F-4D97-AF65-F5344CB8AC3E}">
        <p14:creationId xmlns:p14="http://schemas.microsoft.com/office/powerpoint/2010/main" val="1133100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柳钢炼铁厂运行变量</a:t>
            </a:r>
            <a:endParaRPr lang="zh-CN" altLang="en-US" dirty="0"/>
          </a:p>
        </p:txBody>
      </p:sp>
      <p:sp>
        <p:nvSpPr>
          <p:cNvPr id="7" name="Rectangle 2"/>
          <p:cNvSpPr>
            <a:spLocks noChangeArrowheads="1"/>
          </p:cNvSpPr>
          <p:nvPr/>
        </p:nvSpPr>
        <p:spPr bwMode="auto">
          <a:xfrm>
            <a:off x="-1524000" y="43934"/>
            <a:ext cx="42918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3"/>
          <p:cNvSpPr>
            <a:spLocks noChangeArrowheads="1"/>
          </p:cNvSpPr>
          <p:nvPr/>
        </p:nvSpPr>
        <p:spPr bwMode="auto">
          <a:xfrm>
            <a:off x="-1524000" y="43934"/>
            <a:ext cx="49056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TextBox 11"/>
          <p:cNvSpPr txBox="1">
            <a:spLocks noChangeArrowheads="1"/>
          </p:cNvSpPr>
          <p:nvPr/>
        </p:nvSpPr>
        <p:spPr bwMode="auto">
          <a:xfrm>
            <a:off x="2589172" y="1687355"/>
            <a:ext cx="31670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Verdana"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Verdana"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Verdana"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Verdana"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r>
              <a:rPr lang="zh-CN" altLang="en-US" sz="1600" dirty="0">
                <a:latin typeface="黑体" pitchFamily="49" charset="-122"/>
                <a:ea typeface="黑体" pitchFamily="49" charset="-122"/>
              </a:rPr>
              <a:t>柳钢</a:t>
            </a:r>
            <a:r>
              <a:rPr lang="en-US" altLang="zh-CN" sz="1600" dirty="0">
                <a:latin typeface="黑体" pitchFamily="49" charset="-122"/>
                <a:ea typeface="黑体" pitchFamily="49" charset="-122"/>
              </a:rPr>
              <a:t>3</a:t>
            </a:r>
            <a:r>
              <a:rPr lang="zh-CN" altLang="en-US" sz="1600" dirty="0">
                <a:latin typeface="黑体" pitchFamily="49" charset="-122"/>
                <a:ea typeface="黑体" pitchFamily="49" charset="-122"/>
              </a:rPr>
              <a:t>号高炉运行变量列表</a:t>
            </a:r>
            <a:endParaRPr lang="en-US" sz="1600" dirty="0">
              <a:latin typeface="黑体" pitchFamily="49" charset="-122"/>
              <a:ea typeface="黑体" pitchFamily="49" charset="-122"/>
            </a:endParaRPr>
          </a:p>
        </p:txBody>
      </p:sp>
      <p:graphicFrame>
        <p:nvGraphicFramePr>
          <p:cNvPr id="13" name="Group 7"/>
          <p:cNvGraphicFramePr>
            <a:graphicFrameLocks noGrp="1"/>
          </p:cNvGraphicFramePr>
          <p:nvPr>
            <p:extLst>
              <p:ext uri="{D42A27DB-BD31-4B8C-83A1-F6EECF244321}">
                <p14:modId xmlns:p14="http://schemas.microsoft.com/office/powerpoint/2010/main" val="2869543694"/>
              </p:ext>
            </p:extLst>
          </p:nvPr>
        </p:nvGraphicFramePr>
        <p:xfrm>
          <a:off x="321885" y="2292451"/>
          <a:ext cx="8258175" cy="3097530"/>
        </p:xfrm>
        <a:graphic>
          <a:graphicData uri="http://schemas.openxmlformats.org/drawingml/2006/table">
            <a:tbl>
              <a:tblPr/>
              <a:tblGrid>
                <a:gridCol w="2752078"/>
                <a:gridCol w="2752081"/>
                <a:gridCol w="2754016"/>
              </a:tblGrid>
              <a:tr h="348615">
                <a:tc>
                  <a:txBody>
                    <a:bodyPr/>
                    <a:lstStyle/>
                    <a:p>
                      <a:pPr marL="0" marR="0" lvl="0" indent="22860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a:t>
                      </a:r>
                      <a:r>
                        <a:rPr kumimoji="0" lang="zh-CN" sz="1600" b="0" i="0" u="none" strike="noStrike" cap="none" normalizeH="0" baseline="0" dirty="0" smtClean="0">
                          <a:ln>
                            <a:noFill/>
                          </a:ln>
                          <a:solidFill>
                            <a:srgbClr val="000000"/>
                          </a:solidFill>
                          <a:effectLst/>
                          <a:latin typeface="+mj-ea"/>
                          <a:ea typeface="+mj-ea"/>
                        </a:rPr>
                        <a:t>、富氧率（</a:t>
                      </a:r>
                      <a:r>
                        <a:rPr kumimoji="0" lang="zh-CN" altLang="zh-CN" sz="1600" b="0" i="0" u="none" strike="noStrike" cap="none" normalizeH="0" baseline="0" dirty="0" smtClean="0">
                          <a:ln>
                            <a:noFill/>
                          </a:ln>
                          <a:solidFill>
                            <a:srgbClr val="000000"/>
                          </a:solidFill>
                          <a:effectLst/>
                          <a:latin typeface="+mj-ea"/>
                          <a:ea typeface="+mj-ea"/>
                        </a:rPr>
                        <a:t>%</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smtClean="0">
                          <a:ln>
                            <a:noFill/>
                          </a:ln>
                          <a:solidFill>
                            <a:srgbClr val="000000"/>
                          </a:solidFill>
                          <a:effectLst/>
                          <a:latin typeface="+mj-ea"/>
                          <a:ea typeface="+mj-ea"/>
                        </a:rPr>
                        <a:t>10</a:t>
                      </a:r>
                      <a:r>
                        <a:rPr kumimoji="0" lang="zh-CN" sz="1600" b="0" i="0" u="none" strike="noStrike" cap="none" normalizeH="0" baseline="0" smtClean="0">
                          <a:ln>
                            <a:noFill/>
                          </a:ln>
                          <a:solidFill>
                            <a:srgbClr val="000000"/>
                          </a:solidFill>
                          <a:effectLst/>
                          <a:latin typeface="+mj-ea"/>
                          <a:ea typeface="+mj-ea"/>
                        </a:rPr>
                        <a:t>、炉腹煤气量（</a:t>
                      </a:r>
                      <a:r>
                        <a:rPr kumimoji="0" lang="zh-CN" altLang="zh-CN" sz="1600" b="0" i="0" u="none" strike="noStrike" cap="none" normalizeH="0" baseline="0" smtClean="0">
                          <a:ln>
                            <a:noFill/>
                          </a:ln>
                          <a:solidFill>
                            <a:srgbClr val="000000"/>
                          </a:solidFill>
                          <a:effectLst/>
                          <a:latin typeface="+mj-ea"/>
                          <a:ea typeface="+mj-ea"/>
                        </a:rPr>
                        <a:t>m</a:t>
                      </a:r>
                      <a:r>
                        <a:rPr kumimoji="0" lang="zh-CN" altLang="zh-CN" sz="1600" b="0" i="0" u="none" strike="noStrike" cap="none" normalizeH="0" baseline="30000" smtClean="0">
                          <a:ln>
                            <a:noFill/>
                          </a:ln>
                          <a:solidFill>
                            <a:srgbClr val="000000"/>
                          </a:solidFill>
                          <a:effectLst/>
                          <a:latin typeface="+mj-ea"/>
                          <a:ea typeface="+mj-ea"/>
                        </a:rPr>
                        <a:t>3</a:t>
                      </a:r>
                      <a:r>
                        <a:rPr kumimoji="0" lang="zh-CN" altLang="zh-CN" sz="1600" b="0" i="0" u="none" strike="noStrike" cap="none" normalizeH="0" baseline="0" smtClean="0">
                          <a:ln>
                            <a:noFill/>
                          </a:ln>
                          <a:solidFill>
                            <a:srgbClr val="000000"/>
                          </a:solidFill>
                          <a:effectLst/>
                          <a:latin typeface="+mj-ea"/>
                          <a:ea typeface="+mj-ea"/>
                        </a:rPr>
                        <a:t> </a:t>
                      </a:r>
                      <a:r>
                        <a:rPr kumimoji="0" lang="zh-CN" sz="1600" b="0" i="0" u="none" strike="noStrike" cap="none" normalizeH="0" baseline="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19</a:t>
                      </a:r>
                      <a:r>
                        <a:rPr kumimoji="0" lang="zh-CN" sz="1600" b="0" i="0" u="none" strike="noStrike" cap="none" normalizeH="0" baseline="0" dirty="0" smtClean="0">
                          <a:ln>
                            <a:noFill/>
                          </a:ln>
                          <a:solidFill>
                            <a:srgbClr val="000000"/>
                          </a:solidFill>
                          <a:effectLst/>
                          <a:latin typeface="+mj-ea"/>
                          <a:ea typeface="+mj-ea"/>
                        </a:rPr>
                        <a:t>、热风压力（</a:t>
                      </a:r>
                      <a:r>
                        <a:rPr kumimoji="0" lang="zh-CN" altLang="zh-CN" sz="1600" b="0" i="0" u="none" strike="noStrike" cap="none" normalizeH="0" baseline="0" dirty="0" smtClean="0">
                          <a:ln>
                            <a:noFill/>
                          </a:ln>
                          <a:solidFill>
                            <a:srgbClr val="000000"/>
                          </a:solidFill>
                          <a:effectLst/>
                          <a:latin typeface="+mj-ea"/>
                          <a:ea typeface="+mj-ea"/>
                        </a:rPr>
                        <a:t>MPa</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61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2</a:t>
                      </a:r>
                      <a:r>
                        <a:rPr kumimoji="0" lang="zh-CN" sz="1600" b="0" i="0" u="none" strike="noStrike" cap="none" normalizeH="0" baseline="0" dirty="0" smtClean="0">
                          <a:ln>
                            <a:noFill/>
                          </a:ln>
                          <a:solidFill>
                            <a:srgbClr val="000000"/>
                          </a:solidFill>
                          <a:effectLst/>
                          <a:latin typeface="+mj-ea"/>
                          <a:ea typeface="+mj-ea"/>
                        </a:rPr>
                        <a:t>、透气性指数</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11</a:t>
                      </a:r>
                      <a:r>
                        <a:rPr kumimoji="0" lang="zh-CN" sz="1600" b="0" i="0" u="none" strike="noStrike" cap="none" normalizeH="0" baseline="0" dirty="0" smtClean="0">
                          <a:ln>
                            <a:noFill/>
                          </a:ln>
                          <a:solidFill>
                            <a:srgbClr val="000000"/>
                          </a:solidFill>
                          <a:effectLst/>
                          <a:latin typeface="+mj-ea"/>
                          <a:ea typeface="+mj-ea"/>
                        </a:rPr>
                        <a:t>、炉腹煤气指数</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20</a:t>
                      </a:r>
                      <a:r>
                        <a:rPr kumimoji="0" lang="zh-CN" sz="1600" b="0" i="0" u="none" strike="noStrike" cap="none" normalizeH="0" baseline="0" dirty="0" smtClean="0">
                          <a:ln>
                            <a:noFill/>
                          </a:ln>
                          <a:solidFill>
                            <a:srgbClr val="000000"/>
                          </a:solidFill>
                          <a:effectLst/>
                          <a:latin typeface="+mj-ea"/>
                          <a:ea typeface="+mj-ea"/>
                        </a:rPr>
                        <a:t>、实际风速（</a:t>
                      </a:r>
                      <a:r>
                        <a:rPr kumimoji="0" lang="zh-CN" altLang="zh-CN" sz="1600" b="0" i="0" u="none" strike="noStrike" cap="none" normalizeH="0" baseline="0" dirty="0" smtClean="0">
                          <a:ln>
                            <a:noFill/>
                          </a:ln>
                          <a:solidFill>
                            <a:srgbClr val="000000"/>
                          </a:solidFill>
                          <a:effectLst/>
                          <a:latin typeface="+mj-ea"/>
                          <a:ea typeface="+mj-ea"/>
                        </a:rPr>
                        <a:t>m/s</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61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3</a:t>
                      </a:r>
                      <a:r>
                        <a:rPr kumimoji="0" lang="zh-CN" sz="1600" b="0" i="0" u="none" strike="noStrike" cap="none" normalizeH="0" baseline="0" dirty="0" smtClean="0">
                          <a:ln>
                            <a:noFill/>
                          </a:ln>
                          <a:solidFill>
                            <a:srgbClr val="000000"/>
                          </a:solidFill>
                          <a:effectLst/>
                          <a:latin typeface="+mj-ea"/>
                          <a:ea typeface="+mj-ea"/>
                        </a:rPr>
                        <a:t>、高炉煤气 含量（</a:t>
                      </a:r>
                      <a:r>
                        <a:rPr kumimoji="0" lang="zh-CN" altLang="zh-CN" sz="1600" b="0" i="0" u="none" strike="noStrike" cap="none" normalizeH="0" baseline="0" dirty="0" smtClean="0">
                          <a:ln>
                            <a:noFill/>
                          </a:ln>
                          <a:solidFill>
                            <a:srgbClr val="000000"/>
                          </a:solidFill>
                          <a:effectLst/>
                          <a:latin typeface="+mj-ea"/>
                          <a:ea typeface="+mj-ea"/>
                        </a:rPr>
                        <a:t>%</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12</a:t>
                      </a:r>
                      <a:r>
                        <a:rPr kumimoji="0" lang="zh-CN" sz="1600" b="0" i="0" u="none" strike="noStrike" cap="none" normalizeH="0" baseline="0" dirty="0" smtClean="0">
                          <a:ln>
                            <a:noFill/>
                          </a:ln>
                          <a:solidFill>
                            <a:srgbClr val="000000"/>
                          </a:solidFill>
                          <a:effectLst/>
                          <a:latin typeface="+mj-ea"/>
                          <a:ea typeface="+mj-ea"/>
                        </a:rPr>
                        <a:t>、理论燃烧温度（ </a:t>
                      </a:r>
                      <a:r>
                        <a:rPr kumimoji="0" lang="zh-CN" altLang="zh-CN" sz="1600" b="0" i="0" u="none" strike="noStrike" cap="none" normalizeH="0" baseline="30000" dirty="0" smtClean="0">
                          <a:ln>
                            <a:noFill/>
                          </a:ln>
                          <a:solidFill>
                            <a:srgbClr val="000000"/>
                          </a:solidFill>
                          <a:effectLst/>
                          <a:latin typeface="+mj-ea"/>
                          <a:ea typeface="+mj-ea"/>
                        </a:rPr>
                        <a:t>o</a:t>
                      </a:r>
                      <a:r>
                        <a:rPr kumimoji="0" lang="zh-CN" altLang="zh-CN" sz="1600" b="0" i="0" u="none" strike="noStrike" cap="none" normalizeH="0" baseline="0" dirty="0" smtClean="0">
                          <a:ln>
                            <a:noFill/>
                          </a:ln>
                          <a:solidFill>
                            <a:srgbClr val="000000"/>
                          </a:solidFill>
                          <a:effectLst/>
                          <a:latin typeface="+mj-ea"/>
                          <a:ea typeface="+mj-ea"/>
                        </a:rPr>
                        <a:t>c</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smtClean="0">
                          <a:ln>
                            <a:noFill/>
                          </a:ln>
                          <a:solidFill>
                            <a:srgbClr val="000000"/>
                          </a:solidFill>
                          <a:effectLst/>
                          <a:latin typeface="+mj-ea"/>
                          <a:ea typeface="+mj-ea"/>
                        </a:rPr>
                        <a:t>21</a:t>
                      </a:r>
                      <a:r>
                        <a:rPr kumimoji="0" lang="zh-CN" sz="1600" b="0" i="0" u="none" strike="noStrike" cap="none" normalizeH="0" baseline="0" smtClean="0">
                          <a:ln>
                            <a:noFill/>
                          </a:ln>
                          <a:solidFill>
                            <a:srgbClr val="000000"/>
                          </a:solidFill>
                          <a:effectLst/>
                          <a:latin typeface="+mj-ea"/>
                          <a:ea typeface="+mj-ea"/>
                        </a:rPr>
                        <a:t>、热风温度（</a:t>
                      </a:r>
                      <a:r>
                        <a:rPr kumimoji="0" lang="zh-CN" altLang="zh-CN" sz="1600" b="0" i="0" u="none" strike="noStrike" cap="none" normalizeH="0" baseline="30000" smtClean="0">
                          <a:ln>
                            <a:noFill/>
                          </a:ln>
                          <a:solidFill>
                            <a:srgbClr val="000000"/>
                          </a:solidFill>
                          <a:effectLst/>
                          <a:latin typeface="+mj-ea"/>
                          <a:ea typeface="+mj-ea"/>
                        </a:rPr>
                        <a:t>o</a:t>
                      </a:r>
                      <a:r>
                        <a:rPr kumimoji="0" lang="zh-CN" altLang="zh-CN" sz="1600" b="0" i="0" u="none" strike="noStrike" cap="none" normalizeH="0" baseline="0" smtClean="0">
                          <a:ln>
                            <a:noFill/>
                          </a:ln>
                          <a:solidFill>
                            <a:srgbClr val="000000"/>
                          </a:solidFill>
                          <a:effectLst/>
                          <a:latin typeface="+mj-ea"/>
                          <a:ea typeface="+mj-ea"/>
                        </a:rPr>
                        <a:t>c</a:t>
                      </a:r>
                      <a:r>
                        <a:rPr kumimoji="0" lang="zh-CN" sz="1600" b="0" i="0" u="none" strike="noStrike" cap="none" normalizeH="0" baseline="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61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4</a:t>
                      </a:r>
                      <a:r>
                        <a:rPr kumimoji="0" lang="zh-CN" sz="1600" b="0" i="0" u="none" strike="noStrike" cap="none" normalizeH="0" baseline="0" dirty="0" smtClean="0">
                          <a:ln>
                            <a:noFill/>
                          </a:ln>
                          <a:solidFill>
                            <a:srgbClr val="000000"/>
                          </a:solidFill>
                          <a:effectLst/>
                          <a:latin typeface="+mj-ea"/>
                          <a:ea typeface="+mj-ea"/>
                        </a:rPr>
                        <a:t>、高炉煤气 含量（</a:t>
                      </a:r>
                      <a:r>
                        <a:rPr kumimoji="0" lang="zh-CN" altLang="zh-CN" sz="1600" b="0" i="0" u="none" strike="noStrike" cap="none" normalizeH="0" baseline="0" dirty="0" smtClean="0">
                          <a:ln>
                            <a:noFill/>
                          </a:ln>
                          <a:solidFill>
                            <a:srgbClr val="000000"/>
                          </a:solidFill>
                          <a:effectLst/>
                          <a:latin typeface="+mj-ea"/>
                          <a:ea typeface="+mj-ea"/>
                        </a:rPr>
                        <a:t>%</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13</a:t>
                      </a:r>
                      <a:r>
                        <a:rPr kumimoji="0" lang="zh-CN" sz="1600" b="0" i="0" u="none" strike="noStrike" cap="none" normalizeH="0" baseline="0" dirty="0" smtClean="0">
                          <a:ln>
                            <a:noFill/>
                          </a:ln>
                          <a:solidFill>
                            <a:srgbClr val="000000"/>
                          </a:solidFill>
                          <a:effectLst/>
                          <a:latin typeface="+mj-ea"/>
                          <a:ea typeface="+mj-ea"/>
                        </a:rPr>
                        <a:t>、顶压（</a:t>
                      </a:r>
                      <a:r>
                        <a:rPr kumimoji="0" lang="zh-CN" altLang="zh-CN" sz="1600" b="0" i="0" u="none" strike="noStrike" cap="none" normalizeH="0" baseline="0" dirty="0" smtClean="0">
                          <a:ln>
                            <a:noFill/>
                          </a:ln>
                          <a:solidFill>
                            <a:srgbClr val="000000"/>
                          </a:solidFill>
                          <a:effectLst/>
                          <a:latin typeface="+mj-ea"/>
                          <a:ea typeface="+mj-ea"/>
                        </a:rPr>
                        <a:t>1</a:t>
                      </a:r>
                      <a:r>
                        <a:rPr kumimoji="0" lang="zh-CN" sz="1600" b="0" i="0" u="none" strike="noStrike" cap="none" normalizeH="0" baseline="0" dirty="0" smtClean="0">
                          <a:ln>
                            <a:noFill/>
                          </a:ln>
                          <a:solidFill>
                            <a:srgbClr val="000000"/>
                          </a:solidFill>
                          <a:effectLst/>
                          <a:latin typeface="+mj-ea"/>
                          <a:ea typeface="+mj-ea"/>
                        </a:rPr>
                        <a:t>）（ </a:t>
                      </a:r>
                      <a:r>
                        <a:rPr kumimoji="0" lang="zh-CN" altLang="zh-CN" sz="1600" b="0" i="0" u="none" strike="noStrike" cap="none" normalizeH="0" baseline="0" dirty="0" smtClean="0">
                          <a:ln>
                            <a:noFill/>
                          </a:ln>
                          <a:solidFill>
                            <a:srgbClr val="000000"/>
                          </a:solidFill>
                          <a:effectLst/>
                          <a:latin typeface="+mj-ea"/>
                          <a:ea typeface="+mj-ea"/>
                        </a:rPr>
                        <a:t>KPa</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smtClean="0">
                          <a:ln>
                            <a:noFill/>
                          </a:ln>
                          <a:solidFill>
                            <a:srgbClr val="000000"/>
                          </a:solidFill>
                          <a:effectLst/>
                          <a:latin typeface="+mj-ea"/>
                          <a:ea typeface="+mj-ea"/>
                        </a:rPr>
                        <a:t>22</a:t>
                      </a:r>
                      <a:r>
                        <a:rPr kumimoji="0" lang="zh-CN" sz="1600" b="0" i="0" u="none" strike="noStrike" cap="none" normalizeH="0" baseline="0" smtClean="0">
                          <a:ln>
                            <a:noFill/>
                          </a:ln>
                          <a:solidFill>
                            <a:srgbClr val="000000"/>
                          </a:solidFill>
                          <a:effectLst/>
                          <a:latin typeface="+mj-ea"/>
                          <a:ea typeface="+mj-ea"/>
                        </a:rPr>
                        <a:t>、顶温东北（</a:t>
                      </a:r>
                      <a:r>
                        <a:rPr kumimoji="0" lang="zh-CN" altLang="zh-CN" sz="1600" b="0" i="0" u="none" strike="noStrike" cap="none" normalizeH="0" baseline="30000" smtClean="0">
                          <a:ln>
                            <a:noFill/>
                          </a:ln>
                          <a:solidFill>
                            <a:srgbClr val="000000"/>
                          </a:solidFill>
                          <a:effectLst/>
                          <a:latin typeface="+mj-ea"/>
                          <a:ea typeface="+mj-ea"/>
                        </a:rPr>
                        <a:t>o</a:t>
                      </a:r>
                      <a:r>
                        <a:rPr kumimoji="0" lang="zh-CN" altLang="zh-CN" sz="1600" b="0" i="0" u="none" strike="noStrike" cap="none" normalizeH="0" baseline="0" smtClean="0">
                          <a:ln>
                            <a:noFill/>
                          </a:ln>
                          <a:solidFill>
                            <a:srgbClr val="000000"/>
                          </a:solidFill>
                          <a:effectLst/>
                          <a:latin typeface="+mj-ea"/>
                          <a:ea typeface="+mj-ea"/>
                        </a:rPr>
                        <a:t>c</a:t>
                      </a:r>
                      <a:r>
                        <a:rPr kumimoji="0" lang="zh-CN" sz="1600" b="0" i="0" u="none" strike="noStrike" cap="none" normalizeH="0" baseline="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61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5</a:t>
                      </a:r>
                      <a:r>
                        <a:rPr kumimoji="0" lang="zh-CN" sz="1600" b="0" i="0" u="none" strike="noStrike" cap="none" normalizeH="0" baseline="0" dirty="0" smtClean="0">
                          <a:ln>
                            <a:noFill/>
                          </a:ln>
                          <a:solidFill>
                            <a:srgbClr val="000000"/>
                          </a:solidFill>
                          <a:effectLst/>
                          <a:latin typeface="+mj-ea"/>
                          <a:ea typeface="+mj-ea"/>
                        </a:rPr>
                        <a:t>、高炉煤气 含量（</a:t>
                      </a:r>
                      <a:r>
                        <a:rPr kumimoji="0" lang="zh-CN" altLang="zh-CN" sz="1600" b="0" i="0" u="none" strike="noStrike" cap="none" normalizeH="0" baseline="0" dirty="0" smtClean="0">
                          <a:ln>
                            <a:noFill/>
                          </a:ln>
                          <a:solidFill>
                            <a:srgbClr val="000000"/>
                          </a:solidFill>
                          <a:effectLst/>
                          <a:latin typeface="+mj-ea"/>
                          <a:ea typeface="+mj-ea"/>
                        </a:rPr>
                        <a:t>%</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14</a:t>
                      </a:r>
                      <a:r>
                        <a:rPr kumimoji="0" lang="zh-CN" sz="1600" b="0" i="0" u="none" strike="noStrike" cap="none" normalizeH="0" baseline="0" dirty="0" smtClean="0">
                          <a:ln>
                            <a:noFill/>
                          </a:ln>
                          <a:solidFill>
                            <a:srgbClr val="000000"/>
                          </a:solidFill>
                          <a:effectLst/>
                          <a:latin typeface="+mj-ea"/>
                          <a:ea typeface="+mj-ea"/>
                        </a:rPr>
                        <a:t>、顶压（</a:t>
                      </a:r>
                      <a:r>
                        <a:rPr kumimoji="0" lang="zh-CN" altLang="zh-CN" sz="1600" b="0" i="0" u="none" strike="noStrike" cap="none" normalizeH="0" baseline="0" dirty="0" smtClean="0">
                          <a:ln>
                            <a:noFill/>
                          </a:ln>
                          <a:solidFill>
                            <a:srgbClr val="000000"/>
                          </a:solidFill>
                          <a:effectLst/>
                          <a:latin typeface="+mj-ea"/>
                          <a:ea typeface="+mj-ea"/>
                        </a:rPr>
                        <a:t>2</a:t>
                      </a:r>
                      <a:r>
                        <a:rPr kumimoji="0" lang="zh-CN" sz="1600" b="0" i="0" u="none" strike="noStrike" cap="none" normalizeH="0" baseline="0" dirty="0" smtClean="0">
                          <a:ln>
                            <a:noFill/>
                          </a:ln>
                          <a:solidFill>
                            <a:srgbClr val="000000"/>
                          </a:solidFill>
                          <a:effectLst/>
                          <a:latin typeface="+mj-ea"/>
                          <a:ea typeface="+mj-ea"/>
                        </a:rPr>
                        <a:t>）（</a:t>
                      </a:r>
                      <a:r>
                        <a:rPr kumimoji="0" lang="zh-CN" altLang="zh-CN" sz="1600" b="0" i="0" u="none" strike="noStrike" cap="none" normalizeH="0" baseline="0" dirty="0" smtClean="0">
                          <a:ln>
                            <a:noFill/>
                          </a:ln>
                          <a:solidFill>
                            <a:srgbClr val="000000"/>
                          </a:solidFill>
                          <a:effectLst/>
                          <a:latin typeface="+mj-ea"/>
                          <a:ea typeface="+mj-ea"/>
                        </a:rPr>
                        <a:t>KPa</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23</a:t>
                      </a:r>
                      <a:r>
                        <a:rPr kumimoji="0" lang="zh-CN" sz="1600" b="0" i="0" u="none" strike="noStrike" cap="none" normalizeH="0" baseline="0" dirty="0" smtClean="0">
                          <a:ln>
                            <a:noFill/>
                          </a:ln>
                          <a:solidFill>
                            <a:srgbClr val="000000"/>
                          </a:solidFill>
                          <a:effectLst/>
                          <a:latin typeface="+mj-ea"/>
                          <a:ea typeface="+mj-ea"/>
                        </a:rPr>
                        <a:t>、顶温西南（</a:t>
                      </a:r>
                      <a:r>
                        <a:rPr kumimoji="0" lang="zh-CN" altLang="zh-CN" sz="1600" b="0" i="0" u="none" strike="noStrike" cap="none" normalizeH="0" baseline="30000" dirty="0" smtClean="0">
                          <a:ln>
                            <a:noFill/>
                          </a:ln>
                          <a:solidFill>
                            <a:srgbClr val="000000"/>
                          </a:solidFill>
                          <a:effectLst/>
                          <a:latin typeface="+mj-ea"/>
                          <a:ea typeface="+mj-ea"/>
                        </a:rPr>
                        <a:t>o</a:t>
                      </a:r>
                      <a:r>
                        <a:rPr kumimoji="0" lang="zh-CN" altLang="zh-CN" sz="1600" b="0" i="0" u="none" strike="noStrike" cap="none" normalizeH="0" baseline="0" dirty="0" smtClean="0">
                          <a:ln>
                            <a:noFill/>
                          </a:ln>
                          <a:solidFill>
                            <a:srgbClr val="000000"/>
                          </a:solidFill>
                          <a:effectLst/>
                          <a:latin typeface="+mj-ea"/>
                          <a:ea typeface="+mj-ea"/>
                        </a:rPr>
                        <a:t>c</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61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smtClean="0">
                          <a:ln>
                            <a:noFill/>
                          </a:ln>
                          <a:solidFill>
                            <a:srgbClr val="000000"/>
                          </a:solidFill>
                          <a:effectLst/>
                          <a:latin typeface="+mj-ea"/>
                          <a:ea typeface="+mj-ea"/>
                        </a:rPr>
                        <a:t>6</a:t>
                      </a:r>
                      <a:r>
                        <a:rPr kumimoji="0" lang="zh-CN" sz="1600" b="0" i="0" u="none" strike="noStrike" cap="none" normalizeH="0" baseline="0" smtClean="0">
                          <a:ln>
                            <a:noFill/>
                          </a:ln>
                          <a:solidFill>
                            <a:srgbClr val="000000"/>
                          </a:solidFill>
                          <a:effectLst/>
                          <a:latin typeface="+mj-ea"/>
                          <a:ea typeface="+mj-ea"/>
                        </a:rPr>
                        <a:t>、标准风速（</a:t>
                      </a:r>
                      <a:r>
                        <a:rPr kumimoji="0" lang="zh-CN" altLang="zh-CN" sz="1600" b="0" i="0" u="none" strike="noStrike" cap="none" normalizeH="0" baseline="0" smtClean="0">
                          <a:ln>
                            <a:noFill/>
                          </a:ln>
                          <a:solidFill>
                            <a:srgbClr val="000000"/>
                          </a:solidFill>
                          <a:effectLst/>
                          <a:latin typeface="+mj-ea"/>
                          <a:ea typeface="+mj-ea"/>
                        </a:rPr>
                        <a:t>m/s </a:t>
                      </a:r>
                      <a:r>
                        <a:rPr kumimoji="0" lang="zh-CN" sz="1600" b="0" i="0" u="none" strike="noStrike" cap="none" normalizeH="0" baseline="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15</a:t>
                      </a:r>
                      <a:r>
                        <a:rPr kumimoji="0" lang="zh-CN" sz="1600" b="0" i="0" u="none" strike="noStrike" cap="none" normalizeH="0" baseline="0" dirty="0" smtClean="0">
                          <a:ln>
                            <a:noFill/>
                          </a:ln>
                          <a:solidFill>
                            <a:srgbClr val="000000"/>
                          </a:solidFill>
                          <a:effectLst/>
                          <a:latin typeface="+mj-ea"/>
                          <a:ea typeface="+mj-ea"/>
                        </a:rPr>
                        <a:t>、顶压（</a:t>
                      </a:r>
                      <a:r>
                        <a:rPr kumimoji="0" lang="zh-CN" altLang="zh-CN" sz="1600" b="0" i="0" u="none" strike="noStrike" cap="none" normalizeH="0" baseline="0" dirty="0" smtClean="0">
                          <a:ln>
                            <a:noFill/>
                          </a:ln>
                          <a:solidFill>
                            <a:srgbClr val="000000"/>
                          </a:solidFill>
                          <a:effectLst/>
                          <a:latin typeface="+mj-ea"/>
                          <a:ea typeface="+mj-ea"/>
                        </a:rPr>
                        <a:t>3</a:t>
                      </a:r>
                      <a:r>
                        <a:rPr kumimoji="0" lang="zh-CN" sz="1600" b="0" i="0" u="none" strike="noStrike" cap="none" normalizeH="0" baseline="0" dirty="0" smtClean="0">
                          <a:ln>
                            <a:noFill/>
                          </a:ln>
                          <a:solidFill>
                            <a:srgbClr val="000000"/>
                          </a:solidFill>
                          <a:effectLst/>
                          <a:latin typeface="+mj-ea"/>
                          <a:ea typeface="+mj-ea"/>
                        </a:rPr>
                        <a:t>）（</a:t>
                      </a:r>
                      <a:r>
                        <a:rPr kumimoji="0" lang="zh-CN" altLang="zh-CN" sz="1600" b="0" i="0" u="none" strike="noStrike" cap="none" normalizeH="0" baseline="0" dirty="0" smtClean="0">
                          <a:ln>
                            <a:noFill/>
                          </a:ln>
                          <a:solidFill>
                            <a:srgbClr val="000000"/>
                          </a:solidFill>
                          <a:effectLst/>
                          <a:latin typeface="+mj-ea"/>
                          <a:ea typeface="+mj-ea"/>
                        </a:rPr>
                        <a:t>KPa</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24</a:t>
                      </a:r>
                      <a:r>
                        <a:rPr kumimoji="0" lang="zh-CN" sz="1600" b="0" i="0" u="none" strike="noStrike" cap="none" normalizeH="0" baseline="0" dirty="0" smtClean="0">
                          <a:ln>
                            <a:noFill/>
                          </a:ln>
                          <a:solidFill>
                            <a:srgbClr val="000000"/>
                          </a:solidFill>
                          <a:effectLst/>
                          <a:latin typeface="+mj-ea"/>
                          <a:ea typeface="+mj-ea"/>
                        </a:rPr>
                        <a:t>、顶温西北（</a:t>
                      </a:r>
                      <a:r>
                        <a:rPr kumimoji="0" lang="zh-CN" altLang="zh-CN" sz="1600" b="0" i="0" u="none" strike="noStrike" cap="none" normalizeH="0" baseline="30000" dirty="0" smtClean="0">
                          <a:ln>
                            <a:noFill/>
                          </a:ln>
                          <a:solidFill>
                            <a:srgbClr val="000000"/>
                          </a:solidFill>
                          <a:effectLst/>
                          <a:latin typeface="+mj-ea"/>
                          <a:ea typeface="+mj-ea"/>
                        </a:rPr>
                        <a:t>o</a:t>
                      </a:r>
                      <a:r>
                        <a:rPr kumimoji="0" lang="zh-CN" altLang="zh-CN" sz="1600" b="0" i="0" u="none" strike="noStrike" cap="none" normalizeH="0" baseline="0" dirty="0" smtClean="0">
                          <a:ln>
                            <a:noFill/>
                          </a:ln>
                          <a:solidFill>
                            <a:srgbClr val="000000"/>
                          </a:solidFill>
                          <a:effectLst/>
                          <a:latin typeface="+mj-ea"/>
                          <a:ea typeface="+mj-ea"/>
                        </a:rPr>
                        <a:t>c</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61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smtClean="0">
                          <a:ln>
                            <a:noFill/>
                          </a:ln>
                          <a:solidFill>
                            <a:srgbClr val="000000"/>
                          </a:solidFill>
                          <a:effectLst/>
                          <a:latin typeface="+mj-ea"/>
                          <a:ea typeface="+mj-ea"/>
                        </a:rPr>
                        <a:t>7</a:t>
                      </a:r>
                      <a:r>
                        <a:rPr kumimoji="0" lang="zh-CN" sz="1600" b="0" i="0" u="none" strike="noStrike" cap="none" normalizeH="0" baseline="0" smtClean="0">
                          <a:ln>
                            <a:noFill/>
                          </a:ln>
                          <a:solidFill>
                            <a:srgbClr val="000000"/>
                          </a:solidFill>
                          <a:effectLst/>
                          <a:latin typeface="+mj-ea"/>
                          <a:ea typeface="+mj-ea"/>
                        </a:rPr>
                        <a:t>、富氧流量（</a:t>
                      </a:r>
                      <a:r>
                        <a:rPr kumimoji="0" lang="zh-CN" altLang="zh-CN" sz="1600" b="0" i="0" u="none" strike="noStrike" cap="none" normalizeH="0" baseline="0" smtClean="0">
                          <a:ln>
                            <a:noFill/>
                          </a:ln>
                          <a:solidFill>
                            <a:srgbClr val="000000"/>
                          </a:solidFill>
                          <a:effectLst/>
                          <a:latin typeface="+mj-ea"/>
                          <a:ea typeface="+mj-ea"/>
                        </a:rPr>
                        <a:t>m</a:t>
                      </a:r>
                      <a:r>
                        <a:rPr kumimoji="0" lang="zh-CN" altLang="zh-CN" sz="1600" b="0" i="0" u="none" strike="noStrike" cap="none" normalizeH="0" baseline="30000" smtClean="0">
                          <a:ln>
                            <a:noFill/>
                          </a:ln>
                          <a:solidFill>
                            <a:srgbClr val="000000"/>
                          </a:solidFill>
                          <a:effectLst/>
                          <a:latin typeface="+mj-ea"/>
                          <a:ea typeface="+mj-ea"/>
                        </a:rPr>
                        <a:t>3</a:t>
                      </a:r>
                      <a:r>
                        <a:rPr kumimoji="0" lang="zh-CN" altLang="zh-CN" sz="1600" b="0" i="0" u="none" strike="noStrike" cap="none" normalizeH="0" baseline="0" smtClean="0">
                          <a:ln>
                            <a:noFill/>
                          </a:ln>
                          <a:solidFill>
                            <a:srgbClr val="000000"/>
                          </a:solidFill>
                          <a:effectLst/>
                          <a:latin typeface="+mj-ea"/>
                          <a:ea typeface="+mj-ea"/>
                        </a:rPr>
                        <a:t> /h</a:t>
                      </a:r>
                      <a:r>
                        <a:rPr kumimoji="0" lang="zh-CN" sz="1600" b="0" i="0" u="none" strike="noStrike" cap="none" normalizeH="0" baseline="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16</a:t>
                      </a:r>
                      <a:r>
                        <a:rPr kumimoji="0" lang="zh-CN" sz="1600" b="0" i="0" u="none" strike="noStrike" cap="none" normalizeH="0" baseline="0" dirty="0" smtClean="0">
                          <a:ln>
                            <a:noFill/>
                          </a:ln>
                          <a:solidFill>
                            <a:srgbClr val="000000"/>
                          </a:solidFill>
                          <a:effectLst/>
                          <a:latin typeface="+mj-ea"/>
                          <a:ea typeface="+mj-ea"/>
                        </a:rPr>
                        <a:t>、富氧压力（</a:t>
                      </a:r>
                      <a:r>
                        <a:rPr kumimoji="0" lang="zh-CN" altLang="zh-CN" sz="1600" b="0" i="0" u="none" strike="noStrike" cap="none" normalizeH="0" baseline="0" dirty="0" smtClean="0">
                          <a:ln>
                            <a:noFill/>
                          </a:ln>
                          <a:solidFill>
                            <a:srgbClr val="000000"/>
                          </a:solidFill>
                          <a:effectLst/>
                          <a:latin typeface="+mj-ea"/>
                          <a:ea typeface="+mj-ea"/>
                        </a:rPr>
                        <a:t>MPa</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25</a:t>
                      </a:r>
                      <a:r>
                        <a:rPr kumimoji="0" lang="zh-CN" sz="1600" b="0" i="0" u="none" strike="noStrike" cap="none" normalizeH="0" baseline="0" dirty="0" smtClean="0">
                          <a:ln>
                            <a:noFill/>
                          </a:ln>
                          <a:solidFill>
                            <a:srgbClr val="000000"/>
                          </a:solidFill>
                          <a:effectLst/>
                          <a:latin typeface="+mj-ea"/>
                          <a:ea typeface="+mj-ea"/>
                        </a:rPr>
                        <a:t>、顶温东南（</a:t>
                      </a:r>
                      <a:r>
                        <a:rPr kumimoji="0" lang="zh-CN" altLang="zh-CN" sz="1600" b="0" i="0" u="none" strike="noStrike" cap="none" normalizeH="0" baseline="30000" dirty="0" smtClean="0">
                          <a:ln>
                            <a:noFill/>
                          </a:ln>
                          <a:solidFill>
                            <a:srgbClr val="000000"/>
                          </a:solidFill>
                          <a:effectLst/>
                          <a:latin typeface="+mj-ea"/>
                          <a:ea typeface="+mj-ea"/>
                        </a:rPr>
                        <a:t>o</a:t>
                      </a:r>
                      <a:r>
                        <a:rPr kumimoji="0" lang="zh-CN" altLang="zh-CN" sz="1600" b="0" i="0" u="none" strike="noStrike" cap="none" normalizeH="0" baseline="0" dirty="0" smtClean="0">
                          <a:ln>
                            <a:noFill/>
                          </a:ln>
                          <a:solidFill>
                            <a:srgbClr val="000000"/>
                          </a:solidFill>
                          <a:effectLst/>
                          <a:latin typeface="+mj-ea"/>
                          <a:ea typeface="+mj-ea"/>
                        </a:rPr>
                        <a:t>c</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61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smtClean="0">
                          <a:ln>
                            <a:noFill/>
                          </a:ln>
                          <a:solidFill>
                            <a:srgbClr val="000000"/>
                          </a:solidFill>
                          <a:effectLst/>
                          <a:latin typeface="+mj-ea"/>
                          <a:ea typeface="+mj-ea"/>
                        </a:rPr>
                        <a:t>8</a:t>
                      </a:r>
                      <a:r>
                        <a:rPr kumimoji="0" lang="zh-CN" sz="1600" b="0" i="0" u="none" strike="noStrike" cap="none" normalizeH="0" baseline="0" smtClean="0">
                          <a:ln>
                            <a:noFill/>
                          </a:ln>
                          <a:solidFill>
                            <a:srgbClr val="000000"/>
                          </a:solidFill>
                          <a:effectLst/>
                          <a:latin typeface="+mj-ea"/>
                          <a:ea typeface="+mj-ea"/>
                        </a:rPr>
                        <a:t>、冷风流量（</a:t>
                      </a:r>
                      <a:r>
                        <a:rPr kumimoji="0" lang="zh-CN" altLang="zh-CN" sz="1600" b="0" i="0" u="none" strike="noStrike" cap="none" normalizeH="0" baseline="0" smtClean="0">
                          <a:ln>
                            <a:noFill/>
                          </a:ln>
                          <a:solidFill>
                            <a:srgbClr val="000000"/>
                          </a:solidFill>
                          <a:effectLst/>
                          <a:latin typeface="+mj-ea"/>
                          <a:ea typeface="+mj-ea"/>
                        </a:rPr>
                        <a:t>10</a:t>
                      </a:r>
                      <a:r>
                        <a:rPr kumimoji="0" lang="zh-CN" altLang="zh-CN" sz="1600" b="0" i="0" u="none" strike="noStrike" cap="none" normalizeH="0" baseline="30000" smtClean="0">
                          <a:ln>
                            <a:noFill/>
                          </a:ln>
                          <a:solidFill>
                            <a:srgbClr val="000000"/>
                          </a:solidFill>
                          <a:effectLst/>
                          <a:latin typeface="+mj-ea"/>
                          <a:ea typeface="+mj-ea"/>
                        </a:rPr>
                        <a:t>4</a:t>
                      </a:r>
                      <a:r>
                        <a:rPr kumimoji="0" lang="zh-CN" altLang="zh-CN" sz="1600" b="0" i="0" u="none" strike="noStrike" cap="none" normalizeH="0" baseline="0" smtClean="0">
                          <a:ln>
                            <a:noFill/>
                          </a:ln>
                          <a:solidFill>
                            <a:srgbClr val="000000"/>
                          </a:solidFill>
                          <a:effectLst/>
                          <a:latin typeface="+mj-ea"/>
                          <a:ea typeface="+mj-ea"/>
                        </a:rPr>
                        <a:t>m</a:t>
                      </a:r>
                      <a:r>
                        <a:rPr kumimoji="0" lang="zh-CN" altLang="zh-CN" sz="1600" b="0" i="0" u="none" strike="noStrike" cap="none" normalizeH="0" baseline="30000" smtClean="0">
                          <a:ln>
                            <a:noFill/>
                          </a:ln>
                          <a:solidFill>
                            <a:srgbClr val="000000"/>
                          </a:solidFill>
                          <a:effectLst/>
                          <a:latin typeface="+mj-ea"/>
                          <a:ea typeface="+mj-ea"/>
                        </a:rPr>
                        <a:t>3</a:t>
                      </a:r>
                      <a:r>
                        <a:rPr kumimoji="0" lang="zh-CN" altLang="zh-CN" sz="1600" b="0" i="0" u="none" strike="noStrike" cap="none" normalizeH="0" baseline="0" smtClean="0">
                          <a:ln>
                            <a:noFill/>
                          </a:ln>
                          <a:solidFill>
                            <a:srgbClr val="000000"/>
                          </a:solidFill>
                          <a:effectLst/>
                          <a:latin typeface="+mj-ea"/>
                          <a:ea typeface="+mj-ea"/>
                        </a:rPr>
                        <a:t> /h </a:t>
                      </a:r>
                      <a:r>
                        <a:rPr kumimoji="0" lang="zh-CN" sz="1600" b="0" i="0" u="none" strike="noStrike" cap="none" normalizeH="0" baseline="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17</a:t>
                      </a:r>
                      <a:r>
                        <a:rPr kumimoji="0" lang="zh-CN" sz="1600" b="0" i="0" u="none" strike="noStrike" cap="none" normalizeH="0" baseline="0" dirty="0" smtClean="0">
                          <a:ln>
                            <a:noFill/>
                          </a:ln>
                          <a:solidFill>
                            <a:srgbClr val="000000"/>
                          </a:solidFill>
                          <a:effectLst/>
                          <a:latin typeface="+mj-ea"/>
                          <a:ea typeface="+mj-ea"/>
                        </a:rPr>
                        <a:t>、冷风压力（</a:t>
                      </a:r>
                      <a:r>
                        <a:rPr kumimoji="0" lang="zh-CN" altLang="zh-CN" sz="1600" b="0" i="0" u="none" strike="noStrike" cap="none" normalizeH="0" baseline="0" dirty="0" smtClean="0">
                          <a:ln>
                            <a:noFill/>
                          </a:ln>
                          <a:solidFill>
                            <a:srgbClr val="000000"/>
                          </a:solidFill>
                          <a:effectLst/>
                          <a:latin typeface="+mj-ea"/>
                          <a:ea typeface="+mj-ea"/>
                        </a:rPr>
                        <a:t>MPa</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26</a:t>
                      </a:r>
                      <a:r>
                        <a:rPr kumimoji="0" lang="zh-CN" sz="1600" b="0" i="0" u="none" strike="noStrike" cap="none" normalizeH="0" baseline="0" dirty="0" smtClean="0">
                          <a:ln>
                            <a:noFill/>
                          </a:ln>
                          <a:solidFill>
                            <a:srgbClr val="000000"/>
                          </a:solidFill>
                          <a:effectLst/>
                          <a:latin typeface="+mj-ea"/>
                          <a:ea typeface="+mj-ea"/>
                        </a:rPr>
                        <a:t>、阻力系数</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5017">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9</a:t>
                      </a:r>
                      <a:r>
                        <a:rPr kumimoji="0" lang="zh-CN" sz="1600" b="0" i="0" u="none" strike="noStrike" cap="none" normalizeH="0" baseline="0" dirty="0" smtClean="0">
                          <a:ln>
                            <a:noFill/>
                          </a:ln>
                          <a:solidFill>
                            <a:srgbClr val="000000"/>
                          </a:solidFill>
                          <a:effectLst/>
                          <a:latin typeface="+mj-ea"/>
                          <a:ea typeface="+mj-ea"/>
                        </a:rPr>
                        <a:t>、鼓风动能（</a:t>
                      </a:r>
                      <a:r>
                        <a:rPr kumimoji="0" lang="zh-CN" altLang="zh-CN" sz="1600" b="0" i="0" u="none" strike="noStrike" cap="none" normalizeH="0" baseline="0" dirty="0" smtClean="0">
                          <a:ln>
                            <a:noFill/>
                          </a:ln>
                          <a:solidFill>
                            <a:srgbClr val="000000"/>
                          </a:solidFill>
                          <a:effectLst/>
                          <a:latin typeface="+mj-ea"/>
                          <a:ea typeface="+mj-ea"/>
                        </a:rPr>
                        <a:t>KJ</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18</a:t>
                      </a:r>
                      <a:r>
                        <a:rPr kumimoji="0" lang="zh-CN" sz="1600" b="0" i="0" u="none" strike="noStrike" cap="none" normalizeH="0" baseline="0" dirty="0" smtClean="0">
                          <a:ln>
                            <a:noFill/>
                          </a:ln>
                          <a:solidFill>
                            <a:srgbClr val="000000"/>
                          </a:solidFill>
                          <a:effectLst/>
                          <a:latin typeface="+mj-ea"/>
                          <a:ea typeface="+mj-ea"/>
                        </a:rPr>
                        <a:t>、全压差（</a:t>
                      </a:r>
                      <a:r>
                        <a:rPr kumimoji="0" lang="zh-CN" altLang="zh-CN" sz="1600" b="0" i="0" u="none" strike="noStrike" cap="none" normalizeH="0" baseline="0" dirty="0" smtClean="0">
                          <a:ln>
                            <a:noFill/>
                          </a:ln>
                          <a:solidFill>
                            <a:srgbClr val="000000"/>
                          </a:solidFill>
                          <a:effectLst/>
                          <a:latin typeface="+mj-ea"/>
                          <a:ea typeface="+mj-ea"/>
                        </a:rPr>
                        <a:t>KPa</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27</a:t>
                      </a:r>
                      <a:r>
                        <a:rPr kumimoji="0" lang="zh-CN" sz="1600" b="0" i="0" u="none" strike="noStrike" cap="none" normalizeH="0" baseline="0" dirty="0" smtClean="0">
                          <a:ln>
                            <a:noFill/>
                          </a:ln>
                          <a:solidFill>
                            <a:srgbClr val="000000"/>
                          </a:solidFill>
                          <a:effectLst/>
                          <a:latin typeface="+mj-ea"/>
                          <a:ea typeface="+mj-ea"/>
                        </a:rPr>
                        <a:t>、本小时实际喷煤量（</a:t>
                      </a:r>
                      <a:r>
                        <a:rPr kumimoji="0" lang="zh-CN" altLang="zh-CN" sz="1600" b="0" i="0" u="none" strike="noStrike" cap="none" normalizeH="0" baseline="0" dirty="0" smtClean="0">
                          <a:ln>
                            <a:noFill/>
                          </a:ln>
                          <a:solidFill>
                            <a:srgbClr val="000000"/>
                          </a:solidFill>
                          <a:effectLst/>
                          <a:latin typeface="+mj-ea"/>
                          <a:ea typeface="+mj-ea"/>
                        </a:rPr>
                        <a:t>T/h</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灯片编号占位符 2"/>
          <p:cNvSpPr>
            <a:spLocks noGrp="1"/>
          </p:cNvSpPr>
          <p:nvPr>
            <p:ph type="sldNum" sz="quarter" idx="12"/>
          </p:nvPr>
        </p:nvSpPr>
        <p:spPr/>
        <p:txBody>
          <a:bodyPr/>
          <a:lstStyle/>
          <a:p>
            <a:fld id="{8F804A96-AA00-4054-85C5-7A1E11BBB120}" type="slidenum">
              <a:rPr lang="zh-CN" altLang="en-US" smtClean="0"/>
              <a:t>8</a:t>
            </a:fld>
            <a:endParaRPr lang="zh-CN" altLang="en-US"/>
          </a:p>
        </p:txBody>
      </p:sp>
    </p:spTree>
    <p:extLst>
      <p:ext uri="{BB962C8B-B14F-4D97-AF65-F5344CB8AC3E}">
        <p14:creationId xmlns:p14="http://schemas.microsoft.com/office/powerpoint/2010/main" val="2067530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r>
              <a:rPr lang="zh-CN" altLang="en-US" sz="4000" dirty="0"/>
              <a:t>选题背景</a:t>
            </a:r>
            <a:endParaRPr lang="en-US" altLang="zh-CN" sz="4000" dirty="0"/>
          </a:p>
          <a:p>
            <a:r>
              <a:rPr lang="zh-CN" altLang="en-US" sz="4000" b="1" dirty="0">
                <a:latin typeface="黑体" panose="02010609060101010101" pitchFamily="49" charset="-122"/>
                <a:ea typeface="黑体" panose="02010609060101010101" pitchFamily="49" charset="-122"/>
              </a:rPr>
              <a:t>文献综述</a:t>
            </a:r>
            <a:endParaRPr lang="en-US" altLang="zh-CN" sz="4000" b="1" dirty="0">
              <a:latin typeface="黑体" panose="02010609060101010101" pitchFamily="49" charset="-122"/>
              <a:ea typeface="黑体" panose="02010609060101010101" pitchFamily="49" charset="-122"/>
            </a:endParaRPr>
          </a:p>
          <a:p>
            <a:r>
              <a:rPr lang="zh-CN" altLang="en-US" sz="4000" dirty="0"/>
              <a:t>技术难点</a:t>
            </a:r>
            <a:endParaRPr lang="en-US" altLang="zh-CN" sz="4000" dirty="0"/>
          </a:p>
          <a:p>
            <a:r>
              <a:rPr lang="zh-CN" altLang="en-US" sz="4000" dirty="0" smtClean="0"/>
              <a:t>研究</a:t>
            </a:r>
            <a:r>
              <a:rPr lang="zh-CN" altLang="en-US" sz="4000" dirty="0"/>
              <a:t>内容</a:t>
            </a:r>
            <a:endParaRPr lang="en-US" altLang="zh-CN" sz="4000" dirty="0"/>
          </a:p>
          <a:p>
            <a:r>
              <a:rPr lang="zh-CN" altLang="en-US" sz="4000" dirty="0"/>
              <a:t>研究计划</a:t>
            </a:r>
            <a:endParaRPr lang="en-US" altLang="zh-CN" sz="40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9</a:t>
            </a:fld>
            <a:endParaRPr lang="zh-CN" altLang="en-US"/>
          </a:p>
        </p:txBody>
      </p:sp>
    </p:spTree>
    <p:extLst>
      <p:ext uri="{BB962C8B-B14F-4D97-AF65-F5344CB8AC3E}">
        <p14:creationId xmlns:p14="http://schemas.microsoft.com/office/powerpoint/2010/main" val="300246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课件">
  <a:themeElements>
    <a:clrScheme name="自定义 1">
      <a:dk1>
        <a:srgbClr val="5D0CFF"/>
      </a:dk1>
      <a:lt1>
        <a:srgbClr val="001428"/>
      </a:lt1>
      <a:dk2>
        <a:srgbClr val="95FF95"/>
      </a:dk2>
      <a:lt2>
        <a:srgbClr val="001428"/>
      </a:lt2>
      <a:accent1>
        <a:srgbClr val="00CC99"/>
      </a:accent1>
      <a:accent2>
        <a:srgbClr val="007825"/>
      </a:accent2>
      <a:accent3>
        <a:srgbClr val="AAB4AA"/>
      </a:accent3>
      <a:accent4>
        <a:srgbClr val="DADADA"/>
      </a:accent4>
      <a:accent5>
        <a:srgbClr val="AAE2CA"/>
      </a:accent5>
      <a:accent6>
        <a:srgbClr val="006C20"/>
      </a:accent6>
      <a:hlink>
        <a:srgbClr val="9966FF"/>
      </a:hlink>
      <a:folHlink>
        <a:srgbClr val="99CCFF"/>
      </a:folHlink>
    </a:clrScheme>
    <a:fontScheme name="Mapl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Maple 2">
        <a:dk1>
          <a:srgbClr val="EA9306"/>
        </a:dk1>
        <a:lt1>
          <a:srgbClr val="FFFFFF"/>
        </a:lt1>
        <a:dk2>
          <a:srgbClr val="FAC120"/>
        </a:dk2>
        <a:lt2>
          <a:srgbClr val="FFFDD1"/>
        </a:lt2>
        <a:accent1>
          <a:srgbClr val="CC6600"/>
        </a:accent1>
        <a:accent2>
          <a:srgbClr val="FF9933"/>
        </a:accent2>
        <a:accent3>
          <a:srgbClr val="FCDDAB"/>
        </a:accent3>
        <a:accent4>
          <a:srgbClr val="DADADA"/>
        </a:accent4>
        <a:accent5>
          <a:srgbClr val="E2B8AA"/>
        </a:accent5>
        <a:accent6>
          <a:srgbClr val="E78A2D"/>
        </a:accent6>
        <a:hlink>
          <a:srgbClr val="A50021"/>
        </a:hlink>
        <a:folHlink>
          <a:srgbClr val="666633"/>
        </a:folHlink>
      </a:clrScheme>
      <a:clrMap bg1="dk2" tx1="lt1" bg2="dk1" tx2="lt2" accent1="accent1" accent2="accent2" accent3="accent3" accent4="accent4" accent5="accent5" accent6="accent6" hlink="hlink" folHlink="folHlink"/>
    </a:extraClrScheme>
    <a:extraClrScheme>
      <a:clrScheme name="Maple 3">
        <a:dk1>
          <a:srgbClr val="000000"/>
        </a:dk1>
        <a:lt1>
          <a:srgbClr val="FFFFCC"/>
        </a:lt1>
        <a:dk2>
          <a:srgbClr val="A26D18"/>
        </a:dk2>
        <a:lt2>
          <a:srgbClr val="F9D793"/>
        </a:lt2>
        <a:accent1>
          <a:srgbClr val="FFD05B"/>
        </a:accent1>
        <a:accent2>
          <a:srgbClr val="FEE1A8"/>
        </a:accent2>
        <a:accent3>
          <a:srgbClr val="FFFFE2"/>
        </a:accent3>
        <a:accent4>
          <a:srgbClr val="000000"/>
        </a:accent4>
        <a:accent5>
          <a:srgbClr val="FFE4B5"/>
        </a:accent5>
        <a:accent6>
          <a:srgbClr val="E6CC98"/>
        </a:accent6>
        <a:hlink>
          <a:srgbClr val="FF0000"/>
        </a:hlink>
        <a:folHlink>
          <a:srgbClr val="CC6600"/>
        </a:folHlink>
      </a:clrScheme>
      <a:clrMap bg1="lt1" tx1="dk1" bg2="lt2" tx2="dk2" accent1="accent1" accent2="accent2" accent3="accent3" accent4="accent4" accent5="accent5" accent6="accent6" hlink="hlink" folHlink="folHlink"/>
    </a:extraClrScheme>
    <a:extraClrScheme>
      <a:clrScheme name="Maple 4">
        <a:dk1>
          <a:srgbClr val="008000"/>
        </a:dk1>
        <a:lt1>
          <a:srgbClr val="FFFFFF"/>
        </a:lt1>
        <a:dk2>
          <a:srgbClr val="005800"/>
        </a:dk2>
        <a:lt2>
          <a:srgbClr val="FFFFCC"/>
        </a:lt2>
        <a:accent1>
          <a:srgbClr val="00CC99"/>
        </a:accent1>
        <a:accent2>
          <a:srgbClr val="007825"/>
        </a:accent2>
        <a:accent3>
          <a:srgbClr val="AAB4AA"/>
        </a:accent3>
        <a:accent4>
          <a:srgbClr val="DADADA"/>
        </a:accent4>
        <a:accent5>
          <a:srgbClr val="AAE2CA"/>
        </a:accent5>
        <a:accent6>
          <a:srgbClr val="006C20"/>
        </a:accent6>
        <a:hlink>
          <a:srgbClr val="9966FF"/>
        </a:hlink>
        <a:folHlink>
          <a:srgbClr val="99CCFF"/>
        </a:folHlink>
      </a:clrScheme>
      <a:clrMap bg1="dk2" tx1="lt1" bg2="dk1" tx2="lt2" accent1="accent1" accent2="accent2" accent3="accent3" accent4="accent4" accent5="accent5" accent6="accent6" hlink="hlink" folHlink="folHlink"/>
    </a:extraClrScheme>
    <a:extraClrScheme>
      <a:clrScheme name="Maple 5">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CCFF99"/>
        </a:folHlink>
      </a:clrScheme>
      <a:clrMap bg1="dk2" tx1="lt1" bg2="dk1" tx2="lt2" accent1="accent1" accent2="accent2" accent3="accent3" accent4="accent4" accent5="accent5" accent6="accent6" hlink="hlink" folHlink="folHlink"/>
    </a:extraClrScheme>
    <a:extraClrScheme>
      <a:clrScheme name="Maple 6">
        <a:dk1>
          <a:srgbClr val="006699"/>
        </a:dk1>
        <a:lt1>
          <a:srgbClr val="FFFFFF"/>
        </a:lt1>
        <a:dk2>
          <a:srgbClr val="006666"/>
        </a:dk2>
        <a:lt2>
          <a:srgbClr val="CCECFF"/>
        </a:lt2>
        <a:accent1>
          <a:srgbClr val="00CCFF"/>
        </a:accent1>
        <a:accent2>
          <a:srgbClr val="017A83"/>
        </a:accent2>
        <a:accent3>
          <a:srgbClr val="AAB8B8"/>
        </a:accent3>
        <a:accent4>
          <a:srgbClr val="DADADA"/>
        </a:accent4>
        <a:accent5>
          <a:srgbClr val="AAE2FF"/>
        </a:accent5>
        <a:accent6>
          <a:srgbClr val="016E76"/>
        </a:accent6>
        <a:hlink>
          <a:srgbClr val="FFFFCC"/>
        </a:hlink>
        <a:folHlink>
          <a:srgbClr val="99FF99"/>
        </a:folHlink>
      </a:clrScheme>
      <a:clrMap bg1="dk2" tx1="lt1" bg2="dk1" tx2="lt2" accent1="accent1" accent2="accent2" accent3="accent3" accent4="accent4" accent5="accent5" accent6="accent6" hlink="hlink" folHlink="folHlink"/>
    </a:extraClrScheme>
    <a:extraClrScheme>
      <a:clrScheme name="Maple 7">
        <a:dk1>
          <a:srgbClr val="80ACC4"/>
        </a:dk1>
        <a:lt1>
          <a:srgbClr val="FFFFFF"/>
        </a:lt1>
        <a:dk2>
          <a:srgbClr val="B3D1DF"/>
        </a:dk2>
        <a:lt2>
          <a:srgbClr val="FFFFFF"/>
        </a:lt2>
        <a:accent1>
          <a:srgbClr val="5089A8"/>
        </a:accent1>
        <a:accent2>
          <a:srgbClr val="BBC6DB"/>
        </a:accent2>
        <a:accent3>
          <a:srgbClr val="D6E5EC"/>
        </a:accent3>
        <a:accent4>
          <a:srgbClr val="DADADA"/>
        </a:accent4>
        <a:accent5>
          <a:srgbClr val="B3C4D1"/>
        </a:accent5>
        <a:accent6>
          <a:srgbClr val="A9B3C6"/>
        </a:accent6>
        <a:hlink>
          <a:srgbClr val="0000FF"/>
        </a:hlink>
        <a:folHlink>
          <a:srgbClr val="006699"/>
        </a:folHlink>
      </a:clrScheme>
      <a:clrMap bg1="dk2" tx1="lt1" bg2="dk1" tx2="lt2" accent1="accent1" accent2="accent2" accent3="accent3" accent4="accent4" accent5="accent5" accent6="accent6" hlink="hlink" folHlink="folHlink"/>
    </a:extraClrScheme>
    <a:extraClrScheme>
      <a:clrScheme name="Maple 8">
        <a:dk1>
          <a:srgbClr val="5700AE"/>
        </a:dk1>
        <a:lt1>
          <a:srgbClr val="FFFFFF"/>
        </a:lt1>
        <a:dk2>
          <a:srgbClr val="7301CB"/>
        </a:dk2>
        <a:lt2>
          <a:srgbClr val="C5C5FF"/>
        </a:lt2>
        <a:accent1>
          <a:srgbClr val="9999FF"/>
        </a:accent1>
        <a:accent2>
          <a:srgbClr val="7000E0"/>
        </a:accent2>
        <a:accent3>
          <a:srgbClr val="BCAAE2"/>
        </a:accent3>
        <a:accent4>
          <a:srgbClr val="DADADA"/>
        </a:accent4>
        <a:accent5>
          <a:srgbClr val="CACAFF"/>
        </a:accent5>
        <a:accent6>
          <a:srgbClr val="6500CB"/>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Maple 9">
        <a:dk1>
          <a:srgbClr val="003366"/>
        </a:dk1>
        <a:lt1>
          <a:srgbClr val="FFFFFF"/>
        </a:lt1>
        <a:dk2>
          <a:srgbClr val="003366"/>
        </a:dk2>
        <a:lt2>
          <a:srgbClr val="CBD5DF"/>
        </a:lt2>
        <a:accent1>
          <a:srgbClr val="A9BEE9"/>
        </a:accent1>
        <a:accent2>
          <a:srgbClr val="D6E4F2"/>
        </a:accent2>
        <a:accent3>
          <a:srgbClr val="FFFFFF"/>
        </a:accent3>
        <a:accent4>
          <a:srgbClr val="002A56"/>
        </a:accent4>
        <a:accent5>
          <a:srgbClr val="D1DBF2"/>
        </a:accent5>
        <a:accent6>
          <a:srgbClr val="C2CFDB"/>
        </a:accent6>
        <a:hlink>
          <a:srgbClr val="0000CC"/>
        </a:hlink>
        <a:folHlink>
          <a:srgbClr val="8668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课件" id="{6FF00354-C558-488B-8DBE-C44598A767B1}" vid="{0F79B92B-DFFF-429E-853A-00AD7C9E705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课件</Template>
  <TotalTime>1624</TotalTime>
  <Words>2622</Words>
  <Application>Microsoft Office PowerPoint</Application>
  <PresentationFormat>全屏显示(4:3)</PresentationFormat>
  <Paragraphs>201</Paragraphs>
  <Slides>26</Slides>
  <Notes>19</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26</vt:i4>
      </vt:variant>
    </vt:vector>
  </HeadingPairs>
  <TitlesOfParts>
    <vt:vector size="35" baseType="lpstr">
      <vt:lpstr>黑体</vt:lpstr>
      <vt:lpstr>宋体</vt:lpstr>
      <vt:lpstr>Arial</vt:lpstr>
      <vt:lpstr>Calibri</vt:lpstr>
      <vt:lpstr>Cambria Math</vt:lpstr>
      <vt:lpstr>Times New Roman</vt:lpstr>
      <vt:lpstr>Wingdings</vt:lpstr>
      <vt:lpstr>课件</vt:lpstr>
      <vt:lpstr>自定义设计方案</vt:lpstr>
      <vt:lpstr>大型高炉异常炉况早期检测和诊断研究</vt:lpstr>
      <vt:lpstr>目录</vt:lpstr>
      <vt:lpstr>选题背景</vt:lpstr>
      <vt:lpstr>高炉炼铁工艺</vt:lpstr>
      <vt:lpstr>高炉炼铁工艺</vt:lpstr>
      <vt:lpstr>高炉的主要异常炉况</vt:lpstr>
      <vt:lpstr>异常炉况诊断现状</vt:lpstr>
      <vt:lpstr>柳钢炼铁厂运行变量</vt:lpstr>
      <vt:lpstr>目录</vt:lpstr>
      <vt:lpstr>故障诊断方法综述</vt:lpstr>
      <vt:lpstr>高炉异常炉况诊断方法</vt:lpstr>
      <vt:lpstr>目录</vt:lpstr>
      <vt:lpstr>技术难点1：热风炉换炉扰动</vt:lpstr>
      <vt:lpstr>技术难点2：工作点漂移</vt:lpstr>
      <vt:lpstr>技术难点3：故障样本稀少</vt:lpstr>
      <vt:lpstr>目录</vt:lpstr>
      <vt:lpstr>研究内容</vt:lpstr>
      <vt:lpstr>研究内容</vt:lpstr>
      <vt:lpstr>研究内容</vt:lpstr>
      <vt:lpstr>研究内容</vt:lpstr>
      <vt:lpstr>研究内容</vt:lpstr>
      <vt:lpstr>研究内容</vt:lpstr>
      <vt:lpstr>基于深度学习的异常炉况诊断研究</vt:lpstr>
      <vt:lpstr>基于深度学习的异常炉况诊断研究</vt:lpstr>
      <vt:lpstr>研究计划</vt:lpstr>
      <vt:lpstr>PowerPoint 演示文稿</vt:lpstr>
    </vt:vector>
  </TitlesOfParts>
  <Company>清华大学自动化系</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基于数据驱动的高炉异常炉况诊断研究</dc:title>
  <dc:creator>庞人铭</dc:creator>
  <cp:lastModifiedBy>庞人铭</cp:lastModifiedBy>
  <cp:revision>116</cp:revision>
  <dcterms:created xsi:type="dcterms:W3CDTF">2015-11-10T07:05:07Z</dcterms:created>
  <dcterms:modified xsi:type="dcterms:W3CDTF">2015-11-11T15:57:51Z</dcterms:modified>
</cp:coreProperties>
</file>