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3" r:id="rId9"/>
    <p:sldId id="270" r:id="rId10"/>
    <p:sldId id="257" r:id="rId11"/>
    <p:sldId id="261" r:id="rId12"/>
    <p:sldId id="262" r:id="rId13"/>
    <p:sldId id="274" r:id="rId14"/>
    <p:sldId id="258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687E9-BD3D-4ED6-9384-8D5D8D5B9C59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7EFA2-A73E-477B-968B-4EC267F6F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7EFA2-A73E-477B-968B-4EC267F6F4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3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3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84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8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4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92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9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F51E-AA49-464B-87E5-749ACC9BA7F4}" type="datetimeFigureOut">
              <a:rPr lang="zh-CN" altLang="en-US" smtClean="0"/>
              <a:t>2015/10/30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8D9C-F593-401F-8E08-CA7AFE8ADA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Deep Learning Tutorial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Xudong Cao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9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313" y="612656"/>
            <a:ext cx="7003175" cy="527800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7567" y="6487427"/>
            <a:ext cx="48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Xiaogang</a:t>
            </a:r>
            <a:r>
              <a:rPr lang="en-US" altLang="zh-CN" dirty="0" smtClean="0"/>
              <a:t> Wang, Introduction to Deep Learning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926080" y="1953398"/>
            <a:ext cx="5544152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727440" y="1767840"/>
            <a:ext cx="288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Practical 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8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箭头 11"/>
          <p:cNvSpPr/>
          <p:nvPr/>
        </p:nvSpPr>
        <p:spPr>
          <a:xfrm flipV="1">
            <a:off x="3016738" y="1482290"/>
            <a:ext cx="371354" cy="480300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End-to-end learning, less domain knowledge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 rot="10800000" flipV="1">
            <a:off x="2233848" y="5229632"/>
            <a:ext cx="1902667" cy="6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 Data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 rot="10800000" flipV="1">
            <a:off x="2233847" y="4413086"/>
            <a:ext cx="1902669" cy="6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Pre-processing 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 rot="10800000" flipV="1">
            <a:off x="2233846" y="3625420"/>
            <a:ext cx="1902669" cy="6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 Design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 rot="10800000" flipV="1">
            <a:off x="2233846" y="2808875"/>
            <a:ext cx="1902669" cy="6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 Design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 rot="10800000" flipV="1">
            <a:off x="2233846" y="1992330"/>
            <a:ext cx="1902669" cy="6995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Training 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 flipV="1">
            <a:off x="6643854" y="1482290"/>
            <a:ext cx="371354" cy="480300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0800000" flipV="1">
            <a:off x="5860964" y="5229632"/>
            <a:ext cx="1902667" cy="699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Collect Data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 rot="10800000" flipV="1">
            <a:off x="5860962" y="2808875"/>
            <a:ext cx="1902669" cy="699511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Networks Design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 rot="10800000" flipV="1">
            <a:off x="5860962" y="1992330"/>
            <a:ext cx="1902669" cy="69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Training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33155" y="3688756"/>
            <a:ext cx="181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Conventional Approach </a:t>
            </a:r>
            <a:endParaRPr lang="zh-CN" altLang="en-US" sz="20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4796696" y="3924821"/>
            <a:ext cx="181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Deep Learning </a:t>
            </a:r>
            <a:endParaRPr lang="zh-CN" altLang="en-US" sz="20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8450392" y="2852191"/>
            <a:ext cx="693610" cy="2432075"/>
            <a:chOff x="8959101" y="1992329"/>
            <a:chExt cx="1902669" cy="2573496"/>
          </a:xfrm>
        </p:grpSpPr>
        <p:sp>
          <p:nvSpPr>
            <p:cNvPr id="21" name="矩形 20"/>
            <p:cNvSpPr/>
            <p:nvPr/>
          </p:nvSpPr>
          <p:spPr>
            <a:xfrm rot="10800000" flipV="1">
              <a:off x="8959101" y="3866313"/>
              <a:ext cx="1902669" cy="6995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 rot="10800000" flipV="1">
              <a:off x="8959101" y="2936737"/>
              <a:ext cx="1902669" cy="69951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23" name="矩形 22"/>
            <p:cNvSpPr/>
            <p:nvPr/>
          </p:nvSpPr>
          <p:spPr>
            <a:xfrm rot="10800000" flipV="1">
              <a:off x="8959101" y="1992329"/>
              <a:ext cx="1902669" cy="699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/>
                <a:t> </a:t>
              </a:r>
              <a:endParaRPr lang="zh-CN" altLang="en-US" sz="1600" dirty="0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324252" y="2828783"/>
            <a:ext cx="2906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 or very small amount of domain knowledge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342484" y="3697887"/>
            <a:ext cx="2906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Small amount of domain knowledge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342484" y="4604032"/>
            <a:ext cx="2906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Large amount of domain knowledge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684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features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690688"/>
            <a:ext cx="10715625" cy="4953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97567" y="6487427"/>
            <a:ext cx="484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Xiaogang</a:t>
            </a:r>
            <a:r>
              <a:rPr lang="en-US" altLang="zh-CN" dirty="0" smtClean="0"/>
              <a:t> Wang, Introduction to Deep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69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Good features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61025"/>
              </p:ext>
            </p:extLst>
          </p:nvPr>
        </p:nvGraphicFramePr>
        <p:xfrm>
          <a:off x="6285296" y="3272589"/>
          <a:ext cx="4798996" cy="12354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860"/>
                <a:gridCol w="1764355"/>
                <a:gridCol w="1516781"/>
              </a:tblGrid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Dataset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Pre. Best (MAE)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Ours(MAE)</a:t>
                      </a:r>
                      <a:endParaRPr lang="zh-CN" altLang="en-US" sz="2000" dirty="0"/>
                    </a:p>
                  </a:txBody>
                  <a:tcPr/>
                </a:tc>
              </a:tr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Morph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2.4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/>
                        <a:t>FGNet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3.2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2.7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66046" y="2829828"/>
            <a:ext cx="2829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smtClean="0"/>
              <a:t>Human Age Estimation</a:t>
            </a:r>
            <a:endParaRPr lang="zh-CN" altLang="en-US" sz="2000" u="sng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5414"/>
              </p:ext>
            </p:extLst>
          </p:nvPr>
        </p:nvGraphicFramePr>
        <p:xfrm>
          <a:off x="6331821" y="5070909"/>
          <a:ext cx="4798996" cy="823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7860"/>
                <a:gridCol w="1764355"/>
                <a:gridCol w="1516781"/>
              </a:tblGrid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Dataset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Pre. Best (acc)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Ours(acc)</a:t>
                      </a:r>
                      <a:endParaRPr lang="zh-CN" altLang="en-US" sz="2000" dirty="0"/>
                    </a:p>
                  </a:txBody>
                  <a:tcPr/>
                </a:tc>
              </a:tr>
              <a:tr h="411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Morph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98.7%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99.4%</a:t>
                      </a:r>
                      <a:endParaRPr lang="zh-CN" alt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6312571" y="4628148"/>
            <a:ext cx="2829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 err="1" smtClean="0"/>
              <a:t>Geneder</a:t>
            </a:r>
            <a:r>
              <a:rPr lang="en-US" altLang="zh-CN" sz="2000" u="sng" dirty="0" smtClean="0"/>
              <a:t> Classification</a:t>
            </a:r>
            <a:endParaRPr lang="zh-CN" altLang="en-US" sz="2000" u="sng" dirty="0"/>
          </a:p>
        </p:txBody>
      </p:sp>
      <p:sp>
        <p:nvSpPr>
          <p:cNvPr id="8" name="文本框 7"/>
          <p:cNvSpPr txBox="1"/>
          <p:nvPr/>
        </p:nvSpPr>
        <p:spPr>
          <a:xfrm>
            <a:off x="6115250" y="1844759"/>
            <a:ext cx="5314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Transfer the face identification features to age estimation &amp; gender classification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231004" y="2029424"/>
            <a:ext cx="541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Transfer ImageNet features to other tasks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20764"/>
              </p:ext>
            </p:extLst>
          </p:nvPr>
        </p:nvGraphicFramePr>
        <p:xfrm>
          <a:off x="395705" y="2816051"/>
          <a:ext cx="5225448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816"/>
                <a:gridCol w="1741816"/>
                <a:gridCol w="17418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Dataset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Conv.</a:t>
                      </a:r>
                      <a:r>
                        <a:rPr lang="en-US" altLang="zh-CN" sz="2000" baseline="0" dirty="0" smtClean="0"/>
                        <a:t> Best (acc)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Tran. Best (acc)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Oxford 102 Flowers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91.3%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98.7%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Oxford-IIIT Pets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88.1%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93.1%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FGVC-Aircraft </a:t>
                      </a:r>
                    </a:p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81.5%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85.2%</a:t>
                      </a:r>
                      <a:endParaRPr lang="zh-CN" alt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MIT-67 indoor 49 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68.9%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82.4%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3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Directions of DL Research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 engineering to architecture engineering </a:t>
            </a:r>
          </a:p>
          <a:p>
            <a:pPr lvl="1"/>
            <a:r>
              <a:rPr lang="en-US" altLang="zh-CN" sz="2000" dirty="0" smtClean="0"/>
              <a:t>ImageNet Classification with Deep Convolutional Neural Networks (Alex Net)</a:t>
            </a:r>
          </a:p>
          <a:p>
            <a:pPr lvl="1"/>
            <a:r>
              <a:rPr lang="en-US" altLang="zh-CN" sz="2000" dirty="0" smtClean="0"/>
              <a:t>Going Deeper with Convolutions (Google Net)</a:t>
            </a:r>
          </a:p>
          <a:p>
            <a:pPr lvl="1"/>
            <a:r>
              <a:rPr lang="en-US" altLang="zh-CN" sz="2000" dirty="0" smtClean="0"/>
              <a:t>Very Deep Convolutional Networks for Large-Scale Visual Recognition (VGG Net)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smtClean="0"/>
              <a:t>Faster and smaller</a:t>
            </a:r>
          </a:p>
          <a:p>
            <a:pPr lvl="1"/>
            <a:endParaRPr lang="en-US" altLang="zh-CN" sz="2000" dirty="0" smtClean="0"/>
          </a:p>
          <a:p>
            <a:r>
              <a:rPr lang="en-US" altLang="zh-CN" dirty="0" smtClean="0"/>
              <a:t>How to train very deep neural network</a:t>
            </a:r>
          </a:p>
          <a:p>
            <a:pPr lvl="1"/>
            <a:r>
              <a:rPr lang="en-US" altLang="zh-CN" sz="2000" dirty="0" smtClean="0"/>
              <a:t>Batch Normalization: Accelerating Deep Network Training by Reducing Internal Covariate Shift (Speedup CNN training)</a:t>
            </a:r>
          </a:p>
          <a:p>
            <a:pPr lvl="1"/>
            <a:r>
              <a:rPr lang="en-US" altLang="zh-CN" sz="2000" dirty="0"/>
              <a:t>Delving Deep into Rectifiers: Surpassing Human-Level Performance on ImageNet </a:t>
            </a:r>
            <a:r>
              <a:rPr lang="en-US" altLang="zh-CN" sz="2000" dirty="0" smtClean="0"/>
              <a:t>Classification (Good initialization)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593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Directions of DL Research </a:t>
            </a:r>
            <a:r>
              <a:rPr lang="en-US" altLang="zh-CN" i="1" dirty="0" smtClean="0"/>
              <a:t>cont.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Applications</a:t>
            </a:r>
          </a:p>
          <a:p>
            <a:pPr lvl="1"/>
            <a:r>
              <a:rPr lang="en-US" altLang="zh-CN" dirty="0" smtClean="0"/>
              <a:t>Face: DeepFace, Deep ID serials  &amp; FaceNet</a:t>
            </a:r>
          </a:p>
          <a:p>
            <a:pPr lvl="1"/>
            <a:r>
              <a:rPr lang="en-US" altLang="zh-CN" dirty="0" smtClean="0"/>
              <a:t>Detection: R-CNN, fast R-CNN, faster R-CNN</a:t>
            </a:r>
          </a:p>
          <a:p>
            <a:pPr lvl="1"/>
            <a:r>
              <a:rPr lang="en-US" altLang="zh-CN" dirty="0" smtClean="0"/>
              <a:t>Segmentation: F-CNN serials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New applications</a:t>
            </a:r>
          </a:p>
          <a:p>
            <a:pPr lvl="1"/>
            <a:r>
              <a:rPr lang="en-US" altLang="zh-CN" dirty="0" smtClean="0"/>
              <a:t>Image captioning  [</a:t>
            </a:r>
            <a:r>
              <a:rPr lang="en-US" altLang="zh-CN" i="1" dirty="0" smtClean="0"/>
              <a:t>Google &amp; Berkeley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Synthesize real world images [</a:t>
            </a:r>
            <a:r>
              <a:rPr lang="en-US" altLang="zh-CN" i="1" dirty="0" smtClean="0"/>
              <a:t>Facebook </a:t>
            </a:r>
            <a:r>
              <a:rPr lang="en-US" altLang="zh-CN" i="1" dirty="0" smtClean="0"/>
              <a:t>AI Lab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A Neural Algorithm of Artistic Style [</a:t>
            </a:r>
            <a:r>
              <a:rPr lang="en-US" altLang="zh-CN" i="1" dirty="0" err="1" smtClean="0"/>
              <a:t>Gatys</a:t>
            </a:r>
            <a:r>
              <a:rPr lang="en-US" altLang="zh-CN" i="1" dirty="0" smtClean="0"/>
              <a:t> et al.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8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71437"/>
            <a:ext cx="9048750" cy="67151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01778" y="6488668"/>
            <a:ext cx="349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 Neural Algorithm of Artistic Style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76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suntong.me/images/about_b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14913"/>
            <a:ext cx="12419764" cy="993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20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Figures</a:t>
            </a:r>
            <a:endParaRPr lang="zh-CN" altLang="en-US" dirty="0"/>
          </a:p>
        </p:txBody>
      </p:sp>
      <p:pic>
        <p:nvPicPr>
          <p:cNvPr id="1026" name="Picture 2" descr="George Boole 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31" y="2362825"/>
            <a:ext cx="2458649" cy="32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s.toronto.edu/~hinton/geoff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99" y="2372451"/>
            <a:ext cx="2417512" cy="322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Historical Line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952899" y="3955984"/>
            <a:ext cx="10164279" cy="404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7534171" y="3091641"/>
            <a:ext cx="336885" cy="7122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3174731" y="3108775"/>
            <a:ext cx="336885" cy="7122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1014262" y="3108776"/>
            <a:ext cx="336885" cy="7122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161947" y="3108589"/>
            <a:ext cx="336885" cy="7122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9549663" y="3108589"/>
            <a:ext cx="336885" cy="7122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7199" y="2310372"/>
            <a:ext cx="14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1960s</a:t>
            </a:r>
          </a:p>
          <a:p>
            <a:r>
              <a:rPr lang="en-US" altLang="zh-CN" dirty="0" smtClean="0"/>
              <a:t>Perceptron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39225" y="2310372"/>
            <a:ext cx="14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1980s MLP</a:t>
            </a:r>
          </a:p>
          <a:p>
            <a:r>
              <a:rPr lang="en-US" altLang="zh-CN" dirty="0" smtClean="0"/>
              <a:t>BP algorithm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61747" y="2310372"/>
            <a:ext cx="243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2006 RBM </a:t>
            </a:r>
          </a:p>
          <a:p>
            <a:r>
              <a:rPr lang="en-US" altLang="zh-CN" dirty="0" smtClean="0"/>
              <a:t>unsupervised learning 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52899" y="4495184"/>
            <a:ext cx="2849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Rule based AI algorithm</a:t>
            </a:r>
          </a:p>
          <a:p>
            <a:r>
              <a:rPr lang="en-US" altLang="zh-CN" dirty="0" smtClean="0"/>
              <a:t>Game Tree &amp; Search Algorithm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676854" y="4495184"/>
            <a:ext cx="22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Support vector machine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709785" y="4471721"/>
            <a:ext cx="184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Wrong direction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21901" y="2310372"/>
            <a:ext cx="1761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2012 </a:t>
            </a:r>
            <a:r>
              <a:rPr lang="en-US" altLang="zh-CN" dirty="0" err="1" smtClean="0"/>
              <a:t>AlexNet</a:t>
            </a:r>
            <a:endParaRPr lang="en-US" altLang="zh-CN" dirty="0" smtClean="0"/>
          </a:p>
          <a:p>
            <a:r>
              <a:rPr lang="en-US" altLang="zh-CN" dirty="0" smtClean="0"/>
              <a:t>ImageNet Comp.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815730" y="2309092"/>
            <a:ext cx="2943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2014 </a:t>
            </a:r>
            <a:r>
              <a:rPr lang="en-US" altLang="zh-CN" dirty="0" err="1" smtClean="0"/>
              <a:t>GoogleNet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VGGNet</a:t>
            </a:r>
            <a:endParaRPr lang="en-US" altLang="zh-CN" dirty="0" smtClean="0"/>
          </a:p>
          <a:p>
            <a:r>
              <a:rPr lang="en-US" altLang="zh-CN" dirty="0" smtClean="0"/>
              <a:t>ImageNet Comp.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8162223" y="4421035"/>
            <a:ext cx="3955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Big booming: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DNNResearch</a:t>
            </a:r>
            <a:r>
              <a:rPr lang="en-US" altLang="zh-CN" dirty="0" smtClean="0"/>
              <a:t> 6M, </a:t>
            </a:r>
            <a:r>
              <a:rPr lang="en-US" altLang="zh-CN" dirty="0" err="1" smtClean="0"/>
              <a:t>DeepMind</a:t>
            </a:r>
            <a:r>
              <a:rPr lang="en-US" altLang="zh-CN" dirty="0" smtClean="0"/>
              <a:t> 400M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Google, Microsoft, </a:t>
            </a:r>
            <a:r>
              <a:rPr lang="en-US" altLang="zh-CN" dirty="0" err="1" smtClean="0"/>
              <a:t>Baidu</a:t>
            </a:r>
            <a:r>
              <a:rPr lang="en-US" altLang="zh-CN" dirty="0" smtClean="0"/>
              <a:t>, FB,  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Hundreds of Startups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6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 inseparable problem &amp; fitting power</a:t>
            </a:r>
            <a:endParaRPr lang="zh-CN" altLang="en-US" dirty="0"/>
          </a:p>
        </p:txBody>
      </p:sp>
      <p:pic>
        <p:nvPicPr>
          <p:cNvPr id="2050" name="Picture 2" descr="http://sebastianraschka.com/Images_old/2014_kernel_pca/linear_vs_nonline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022" y="1784485"/>
            <a:ext cx="8749956" cy="439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ohn McCarthy Stanfo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349" y="1690688"/>
            <a:ext cx="19050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1: Going High dimension</a:t>
            </a:r>
            <a:endParaRPr lang="zh-CN" altLang="en-US" dirty="0"/>
          </a:p>
        </p:txBody>
      </p:sp>
      <p:pic>
        <p:nvPicPr>
          <p:cNvPr id="3074" name="Picture 2" descr="http://images.cnitblog.com/blog/573996/201310/26125547-7c9810185f1b4b388603e3aaacbad48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0036"/>
            <a:ext cx="4737200" cy="35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24651" y="1928752"/>
            <a:ext cx="536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Implicitly project to high dim.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71459" y="1690688"/>
            <a:ext cx="5797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Explicitly design high-dim. features</a:t>
            </a:r>
          </a:p>
          <a:p>
            <a:r>
              <a:rPr lang="en-US" altLang="zh-CN" sz="2800" dirty="0" smtClean="0"/>
              <a:t>e.g. high-dim LBP and fisher vector</a:t>
            </a:r>
          </a:p>
          <a:p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847" y="2786286"/>
            <a:ext cx="4506578" cy="31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 2: Going Deep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26042" cy="5014537"/>
          </a:xfrm>
          <a:prstGeom prst="rect">
            <a:avLst/>
          </a:prstGeom>
        </p:spPr>
      </p:pic>
      <p:pic>
        <p:nvPicPr>
          <p:cNvPr id="4098" name="Picture 2" descr="http://i.kinja-img.com/gawker-media/image/upload/s--kwRiJAHa--/18lpgj1q3tyyrjp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6" r="9710"/>
          <a:stretch/>
        </p:blipFill>
        <p:spPr bwMode="auto">
          <a:xfrm>
            <a:off x="6266044" y="2570086"/>
            <a:ext cx="5003481" cy="352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High-Dim VS. Deep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High-Dim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Easy to train, convex in general</a:t>
            </a:r>
          </a:p>
          <a:p>
            <a:r>
              <a:rPr lang="en-US" altLang="zh-CN" dirty="0" smtClean="0"/>
              <a:t>Solid mathematic foundation </a:t>
            </a:r>
          </a:p>
          <a:p>
            <a:r>
              <a:rPr lang="en-US" altLang="zh-CN" dirty="0" smtClean="0"/>
              <a:t>Generalized well</a:t>
            </a:r>
          </a:p>
          <a:p>
            <a:r>
              <a:rPr lang="en-US" altLang="zh-CN" dirty="0" smtClean="0"/>
              <a:t>Low computational cost</a:t>
            </a:r>
          </a:p>
          <a:p>
            <a:endParaRPr lang="en-US" altLang="zh-CN" dirty="0" smtClean="0"/>
          </a:p>
          <a:p>
            <a:r>
              <a:rPr lang="en-US" altLang="zh-CN" b="1" dirty="0" smtClean="0"/>
              <a:t>Fitting power scales linearly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Deep</a:t>
            </a:r>
            <a:endParaRPr lang="zh-CN" altLang="en-US" sz="2800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22496" cy="3684588"/>
          </a:xfrm>
        </p:spPr>
        <p:txBody>
          <a:bodyPr/>
          <a:lstStyle/>
          <a:p>
            <a:r>
              <a:rPr lang="en-US" altLang="zh-CN" dirty="0" smtClean="0"/>
              <a:t>Hard to train, non-convex</a:t>
            </a:r>
          </a:p>
          <a:p>
            <a:r>
              <a:rPr lang="en-US" altLang="zh-CN" dirty="0" smtClean="0"/>
              <a:t>Black magic &amp; unknown territory </a:t>
            </a:r>
          </a:p>
          <a:p>
            <a:r>
              <a:rPr lang="en-US" altLang="zh-CN" dirty="0" smtClean="0"/>
              <a:t>Prone to over-fitting </a:t>
            </a:r>
          </a:p>
          <a:p>
            <a:r>
              <a:rPr lang="en-US" altLang="zh-CN" dirty="0" smtClean="0"/>
              <a:t>High computational cost</a:t>
            </a:r>
          </a:p>
          <a:p>
            <a:endParaRPr lang="en-US" altLang="zh-CN" dirty="0"/>
          </a:p>
          <a:p>
            <a:r>
              <a:rPr lang="en-US" altLang="zh-CN" b="1" dirty="0" smtClean="0"/>
              <a:t>Fitting power scales exponentially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953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47"/>
            <a:ext cx="10515600" cy="17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Explains why people hated neural networks in the past, BUT time changes …</a:t>
            </a:r>
            <a:endParaRPr lang="zh-CN" alt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913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47"/>
            <a:ext cx="10515600" cy="1713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>
                <a:latin typeface="Aharoni" panose="02010803020104030203" pitchFamily="2" charset="-79"/>
                <a:cs typeface="Aharoni" panose="02010803020104030203" pitchFamily="2" charset="-79"/>
              </a:rPr>
              <a:t>New </a:t>
            </a:r>
            <a:r>
              <a:rPr lang="en-US" altLang="zh-CN" sz="3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Era: Big </a:t>
            </a:r>
            <a:r>
              <a:rPr lang="en-US" altLang="zh-CN" sz="3600" dirty="0">
                <a:latin typeface="Aharoni" panose="02010803020104030203" pitchFamily="2" charset="-79"/>
                <a:cs typeface="Aharoni" panose="02010803020104030203" pitchFamily="2" charset="-79"/>
              </a:rPr>
              <a:t>Data &amp; Moore’s Rule</a:t>
            </a:r>
            <a:endParaRPr lang="zh-CN" alt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71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467</Words>
  <Application>Microsoft Office PowerPoint</Application>
  <PresentationFormat>宽屏</PresentationFormat>
  <Paragraphs>123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Aharoni</vt:lpstr>
      <vt:lpstr>Arial</vt:lpstr>
      <vt:lpstr>Calibri</vt:lpstr>
      <vt:lpstr>Calibri Light</vt:lpstr>
      <vt:lpstr>Office 主题</vt:lpstr>
      <vt:lpstr>Deep Learning Tutorial</vt:lpstr>
      <vt:lpstr>Figures</vt:lpstr>
      <vt:lpstr>Historical Line</vt:lpstr>
      <vt:lpstr>Linear inseparable problem &amp; fitting power</vt:lpstr>
      <vt:lpstr>Solution 1: Going High dimension</vt:lpstr>
      <vt:lpstr>Solution 2: Going Deep</vt:lpstr>
      <vt:lpstr>High-Dim VS. Deep</vt:lpstr>
      <vt:lpstr>PowerPoint 演示文稿</vt:lpstr>
      <vt:lpstr>PowerPoint 演示文稿</vt:lpstr>
      <vt:lpstr>PowerPoint 演示文稿</vt:lpstr>
      <vt:lpstr>End-to-end learning, less domain knowledge</vt:lpstr>
      <vt:lpstr>Good features</vt:lpstr>
      <vt:lpstr>Good features cont.</vt:lpstr>
      <vt:lpstr>Directions of DL Research</vt:lpstr>
      <vt:lpstr>Directions of DL Research cont.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notcxd</dc:creator>
  <cp:lastModifiedBy>notcxd</cp:lastModifiedBy>
  <cp:revision>82</cp:revision>
  <dcterms:created xsi:type="dcterms:W3CDTF">2015-09-09T09:27:35Z</dcterms:created>
  <dcterms:modified xsi:type="dcterms:W3CDTF">2015-10-30T10:49:25Z</dcterms:modified>
</cp:coreProperties>
</file>