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806" autoAdjust="0"/>
  </p:normalViewPr>
  <p:slideViewPr>
    <p:cSldViewPr snapToGrid="0">
      <p:cViewPr varScale="1">
        <p:scale>
          <a:sx n="48" d="100"/>
          <a:sy n="48" d="100"/>
        </p:scale>
        <p:origin x="53"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50163-27F7-4642-9E23-FC2B99652FA2}" type="datetimeFigureOut">
              <a:rPr lang="zh-CN" altLang="en-US" smtClean="0"/>
              <a:t>2015/11/10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5B889-2821-48D5-B95D-29ED599CA917}" type="slidenum">
              <a:rPr lang="zh-CN" altLang="en-US" smtClean="0"/>
              <a:t>‹#›</a:t>
            </a:fld>
            <a:endParaRPr lang="zh-CN" altLang="en-US"/>
          </a:p>
        </p:txBody>
      </p:sp>
    </p:spTree>
    <p:extLst>
      <p:ext uri="{BB962C8B-B14F-4D97-AF65-F5344CB8AC3E}">
        <p14:creationId xmlns:p14="http://schemas.microsoft.com/office/powerpoint/2010/main" val="307932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高炉冶炼工艺如图 </a:t>
            </a:r>
            <a:r>
              <a:rPr lang="en-US" altLang="zh-CN" dirty="0" smtClean="0"/>
              <a:t>1</a:t>
            </a:r>
            <a:r>
              <a:rPr lang="zh-CN" altLang="en-US" dirty="0" smtClean="0"/>
              <a:t>所示，高炉是一种逆流式圆筒型反应容器。首先将一定配比的铁矿石、焦炭等原料从炉喉装入高炉，热风炉从高炉底部鼓入热风以及一定的煤粉和富氧，形成大量高温煤气，在高温高压下与下降的铁矿原料发生还原反应，生成的铁水会定期从炉缸中排出，剩下的炉渣从渣口排放，煤气从炉顶导出。</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3</a:t>
            </a:fld>
            <a:endParaRPr lang="zh-CN" altLang="en-US"/>
          </a:p>
        </p:txBody>
      </p:sp>
    </p:spTree>
    <p:extLst>
      <p:ext uri="{BB962C8B-B14F-4D97-AF65-F5344CB8AC3E}">
        <p14:creationId xmlns:p14="http://schemas.microsoft.com/office/powerpoint/2010/main" val="4223605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在高炉的具体冶炼过程中，物料自顶向下会经历加热、还原、熔融等状态，可以细分为块状带、软融带、滴落带、风口回旋区、渣铁收集区。平稳合理的状态区域分布有利于高炉炉况的稳定和生产安全。</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高炉的炼铁过程是一个复杂的物料和能量交换过程，可以看作是一个复杂动态系统，具有非线性、大时滞、大噪声等特点</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。高炉炉况的监控和异常炉况的诊断对高炉的高效安全生产有着十分重要的意义，是自动化技术应用于高炉炼铁领域的重要环节。高炉炉况的稳定顺行是使得高炉达到高产、优质、低耗的必要条件</a:t>
            </a:r>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而异常炉况频发则会极大地影响生产效率和产品质量，并造成安全隐患。如果能尽早的诊断出异常炉况，就能让操作人员或是专家系统提前决策，做出针对性的调整并进行相应补救，可以降低事故的损失甚至避免事故的发生。</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4</a:t>
            </a:fld>
            <a:endParaRPr lang="zh-CN" altLang="en-US"/>
          </a:p>
        </p:txBody>
      </p:sp>
    </p:spTree>
    <p:extLst>
      <p:ext uri="{BB962C8B-B14F-4D97-AF65-F5344CB8AC3E}">
        <p14:creationId xmlns:p14="http://schemas.microsoft.com/office/powerpoint/2010/main" val="219460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smtClean="0">
                <a:solidFill>
                  <a:schemeClr val="tx1"/>
                </a:solidFill>
                <a:effectLst/>
                <a:latin typeface="+mn-lt"/>
                <a:ea typeface="+mn-ea"/>
                <a:cs typeface="+mn-cs"/>
              </a:rPr>
              <a:t>悬料：当高炉内部温度过高时，炉体的透气性变差，处于下降状态的炉料和处于上升状态的边沿气流都在运动过程中发生了停滞，引起炉内风压的急剧上升，造成了一种看似是悬空的状态。</a:t>
            </a:r>
          </a:p>
          <a:p>
            <a:pPr lvl="0"/>
            <a:r>
              <a:rPr lang="zh-CN" altLang="zh-CN" sz="1200" kern="1200" dirty="0" smtClean="0">
                <a:solidFill>
                  <a:schemeClr val="tx1"/>
                </a:solidFill>
                <a:effectLst/>
                <a:latin typeface="+mn-lt"/>
                <a:ea typeface="+mn-ea"/>
                <a:cs typeface="+mn-cs"/>
              </a:rPr>
              <a:t>管道：管道故障的发生是由于炉内各类化学反应的不平均进行造成的，同时也与物料的不平均混合和分布是密切相关的。因为这种不平均，造成了炉料下降速度的不一致，以至于炉内物料的分布很是无规则。这样的话，就会严重打乱炉内煤气的常态分布，导致资源利用上的浪费。</a:t>
            </a:r>
          </a:p>
          <a:p>
            <a:pPr lvl="0"/>
            <a:r>
              <a:rPr lang="zh-CN" altLang="zh-CN" sz="1200" kern="1200" dirty="0" smtClean="0">
                <a:solidFill>
                  <a:schemeClr val="tx1"/>
                </a:solidFill>
                <a:effectLst/>
                <a:latin typeface="+mn-lt"/>
                <a:ea typeface="+mn-ea"/>
                <a:cs typeface="+mn-cs"/>
              </a:rPr>
              <a:t>崩料：崩料就是炉料在下降的过程中经过短暂的停歇后，瞬间垮落的现象。这依然是由于物料反应过程中各反应进程不平均进行的后果。由于各反应的速率不一致，会造成物料在炉内的分布不均，进而形成物料高低错落的分布状况，这样就很容易造成物料的塌落。</a:t>
            </a:r>
          </a:p>
          <a:p>
            <a:pPr lvl="0"/>
            <a:r>
              <a:rPr lang="zh-CN" altLang="zh-CN" sz="1200" kern="1200" dirty="0" smtClean="0">
                <a:solidFill>
                  <a:schemeClr val="tx1"/>
                </a:solidFill>
                <a:effectLst/>
                <a:latin typeface="+mn-lt"/>
                <a:ea typeface="+mn-ea"/>
                <a:cs typeface="+mn-cs"/>
              </a:rPr>
              <a:t>炉缸堆积：炉缸堆积通常分为两类状况。第一类是中心堆积情形，第二类是边沿堆积情形。无论是哪一种状况的炉缸堆积，都是由于炉内煤气总是沿中心或者边沿部分流动造成的。</a:t>
            </a:r>
          </a:p>
          <a:p>
            <a:pPr lvl="0"/>
            <a:r>
              <a:rPr lang="zh-CN" altLang="zh-CN" sz="1200" kern="1200" dirty="0" smtClean="0">
                <a:solidFill>
                  <a:schemeClr val="tx1"/>
                </a:solidFill>
                <a:effectLst/>
                <a:latin typeface="+mn-lt"/>
                <a:ea typeface="+mn-ea"/>
                <a:cs typeface="+mn-cs"/>
              </a:rPr>
              <a:t>炉墙结厚和结瘤：当高炉冷却壁温度不均、各个位置化学反应程度不均时，软融态的炉料在下降过程中遇冷会黏附于炉墙上，当厚度超过正常范围时就被称为炉墙结厚。如果该现象继续持续地进行，那么就会发生炉墙结瘤。</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5</a:t>
            </a:fld>
            <a:endParaRPr lang="zh-CN" altLang="en-US"/>
          </a:p>
        </p:txBody>
      </p:sp>
    </p:spTree>
    <p:extLst>
      <p:ext uri="{BB962C8B-B14F-4D97-AF65-F5344CB8AC3E}">
        <p14:creationId xmlns:p14="http://schemas.microsoft.com/office/powerpoint/2010/main" val="3827176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高炉冶炼过程监控主要普遍采用专家系统，但是在我国高炉厂的实际应用中发现，受到铁矿石来源复杂、质量层次不齐、高炉设定产量的变化、自然环境的变化、设备老化、人工操作误差等主客观因素的影响，不同时段高炉炉况的工作点差异较大，工作点漂移现象十分常见，导致专家系统对异常炉况的命中率并不高。这也就需要我们利用其他故障诊断技术来实现高炉异常炉况的准确诊断。</a:t>
            </a:r>
          </a:p>
          <a:p>
            <a:r>
              <a:rPr lang="zh-CN" altLang="en-US" dirty="0" smtClean="0"/>
              <a:t>在钢铁厂实际生产制造过程中，积累了丰富的历史数据，对高炉炉况变化过程有着较为全面的刻画，而其中记录的异常炉况和重大事故的数据更是为异常炉况诊断提供了真实样本，并可以基于现场历史数据的离线测试对诊断方法给出客观的效果检验。表 </a:t>
            </a:r>
            <a:r>
              <a:rPr lang="en-US" altLang="zh-CN" dirty="0" smtClean="0"/>
              <a:t>1</a:t>
            </a:r>
            <a:r>
              <a:rPr lang="zh-CN" altLang="en-US" dirty="0" smtClean="0"/>
              <a:t>是柳钢炼铁厂运行变量列表。</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6</a:t>
            </a:fld>
            <a:endParaRPr lang="zh-CN" altLang="en-US"/>
          </a:p>
        </p:txBody>
      </p:sp>
    </p:spTree>
    <p:extLst>
      <p:ext uri="{BB962C8B-B14F-4D97-AF65-F5344CB8AC3E}">
        <p14:creationId xmlns:p14="http://schemas.microsoft.com/office/powerpoint/2010/main" val="3760360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“故障”可以理解为一个或者多个变量发生了异常变化，使得整个系统性能恶化的情况或事件</a:t>
            </a:r>
            <a:r>
              <a:rPr lang="en-US" altLang="zh-CN" dirty="0" smtClean="0"/>
              <a:t>[7]</a:t>
            </a:r>
            <a:r>
              <a:rPr lang="zh-CN" altLang="en-US" dirty="0" smtClean="0"/>
              <a:t>，广义上，“故障”可以定义为使系统出现所不期望的特征的异常现象</a:t>
            </a:r>
            <a:r>
              <a:rPr lang="en-US" altLang="zh-CN" dirty="0" smtClean="0"/>
              <a:t>[8]</a:t>
            </a:r>
            <a:r>
              <a:rPr lang="zh-CN" altLang="en-US" dirty="0" smtClean="0"/>
              <a:t>。故障诊断是通过监控并分析工业过程的运行数据以检测、分离、识别出故障的过程，故障的检测是判断系统是否发生异常，分离是对故障类型与位置的确定，辨识是对故障大小和时间的判定</a:t>
            </a:r>
            <a:r>
              <a:rPr lang="en-US" altLang="zh-CN" dirty="0" smtClean="0"/>
              <a:t>[8]</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8</a:t>
            </a:fld>
            <a:endParaRPr lang="zh-CN" altLang="en-US"/>
          </a:p>
        </p:txBody>
      </p:sp>
    </p:spTree>
    <p:extLst>
      <p:ext uri="{BB962C8B-B14F-4D97-AF65-F5344CB8AC3E}">
        <p14:creationId xmlns:p14="http://schemas.microsoft.com/office/powerpoint/2010/main" val="735416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故障诊断领域已经提出了基于专家系统、解析模型、多元统计分析、机器学习、信号处理等一系列技术的故障诊断方法。</a:t>
            </a:r>
          </a:p>
          <a:p>
            <a:r>
              <a:rPr lang="zh-CN" altLang="zh-CN" sz="1200" kern="1200" dirty="0" smtClean="0">
                <a:solidFill>
                  <a:schemeClr val="tx1"/>
                </a:solidFill>
                <a:effectLst/>
                <a:latin typeface="+mn-lt"/>
                <a:ea typeface="+mn-ea"/>
                <a:cs typeface="+mn-cs"/>
              </a:rPr>
              <a:t>基于专家系统的方法是指计算机利用技术人员在长期生产实践中积累的专家经验建立的专家知识库，模拟专家的决策和判断，对采集的系统信息进行过程监控和故障诊断。由于不需要数学模型，而是基于容易被技术人员所理解的专家经验做出诊断，该方法在电力、机械、化工、冶金等行业获得了广泛的应用。</a:t>
            </a:r>
          </a:p>
          <a:p>
            <a:r>
              <a:rPr lang="zh-CN" altLang="zh-CN" sz="1200" kern="1200" dirty="0" smtClean="0">
                <a:solidFill>
                  <a:schemeClr val="tx1"/>
                </a:solidFill>
                <a:effectLst/>
                <a:latin typeface="+mn-lt"/>
                <a:ea typeface="+mn-ea"/>
                <a:cs typeface="+mn-cs"/>
              </a:rPr>
              <a:t>基于解析模型的故障诊断是通过建立系统的数学解析模型，并基于模型与可测的输入输出量构造出对故障敏感、对噪声鲁棒的残差，并分析和处理残差信号实现故障诊断，该方法可以细分为参数估计法、状态估计法和等价空间法三种类型。由于直接对系统机理建模，该方法往往有很好的仿真效果，但在实际工业生产中，受制于真实过程反应的复杂、非线性、时变、多模态等特性，很难建立精确的数学解析模型。</a:t>
            </a:r>
          </a:p>
          <a:p>
            <a:r>
              <a:rPr lang="zh-CN" altLang="zh-CN" sz="1200" kern="1200" dirty="0" smtClean="0">
                <a:solidFill>
                  <a:schemeClr val="tx1"/>
                </a:solidFill>
                <a:effectLst/>
                <a:latin typeface="+mn-lt"/>
                <a:ea typeface="+mn-ea"/>
                <a:cs typeface="+mn-cs"/>
              </a:rPr>
              <a:t>基于多元统计分析的故障诊断则是利用各个变量间的相关性，将监控数据投影到低维子空间，然后分别计算投影空间的</a:t>
            </a:r>
            <a:r>
              <a:rPr lang="en-US" altLang="zh-CN" sz="1200" kern="1200" dirty="0" smtClean="0">
                <a:solidFill>
                  <a:schemeClr val="tx1"/>
                </a:solidFill>
                <a:effectLst/>
                <a:latin typeface="+mn-lt"/>
                <a:ea typeface="+mn-ea"/>
                <a:cs typeface="+mn-cs"/>
              </a:rPr>
              <a:t>T</a:t>
            </a:r>
            <a:r>
              <a:rPr lang="en-US" altLang="zh-CN" sz="1200" kern="1200" baseline="30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统计量和残差空间的</a:t>
            </a:r>
            <a:r>
              <a:rPr lang="en-US" altLang="zh-CN" sz="1200" kern="1200" dirty="0" smtClean="0">
                <a:solidFill>
                  <a:schemeClr val="tx1"/>
                </a:solidFill>
                <a:effectLst/>
                <a:latin typeface="+mn-lt"/>
                <a:ea typeface="+mn-ea"/>
                <a:cs typeface="+mn-cs"/>
              </a:rPr>
              <a:t>SPE</a:t>
            </a:r>
            <a:r>
              <a:rPr lang="zh-CN" altLang="zh-CN" sz="1200" kern="1200" dirty="0" smtClean="0">
                <a:solidFill>
                  <a:schemeClr val="tx1"/>
                </a:solidFill>
                <a:effectLst/>
                <a:latin typeface="+mn-lt"/>
                <a:ea typeface="+mn-ea"/>
                <a:cs typeface="+mn-cs"/>
              </a:rPr>
              <a:t>统计量来检测故障，再通过使用贡献图或者重构法实现故障分离。典型的多元统计方法包括主成分分析</a:t>
            </a:r>
            <a:r>
              <a:rPr lang="en-US" altLang="zh-CN" sz="1200" kern="1200" dirty="0" smtClean="0">
                <a:solidFill>
                  <a:schemeClr val="tx1"/>
                </a:solidFill>
                <a:effectLst/>
                <a:latin typeface="+mn-lt"/>
                <a:ea typeface="+mn-ea"/>
                <a:cs typeface="+mn-cs"/>
              </a:rPr>
              <a:t>(PCA)</a:t>
            </a:r>
            <a:r>
              <a:rPr lang="zh-CN" altLang="zh-CN" sz="1200" kern="1200" dirty="0" smtClean="0">
                <a:solidFill>
                  <a:schemeClr val="tx1"/>
                </a:solidFill>
                <a:effectLst/>
                <a:latin typeface="+mn-lt"/>
                <a:ea typeface="+mn-ea"/>
                <a:cs typeface="+mn-cs"/>
              </a:rPr>
              <a:t>、偏最小二乘</a:t>
            </a:r>
            <a:r>
              <a:rPr lang="en-US" altLang="zh-CN" sz="1200" kern="1200" dirty="0" smtClean="0">
                <a:solidFill>
                  <a:schemeClr val="tx1"/>
                </a:solidFill>
                <a:effectLst/>
                <a:latin typeface="+mn-lt"/>
                <a:ea typeface="+mn-ea"/>
                <a:cs typeface="+mn-cs"/>
              </a:rPr>
              <a:t>(PLS)</a:t>
            </a:r>
            <a:r>
              <a:rPr lang="zh-CN" altLang="zh-CN" sz="1200" kern="1200" dirty="0" smtClean="0">
                <a:solidFill>
                  <a:schemeClr val="tx1"/>
                </a:solidFill>
                <a:effectLst/>
                <a:latin typeface="+mn-lt"/>
                <a:ea typeface="+mn-ea"/>
                <a:cs typeface="+mn-cs"/>
              </a:rPr>
              <a:t>、独立成分分析</a:t>
            </a:r>
            <a:r>
              <a:rPr lang="en-US" altLang="zh-CN" sz="1200" kern="1200" dirty="0" smtClean="0">
                <a:solidFill>
                  <a:schemeClr val="tx1"/>
                </a:solidFill>
                <a:effectLst/>
                <a:latin typeface="+mn-lt"/>
                <a:ea typeface="+mn-ea"/>
                <a:cs typeface="+mn-cs"/>
              </a:rPr>
              <a:t>(ICA)</a:t>
            </a:r>
            <a:r>
              <a:rPr lang="zh-CN" altLang="zh-CN" sz="1200" kern="1200" dirty="0" smtClean="0">
                <a:solidFill>
                  <a:schemeClr val="tx1"/>
                </a:solidFill>
                <a:effectLst/>
                <a:latin typeface="+mn-lt"/>
                <a:ea typeface="+mn-ea"/>
                <a:cs typeface="+mn-cs"/>
              </a:rPr>
              <a:t>等等。多元统计分析法不需要对系统结构和运行机理有深入的了解，完全基于历史数据，在缺少故障样本时也能实现过程监控。</a:t>
            </a:r>
          </a:p>
          <a:p>
            <a:r>
              <a:rPr lang="zh-CN" altLang="zh-CN" sz="1200" kern="1200" dirty="0" smtClean="0">
                <a:solidFill>
                  <a:schemeClr val="tx1"/>
                </a:solidFill>
                <a:effectLst/>
                <a:latin typeface="+mn-lt"/>
                <a:ea typeface="+mn-ea"/>
                <a:cs typeface="+mn-cs"/>
              </a:rPr>
              <a:t>基于机器学习的方法则是利用正常工况与各种故障工况下的历史数据样本让机器学习模型进行有监督学习，进而实现故障的检测与辨识。常见的有监督学习的机器学习算法有支持向量机、人工神经网络、决策树、随机森林、逻辑回归等等。机器学习算法效果的好坏不仅与算法的选取有关，还在很大程度上取决于所提取特征的好坏，提取特征的过程通常被称为特征工程。</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9</a:t>
            </a:fld>
            <a:endParaRPr lang="zh-CN" altLang="en-US"/>
          </a:p>
        </p:txBody>
      </p:sp>
    </p:spTree>
    <p:extLst>
      <p:ext uri="{BB962C8B-B14F-4D97-AF65-F5344CB8AC3E}">
        <p14:creationId xmlns:p14="http://schemas.microsoft.com/office/powerpoint/2010/main" val="1792883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13</a:t>
            </a:fld>
            <a:endParaRPr lang="zh-CN" altLang="en-US"/>
          </a:p>
        </p:txBody>
      </p:sp>
    </p:spTree>
    <p:extLst>
      <p:ext uri="{BB962C8B-B14F-4D97-AF65-F5344CB8AC3E}">
        <p14:creationId xmlns:p14="http://schemas.microsoft.com/office/powerpoint/2010/main" val="28944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1219BAF-6C20-4A16-B8CC-57023849B6FE}"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1346261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219BAF-6C20-4A16-B8CC-57023849B6FE}"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7358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219BAF-6C20-4A16-B8CC-57023849B6FE}"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66300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219BAF-6C20-4A16-B8CC-57023849B6FE}"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35615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1219BAF-6C20-4A16-B8CC-57023849B6FE}"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1385904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1219BAF-6C20-4A16-B8CC-57023849B6FE}"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173871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1219BAF-6C20-4A16-B8CC-57023849B6FE}" type="datetimeFigureOut">
              <a:rPr lang="zh-CN" altLang="en-US" smtClean="0"/>
              <a:t>2015/11/10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408858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1219BAF-6C20-4A16-B8CC-57023849B6FE}" type="datetimeFigureOut">
              <a:rPr lang="zh-CN" altLang="en-US" smtClean="0"/>
              <a:t>2015/11/10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294379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219BAF-6C20-4A16-B8CC-57023849B6FE}" type="datetimeFigureOut">
              <a:rPr lang="zh-CN" altLang="en-US" smtClean="0"/>
              <a:t>2015/11/10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1126526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1219BAF-6C20-4A16-B8CC-57023849B6FE}"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917697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1219BAF-6C20-4A16-B8CC-57023849B6FE}"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02464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19BAF-6C20-4A16-B8CC-57023849B6FE}" type="datetimeFigureOut">
              <a:rPr lang="zh-CN" altLang="en-US" smtClean="0"/>
              <a:t>2015/11/10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494586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基于数据驱动的高炉异常炉况诊断研究</a:t>
            </a:r>
            <a:endParaRPr lang="zh-CN" altLang="en-US" dirty="0"/>
          </a:p>
        </p:txBody>
      </p:sp>
      <p:sp>
        <p:nvSpPr>
          <p:cNvPr id="3" name="副标题 2"/>
          <p:cNvSpPr>
            <a:spLocks noGrp="1"/>
          </p:cNvSpPr>
          <p:nvPr>
            <p:ph type="subTitle" idx="1"/>
          </p:nvPr>
        </p:nvSpPr>
        <p:spPr/>
        <p:txBody>
          <a:bodyPr>
            <a:normAutofit lnSpcReduction="10000"/>
          </a:bodyPr>
          <a:lstStyle/>
          <a:p>
            <a:endParaRPr lang="en-US" altLang="zh-CN" dirty="0" smtClean="0"/>
          </a:p>
          <a:p>
            <a:r>
              <a:rPr lang="zh-CN" altLang="en-US" dirty="0" smtClean="0"/>
              <a:t>姓    名：庞人铭 </a:t>
            </a:r>
            <a:endParaRPr lang="en-US" altLang="zh-CN" dirty="0" smtClean="0"/>
          </a:p>
          <a:p>
            <a:r>
              <a:rPr lang="zh-CN" altLang="en-US" dirty="0" smtClean="0"/>
              <a:t>学号：</a:t>
            </a:r>
            <a:r>
              <a:rPr lang="en-US" altLang="zh-CN" dirty="0" smtClean="0"/>
              <a:t>2014211035</a:t>
            </a:r>
            <a:endParaRPr lang="zh-CN" altLang="en-US" dirty="0" smtClean="0"/>
          </a:p>
          <a:p>
            <a:r>
              <a:rPr lang="zh-CN" altLang="en-US" dirty="0" smtClean="0"/>
              <a:t>指导教师：叶 昊  教授</a:t>
            </a:r>
          </a:p>
        </p:txBody>
      </p:sp>
    </p:spTree>
    <p:extLst>
      <p:ext uri="{BB962C8B-B14F-4D97-AF65-F5344CB8AC3E}">
        <p14:creationId xmlns:p14="http://schemas.microsoft.com/office/powerpoint/2010/main" val="3765571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高炉异常炉况诊断方法</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96722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技术难点</a:t>
            </a:r>
            <a:endParaRPr lang="zh-CN" altLang="en-US" dirty="0"/>
          </a:p>
        </p:txBody>
      </p:sp>
      <p:sp>
        <p:nvSpPr>
          <p:cNvPr id="3" name="内容占位符 2"/>
          <p:cNvSpPr>
            <a:spLocks noGrp="1"/>
          </p:cNvSpPr>
          <p:nvPr>
            <p:ph idx="1"/>
          </p:nvPr>
        </p:nvSpPr>
        <p:spPr/>
        <p:txBody>
          <a:bodyPr/>
          <a:lstStyle/>
          <a:p>
            <a:r>
              <a:rPr lang="zh-CN" altLang="en-US" dirty="0" smtClean="0"/>
              <a:t>热风炉换风扰动</a:t>
            </a:r>
          </a:p>
          <a:p>
            <a:pPr marL="0" indent="0">
              <a:buNone/>
            </a:pPr>
            <a:r>
              <a:rPr lang="zh-CN" altLang="en-US" dirty="0" smtClean="0"/>
              <a:t>高炉的热风炉主要用于加热鼓风，提升炼铁效率。</a:t>
            </a:r>
          </a:p>
          <a:p>
            <a:r>
              <a:rPr lang="zh-CN" altLang="en-US" dirty="0" smtClean="0"/>
              <a:t>工作点漂移</a:t>
            </a:r>
          </a:p>
          <a:p>
            <a:pPr marL="0" indent="0">
              <a:buNone/>
            </a:pPr>
            <a:r>
              <a:rPr lang="zh-CN" altLang="en-US" dirty="0" smtClean="0"/>
              <a:t>稳态值会随着时间漂移</a:t>
            </a:r>
          </a:p>
          <a:p>
            <a:pPr marL="0" indent="0">
              <a:buNone/>
            </a:pPr>
            <a:r>
              <a:rPr lang="zh-CN" altLang="en-US" dirty="0" smtClean="0"/>
              <a:t>工况的多阶段：休风、热风炉换风</a:t>
            </a:r>
          </a:p>
          <a:p>
            <a:r>
              <a:rPr lang="zh-CN" altLang="en-US" dirty="0" smtClean="0"/>
              <a:t>故障样本稀少</a:t>
            </a:r>
          </a:p>
          <a:p>
            <a:pPr marL="0" indent="0">
              <a:buNone/>
            </a:pPr>
            <a:r>
              <a:rPr lang="zh-CN" altLang="en-US" dirty="0" smtClean="0"/>
              <a:t>异常炉况样本稀少、正负样本比例严重失衡：炉况异常情况很少，细化到不同类别的异常炉况样本就更少了，导致故障样本数量严重不均，还需要警惕过拟合现象。</a:t>
            </a:r>
          </a:p>
          <a:p>
            <a:endParaRPr lang="zh-CN" altLang="en-US" dirty="0"/>
          </a:p>
        </p:txBody>
      </p:sp>
    </p:spTree>
    <p:extLst>
      <p:ext uri="{BB962C8B-B14F-4D97-AF65-F5344CB8AC3E}">
        <p14:creationId xmlns:p14="http://schemas.microsoft.com/office/powerpoint/2010/main" val="3066323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异常炉况历史记录表</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831617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858115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749275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46332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选题背景</a:t>
            </a:r>
            <a:endParaRPr lang="zh-CN" altLang="en-US" dirty="0"/>
          </a:p>
        </p:txBody>
      </p:sp>
      <p:sp>
        <p:nvSpPr>
          <p:cNvPr id="3" name="内容占位符 2"/>
          <p:cNvSpPr>
            <a:spLocks noGrp="1"/>
          </p:cNvSpPr>
          <p:nvPr>
            <p:ph idx="1"/>
          </p:nvPr>
        </p:nvSpPr>
        <p:spPr/>
        <p:txBody>
          <a:bodyPr/>
          <a:lstStyle/>
          <a:p>
            <a:r>
              <a:rPr lang="zh-CN" altLang="en-US" dirty="0" smtClean="0"/>
              <a:t>我国每年的钢铁产量世界第一</a:t>
            </a:r>
            <a:endParaRPr lang="en-US" altLang="zh-CN" dirty="0" smtClean="0"/>
          </a:p>
          <a:p>
            <a:r>
              <a:rPr lang="zh-CN" altLang="en-US" dirty="0" smtClean="0"/>
              <a:t>高炉炼铁是钢铁工业的上游工序，其能耗占了生产链总能耗的</a:t>
            </a:r>
            <a:r>
              <a:rPr lang="en-US" altLang="zh-CN" dirty="0" smtClean="0"/>
              <a:t>60%</a:t>
            </a:r>
            <a:r>
              <a:rPr lang="zh-CN" altLang="en-US" dirty="0" smtClean="0"/>
              <a:t>，生产成本也占了将近三分之一</a:t>
            </a:r>
            <a:endParaRPr lang="en-US" altLang="zh-CN" dirty="0" smtClean="0"/>
          </a:p>
          <a:p>
            <a:r>
              <a:rPr lang="zh-CN" altLang="zh-CN" dirty="0"/>
              <a:t>钢铁生产的规模和复杂度日益增大</a:t>
            </a:r>
            <a:endParaRPr lang="en-US" altLang="zh-CN" dirty="0" smtClean="0"/>
          </a:p>
          <a:p>
            <a:r>
              <a:rPr lang="zh-CN" altLang="en-US" dirty="0" smtClean="0"/>
              <a:t>改进高炉炼铁的生产工艺、增大自动化技术在高炉炼铁过程中应用的比例，可以带来生产效益的明显提升</a:t>
            </a:r>
            <a:endParaRPr lang="zh-CN" altLang="en-US" dirty="0"/>
          </a:p>
        </p:txBody>
      </p:sp>
    </p:spTree>
    <p:extLst>
      <p:ext uri="{BB962C8B-B14F-4D97-AF65-F5344CB8AC3E}">
        <p14:creationId xmlns:p14="http://schemas.microsoft.com/office/powerpoint/2010/main" val="39949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高炉炼铁工艺</a:t>
            </a:r>
            <a:endParaRPr lang="zh-CN" altLang="en-US" dirty="0"/>
          </a:p>
        </p:txBody>
      </p:sp>
      <p:pic>
        <p:nvPicPr>
          <p:cNvPr id="4" name="内容占位符 3"/>
          <p:cNvPicPr>
            <a:picLocks noGrp="1"/>
          </p:cNvPicPr>
          <p:nvPr>
            <p:ph idx="1"/>
          </p:nvPr>
        </p:nvPicPr>
        <p:blipFill>
          <a:blip r:embed="rId3"/>
          <a:stretch>
            <a:fillRect/>
          </a:stretch>
        </p:blipFill>
        <p:spPr>
          <a:xfrm>
            <a:off x="1538798" y="1417971"/>
            <a:ext cx="9114403" cy="4902617"/>
          </a:xfrm>
          <a:prstGeom prst="rect">
            <a:avLst/>
          </a:prstGeom>
        </p:spPr>
      </p:pic>
    </p:spTree>
    <p:extLst>
      <p:ext uri="{BB962C8B-B14F-4D97-AF65-F5344CB8AC3E}">
        <p14:creationId xmlns:p14="http://schemas.microsoft.com/office/powerpoint/2010/main" val="214182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高炉炼铁工艺</a:t>
            </a:r>
            <a:endParaRPr lang="zh-CN" altLang="en-US" dirty="0"/>
          </a:p>
        </p:txBody>
      </p:sp>
      <p:pic>
        <p:nvPicPr>
          <p:cNvPr id="4" name="图片 3"/>
          <p:cNvPicPr>
            <a:picLocks noChangeAspect="1"/>
          </p:cNvPicPr>
          <p:nvPr/>
        </p:nvPicPr>
        <p:blipFill rotWithShape="1">
          <a:blip r:embed="rId3"/>
          <a:srcRect l="9780"/>
          <a:stretch/>
        </p:blipFill>
        <p:spPr bwMode="auto">
          <a:xfrm>
            <a:off x="4538734" y="1482139"/>
            <a:ext cx="6014619" cy="4892039"/>
          </a:xfrm>
          <a:prstGeom prst="rect">
            <a:avLst/>
          </a:prstGeom>
          <a:ln>
            <a:noFill/>
          </a:ln>
          <a:extLst>
            <a:ext uri="{53640926-AAD7-44D8-BBD7-CCE9431645EC}">
              <a14:shadowObscured xmlns:a14="http://schemas.microsoft.com/office/drawing/2010/main"/>
            </a:ext>
          </a:extLst>
        </p:spPr>
      </p:pic>
      <p:pic>
        <p:nvPicPr>
          <p:cNvPr id="6" name="Picture 5"/>
          <p:cNvPicPr>
            <a:picLocks noGrp="1" noChangeAspect="1"/>
          </p:cNvPicPr>
          <p:nvPr>
            <p:ph idx="1"/>
          </p:nvPr>
        </p:nvPicPr>
        <p:blipFill>
          <a:blip r:embed="rId4">
            <a:extLst>
              <a:ext uri="{28A0092B-C50C-407E-A947-70E740481C1C}">
                <a14:useLocalDpi xmlns:a14="http://schemas.microsoft.com/office/drawing/2010/main" val="0"/>
              </a:ext>
            </a:extLst>
          </a:blip>
          <a:srcRect t="11684"/>
          <a:stretch>
            <a:fillRect/>
          </a:stretch>
        </p:blipFill>
        <p:spPr bwMode="auto">
          <a:xfrm>
            <a:off x="1533694" y="1482139"/>
            <a:ext cx="3005040" cy="4892039"/>
          </a:xfrm>
          <a:prstGeom prst="rect">
            <a:avLst/>
          </a:prstGeom>
          <a:noFill/>
          <a:ln>
            <a:noFill/>
          </a:ln>
          <a:effectLst/>
          <a:extLst/>
        </p:spPr>
      </p:pic>
    </p:spTree>
    <p:extLst>
      <p:ext uri="{BB962C8B-B14F-4D97-AF65-F5344CB8AC3E}">
        <p14:creationId xmlns:p14="http://schemas.microsoft.com/office/powerpoint/2010/main" val="29302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高炉的主要异常炉况</a:t>
            </a:r>
            <a:endParaRPr lang="zh-CN" altLang="en-US" dirty="0"/>
          </a:p>
        </p:txBody>
      </p:sp>
      <p:sp>
        <p:nvSpPr>
          <p:cNvPr id="3" name="内容占位符 2"/>
          <p:cNvSpPr>
            <a:spLocks noGrp="1"/>
          </p:cNvSpPr>
          <p:nvPr>
            <p:ph idx="1"/>
          </p:nvPr>
        </p:nvSpPr>
        <p:spPr/>
        <p:txBody>
          <a:bodyPr/>
          <a:lstStyle/>
          <a:p>
            <a:r>
              <a:rPr lang="zh-CN" altLang="en-US" dirty="0" smtClean="0"/>
              <a:t>悬料</a:t>
            </a:r>
            <a:endParaRPr lang="en-US" altLang="zh-CN" dirty="0" smtClean="0"/>
          </a:p>
          <a:p>
            <a:r>
              <a:rPr lang="zh-CN" altLang="en-US" dirty="0" smtClean="0"/>
              <a:t>管道</a:t>
            </a:r>
            <a:endParaRPr lang="en-US" altLang="zh-CN" dirty="0" smtClean="0"/>
          </a:p>
          <a:p>
            <a:r>
              <a:rPr lang="zh-CN" altLang="en-US" dirty="0" smtClean="0"/>
              <a:t>崩料</a:t>
            </a:r>
            <a:endParaRPr lang="en-US" altLang="zh-CN" dirty="0" smtClean="0"/>
          </a:p>
          <a:p>
            <a:r>
              <a:rPr lang="zh-CN" altLang="en-US" dirty="0" smtClean="0"/>
              <a:t>炉缸堆积</a:t>
            </a:r>
            <a:endParaRPr lang="en-US" altLang="zh-CN" dirty="0" smtClean="0"/>
          </a:p>
          <a:p>
            <a:r>
              <a:rPr lang="zh-CN" altLang="en-US" dirty="0"/>
              <a:t>炉</a:t>
            </a:r>
            <a:r>
              <a:rPr lang="zh-CN" altLang="en-US" dirty="0" smtClean="0"/>
              <a:t>墙结厚和结瘤</a:t>
            </a:r>
            <a:endParaRPr lang="zh-CN" altLang="en-US" dirty="0"/>
          </a:p>
        </p:txBody>
      </p:sp>
    </p:spTree>
    <p:extLst>
      <p:ext uri="{BB962C8B-B14F-4D97-AF65-F5344CB8AC3E}">
        <p14:creationId xmlns:p14="http://schemas.microsoft.com/office/powerpoint/2010/main" val="38718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异常炉况诊断现状</a:t>
            </a:r>
            <a:endParaRPr lang="zh-CN" altLang="en-US" dirty="0"/>
          </a:p>
        </p:txBody>
      </p:sp>
      <p:sp>
        <p:nvSpPr>
          <p:cNvPr id="3" name="内容占位符 2"/>
          <p:cNvSpPr>
            <a:spLocks noGrp="1"/>
          </p:cNvSpPr>
          <p:nvPr>
            <p:ph idx="1"/>
          </p:nvPr>
        </p:nvSpPr>
        <p:spPr/>
        <p:txBody>
          <a:bodyPr/>
          <a:lstStyle/>
          <a:p>
            <a:r>
              <a:rPr lang="zh-CN" altLang="en-US" dirty="0" smtClean="0"/>
              <a:t>普遍采用专家系统</a:t>
            </a:r>
            <a:endParaRPr lang="en-US" altLang="zh-CN" dirty="0" smtClean="0"/>
          </a:p>
          <a:p>
            <a:r>
              <a:rPr lang="zh-CN" altLang="zh-CN" dirty="0" smtClean="0"/>
              <a:t>受到铁矿石来源复杂、质量层次不齐、高炉设定产量的变化、自然环境的变化、设备老化、人工操作误差等主客观因素的影响</a:t>
            </a:r>
            <a:r>
              <a:rPr lang="zh-CN" altLang="en-US" dirty="0" smtClean="0"/>
              <a:t>，</a:t>
            </a:r>
            <a:r>
              <a:rPr lang="zh-CN" altLang="zh-CN" dirty="0" smtClean="0"/>
              <a:t>专家系统对异常炉况的命中率并不高</a:t>
            </a:r>
            <a:endParaRPr lang="en-US" altLang="zh-CN" dirty="0" smtClean="0"/>
          </a:p>
          <a:p>
            <a:r>
              <a:rPr lang="zh-CN" altLang="en-US" dirty="0" smtClean="0"/>
              <a:t>在钢铁厂实际生产制造过程中，积累了丰富的历史数据</a:t>
            </a:r>
            <a:endParaRPr lang="zh-CN" altLang="en-US" dirty="0"/>
          </a:p>
        </p:txBody>
      </p:sp>
    </p:spTree>
    <p:extLst>
      <p:ext uri="{BB962C8B-B14F-4D97-AF65-F5344CB8AC3E}">
        <p14:creationId xmlns:p14="http://schemas.microsoft.com/office/powerpoint/2010/main" val="113310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柳钢炼铁厂运行变量</a:t>
            </a:r>
            <a:endParaRPr lang="zh-CN" altLang="en-US" dirty="0"/>
          </a:p>
        </p:txBody>
      </p:sp>
      <p:sp>
        <p:nvSpPr>
          <p:cNvPr id="7" name="Rectangle 2"/>
          <p:cNvSpPr>
            <a:spLocks noChangeArrowheads="1"/>
          </p:cNvSpPr>
          <p:nvPr/>
        </p:nvSpPr>
        <p:spPr bwMode="auto">
          <a:xfrm>
            <a:off x="0" y="0"/>
            <a:ext cx="429184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内容占位符 9"/>
          <p:cNvGraphicFramePr>
            <a:graphicFrameLocks noGrp="1"/>
          </p:cNvGraphicFramePr>
          <p:nvPr>
            <p:ph idx="1"/>
            <p:extLst>
              <p:ext uri="{D42A27DB-BD31-4B8C-83A1-F6EECF244321}">
                <p14:modId xmlns:p14="http://schemas.microsoft.com/office/powerpoint/2010/main" val="533278727"/>
              </p:ext>
            </p:extLst>
          </p:nvPr>
        </p:nvGraphicFramePr>
        <p:xfrm>
          <a:off x="838199" y="1892972"/>
          <a:ext cx="5191127" cy="4459698"/>
        </p:xfrm>
        <a:graphic>
          <a:graphicData uri="http://schemas.openxmlformats.org/drawingml/2006/table">
            <a:tbl>
              <a:tblPr firstRow="1" firstCol="1" bandRow="1">
                <a:tableStyleId>{5C22544A-7EE6-4342-B048-85BDC9FD1C3A}</a:tableStyleId>
              </a:tblPr>
              <a:tblGrid>
                <a:gridCol w="657197"/>
                <a:gridCol w="1854270"/>
                <a:gridCol w="657197"/>
                <a:gridCol w="2022463"/>
              </a:tblGrid>
              <a:tr h="495522">
                <a:tc>
                  <a:txBody>
                    <a:bodyPr/>
                    <a:lstStyle/>
                    <a:p>
                      <a:pPr algn="just">
                        <a:lnSpc>
                          <a:spcPct val="150000"/>
                        </a:lnSpc>
                        <a:spcAft>
                          <a:spcPts val="0"/>
                        </a:spcAft>
                      </a:pPr>
                      <a:r>
                        <a:rPr lang="zh-CN" sz="1600" kern="100" dirty="0">
                          <a:effectLst/>
                        </a:rPr>
                        <a:t>序号</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a:effectLst/>
                        </a:rPr>
                        <a:t>变量</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a:effectLst/>
                        </a:rPr>
                        <a:t>序号</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dirty="0">
                          <a:effectLst/>
                        </a:rPr>
                        <a:t>变量</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95522">
                <a:tc>
                  <a:txBody>
                    <a:bodyPr/>
                    <a:lstStyle/>
                    <a:p>
                      <a:pPr algn="just">
                        <a:lnSpc>
                          <a:spcPct val="150000"/>
                        </a:lnSpc>
                        <a:spcAft>
                          <a:spcPts val="0"/>
                        </a:spcAft>
                      </a:pPr>
                      <a:r>
                        <a:rPr lang="en-US" sz="1600" kern="100">
                          <a:effectLst/>
                        </a:rPr>
                        <a:t>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dirty="0">
                          <a:effectLst/>
                        </a:rPr>
                        <a:t>富氧率</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a:effectLst/>
                        </a:rPr>
                        <a:t>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a:effectLst/>
                        </a:rPr>
                        <a:t>透气性指数</a:t>
                      </a:r>
                      <a:endParaRPr lang="zh-CN" sz="1600" kern="100">
                        <a:effectLst/>
                        <a:latin typeface="Times New Roman" panose="02020603050405020304" pitchFamily="18" charset="0"/>
                        <a:ea typeface="宋体" panose="02010600030101010101" pitchFamily="2" charset="-122"/>
                      </a:endParaRPr>
                    </a:p>
                  </a:txBody>
                  <a:tcPr marL="68580" marR="68580" marT="0" marB="0"/>
                </a:tc>
              </a:tr>
              <a:tr h="495522">
                <a:tc>
                  <a:txBody>
                    <a:bodyPr/>
                    <a:lstStyle/>
                    <a:p>
                      <a:pPr algn="just">
                        <a:lnSpc>
                          <a:spcPct val="150000"/>
                        </a:lnSpc>
                        <a:spcAft>
                          <a:spcPts val="0"/>
                        </a:spcAft>
                      </a:pPr>
                      <a:r>
                        <a:rPr lang="en-US" sz="1600" kern="100">
                          <a:effectLst/>
                        </a:rPr>
                        <a:t>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dirty="0">
                          <a:effectLst/>
                        </a:rPr>
                        <a:t>CO</a:t>
                      </a:r>
                      <a:r>
                        <a:rPr lang="zh-CN" sz="1600" kern="100" dirty="0">
                          <a:effectLst/>
                        </a:rPr>
                        <a:t>含量</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dirty="0">
                          <a:effectLst/>
                        </a:rPr>
                        <a:t>4</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a:effectLst/>
                        </a:rPr>
                        <a:t>H</a:t>
                      </a:r>
                      <a:r>
                        <a:rPr lang="en-US" sz="1600" kern="100" baseline="-25000">
                          <a:effectLst/>
                        </a:rPr>
                        <a:t>2</a:t>
                      </a:r>
                      <a:r>
                        <a:rPr lang="zh-CN" sz="1600" kern="100">
                          <a:effectLst/>
                        </a:rPr>
                        <a:t>含量</a:t>
                      </a:r>
                      <a:r>
                        <a:rPr lang="en-US"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tc>
              </a:tr>
              <a:tr h="495522">
                <a:tc>
                  <a:txBody>
                    <a:bodyPr/>
                    <a:lstStyle/>
                    <a:p>
                      <a:pPr algn="just">
                        <a:lnSpc>
                          <a:spcPct val="1500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a:effectLst/>
                        </a:rPr>
                        <a:t>CO</a:t>
                      </a:r>
                      <a:r>
                        <a:rPr lang="en-US" sz="1600" kern="100" baseline="-25000">
                          <a:effectLst/>
                        </a:rPr>
                        <a:t>2</a:t>
                      </a:r>
                      <a:r>
                        <a:rPr lang="zh-CN" sz="1600" kern="100">
                          <a:effectLst/>
                        </a:rPr>
                        <a:t>含量</a:t>
                      </a:r>
                      <a:r>
                        <a:rPr lang="en-US"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dirty="0">
                          <a:effectLst/>
                        </a:rPr>
                        <a:t>6</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dirty="0">
                          <a:effectLst/>
                        </a:rPr>
                        <a:t>标准风速</a:t>
                      </a:r>
                      <a:r>
                        <a:rPr lang="en-US" sz="1600" kern="100" dirty="0">
                          <a:effectLst/>
                        </a:rPr>
                        <a:t>(m/s)</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95522">
                <a:tc>
                  <a:txBody>
                    <a:bodyPr/>
                    <a:lstStyle/>
                    <a:p>
                      <a:pPr algn="just">
                        <a:lnSpc>
                          <a:spcPct val="150000"/>
                        </a:lnSpc>
                        <a:spcAft>
                          <a:spcPts val="0"/>
                        </a:spcAft>
                      </a:pPr>
                      <a:r>
                        <a:rPr lang="en-US" sz="1600" kern="100">
                          <a:effectLst/>
                        </a:rPr>
                        <a:t>7</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a:effectLst/>
                        </a:rPr>
                        <a:t>富氧流量</a:t>
                      </a:r>
                      <a:r>
                        <a:rPr lang="en-US" sz="1600" kern="100">
                          <a:effectLst/>
                        </a:rPr>
                        <a:t>(m</a:t>
                      </a:r>
                      <a:r>
                        <a:rPr lang="en-US" sz="1600" kern="100" baseline="30000">
                          <a:effectLst/>
                        </a:rPr>
                        <a:t>3</a:t>
                      </a:r>
                      <a:r>
                        <a:rPr lang="en-US" sz="1600" kern="100">
                          <a:effectLst/>
                        </a:rPr>
                        <a:t>/s)</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a:effectLst/>
                        </a:rPr>
                        <a:t>8</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dirty="0">
                          <a:effectLst/>
                        </a:rPr>
                        <a:t>冷风流量</a:t>
                      </a:r>
                      <a:r>
                        <a:rPr lang="en-US" sz="1600" kern="100" dirty="0">
                          <a:effectLst/>
                        </a:rPr>
                        <a:t>(10</a:t>
                      </a:r>
                      <a:r>
                        <a:rPr lang="en-US" sz="1600" kern="100" baseline="30000" dirty="0">
                          <a:effectLst/>
                        </a:rPr>
                        <a:t>4</a:t>
                      </a:r>
                      <a:r>
                        <a:rPr lang="en-US" sz="1600" kern="100" dirty="0">
                          <a:effectLst/>
                        </a:rPr>
                        <a:t>m</a:t>
                      </a:r>
                      <a:r>
                        <a:rPr lang="en-US" sz="1600" kern="100" baseline="30000" dirty="0">
                          <a:effectLst/>
                        </a:rPr>
                        <a:t>3</a:t>
                      </a:r>
                      <a:r>
                        <a:rPr lang="en-US" sz="1600" kern="100" dirty="0">
                          <a:effectLst/>
                        </a:rPr>
                        <a:t>/s)</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95522">
                <a:tc>
                  <a:txBody>
                    <a:bodyPr/>
                    <a:lstStyle/>
                    <a:p>
                      <a:pPr algn="just">
                        <a:lnSpc>
                          <a:spcPct val="150000"/>
                        </a:lnSpc>
                        <a:spcAft>
                          <a:spcPts val="0"/>
                        </a:spcAft>
                      </a:pPr>
                      <a:r>
                        <a:rPr lang="en-US" sz="1600" kern="100">
                          <a:effectLst/>
                        </a:rPr>
                        <a:t>9</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a:effectLst/>
                        </a:rPr>
                        <a:t>鼓风动能</a:t>
                      </a:r>
                      <a:r>
                        <a:rPr lang="en-US" sz="1600" kern="100">
                          <a:effectLst/>
                        </a:rPr>
                        <a:t>(KJ)</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a:effectLst/>
                        </a:rPr>
                        <a:t>10</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dirty="0">
                          <a:effectLst/>
                        </a:rPr>
                        <a:t>炉腹煤气量</a:t>
                      </a:r>
                      <a:r>
                        <a:rPr lang="en-US" sz="1600" kern="100" dirty="0">
                          <a:effectLst/>
                        </a:rPr>
                        <a:t>(m</a:t>
                      </a:r>
                      <a:r>
                        <a:rPr lang="en-US" sz="1600" kern="100" baseline="30000" dirty="0">
                          <a:effectLst/>
                        </a:rPr>
                        <a:t>3</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95522">
                <a:tc>
                  <a:txBody>
                    <a:bodyPr/>
                    <a:lstStyle/>
                    <a:p>
                      <a:pPr algn="just">
                        <a:lnSpc>
                          <a:spcPct val="150000"/>
                        </a:lnSpc>
                        <a:spcAft>
                          <a:spcPts val="0"/>
                        </a:spcAft>
                      </a:pPr>
                      <a:r>
                        <a:rPr lang="en-US" sz="1600" kern="100">
                          <a:effectLst/>
                        </a:rPr>
                        <a:t>11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a:effectLst/>
                        </a:rPr>
                        <a:t>炉腹煤气指数</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a:effectLst/>
                        </a:rPr>
                        <a:t>12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dirty="0">
                          <a:effectLst/>
                        </a:rPr>
                        <a:t>理论燃烧温度</a:t>
                      </a:r>
                      <a:r>
                        <a:rPr lang="en-US" sz="1600" kern="100" dirty="0">
                          <a:effectLst/>
                        </a:rPr>
                        <a:t>(</a:t>
                      </a:r>
                      <a:r>
                        <a:rPr lang="zh-CN" sz="1600" kern="100" dirty="0">
                          <a:effectLst/>
                        </a:rPr>
                        <a:t>℃</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95522">
                <a:tc>
                  <a:txBody>
                    <a:bodyPr/>
                    <a:lstStyle/>
                    <a:p>
                      <a:pPr algn="just">
                        <a:lnSpc>
                          <a:spcPct val="150000"/>
                        </a:lnSpc>
                        <a:spcAft>
                          <a:spcPts val="0"/>
                        </a:spcAft>
                      </a:pPr>
                      <a:r>
                        <a:rPr lang="en-US" sz="1600" kern="100">
                          <a:effectLst/>
                        </a:rPr>
                        <a:t>13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a:effectLst/>
                        </a:rPr>
                        <a:t>顶压</a:t>
                      </a:r>
                      <a:r>
                        <a:rPr lang="en-US" sz="1600" kern="100">
                          <a:effectLst/>
                        </a:rPr>
                        <a:t>(KPa)</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a:effectLst/>
                        </a:rPr>
                        <a:t>14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dirty="0">
                          <a:effectLst/>
                        </a:rPr>
                        <a:t>顶压</a:t>
                      </a:r>
                      <a:r>
                        <a:rPr lang="en-US" sz="1600" kern="100" dirty="0">
                          <a:effectLst/>
                        </a:rPr>
                        <a:t>2(</a:t>
                      </a:r>
                      <a:r>
                        <a:rPr lang="en-US" sz="1600" kern="100" dirty="0" err="1">
                          <a:effectLst/>
                        </a:rPr>
                        <a:t>KPa</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495522">
                <a:tc>
                  <a:txBody>
                    <a:bodyPr/>
                    <a:lstStyle/>
                    <a:p>
                      <a:pPr algn="just">
                        <a:lnSpc>
                          <a:spcPct val="150000"/>
                        </a:lnSpc>
                        <a:spcAft>
                          <a:spcPts val="0"/>
                        </a:spcAft>
                      </a:pPr>
                      <a:r>
                        <a:rPr lang="en-US" sz="1600" kern="100">
                          <a:effectLst/>
                        </a:rPr>
                        <a:t>15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a:effectLst/>
                        </a:rPr>
                        <a:t>顶压</a:t>
                      </a:r>
                      <a:r>
                        <a:rPr lang="en-US" sz="1600" kern="100">
                          <a:effectLst/>
                        </a:rPr>
                        <a:t>3(KPa)</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dirty="0">
                          <a:effectLst/>
                        </a:rPr>
                        <a:t>顶压</a:t>
                      </a:r>
                      <a:r>
                        <a:rPr lang="en-US" sz="1600" kern="100" dirty="0">
                          <a:effectLst/>
                        </a:rPr>
                        <a:t>4(</a:t>
                      </a:r>
                      <a:r>
                        <a:rPr lang="en-US" sz="1600" kern="100" dirty="0" err="1">
                          <a:effectLst/>
                        </a:rPr>
                        <a:t>KPa</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11" name="Rectangle 3"/>
          <p:cNvSpPr>
            <a:spLocks noChangeArrowheads="1"/>
          </p:cNvSpPr>
          <p:nvPr/>
        </p:nvSpPr>
        <p:spPr bwMode="auto">
          <a:xfrm>
            <a:off x="0" y="0"/>
            <a:ext cx="490562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表格 11"/>
          <p:cNvGraphicFramePr>
            <a:graphicFrameLocks noGrp="1"/>
          </p:cNvGraphicFramePr>
          <p:nvPr>
            <p:extLst>
              <p:ext uri="{D42A27DB-BD31-4B8C-83A1-F6EECF244321}">
                <p14:modId xmlns:p14="http://schemas.microsoft.com/office/powerpoint/2010/main" val="1060227784"/>
              </p:ext>
            </p:extLst>
          </p:nvPr>
        </p:nvGraphicFramePr>
        <p:xfrm>
          <a:off x="6029327" y="1892974"/>
          <a:ext cx="5324473" cy="4459696"/>
        </p:xfrm>
        <a:graphic>
          <a:graphicData uri="http://schemas.openxmlformats.org/drawingml/2006/table">
            <a:tbl>
              <a:tblPr firstRow="1" firstCol="1" bandRow="1">
                <a:tableStyleId>{5C22544A-7EE6-4342-B048-85BDC9FD1C3A}</a:tableStyleId>
              </a:tblPr>
              <a:tblGrid>
                <a:gridCol w="674078"/>
                <a:gridCol w="1901902"/>
                <a:gridCol w="674078"/>
                <a:gridCol w="2074415"/>
              </a:tblGrid>
              <a:tr h="557462">
                <a:tc>
                  <a:txBody>
                    <a:bodyPr/>
                    <a:lstStyle/>
                    <a:p>
                      <a:pPr algn="just">
                        <a:lnSpc>
                          <a:spcPct val="150000"/>
                        </a:lnSpc>
                        <a:spcAft>
                          <a:spcPts val="0"/>
                        </a:spcAft>
                      </a:pPr>
                      <a:r>
                        <a:rPr lang="en-US" sz="1600" kern="100" dirty="0">
                          <a:effectLst/>
                        </a:rPr>
                        <a:t>17</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dirty="0">
                          <a:effectLst/>
                        </a:rPr>
                        <a:t>富氧压力</a:t>
                      </a:r>
                      <a:r>
                        <a:rPr lang="en-US" sz="1600" kern="100" dirty="0">
                          <a:effectLst/>
                        </a:rPr>
                        <a:t>(MPa)</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a:effectLst/>
                        </a:rPr>
                        <a:t>18</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a:effectLst/>
                        </a:rPr>
                        <a:t>冷风压力</a:t>
                      </a:r>
                      <a:r>
                        <a:rPr lang="en-US" sz="1600" kern="100">
                          <a:effectLst/>
                        </a:rPr>
                        <a:t>(MPa)</a:t>
                      </a:r>
                      <a:endParaRPr lang="zh-CN" sz="1600" kern="100">
                        <a:effectLst/>
                        <a:latin typeface="Times New Roman" panose="02020603050405020304" pitchFamily="18" charset="0"/>
                        <a:ea typeface="宋体" panose="02010600030101010101" pitchFamily="2" charset="-122"/>
                      </a:endParaRPr>
                    </a:p>
                  </a:txBody>
                  <a:tcPr marL="68580" marR="68580" marT="0" marB="0"/>
                </a:tc>
              </a:tr>
              <a:tr h="557462">
                <a:tc>
                  <a:txBody>
                    <a:bodyPr/>
                    <a:lstStyle/>
                    <a:p>
                      <a:pPr algn="just">
                        <a:lnSpc>
                          <a:spcPct val="150000"/>
                        </a:lnSpc>
                        <a:spcAft>
                          <a:spcPts val="0"/>
                        </a:spcAft>
                      </a:pPr>
                      <a:r>
                        <a:rPr lang="en-US" sz="1600" kern="100">
                          <a:effectLst/>
                        </a:rPr>
                        <a:t>19</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dirty="0">
                          <a:effectLst/>
                        </a:rPr>
                        <a:t>冷风压力</a:t>
                      </a:r>
                      <a:r>
                        <a:rPr lang="en-US" sz="1600" kern="100" dirty="0">
                          <a:effectLst/>
                        </a:rPr>
                        <a:t>2(MPa)</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a:effectLst/>
                        </a:rPr>
                        <a:t>20</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a:effectLst/>
                        </a:rPr>
                        <a:t>全压茶</a:t>
                      </a:r>
                      <a:r>
                        <a:rPr lang="en-US" sz="1600" kern="100">
                          <a:effectLst/>
                        </a:rPr>
                        <a:t>(KPa)</a:t>
                      </a:r>
                      <a:endParaRPr lang="zh-CN" sz="1600" kern="100">
                        <a:effectLst/>
                        <a:latin typeface="Times New Roman" panose="02020603050405020304" pitchFamily="18" charset="0"/>
                        <a:ea typeface="宋体" panose="02010600030101010101" pitchFamily="2" charset="-122"/>
                      </a:endParaRPr>
                    </a:p>
                  </a:txBody>
                  <a:tcPr marL="68580" marR="68580" marT="0" marB="0"/>
                </a:tc>
              </a:tr>
              <a:tr h="557462">
                <a:tc>
                  <a:txBody>
                    <a:bodyPr/>
                    <a:lstStyle/>
                    <a:p>
                      <a:pPr algn="just">
                        <a:lnSpc>
                          <a:spcPct val="150000"/>
                        </a:lnSpc>
                        <a:spcAft>
                          <a:spcPts val="0"/>
                        </a:spcAft>
                      </a:pPr>
                      <a:r>
                        <a:rPr lang="en-US" sz="1600" kern="100">
                          <a:effectLst/>
                        </a:rPr>
                        <a:t>21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dirty="0">
                          <a:effectLst/>
                        </a:rPr>
                        <a:t>热风压力</a:t>
                      </a:r>
                      <a:r>
                        <a:rPr lang="en-US" sz="1600" kern="100" dirty="0">
                          <a:effectLst/>
                        </a:rPr>
                        <a:t>(MPa)</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a:effectLst/>
                        </a:rPr>
                        <a:t>22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a:effectLst/>
                        </a:rPr>
                        <a:t>热风压力</a:t>
                      </a:r>
                      <a:r>
                        <a:rPr lang="en-US" sz="1600" kern="100">
                          <a:effectLst/>
                        </a:rPr>
                        <a:t>2(MPa)</a:t>
                      </a:r>
                      <a:endParaRPr lang="zh-CN" sz="1600" kern="100">
                        <a:effectLst/>
                        <a:latin typeface="Times New Roman" panose="02020603050405020304" pitchFamily="18" charset="0"/>
                        <a:ea typeface="宋体" panose="02010600030101010101" pitchFamily="2" charset="-122"/>
                      </a:endParaRPr>
                    </a:p>
                  </a:txBody>
                  <a:tcPr marL="68580" marR="68580" marT="0" marB="0"/>
                </a:tc>
              </a:tr>
              <a:tr h="557462">
                <a:tc>
                  <a:txBody>
                    <a:bodyPr/>
                    <a:lstStyle/>
                    <a:p>
                      <a:pPr algn="just">
                        <a:lnSpc>
                          <a:spcPct val="150000"/>
                        </a:lnSpc>
                        <a:spcAft>
                          <a:spcPts val="0"/>
                        </a:spcAft>
                      </a:pPr>
                      <a:r>
                        <a:rPr lang="en-US" sz="1600" kern="100">
                          <a:effectLst/>
                        </a:rPr>
                        <a:t>23</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dirty="0">
                          <a:effectLst/>
                        </a:rPr>
                        <a:t>实际风速</a:t>
                      </a:r>
                      <a:r>
                        <a:rPr lang="en-US" sz="1600" kern="100" dirty="0">
                          <a:effectLst/>
                        </a:rPr>
                        <a:t>(m/s)</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a:effectLst/>
                        </a:rPr>
                        <a:t>24</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a:effectLst/>
                        </a:rPr>
                        <a:t>冷风温度</a:t>
                      </a:r>
                      <a:r>
                        <a:rPr lang="en-US" sz="1600" kern="100">
                          <a:effectLst/>
                        </a:rPr>
                        <a:t>(</a:t>
                      </a:r>
                      <a:r>
                        <a:rPr lang="zh-CN" sz="1600" kern="100">
                          <a:effectLst/>
                        </a:rPr>
                        <a:t>℃</a:t>
                      </a:r>
                      <a:r>
                        <a:rPr lang="en-US"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tc>
              </a:tr>
              <a:tr h="557462">
                <a:tc>
                  <a:txBody>
                    <a:bodyPr/>
                    <a:lstStyle/>
                    <a:p>
                      <a:pPr algn="just">
                        <a:lnSpc>
                          <a:spcPct val="150000"/>
                        </a:lnSpc>
                        <a:spcAft>
                          <a:spcPts val="0"/>
                        </a:spcAft>
                      </a:pPr>
                      <a:r>
                        <a:rPr lang="en-US" sz="1600" kern="100">
                          <a:effectLst/>
                        </a:rPr>
                        <a:t>25</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dirty="0">
                          <a:effectLst/>
                        </a:rPr>
                        <a:t>热风温度</a:t>
                      </a:r>
                      <a:r>
                        <a:rPr lang="en-US" sz="1600" kern="100" dirty="0">
                          <a:effectLst/>
                        </a:rPr>
                        <a:t>(</a:t>
                      </a:r>
                      <a:r>
                        <a:rPr lang="zh-CN" sz="1600" kern="100" dirty="0">
                          <a:effectLst/>
                        </a:rPr>
                        <a:t>℃</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dirty="0">
                          <a:effectLst/>
                        </a:rPr>
                        <a:t>26</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a:effectLst/>
                        </a:rPr>
                        <a:t>顶温东北</a:t>
                      </a:r>
                      <a:r>
                        <a:rPr lang="en-US" sz="1600" kern="100">
                          <a:effectLst/>
                        </a:rPr>
                        <a:t>(</a:t>
                      </a:r>
                      <a:r>
                        <a:rPr lang="zh-CN" sz="1600" kern="100">
                          <a:effectLst/>
                        </a:rPr>
                        <a:t>℃</a:t>
                      </a:r>
                      <a:r>
                        <a:rPr lang="en-US"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tc>
              </a:tr>
              <a:tr h="557462">
                <a:tc>
                  <a:txBody>
                    <a:bodyPr/>
                    <a:lstStyle/>
                    <a:p>
                      <a:pPr algn="just">
                        <a:lnSpc>
                          <a:spcPct val="150000"/>
                        </a:lnSpc>
                        <a:spcAft>
                          <a:spcPts val="0"/>
                        </a:spcAft>
                      </a:pPr>
                      <a:r>
                        <a:rPr lang="en-US" sz="1600" kern="100">
                          <a:effectLst/>
                        </a:rPr>
                        <a:t>27</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a:effectLst/>
                        </a:rPr>
                        <a:t>顶温西南</a:t>
                      </a:r>
                      <a:r>
                        <a:rPr lang="en-US" sz="1600" kern="100">
                          <a:effectLst/>
                        </a:rPr>
                        <a:t>(</a:t>
                      </a:r>
                      <a:r>
                        <a:rPr lang="zh-CN" sz="1600" kern="100">
                          <a:effectLst/>
                        </a:rPr>
                        <a:t>℃</a:t>
                      </a:r>
                      <a:r>
                        <a:rPr lang="en-US"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dirty="0">
                          <a:effectLst/>
                        </a:rPr>
                        <a:t>28</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dirty="0">
                          <a:effectLst/>
                        </a:rPr>
                        <a:t>顶温西北</a:t>
                      </a:r>
                      <a:r>
                        <a:rPr lang="en-US" sz="1600" kern="100" dirty="0">
                          <a:effectLst/>
                        </a:rPr>
                        <a:t>(</a:t>
                      </a:r>
                      <a:r>
                        <a:rPr lang="zh-CN" sz="1600" kern="100" dirty="0">
                          <a:effectLst/>
                        </a:rPr>
                        <a:t>℃</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557462">
                <a:tc>
                  <a:txBody>
                    <a:bodyPr/>
                    <a:lstStyle/>
                    <a:p>
                      <a:pPr algn="just">
                        <a:lnSpc>
                          <a:spcPct val="150000"/>
                        </a:lnSpc>
                        <a:spcAft>
                          <a:spcPts val="0"/>
                        </a:spcAft>
                      </a:pPr>
                      <a:r>
                        <a:rPr lang="en-US" sz="1600" kern="100">
                          <a:effectLst/>
                        </a:rPr>
                        <a:t>29</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a:effectLst/>
                        </a:rPr>
                        <a:t>顶温东南</a:t>
                      </a:r>
                      <a:r>
                        <a:rPr lang="en-US" sz="1600" kern="100">
                          <a:effectLst/>
                        </a:rPr>
                        <a:t>(</a:t>
                      </a:r>
                      <a:r>
                        <a:rPr lang="zh-CN" sz="1600" kern="100">
                          <a:effectLst/>
                        </a:rPr>
                        <a:t>℃</a:t>
                      </a:r>
                      <a:r>
                        <a:rPr lang="en-US" sz="1600" kern="100">
                          <a:effectLst/>
                        </a:rPr>
                        <a:t>)</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a:effectLst/>
                        </a:rPr>
                        <a:t>30</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dirty="0">
                          <a:effectLst/>
                        </a:rPr>
                        <a:t>顶温下降管</a:t>
                      </a:r>
                      <a:r>
                        <a:rPr lang="en-US" sz="1600" kern="100" dirty="0">
                          <a:effectLst/>
                        </a:rPr>
                        <a:t>(</a:t>
                      </a:r>
                      <a:r>
                        <a:rPr lang="zh-CN" sz="1600" kern="100" dirty="0">
                          <a:effectLst/>
                        </a:rPr>
                        <a:t>℃</a:t>
                      </a:r>
                      <a:r>
                        <a:rPr lang="en-US" sz="1600" kern="100" dirty="0">
                          <a:effectLst/>
                        </a:rPr>
                        <a:t>)</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r h="557462">
                <a:tc>
                  <a:txBody>
                    <a:bodyPr/>
                    <a:lstStyle/>
                    <a:p>
                      <a:pPr algn="just">
                        <a:lnSpc>
                          <a:spcPct val="150000"/>
                        </a:lnSpc>
                        <a:spcAft>
                          <a:spcPts val="0"/>
                        </a:spcAft>
                      </a:pPr>
                      <a:r>
                        <a:rPr lang="en-US" sz="1600" kern="100">
                          <a:effectLst/>
                        </a:rPr>
                        <a:t>31</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a:effectLst/>
                        </a:rPr>
                        <a:t>阻力系数</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600" kern="100">
                          <a:effectLst/>
                        </a:rPr>
                        <a:t>32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1600" kern="100" dirty="0">
                          <a:effectLst/>
                        </a:rPr>
                        <a:t>本小时喷煤量</a:t>
                      </a:r>
                      <a:r>
                        <a:rPr lang="en-US" sz="1600" kern="100" dirty="0">
                          <a:effectLst/>
                        </a:rPr>
                        <a:t>(T/h)</a:t>
                      </a:r>
                      <a:endParaRPr lang="zh-CN" sz="16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206753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故障诊断的定义</a:t>
            </a:r>
            <a:endParaRPr lang="zh-CN" altLang="en-US" dirty="0"/>
          </a:p>
        </p:txBody>
      </p:sp>
      <p:sp>
        <p:nvSpPr>
          <p:cNvPr id="3" name="内容占位符 2"/>
          <p:cNvSpPr>
            <a:spLocks noGrp="1"/>
          </p:cNvSpPr>
          <p:nvPr>
            <p:ph idx="1"/>
          </p:nvPr>
        </p:nvSpPr>
        <p:spPr/>
        <p:txBody>
          <a:bodyPr/>
          <a:lstStyle/>
          <a:p>
            <a:r>
              <a:rPr lang="zh-CN" altLang="zh-CN" dirty="0"/>
              <a:t>“故障”可以理解为一个或者多个变量发生了异常变化，使得整个系统性能恶化的情况或</a:t>
            </a:r>
            <a:r>
              <a:rPr lang="zh-CN" altLang="zh-CN" dirty="0" smtClean="0"/>
              <a:t>事件</a:t>
            </a:r>
            <a:endParaRPr lang="en-US" altLang="zh-CN" baseline="30000" dirty="0" smtClean="0"/>
          </a:p>
          <a:p>
            <a:r>
              <a:rPr lang="zh-CN" altLang="zh-CN" dirty="0" smtClean="0"/>
              <a:t>广义</a:t>
            </a:r>
            <a:r>
              <a:rPr lang="zh-CN" altLang="zh-CN" dirty="0"/>
              <a:t>上，“故障”可以定义为使系统出现所不期望的特征的异常</a:t>
            </a:r>
            <a:r>
              <a:rPr lang="zh-CN" altLang="zh-CN" dirty="0" smtClean="0"/>
              <a:t>现象</a:t>
            </a:r>
            <a:endParaRPr lang="en-US" altLang="zh-CN" baseline="30000" dirty="0" smtClean="0"/>
          </a:p>
          <a:p>
            <a:r>
              <a:rPr lang="zh-CN" altLang="zh-CN" dirty="0" smtClean="0"/>
              <a:t>故障诊断</a:t>
            </a:r>
            <a:r>
              <a:rPr lang="zh-CN" altLang="zh-CN" dirty="0"/>
              <a:t>是通过监控并分析工业过程的运行数据以检测、分离、识别出故障的</a:t>
            </a:r>
            <a:r>
              <a:rPr lang="zh-CN" altLang="zh-CN" dirty="0" smtClean="0"/>
              <a:t>过程</a:t>
            </a:r>
            <a:endParaRPr lang="en-US" altLang="zh-CN" dirty="0" smtClean="0"/>
          </a:p>
          <a:p>
            <a:pPr marL="0" indent="0">
              <a:buNone/>
            </a:pPr>
            <a:r>
              <a:rPr lang="en-US" altLang="zh-CN" dirty="0"/>
              <a:t>	</a:t>
            </a:r>
            <a:r>
              <a:rPr lang="zh-CN" altLang="zh-CN" dirty="0" smtClean="0"/>
              <a:t>检测</a:t>
            </a:r>
            <a:r>
              <a:rPr lang="zh-CN" altLang="zh-CN" dirty="0"/>
              <a:t>是判断系统是否发生</a:t>
            </a:r>
            <a:r>
              <a:rPr lang="zh-CN" altLang="zh-CN" dirty="0" smtClean="0"/>
              <a:t>异常</a:t>
            </a:r>
            <a:endParaRPr lang="en-US" altLang="zh-CN" dirty="0" smtClean="0"/>
          </a:p>
          <a:p>
            <a:pPr marL="0" indent="0">
              <a:buNone/>
            </a:pPr>
            <a:r>
              <a:rPr lang="en-US" altLang="zh-CN" dirty="0"/>
              <a:t>	</a:t>
            </a:r>
            <a:r>
              <a:rPr lang="zh-CN" altLang="zh-CN" dirty="0" smtClean="0"/>
              <a:t>分离</a:t>
            </a:r>
            <a:r>
              <a:rPr lang="zh-CN" altLang="zh-CN" dirty="0"/>
              <a:t>是对故障类型与位置的</a:t>
            </a:r>
            <a:r>
              <a:rPr lang="zh-CN" altLang="zh-CN" dirty="0" smtClean="0"/>
              <a:t>确定</a:t>
            </a:r>
            <a:endParaRPr lang="en-US" altLang="zh-CN" dirty="0" smtClean="0"/>
          </a:p>
          <a:p>
            <a:pPr marL="0" indent="0">
              <a:buNone/>
            </a:pPr>
            <a:r>
              <a:rPr lang="en-US" altLang="zh-CN" dirty="0"/>
              <a:t>	</a:t>
            </a:r>
            <a:r>
              <a:rPr lang="zh-CN" altLang="zh-CN" dirty="0" smtClean="0"/>
              <a:t>辨识</a:t>
            </a:r>
            <a:r>
              <a:rPr lang="zh-CN" altLang="zh-CN" dirty="0"/>
              <a:t>是对故障大小和时间的</a:t>
            </a:r>
            <a:r>
              <a:rPr lang="zh-CN" altLang="zh-CN" dirty="0" smtClean="0"/>
              <a:t>判定。</a:t>
            </a:r>
            <a:endParaRPr lang="zh-CN" altLang="en-US" dirty="0"/>
          </a:p>
        </p:txBody>
      </p:sp>
    </p:spTree>
    <p:extLst>
      <p:ext uri="{BB962C8B-B14F-4D97-AF65-F5344CB8AC3E}">
        <p14:creationId xmlns:p14="http://schemas.microsoft.com/office/powerpoint/2010/main" val="798439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故障诊断方法综述</a:t>
            </a:r>
            <a:endParaRPr lang="zh-CN" altLang="en-US" dirty="0"/>
          </a:p>
        </p:txBody>
      </p:sp>
      <p:sp>
        <p:nvSpPr>
          <p:cNvPr id="3" name="内容占位符 2"/>
          <p:cNvSpPr>
            <a:spLocks noGrp="1"/>
          </p:cNvSpPr>
          <p:nvPr>
            <p:ph idx="1"/>
          </p:nvPr>
        </p:nvSpPr>
        <p:spPr/>
        <p:txBody>
          <a:bodyPr/>
          <a:lstStyle/>
          <a:p>
            <a:r>
              <a:rPr lang="zh-CN" altLang="zh-CN" dirty="0" smtClean="0"/>
              <a:t>专家系统</a:t>
            </a:r>
            <a:endParaRPr lang="en-US" altLang="zh-CN" dirty="0" smtClean="0"/>
          </a:p>
          <a:p>
            <a:r>
              <a:rPr lang="zh-CN" altLang="zh-CN" dirty="0"/>
              <a:t>解析</a:t>
            </a:r>
            <a:r>
              <a:rPr lang="zh-CN" altLang="zh-CN" dirty="0" smtClean="0"/>
              <a:t>模型</a:t>
            </a:r>
            <a:endParaRPr lang="en-US" altLang="zh-CN" dirty="0" smtClean="0"/>
          </a:p>
          <a:p>
            <a:pPr marL="0" indent="0">
              <a:buNone/>
            </a:pPr>
            <a:r>
              <a:rPr lang="en-US" altLang="zh-CN" dirty="0"/>
              <a:t>	</a:t>
            </a:r>
            <a:r>
              <a:rPr lang="zh-CN" altLang="zh-CN" dirty="0"/>
              <a:t>参数估计</a:t>
            </a:r>
            <a:r>
              <a:rPr lang="zh-CN" altLang="zh-CN" dirty="0" smtClean="0"/>
              <a:t>法、状态估计法</a:t>
            </a:r>
            <a:r>
              <a:rPr lang="zh-CN" altLang="en-US" dirty="0" smtClean="0"/>
              <a:t>、</a:t>
            </a:r>
            <a:r>
              <a:rPr lang="zh-CN" altLang="zh-CN" dirty="0" smtClean="0"/>
              <a:t>等价</a:t>
            </a:r>
            <a:r>
              <a:rPr lang="zh-CN" altLang="zh-CN" dirty="0"/>
              <a:t>空间法</a:t>
            </a:r>
            <a:endParaRPr lang="en-US" altLang="zh-CN" dirty="0" smtClean="0"/>
          </a:p>
          <a:p>
            <a:r>
              <a:rPr lang="zh-CN" altLang="zh-CN" dirty="0" smtClean="0"/>
              <a:t>多元统计分析</a:t>
            </a:r>
            <a:endParaRPr lang="en-US" altLang="zh-CN" dirty="0" smtClean="0"/>
          </a:p>
          <a:p>
            <a:pPr marL="0" indent="0">
              <a:buNone/>
            </a:pPr>
            <a:r>
              <a:rPr lang="en-US" altLang="zh-CN" dirty="0"/>
              <a:t>	</a:t>
            </a:r>
            <a:r>
              <a:rPr lang="en-US" altLang="zh-CN" dirty="0" smtClean="0"/>
              <a:t>PCA</a:t>
            </a:r>
            <a:r>
              <a:rPr lang="zh-CN" altLang="en-US" dirty="0" smtClean="0"/>
              <a:t>、</a:t>
            </a:r>
            <a:r>
              <a:rPr lang="en-US" altLang="zh-CN" dirty="0" smtClean="0"/>
              <a:t>PLS</a:t>
            </a:r>
            <a:r>
              <a:rPr lang="zh-CN" altLang="en-US" dirty="0" smtClean="0"/>
              <a:t>、</a:t>
            </a:r>
            <a:r>
              <a:rPr lang="en-US" altLang="zh-CN" dirty="0" smtClean="0"/>
              <a:t>ICA</a:t>
            </a:r>
          </a:p>
          <a:p>
            <a:r>
              <a:rPr lang="zh-CN" altLang="zh-CN" dirty="0" smtClean="0"/>
              <a:t>机器学习</a:t>
            </a:r>
            <a:endParaRPr lang="en-US" altLang="zh-CN" dirty="0" smtClean="0"/>
          </a:p>
          <a:p>
            <a:pPr marL="0" indent="0">
              <a:buNone/>
            </a:pPr>
            <a:r>
              <a:rPr lang="en-US" altLang="zh-CN" dirty="0" smtClean="0"/>
              <a:t>	</a:t>
            </a:r>
            <a:r>
              <a:rPr lang="zh-CN" altLang="en-US" dirty="0" smtClean="0"/>
              <a:t>支持向量机、人工神经网络、决策树、逻辑回归</a:t>
            </a:r>
            <a:endParaRPr lang="en-US" altLang="zh-CN" dirty="0"/>
          </a:p>
          <a:p>
            <a:pPr marL="0" indent="0">
              <a:buNone/>
            </a:pPr>
            <a:endParaRPr lang="zh-CN" altLang="en-US" dirty="0"/>
          </a:p>
        </p:txBody>
      </p:sp>
    </p:spTree>
    <p:extLst>
      <p:ext uri="{BB962C8B-B14F-4D97-AF65-F5344CB8AC3E}">
        <p14:creationId xmlns:p14="http://schemas.microsoft.com/office/powerpoint/2010/main" val="1755155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1839</Words>
  <Application>Microsoft Office PowerPoint</Application>
  <PresentationFormat>宽屏</PresentationFormat>
  <Paragraphs>139</Paragraphs>
  <Slides>15</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宋体</vt:lpstr>
      <vt:lpstr>Arial</vt:lpstr>
      <vt:lpstr>Calibri</vt:lpstr>
      <vt:lpstr>Calibri Light</vt:lpstr>
      <vt:lpstr>Times New Roman</vt:lpstr>
      <vt:lpstr>Office 主题</vt:lpstr>
      <vt:lpstr>基于数据驱动的高炉异常炉况诊断研究</vt:lpstr>
      <vt:lpstr>选题背景</vt:lpstr>
      <vt:lpstr>高炉炼铁工艺</vt:lpstr>
      <vt:lpstr>高炉炼铁工艺</vt:lpstr>
      <vt:lpstr>高炉的主要异常炉况</vt:lpstr>
      <vt:lpstr>异常炉况诊断现状</vt:lpstr>
      <vt:lpstr>柳钢炼铁厂运行变量</vt:lpstr>
      <vt:lpstr>故障诊断的定义</vt:lpstr>
      <vt:lpstr>故障诊断方法综述</vt:lpstr>
      <vt:lpstr>高炉异常炉况诊断方法</vt:lpstr>
      <vt:lpstr>技术难点</vt:lpstr>
      <vt:lpstr>异常炉况历史记录表</vt:lpstr>
      <vt:lpstr>PowerPoint 演示文稿</vt:lpstr>
      <vt:lpstr>PowerPoint 演示文稿</vt:lpstr>
      <vt:lpstr>PowerPoint 演示文稿</vt:lpstr>
    </vt:vector>
  </TitlesOfParts>
  <Company>清华大学自动化系</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基于数据驱动的高炉异常炉况诊断研究</dc:title>
  <dc:creator>庞人铭</dc:creator>
  <cp:lastModifiedBy>庞人铭</cp:lastModifiedBy>
  <cp:revision>30</cp:revision>
  <dcterms:created xsi:type="dcterms:W3CDTF">2015-11-10T07:05:07Z</dcterms:created>
  <dcterms:modified xsi:type="dcterms:W3CDTF">2015-11-10T13:12:13Z</dcterms:modified>
</cp:coreProperties>
</file>