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70" r:id="rId3"/>
    <p:sldId id="258" r:id="rId4"/>
    <p:sldId id="259" r:id="rId5"/>
    <p:sldId id="266" r:id="rId6"/>
    <p:sldId id="269" r:id="rId7"/>
    <p:sldId id="268" r:id="rId8"/>
    <p:sldId id="267" r:id="rId9"/>
    <p:sldId id="260" r:id="rId10"/>
    <p:sldId id="261" r:id="rId11"/>
    <p:sldId id="257" r:id="rId12"/>
    <p:sldId id="262" r:id="rId13"/>
    <p:sldId id="265" r:id="rId14"/>
    <p:sldId id="263" r:id="rId15"/>
    <p:sldId id="264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4" d="100"/>
          <a:sy n="44" d="100"/>
        </p:scale>
        <p:origin x="72" y="9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40B5-2598-494E-A2E0-B116B57B1FEF}" type="datetimeFigureOut">
              <a:rPr lang="zh-CN" altLang="en-US" smtClean="0"/>
              <a:t>2015/9/10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058054-39BD-4AE9-9829-39FA46130B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51046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为什么需要并行化呢？</a:t>
            </a:r>
            <a:endParaRPr lang="en-US" altLang="zh-CN" dirty="0" smtClean="0"/>
          </a:p>
          <a:p>
            <a:endParaRPr lang="en-US" dirty="0" smtClean="0"/>
          </a:p>
          <a:p>
            <a:r>
              <a:rPr lang="zh-CN" altLang="en-US" dirty="0" smtClean="0"/>
              <a:t>这里不得不提一下众所周知的摩尔定律。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02F770-9BAE-8544-9A06-D4ACF7739F6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6665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0076C2-AE9A-4556-9BE1-BF38B294DC0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9088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9F4CD3-16EB-4930-86AD-74B9E432378E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35724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69BAF-6DE6-4C05-AADA-6FE45B7CB426}" type="datetimeFigureOut">
              <a:rPr lang="zh-CN" altLang="en-US" smtClean="0"/>
              <a:t>2015/9/10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2EA07-9005-44A4-AD36-5C14C6B8AD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62878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69BAF-6DE6-4C05-AADA-6FE45B7CB426}" type="datetimeFigureOut">
              <a:rPr lang="zh-CN" altLang="en-US" smtClean="0"/>
              <a:t>2015/9/10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2EA07-9005-44A4-AD36-5C14C6B8AD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6545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69BAF-6DE6-4C05-AADA-6FE45B7CB426}" type="datetimeFigureOut">
              <a:rPr lang="zh-CN" altLang="en-US" smtClean="0"/>
              <a:t>2015/9/10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2EA07-9005-44A4-AD36-5C14C6B8AD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7351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69BAF-6DE6-4C05-AADA-6FE45B7CB426}" type="datetimeFigureOut">
              <a:rPr lang="zh-CN" altLang="en-US" smtClean="0"/>
              <a:t>2015/9/10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2EA07-9005-44A4-AD36-5C14C6B8AD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4425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69BAF-6DE6-4C05-AADA-6FE45B7CB426}" type="datetimeFigureOut">
              <a:rPr lang="zh-CN" altLang="en-US" smtClean="0"/>
              <a:t>2015/9/10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2EA07-9005-44A4-AD36-5C14C6B8AD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06805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69BAF-6DE6-4C05-AADA-6FE45B7CB426}" type="datetimeFigureOut">
              <a:rPr lang="zh-CN" altLang="en-US" smtClean="0"/>
              <a:t>2015/9/10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2EA07-9005-44A4-AD36-5C14C6B8AD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62015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69BAF-6DE6-4C05-AADA-6FE45B7CB426}" type="datetimeFigureOut">
              <a:rPr lang="zh-CN" altLang="en-US" smtClean="0"/>
              <a:t>2015/9/10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2EA07-9005-44A4-AD36-5C14C6B8AD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46276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69BAF-6DE6-4C05-AADA-6FE45B7CB426}" type="datetimeFigureOut">
              <a:rPr lang="zh-CN" altLang="en-US" smtClean="0"/>
              <a:t>2015/9/10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2EA07-9005-44A4-AD36-5C14C6B8AD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227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69BAF-6DE6-4C05-AADA-6FE45B7CB426}" type="datetimeFigureOut">
              <a:rPr lang="zh-CN" altLang="en-US" smtClean="0"/>
              <a:t>2015/9/10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2EA07-9005-44A4-AD36-5C14C6B8AD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9623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69BAF-6DE6-4C05-AADA-6FE45B7CB426}" type="datetimeFigureOut">
              <a:rPr lang="zh-CN" altLang="en-US" smtClean="0"/>
              <a:t>2015/9/10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2EA07-9005-44A4-AD36-5C14C6B8AD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8984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69BAF-6DE6-4C05-AADA-6FE45B7CB426}" type="datetimeFigureOut">
              <a:rPr lang="zh-CN" altLang="en-US" smtClean="0"/>
              <a:t>2015/9/10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2EA07-9005-44A4-AD36-5C14C6B8AD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2552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169BAF-6DE6-4C05-AADA-6FE45B7CB426}" type="datetimeFigureOut">
              <a:rPr lang="zh-CN" altLang="en-US" smtClean="0"/>
              <a:t>2015/9/10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C2EA07-9005-44A4-AD36-5C14C6B8AD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28967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63732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/>
          <p:cNvSpPr>
            <a:spLocks noChangeArrowheads="1"/>
          </p:cNvSpPr>
          <p:nvPr/>
        </p:nvSpPr>
        <p:spPr bwMode="auto">
          <a:xfrm>
            <a:off x="1703390" y="428628"/>
            <a:ext cx="5184699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32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大数据的应用</a:t>
            </a:r>
          </a:p>
        </p:txBody>
      </p:sp>
      <p:sp>
        <p:nvSpPr>
          <p:cNvPr id="6" name="Rectangle 5"/>
          <p:cNvSpPr/>
          <p:nvPr/>
        </p:nvSpPr>
        <p:spPr>
          <a:xfrm>
            <a:off x="1393370" y="1772816"/>
            <a:ext cx="9579429" cy="48197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3538" lvl="1" indent="-363538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itchFamily="2" charset="2"/>
              <a:buChar char="o"/>
            </a:pPr>
            <a:r>
              <a:rPr lang="zh-CN" altLang="zh-CN" sz="3200" kern="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社交</a:t>
            </a:r>
            <a:r>
              <a:rPr lang="zh-CN" altLang="zh-CN" sz="3200" kern="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媒体</a:t>
            </a:r>
            <a:endParaRPr lang="en-US" altLang="zh-CN" sz="3200" kern="0" dirty="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363538" lvl="1" indent="-363538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itchFamily="2" charset="2"/>
              <a:buChar char="o"/>
            </a:pPr>
            <a:r>
              <a:rPr lang="zh-CN" altLang="en-US" sz="3200" kern="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电子商务</a:t>
            </a:r>
            <a:endParaRPr lang="en-US" altLang="zh-CN" sz="3200" kern="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363538" lvl="1" indent="-363538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itchFamily="2" charset="2"/>
              <a:buChar char="o"/>
            </a:pPr>
            <a:r>
              <a:rPr lang="zh-CN" altLang="en-US" sz="3200" kern="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金融</a:t>
            </a:r>
            <a:endParaRPr lang="en-US" altLang="zh-CN" sz="3200" kern="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363538" lvl="1" indent="-363538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itchFamily="2" charset="2"/>
              <a:buChar char="o"/>
            </a:pPr>
            <a:r>
              <a:rPr lang="zh-CN" altLang="en-US" sz="3200" kern="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健康</a:t>
            </a:r>
            <a:r>
              <a:rPr lang="zh-CN" altLang="en-US" sz="3200" kern="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医疗</a:t>
            </a:r>
            <a:endParaRPr lang="en-US" altLang="zh-CN" sz="3200" kern="0" dirty="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363538" lvl="1" indent="-363538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itchFamily="2" charset="2"/>
              <a:buChar char="o"/>
            </a:pPr>
            <a:r>
              <a:rPr lang="zh-CN" altLang="en-US" sz="3200" kern="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电力</a:t>
            </a:r>
            <a:endParaRPr lang="en-US" altLang="zh-CN" sz="3200" kern="0" dirty="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363538" lvl="1" indent="-363538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itchFamily="2" charset="2"/>
              <a:buChar char="o"/>
            </a:pPr>
            <a:r>
              <a:rPr lang="zh-CN" altLang="en-US" sz="3200" kern="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智能交通</a:t>
            </a:r>
            <a:endParaRPr lang="en-US" altLang="zh-CN" sz="3200" kern="0" dirty="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363538" lvl="1" indent="-363538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itchFamily="2" charset="2"/>
              <a:buChar char="o"/>
            </a:pPr>
            <a:r>
              <a:rPr lang="zh-CN" altLang="en-US" sz="3200" kern="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电子政务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13208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850572" y="2577797"/>
            <a:ext cx="6096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 smtClean="0"/>
              <a:t>大数据的必要性</a:t>
            </a:r>
          </a:p>
          <a:p>
            <a:r>
              <a:rPr lang="zh-CN" altLang="en-US" dirty="0" smtClean="0"/>
              <a:t>大数据已经证明了效果提升</a:t>
            </a:r>
          </a:p>
          <a:p>
            <a:r>
              <a:rPr lang="zh-CN" altLang="en-US" dirty="0" smtClean="0"/>
              <a:t>图像， 语音领域， 公开竞赛</a:t>
            </a:r>
          </a:p>
          <a:p>
            <a:r>
              <a:rPr lang="zh-CN" altLang="en-US" dirty="0" smtClean="0"/>
              <a:t>广告点击</a:t>
            </a:r>
          </a:p>
          <a:p>
            <a:r>
              <a:rPr lang="zh-CN" altLang="en-US" dirty="0" smtClean="0"/>
              <a:t>自然语言理解（小范围）</a:t>
            </a:r>
          </a:p>
          <a:p>
            <a:r>
              <a:rPr lang="zh-CN" altLang="en-US" dirty="0" smtClean="0"/>
              <a:t>解决真实场景问题需要大数据</a:t>
            </a:r>
          </a:p>
          <a:p>
            <a:r>
              <a:rPr lang="zh-CN" altLang="en-US" dirty="0" smtClean="0"/>
              <a:t>行为预估</a:t>
            </a:r>
          </a:p>
          <a:p>
            <a:r>
              <a:rPr lang="zh-CN" altLang="en-US" dirty="0" smtClean="0"/>
              <a:t>获取， 分析， 预测</a:t>
            </a:r>
          </a:p>
          <a:p>
            <a:r>
              <a:rPr lang="zh-CN" altLang="en-US" dirty="0" smtClean="0"/>
              <a:t>人机交互</a:t>
            </a:r>
          </a:p>
          <a:p>
            <a:r>
              <a:rPr lang="zh-CN" altLang="en-US" dirty="0" smtClean="0"/>
              <a:t>识别， 理解， 反馈</a:t>
            </a:r>
          </a:p>
          <a:p>
            <a:r>
              <a:rPr lang="zh-CN" altLang="en-US" dirty="0" smtClean="0"/>
              <a:t>智能控制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922545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大数据不仅来源于谷歌、百度等厂商，工业领域也在源源不断地产生数据，其规模可能比网络服务厂商还大。飞机汽轮机压缩器叶片的监控数据为</a:t>
            </a:r>
            <a:r>
              <a:rPr lang="en-US" altLang="zh-CN" dirty="0"/>
              <a:t>588GB/</a:t>
            </a:r>
            <a:r>
              <a:rPr lang="zh-CN" altLang="en-US" dirty="0"/>
              <a:t>天，是世界最大的微博公司（</a:t>
            </a:r>
            <a:r>
              <a:rPr lang="en-US" altLang="zh-CN" dirty="0"/>
              <a:t>Twitter</a:t>
            </a:r>
            <a:r>
              <a:rPr lang="zh-CN" altLang="en-US" dirty="0"/>
              <a:t>）每天产生数据（</a:t>
            </a:r>
            <a:r>
              <a:rPr lang="en-US" altLang="zh-CN" dirty="0"/>
              <a:t>80GB</a:t>
            </a:r>
            <a:r>
              <a:rPr lang="zh-CN" altLang="en-US" dirty="0"/>
              <a:t>）的</a:t>
            </a:r>
            <a:r>
              <a:rPr lang="en-US" altLang="zh-CN" dirty="0"/>
              <a:t>7</a:t>
            </a:r>
            <a:r>
              <a:rPr lang="zh-CN" altLang="en-US" dirty="0"/>
              <a:t>倍。制造业是数据分析的广阔天地，应充分挖掘工业领域大数据的价值。</a:t>
            </a:r>
          </a:p>
          <a:p>
            <a:r>
              <a:rPr lang="zh-CN" altLang="en-US" dirty="0"/>
              <a:t>“数据量大”是存储、分析大数据的一个难关，但不是最大的挑战。比数据量大更难应对的是数据的多样性、实时性和不确定性。而判断一个数据集是否有价值也是很困难的事，也许今天认为没有价值的数据将来会找到很大的价值。因此，我们应关注的并不是</a:t>
            </a:r>
            <a:r>
              <a:rPr lang="en-US" altLang="zh-CN" dirty="0"/>
              <a:t>PB</a:t>
            </a:r>
            <a:r>
              <a:rPr lang="zh-CN" altLang="en-US" dirty="0"/>
              <a:t>级或</a:t>
            </a:r>
            <a:r>
              <a:rPr lang="en-US" altLang="zh-CN" dirty="0"/>
              <a:t>EB</a:t>
            </a:r>
            <a:r>
              <a:rPr lang="zh-CN" altLang="en-US" dirty="0"/>
              <a:t>级的数据，而是从巨量模态多样、真伪难辨的数据中及时获得价值的“能力”。</a:t>
            </a:r>
          </a:p>
        </p:txBody>
      </p:sp>
    </p:spTree>
    <p:extLst>
      <p:ext uri="{BB962C8B-B14F-4D97-AF65-F5344CB8AC3E}">
        <p14:creationId xmlns:p14="http://schemas.microsoft.com/office/powerpoint/2010/main" val="5076090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98645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510988"/>
            <a:ext cx="10515600" cy="2980612"/>
          </a:xfrm>
        </p:spPr>
      </p:pic>
    </p:spTree>
    <p:extLst>
      <p:ext uri="{BB962C8B-B14F-4D97-AF65-F5344CB8AC3E}">
        <p14:creationId xmlns:p14="http://schemas.microsoft.com/office/powerpoint/2010/main" val="7739430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p"/>
            </a:pPr>
            <a:r>
              <a:rPr lang="zh-CN" altLang="en-US" b="1" dirty="0"/>
              <a:t>塔吉特百货孕妇营销分析，</a:t>
            </a:r>
            <a:r>
              <a:rPr lang="en-US" altLang="zh-CN" dirty="0"/>
              <a:t>2002</a:t>
            </a:r>
            <a:r>
              <a:rPr lang="zh-CN" altLang="en-US" dirty="0"/>
              <a:t>年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p"/>
            </a:pPr>
            <a:endParaRPr lang="zh-CN" altLang="en-US" sz="1100" dirty="0" smtClean="0"/>
          </a:p>
          <a:p>
            <a:pPr>
              <a:buFont typeface="Wingdings" panose="05000000000000000000" pitchFamily="2" charset="2"/>
              <a:buChar char="p"/>
            </a:pPr>
            <a:r>
              <a:rPr lang="zh-CN" altLang="en-US" b="1" dirty="0"/>
              <a:t>谷歌预测流感，</a:t>
            </a:r>
            <a:r>
              <a:rPr lang="en-US" altLang="zh-CN" dirty="0"/>
              <a:t>2009</a:t>
            </a:r>
            <a:r>
              <a:rPr lang="zh-CN" altLang="en-US" dirty="0"/>
              <a:t>年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p"/>
            </a:pPr>
            <a:endParaRPr lang="en-US" altLang="zh-CN" sz="1100" dirty="0" smtClean="0"/>
          </a:p>
          <a:p>
            <a:pPr>
              <a:buFont typeface="Wingdings" panose="05000000000000000000" pitchFamily="2" charset="2"/>
              <a:buChar char="p"/>
            </a:pPr>
            <a:r>
              <a:rPr lang="zh-CN" altLang="en-US" b="1" dirty="0"/>
              <a:t>奥巴马大选连任成功，</a:t>
            </a:r>
            <a:r>
              <a:rPr lang="en-US" altLang="zh-CN" dirty="0"/>
              <a:t>2012</a:t>
            </a:r>
            <a:r>
              <a:rPr lang="zh-CN" altLang="en-US" dirty="0"/>
              <a:t>年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p"/>
            </a:pPr>
            <a:endParaRPr lang="en-US" altLang="zh-CN" sz="1100" dirty="0" smtClean="0"/>
          </a:p>
          <a:p>
            <a:pPr>
              <a:buFont typeface="Wingdings" panose="05000000000000000000" pitchFamily="2" charset="2"/>
              <a:buChar char="p"/>
            </a:pPr>
            <a:r>
              <a:rPr lang="zh-CN" altLang="en-US" b="1" dirty="0"/>
              <a:t>微软大数据成功预测奥斯卡</a:t>
            </a:r>
            <a:r>
              <a:rPr lang="en-US" altLang="zh-CN" b="1" dirty="0"/>
              <a:t>21</a:t>
            </a:r>
            <a:r>
              <a:rPr lang="zh-CN" altLang="en-US" b="1" dirty="0"/>
              <a:t>项大奖，</a:t>
            </a:r>
            <a:r>
              <a:rPr lang="en-US" altLang="zh-CN" dirty="0"/>
              <a:t>2013</a:t>
            </a:r>
            <a:r>
              <a:rPr lang="zh-CN" altLang="en-US" dirty="0"/>
              <a:t>年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830097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什么是大数据</a:t>
            </a:r>
            <a:endParaRPr lang="en-US" altLang="zh-CN" dirty="0" smtClean="0"/>
          </a:p>
          <a:p>
            <a:r>
              <a:rPr lang="zh-CN" altLang="en-US" dirty="0"/>
              <a:t>大</a:t>
            </a:r>
            <a:r>
              <a:rPr lang="zh-CN" altLang="en-US" dirty="0" smtClean="0"/>
              <a:t>数据的故事</a:t>
            </a:r>
            <a:endParaRPr lang="en-US" altLang="zh-CN" dirty="0" smtClean="0"/>
          </a:p>
          <a:p>
            <a:r>
              <a:rPr lang="zh-CN" altLang="en-US" dirty="0"/>
              <a:t>大</a:t>
            </a:r>
            <a:r>
              <a:rPr lang="zh-CN" altLang="en-US" dirty="0" smtClean="0"/>
              <a:t>数据的处理框架</a:t>
            </a:r>
            <a:endParaRPr lang="en-US" altLang="zh-CN" dirty="0" smtClean="0"/>
          </a:p>
          <a:p>
            <a:r>
              <a:rPr lang="zh-CN" altLang="en-US" dirty="0"/>
              <a:t>大</a:t>
            </a:r>
            <a:r>
              <a:rPr lang="zh-CN" altLang="en-US" dirty="0" smtClean="0"/>
              <a:t>数据的应用</a:t>
            </a:r>
            <a:endParaRPr lang="en-US" altLang="zh-CN" dirty="0" smtClean="0"/>
          </a:p>
          <a:p>
            <a:r>
              <a:rPr lang="zh-CN" altLang="en-US" dirty="0" smtClean="0"/>
              <a:t>工业大数据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8743013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/>
          <p:cNvSpPr>
            <a:spLocks noChangeArrowheads="1"/>
          </p:cNvSpPr>
          <p:nvPr/>
        </p:nvSpPr>
        <p:spPr bwMode="auto">
          <a:xfrm>
            <a:off x="1703390" y="428627"/>
            <a:ext cx="3826689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What is Big Data?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905000" y="1295401"/>
            <a:ext cx="8229600" cy="55584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3538" indent="-363538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itchFamily="2" charset="2"/>
              <a:buChar char="o"/>
            </a:pPr>
            <a:r>
              <a:rPr lang="en-US" altLang="zh-CN" sz="3000" kern="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Wiki</a:t>
            </a:r>
            <a:r>
              <a:rPr lang="en-US" altLang="zh-CN" sz="3000" kern="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: </a:t>
            </a:r>
            <a:r>
              <a:rPr lang="en-US" altLang="zh-CN" sz="2400" kern="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Big </a:t>
            </a:r>
            <a:r>
              <a:rPr lang="en-US" altLang="zh-CN" sz="2400" kern="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data is </a:t>
            </a:r>
            <a:r>
              <a:rPr lang="en-US" altLang="zh-CN" sz="2400" kern="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the term for a collection of data sets so large and complex that it becomes difficult to process using on-hand database management tools or traditional data processing applications</a:t>
            </a:r>
            <a:r>
              <a:rPr lang="en-US" altLang="zh-CN" sz="2400" kern="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.</a:t>
            </a:r>
          </a:p>
          <a:p>
            <a:pPr marL="363538" indent="-363538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itchFamily="2" charset="2"/>
              <a:buChar char="o"/>
            </a:pPr>
            <a:endParaRPr lang="en-US" altLang="zh-CN" sz="2400" kern="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363538" indent="-363538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itchFamily="2" charset="2"/>
              <a:buChar char="o"/>
            </a:pPr>
            <a:r>
              <a:rPr lang="en-US" altLang="zh-CN" sz="3000" kern="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IDC</a:t>
            </a:r>
            <a:r>
              <a:rPr lang="en-US" altLang="zh-CN" sz="3000" kern="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: </a:t>
            </a:r>
            <a:r>
              <a:rPr lang="en-US" altLang="zh-CN" sz="2400" kern="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Big data technologies describe a new generation of technologies and architectures, designed to economically extract value from very large volumes of a wide variety of data, by enabling high-velocity capture, discovery, and/or analysis</a:t>
            </a:r>
          </a:p>
          <a:p>
            <a:pPr marL="363538" indent="-363538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itchFamily="2" charset="2"/>
              <a:buChar char="o"/>
            </a:pPr>
            <a:endParaRPr lang="en-US" altLang="zh-CN" sz="3000" kern="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558897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09800" y="1219201"/>
            <a:ext cx="7467600" cy="5447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/>
              <a:t>Volume</a:t>
            </a:r>
          </a:p>
          <a:p>
            <a:pPr lvl="1"/>
            <a:r>
              <a:rPr lang="zh-CN" altLang="zh-CN" sz="2400" dirty="0"/>
              <a:t>媒体信息爆炸</a:t>
            </a:r>
            <a:endParaRPr lang="en-US" altLang="zh-CN" sz="2400" dirty="0"/>
          </a:p>
          <a:p>
            <a:pPr lvl="2"/>
            <a:r>
              <a:rPr lang="en-US" altLang="zh-CN" sz="2000" dirty="0"/>
              <a:t>25 TB data in Facebook,  12 TB data in Twitter everyday</a:t>
            </a:r>
          </a:p>
          <a:p>
            <a:endParaRPr lang="en-US" altLang="zh-CN" sz="2800" dirty="0"/>
          </a:p>
          <a:p>
            <a:r>
              <a:rPr lang="en-US" altLang="zh-CN" sz="2800" dirty="0"/>
              <a:t>Variety</a:t>
            </a:r>
          </a:p>
          <a:p>
            <a:pPr lvl="1"/>
            <a:r>
              <a:rPr lang="en-US" altLang="zh-CN" sz="2400" dirty="0"/>
              <a:t>Data in many forms. </a:t>
            </a:r>
            <a:r>
              <a:rPr lang="zh-CN" altLang="zh-CN" sz="2400" dirty="0"/>
              <a:t>媒体</a:t>
            </a:r>
            <a:r>
              <a:rPr lang="zh-CN" altLang="en-US" sz="2400" dirty="0"/>
              <a:t>数据复杂</a:t>
            </a:r>
            <a:endParaRPr lang="en-US" altLang="zh-CN" sz="2400" dirty="0"/>
          </a:p>
          <a:p>
            <a:pPr lvl="2"/>
            <a:r>
              <a:rPr lang="zh-CN" altLang="en-US" sz="2000" dirty="0"/>
              <a:t>多模、异构</a:t>
            </a:r>
            <a:r>
              <a:rPr lang="zh-CN" altLang="en-US" sz="2000" dirty="0"/>
              <a:t>、</a:t>
            </a:r>
            <a:endParaRPr lang="en-US" altLang="zh-CN" sz="2000" dirty="0"/>
          </a:p>
          <a:p>
            <a:pPr lvl="2"/>
            <a:endParaRPr lang="en-US" altLang="zh-CN" sz="2800" dirty="0"/>
          </a:p>
          <a:p>
            <a:r>
              <a:rPr lang="en-US" altLang="zh-CN" sz="2800" dirty="0"/>
              <a:t>Velocity </a:t>
            </a:r>
          </a:p>
          <a:p>
            <a:pPr lvl="1"/>
            <a:r>
              <a:rPr lang="en-US" altLang="zh-CN" sz="2400" dirty="0"/>
              <a:t>Data in motion. </a:t>
            </a:r>
            <a:r>
              <a:rPr lang="zh-CN" altLang="zh-CN" sz="2400" dirty="0"/>
              <a:t>媒体</a:t>
            </a:r>
            <a:r>
              <a:rPr lang="zh-CN" altLang="en-US" sz="2400" dirty="0"/>
              <a:t>传播速度快</a:t>
            </a:r>
            <a:endParaRPr lang="en-US" altLang="zh-CN" sz="2400" dirty="0"/>
          </a:p>
          <a:p>
            <a:pPr lvl="2"/>
            <a:r>
              <a:rPr lang="en-US" altLang="zh-CN" sz="2000" dirty="0"/>
              <a:t>Streamed, </a:t>
            </a:r>
            <a:r>
              <a:rPr lang="en-US" altLang="zh-CN" sz="2000" dirty="0"/>
              <a:t>Real-time</a:t>
            </a:r>
          </a:p>
          <a:p>
            <a:pPr lvl="2"/>
            <a:endParaRPr lang="en-US" altLang="zh-CN" sz="2000" dirty="0"/>
          </a:p>
          <a:p>
            <a:r>
              <a:rPr lang="en-US" altLang="zh-CN" sz="2800" dirty="0"/>
              <a:t>Veracity (</a:t>
            </a:r>
            <a:r>
              <a:rPr lang="zh-CN" altLang="en-US" sz="2800" dirty="0"/>
              <a:t>准确性</a:t>
            </a:r>
            <a:r>
              <a:rPr lang="en-US" altLang="zh-CN" sz="2800" dirty="0"/>
              <a:t>)</a:t>
            </a:r>
          </a:p>
          <a:p>
            <a:r>
              <a:rPr lang="en-US" altLang="zh-CN" sz="2800" dirty="0"/>
              <a:t>	</a:t>
            </a:r>
            <a:r>
              <a:rPr lang="en-US" altLang="zh-CN" sz="2400" dirty="0"/>
              <a:t>Data in doubt. </a:t>
            </a:r>
            <a:r>
              <a:rPr lang="en-US" altLang="zh-CN" sz="2400" dirty="0" err="1"/>
              <a:t>C</a:t>
            </a:r>
            <a:r>
              <a:rPr lang="en-US" altLang="zh-CN" sz="2400" dirty="0" err="1"/>
              <a:t>confidence</a:t>
            </a:r>
            <a:r>
              <a:rPr lang="en-US" altLang="zh-CN" sz="2400" dirty="0"/>
              <a:t> </a:t>
            </a:r>
            <a:r>
              <a:rPr lang="en-US" altLang="zh-CN" sz="2400" dirty="0"/>
              <a:t>in data </a:t>
            </a:r>
            <a:r>
              <a:rPr lang="en-US" altLang="zh-CN" sz="2400" dirty="0"/>
              <a:t>info</a:t>
            </a:r>
            <a:endParaRPr lang="zh-CN" altLang="en-US" sz="2400" dirty="0"/>
          </a:p>
        </p:txBody>
      </p:sp>
      <p:sp>
        <p:nvSpPr>
          <p:cNvPr id="3" name="标题 1"/>
          <p:cNvSpPr txBox="1">
            <a:spLocks/>
          </p:cNvSpPr>
          <p:nvPr/>
        </p:nvSpPr>
        <p:spPr bwMode="auto">
          <a:xfrm>
            <a:off x="2133600" y="274638"/>
            <a:ext cx="821055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0" hangingPunct="0"/>
            <a:r>
              <a:rPr lang="zh-CN" altLang="en-US" sz="32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大</a:t>
            </a:r>
            <a:r>
              <a:rPr lang="zh-CN" altLang="en-US" sz="32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数据</a:t>
            </a:r>
            <a:r>
              <a:rPr lang="zh-CN" altLang="en-US" sz="32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特点</a:t>
            </a:r>
            <a:r>
              <a:rPr lang="en-US" altLang="zh-CN" sz="32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: 4V</a:t>
            </a:r>
            <a:endParaRPr lang="en-US" altLang="zh-CN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170931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d2afxounwud5gq.cloudfront.net/3d01a50180884b5b5a6203f7e57ded2f_big_330_460.jpe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5906" y="2292679"/>
            <a:ext cx="4381500" cy="3143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大</a:t>
            </a:r>
            <a:r>
              <a:rPr lang="zh-CN" altLang="en-US" dirty="0" smtClean="0"/>
              <a:t>是相对的</a:t>
            </a:r>
            <a:endParaRPr lang="zh-CN" alt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981200" y="1340768"/>
            <a:ext cx="8229600" cy="5517232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70000"/>
              </a:lnSpc>
              <a:buFont typeface="Wingdings" panose="05000000000000000000" pitchFamily="2" charset="2"/>
              <a:buChar char="p"/>
            </a:pPr>
            <a:r>
              <a:rPr lang="en-US" altLang="zh-CN" dirty="0" smtClean="0"/>
              <a:t>10MB</a:t>
            </a:r>
            <a:r>
              <a:rPr lang="zh-CN" altLang="en-US" dirty="0" smtClean="0"/>
              <a:t>的</a:t>
            </a:r>
            <a:r>
              <a:rPr lang="zh-CN" altLang="en-US" dirty="0"/>
              <a:t>数据量并不大，但要在 </a:t>
            </a:r>
            <a:r>
              <a:rPr lang="en-US" altLang="zh-CN" dirty="0"/>
              <a:t>1 </a:t>
            </a:r>
            <a:r>
              <a:rPr lang="zh-CN" altLang="en-US" dirty="0"/>
              <a:t>毫秒之内对 </a:t>
            </a:r>
            <a:r>
              <a:rPr lang="en-US" altLang="zh-CN" dirty="0"/>
              <a:t>10MB </a:t>
            </a:r>
            <a:r>
              <a:rPr lang="zh-CN" altLang="en-US" dirty="0"/>
              <a:t>数据完成复杂的数据挖掘分析，可能超越目前常用设备</a:t>
            </a:r>
            <a:r>
              <a:rPr lang="zh-CN" altLang="en-US" dirty="0" smtClean="0"/>
              <a:t>的数据处理能力</a:t>
            </a:r>
            <a:endParaRPr lang="en-US" altLang="zh-CN" dirty="0" smtClean="0"/>
          </a:p>
          <a:p>
            <a:pPr marL="0" indent="0">
              <a:lnSpc>
                <a:spcPct val="170000"/>
              </a:lnSpc>
              <a:buNone/>
            </a:pPr>
            <a:r>
              <a:rPr lang="en-US" altLang="zh-CN" dirty="0" smtClean="0">
                <a:solidFill>
                  <a:srgbClr val="002060"/>
                </a:solidFill>
              </a:rPr>
              <a:t>        10MB</a:t>
            </a:r>
            <a:r>
              <a:rPr lang="zh-CN" altLang="en-US" dirty="0" smtClean="0">
                <a:solidFill>
                  <a:srgbClr val="002060"/>
                </a:solidFill>
              </a:rPr>
              <a:t>在</a:t>
            </a:r>
            <a:r>
              <a:rPr lang="en-US" altLang="zh-CN" dirty="0" smtClean="0">
                <a:solidFill>
                  <a:srgbClr val="002060"/>
                </a:solidFill>
              </a:rPr>
              <a:t>30</a:t>
            </a:r>
            <a:r>
              <a:rPr lang="zh-CN" altLang="en-US" dirty="0" smtClean="0">
                <a:solidFill>
                  <a:srgbClr val="002060"/>
                </a:solidFill>
              </a:rPr>
              <a:t>年前也曾经是大数据</a:t>
            </a:r>
            <a:endParaRPr lang="en-US" altLang="zh-CN" dirty="0" smtClean="0">
              <a:solidFill>
                <a:srgbClr val="002060"/>
              </a:solidFill>
            </a:endParaRPr>
          </a:p>
          <a:p>
            <a:pPr>
              <a:lnSpc>
                <a:spcPct val="170000"/>
              </a:lnSpc>
              <a:buFont typeface="Wingdings" panose="05000000000000000000" pitchFamily="2" charset="2"/>
              <a:buChar char="p"/>
            </a:pPr>
            <a:r>
              <a:rPr lang="zh-CN" altLang="en-US" dirty="0"/>
              <a:t>计算学科的</a:t>
            </a:r>
            <a:r>
              <a:rPr lang="zh-CN" altLang="en-US" dirty="0" smtClean="0"/>
              <a:t>永恒话题</a:t>
            </a:r>
            <a:endParaRPr lang="en-US" altLang="zh-CN" dirty="0" smtClean="0"/>
          </a:p>
          <a:p>
            <a:pPr lvl="1">
              <a:lnSpc>
                <a:spcPct val="170000"/>
              </a:lnSpc>
              <a:buFont typeface="Wingdings" panose="05000000000000000000" pitchFamily="2" charset="2"/>
              <a:buChar char="p"/>
            </a:pPr>
            <a:r>
              <a:rPr lang="zh-CN" altLang="en-US" dirty="0" smtClean="0"/>
              <a:t>给定有限的计算资源</a:t>
            </a:r>
            <a:r>
              <a:rPr lang="en-US" altLang="zh-CN" dirty="0" smtClean="0"/>
              <a:t>c</a:t>
            </a:r>
            <a:r>
              <a:rPr lang="zh-CN" altLang="en-US" dirty="0" smtClean="0"/>
              <a:t>，或成本</a:t>
            </a:r>
            <a:endParaRPr lang="en-US" altLang="zh-CN" dirty="0" smtClean="0"/>
          </a:p>
          <a:p>
            <a:pPr lvl="1">
              <a:lnSpc>
                <a:spcPct val="170000"/>
              </a:lnSpc>
              <a:buFont typeface="Wingdings" panose="05000000000000000000" pitchFamily="2" charset="2"/>
              <a:buChar char="p"/>
            </a:pPr>
            <a:r>
              <a:rPr lang="zh-CN" altLang="en-US" dirty="0" smtClean="0"/>
              <a:t>以及问题输入</a:t>
            </a:r>
            <a:r>
              <a:rPr lang="en-US" altLang="zh-CN" dirty="0" smtClean="0"/>
              <a:t>x</a:t>
            </a:r>
          </a:p>
          <a:p>
            <a:pPr lvl="1">
              <a:lnSpc>
                <a:spcPct val="170000"/>
              </a:lnSpc>
              <a:buFont typeface="Wingdings" panose="05000000000000000000" pitchFamily="2" charset="2"/>
              <a:buChar char="p"/>
            </a:pPr>
            <a:r>
              <a:rPr lang="zh-CN" altLang="en-US" dirty="0" smtClean="0"/>
              <a:t>在一定时间</a:t>
            </a:r>
            <a:r>
              <a:rPr lang="en-US" altLang="zh-CN" dirty="0" smtClean="0"/>
              <a:t>t</a:t>
            </a:r>
            <a:r>
              <a:rPr lang="zh-CN" altLang="en-US" dirty="0" smtClean="0"/>
              <a:t>内</a:t>
            </a:r>
            <a:endParaRPr lang="en-US" altLang="zh-CN" dirty="0" smtClean="0"/>
          </a:p>
          <a:p>
            <a:pPr lvl="1">
              <a:lnSpc>
                <a:spcPct val="170000"/>
              </a:lnSpc>
              <a:buFont typeface="Wingdings" panose="05000000000000000000" pitchFamily="2" charset="2"/>
              <a:buChar char="p"/>
            </a:pPr>
            <a:r>
              <a:rPr lang="zh-CN" altLang="en-US" dirty="0"/>
              <a:t>计算</a:t>
            </a:r>
            <a:r>
              <a:rPr lang="zh-CN" altLang="en-US" dirty="0" smtClean="0"/>
              <a:t>出结果</a:t>
            </a:r>
            <a:r>
              <a:rPr lang="en-US" altLang="zh-CN" dirty="0" smtClean="0"/>
              <a:t>f(x)</a:t>
            </a:r>
          </a:p>
          <a:p>
            <a:pPr>
              <a:lnSpc>
                <a:spcPct val="170000"/>
              </a:lnSpc>
              <a:buFont typeface="Wingdings" panose="05000000000000000000" pitchFamily="2" charset="2"/>
              <a:buChar char="p"/>
            </a:pPr>
            <a:r>
              <a:rPr lang="zh-CN" altLang="en-US" dirty="0" smtClean="0">
                <a:solidFill>
                  <a:srgbClr val="002060"/>
                </a:solidFill>
              </a:rPr>
              <a:t>当输入数据</a:t>
            </a:r>
            <a:r>
              <a:rPr lang="en-US" altLang="zh-CN" dirty="0" smtClean="0">
                <a:solidFill>
                  <a:srgbClr val="002060"/>
                </a:solidFill>
              </a:rPr>
              <a:t>x</a:t>
            </a:r>
            <a:r>
              <a:rPr lang="zh-CN" altLang="en-US" dirty="0" smtClean="0">
                <a:solidFill>
                  <a:srgbClr val="002060"/>
                </a:solidFill>
              </a:rPr>
              <a:t>大到超出了一定的计算能力</a:t>
            </a:r>
            <a:r>
              <a:rPr lang="en-US" altLang="zh-CN" dirty="0" smtClean="0">
                <a:solidFill>
                  <a:srgbClr val="002060"/>
                </a:solidFill>
              </a:rPr>
              <a:t>c</a:t>
            </a:r>
            <a:r>
              <a:rPr lang="zh-CN" altLang="en-US" dirty="0" smtClean="0">
                <a:solidFill>
                  <a:srgbClr val="002060"/>
                </a:solidFill>
              </a:rPr>
              <a:t>或可容忍的时间</a:t>
            </a:r>
            <a:r>
              <a:rPr lang="en-US" altLang="zh-CN" dirty="0" smtClean="0">
                <a:solidFill>
                  <a:srgbClr val="002060"/>
                </a:solidFill>
              </a:rPr>
              <a:t>t</a:t>
            </a:r>
            <a:r>
              <a:rPr lang="zh-CN" altLang="en-US" dirty="0" smtClean="0">
                <a:solidFill>
                  <a:srgbClr val="002060"/>
                </a:solidFill>
              </a:rPr>
              <a:t>，即成为大数据问题</a:t>
            </a:r>
            <a:endParaRPr lang="zh-CN" altLang="en-US" dirty="0">
              <a:solidFill>
                <a:srgbClr val="00206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BA80A-DD45-4E53-A64F-B6712A67CF0B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5479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267" dirty="0">
                <a:latin typeface="+mj-ea"/>
                <a:cs typeface="ＭＳ Ｐゴシック" charset="0"/>
              </a:rPr>
              <a:t>摩尔定律：能跟上大数据要求么？</a:t>
            </a:r>
            <a:endParaRPr kumimoji="1" lang="zh-CN" altLang="en-US" sz="4267" dirty="0">
              <a:latin typeface="+mj-ea"/>
            </a:endParaRPr>
          </a:p>
        </p:txBody>
      </p:sp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5353433" y="1417638"/>
            <a:ext cx="6056784" cy="3586641"/>
            <a:chOff x="0" y="1008"/>
            <a:chExt cx="2688" cy="1536"/>
          </a:xfrm>
        </p:grpSpPr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1491" y="1690"/>
              <a:ext cx="855" cy="2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20649" tIns="59267" rIns="120649" bIns="59267">
              <a:spAutoFit/>
            </a:bodyPr>
            <a:lstStyle/>
            <a:p>
              <a:r>
                <a:rPr lang="en-US" altLang="zh-CN" sz="2400"/>
                <a:t>Moore</a:t>
              </a:r>
              <a:r>
                <a:rPr lang="ja-JP" altLang="en-US" sz="2400"/>
                <a:t>’</a:t>
              </a:r>
              <a:r>
                <a:rPr lang="en-US" altLang="ja-JP" sz="2400"/>
                <a:t>s Law</a:t>
              </a:r>
              <a:endParaRPr lang="en-US" altLang="zh-CN" sz="2400"/>
            </a:p>
          </p:txBody>
        </p:sp>
        <p:pic>
          <p:nvPicPr>
            <p:cNvPr id="7" name="Picture 6" descr="moores-law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1008"/>
              <a:ext cx="2688" cy="15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9" name="Group 8"/>
          <p:cNvGrpSpPr>
            <a:grpSpLocks/>
          </p:cNvGrpSpPr>
          <p:nvPr/>
        </p:nvGrpSpPr>
        <p:grpSpPr bwMode="auto">
          <a:xfrm>
            <a:off x="1499696" y="1538660"/>
            <a:ext cx="5896953" cy="4665407"/>
            <a:chOff x="3648" y="528"/>
            <a:chExt cx="3701" cy="2873"/>
          </a:xfrm>
        </p:grpSpPr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4123" y="2662"/>
              <a:ext cx="3226" cy="7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kumimoji="1" lang="en-US" altLang="zh-CN" sz="2400" dirty="0"/>
                <a:t>Gordon Moore (Intel</a:t>
              </a:r>
              <a:r>
                <a:rPr kumimoji="1" lang="zh-CN" altLang="en-US" sz="2400" dirty="0"/>
                <a:t>创始人</a:t>
              </a:r>
              <a:r>
                <a:rPr kumimoji="1" lang="en-US" altLang="zh-CN" sz="2400" dirty="0"/>
                <a:t>) </a:t>
              </a:r>
              <a:r>
                <a:rPr kumimoji="1" lang="zh-CN" altLang="en-US" sz="2400" dirty="0"/>
                <a:t>在</a:t>
              </a:r>
              <a:r>
                <a:rPr kumimoji="1" lang="en-US" altLang="zh-CN" sz="2400" dirty="0"/>
                <a:t>1965</a:t>
              </a:r>
              <a:r>
                <a:rPr kumimoji="1" lang="zh-CN" altLang="en-US" sz="2400" dirty="0"/>
                <a:t>年的时候预测半导体芯片上的晶体管密集度每</a:t>
              </a:r>
              <a:r>
                <a:rPr kumimoji="1" lang="en-US" altLang="zh-CN" sz="2400" dirty="0"/>
                <a:t>18</a:t>
              </a:r>
              <a:r>
                <a:rPr kumimoji="1" lang="zh-CN" altLang="en-US" sz="2400" dirty="0"/>
                <a:t>个月就会翻一翻。</a:t>
              </a:r>
              <a:endParaRPr kumimoji="1" lang="en-US" altLang="zh-CN" sz="2400" dirty="0"/>
            </a:p>
          </p:txBody>
        </p:sp>
        <p:pic>
          <p:nvPicPr>
            <p:cNvPr id="12" name="Picture 11" descr="moore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48" y="528"/>
              <a:ext cx="1920" cy="15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3" name="矩形 4"/>
          <p:cNvSpPr>
            <a:spLocks noChangeArrowheads="1"/>
          </p:cNvSpPr>
          <p:nvPr/>
        </p:nvSpPr>
        <p:spPr bwMode="auto">
          <a:xfrm>
            <a:off x="5673160" y="6284790"/>
            <a:ext cx="65024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1600" dirty="0">
                <a:latin typeface="Times" charset="0"/>
              </a:rPr>
              <a:t>摘自</a:t>
            </a:r>
            <a:r>
              <a:rPr lang="en-US" altLang="zh-CN" sz="1600" dirty="0">
                <a:latin typeface="Times" charset="0"/>
              </a:rPr>
              <a:t>Hennessy </a:t>
            </a:r>
            <a:r>
              <a:rPr lang="en-US" altLang="zh-CN" sz="1600" dirty="0">
                <a:latin typeface="Times" charset="0"/>
              </a:rPr>
              <a:t>and Patterson</a:t>
            </a:r>
            <a:r>
              <a:rPr lang="en-US" altLang="zh-CN" sz="1600" dirty="0">
                <a:latin typeface="Times" charset="0"/>
              </a:rPr>
              <a:t>,</a:t>
            </a:r>
            <a:r>
              <a:rPr lang="zh-CN" altLang="en-US" sz="1600" dirty="0">
                <a:latin typeface="Times" charset="0"/>
              </a:rPr>
              <a:t>计算机体系结构：量化研究方法，第四版</a:t>
            </a:r>
            <a:r>
              <a:rPr lang="en-US" altLang="zh-CN" sz="1600" dirty="0">
                <a:latin typeface="Times" charset="0"/>
              </a:rPr>
              <a:t>, </a:t>
            </a:r>
            <a:r>
              <a:rPr lang="zh-CN" altLang="en-US" sz="1600" dirty="0">
                <a:latin typeface="Times" charset="0"/>
              </a:rPr>
              <a:t>（</a:t>
            </a:r>
            <a:r>
              <a:rPr lang="en-US" altLang="zh-CN" sz="1600" dirty="0">
                <a:latin typeface="Times" charset="0"/>
              </a:rPr>
              <a:t>2006</a:t>
            </a:r>
            <a:r>
              <a:rPr lang="zh-CN" altLang="en-US" sz="1600" dirty="0">
                <a:latin typeface="Times" charset="0"/>
              </a:rPr>
              <a:t>年</a:t>
            </a:r>
            <a:r>
              <a:rPr lang="en-US" altLang="zh-CN" sz="1600" dirty="0">
                <a:latin typeface="Times" charset="0"/>
              </a:rPr>
              <a:t>9</a:t>
            </a:r>
            <a:r>
              <a:rPr lang="zh-CN" altLang="en-US" sz="1600" dirty="0">
                <a:latin typeface="Times" charset="0"/>
              </a:rPr>
              <a:t>月版）</a:t>
            </a:r>
            <a:endParaRPr lang="en-US" altLang="zh-CN" sz="1600" dirty="0"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3502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61749"/>
            <a:ext cx="10972800" cy="1143000"/>
          </a:xfrm>
        </p:spPr>
        <p:txBody>
          <a:bodyPr>
            <a:normAutofit/>
          </a:bodyPr>
          <a:lstStyle/>
          <a:p>
            <a:r>
              <a:rPr lang="en-US" altLang="zh-CN" sz="4267" dirty="0">
                <a:latin typeface="+mj-ea"/>
              </a:rPr>
              <a:t>Gartner</a:t>
            </a:r>
            <a:r>
              <a:rPr lang="zh-CN" altLang="en-US" sz="4267" dirty="0">
                <a:latin typeface="+mj-ea"/>
              </a:rPr>
              <a:t>新技术炒作曲线</a:t>
            </a:r>
            <a:endParaRPr kumimoji="1" lang="zh-CN" altLang="en-US" sz="4267" dirty="0">
              <a:latin typeface="+mj-ea"/>
            </a:endParaRPr>
          </a:p>
        </p:txBody>
      </p:sp>
      <p:pic>
        <p:nvPicPr>
          <p:cNvPr id="4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475" y="1140728"/>
            <a:ext cx="10610760" cy="505561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93531" y="6199825"/>
            <a:ext cx="5754371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33" dirty="0"/>
              <a:t>Source: Gartner (August 2014) </a:t>
            </a:r>
          </a:p>
        </p:txBody>
      </p:sp>
    </p:spTree>
    <p:extLst>
      <p:ext uri="{BB962C8B-B14F-4D97-AF65-F5344CB8AC3E}">
        <p14:creationId xmlns:p14="http://schemas.microsoft.com/office/powerpoint/2010/main" val="2986231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52650" y="16002"/>
            <a:ext cx="7886700" cy="1060864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大数据深度加工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2152650" y="1076866"/>
            <a:ext cx="8515350" cy="562849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微软雅黑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微软雅黑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微软雅黑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微软雅黑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微软雅黑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p"/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数据 </a:t>
            </a:r>
            <a:r>
              <a:rPr lang="en-US" altLang="zh-CN" dirty="0"/>
              <a:t>Raw data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None/>
            </a:pPr>
            <a:r>
              <a:rPr lang="en-US" altLang="zh-CN" sz="2800" dirty="0"/>
              <a:t>i.e</a:t>
            </a:r>
            <a:r>
              <a:rPr lang="en-US" altLang="zh-CN" sz="2800" dirty="0"/>
              <a:t>., unprocessed data, </a:t>
            </a:r>
            <a:r>
              <a:rPr lang="en-US" altLang="zh-CN" sz="2800" dirty="0"/>
              <a:t>refers </a:t>
            </a:r>
            <a:r>
              <a:rPr lang="en-US" altLang="zh-CN" sz="2800" dirty="0"/>
              <a:t>to a collection of numbers, characters and is a </a:t>
            </a:r>
            <a:r>
              <a:rPr lang="en-US" altLang="zh-CN" sz="2800" dirty="0"/>
              <a:t>relative </a:t>
            </a:r>
            <a:r>
              <a:rPr lang="en-US" altLang="zh-CN" sz="2800" dirty="0"/>
              <a:t>term</a:t>
            </a:r>
            <a:endParaRPr lang="en-US" altLang="zh-CN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buFont typeface="Wingdings" panose="05000000000000000000" pitchFamily="2" charset="2"/>
              <a:buChar char="p"/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信息 </a:t>
            </a:r>
            <a:r>
              <a:rPr lang="en-US" altLang="zh-CN" dirty="0"/>
              <a:t>Information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None/>
            </a:pPr>
            <a:r>
              <a:rPr lang="en-US" altLang="zh-CN" sz="2800" dirty="0"/>
              <a:t>is </a:t>
            </a:r>
            <a:r>
              <a:rPr lang="en-US" altLang="zh-CN" sz="2800" dirty="0"/>
              <a:t>that which informs, i.e. that from which data can be derived.</a:t>
            </a:r>
          </a:p>
          <a:p>
            <a:pPr>
              <a:buFont typeface="Wingdings" panose="05000000000000000000" pitchFamily="2" charset="2"/>
              <a:buChar char="p"/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知识 </a:t>
            </a:r>
            <a:r>
              <a:rPr lang="en-US" altLang="zh-CN" dirty="0"/>
              <a:t>Knowledge 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None/>
            </a:pPr>
            <a:r>
              <a:rPr lang="en-US" altLang="zh-CN" sz="2800" dirty="0"/>
              <a:t>can </a:t>
            </a:r>
            <a:r>
              <a:rPr lang="en-US" altLang="zh-CN" sz="2800" dirty="0"/>
              <a:t>refer to a theoretical or practical understanding of a subject</a:t>
            </a:r>
          </a:p>
          <a:p>
            <a:pPr>
              <a:buFont typeface="Wingdings" panose="05000000000000000000" pitchFamily="2" charset="2"/>
              <a:buChar char="p"/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智慧 </a:t>
            </a:r>
            <a:r>
              <a:rPr lang="en-US" altLang="zh-CN" dirty="0"/>
              <a:t>Insight </a:t>
            </a:r>
          </a:p>
          <a:p>
            <a:pPr marL="0" indent="0">
              <a:buNone/>
            </a:pPr>
            <a:r>
              <a:rPr lang="en-US" altLang="zh-CN" dirty="0"/>
              <a:t>is </a:t>
            </a:r>
            <a:r>
              <a:rPr lang="en-US" altLang="zh-CN" dirty="0"/>
              <a:t>the understanding of a specific cause and effect in a specific context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47791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10183" y="-52251"/>
            <a:ext cx="8001000" cy="835025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大</a:t>
            </a:r>
            <a:r>
              <a:rPr lang="zh-CN" altLang="en-US" dirty="0" smtClean="0"/>
              <a:t>数据的研究层及主要研究内容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1122" y="927736"/>
            <a:ext cx="8239125" cy="5915025"/>
          </a:xfrm>
          <a:prstGeom prst="rect">
            <a:avLst/>
          </a:prstGeom>
        </p:spPr>
      </p:pic>
      <p:sp>
        <p:nvSpPr>
          <p:cNvPr id="7" name="TextBox 3"/>
          <p:cNvSpPr txBox="1"/>
          <p:nvPr/>
        </p:nvSpPr>
        <p:spPr>
          <a:xfrm>
            <a:off x="1460234" y="912496"/>
            <a:ext cx="400110" cy="5726509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altLang="zh-CN" sz="1400" dirty="0"/>
              <a:t>Data source</a:t>
            </a:r>
            <a:r>
              <a:rPr lang="zh-CN" altLang="en-US" sz="1400" dirty="0"/>
              <a:t>：</a:t>
            </a:r>
            <a:r>
              <a:rPr lang="en-US" altLang="zh-CN" sz="1400" dirty="0"/>
              <a:t>2012 Hadoop Conference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9196664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5677</TotalTime>
  <Words>634</Words>
  <Application>Microsoft Office PowerPoint</Application>
  <PresentationFormat>宽屏</PresentationFormat>
  <Paragraphs>85</Paragraphs>
  <Slides>15</Slides>
  <Notes>3</Notes>
  <HiddenSlides>2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5" baseType="lpstr">
      <vt:lpstr>ＭＳ Ｐゴシック</vt:lpstr>
      <vt:lpstr>黑体</vt:lpstr>
      <vt:lpstr>宋体</vt:lpstr>
      <vt:lpstr>微软雅黑</vt:lpstr>
      <vt:lpstr>Arial</vt:lpstr>
      <vt:lpstr>Calibri</vt:lpstr>
      <vt:lpstr>Calibri Light</vt:lpstr>
      <vt:lpstr>Times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大是相对的</vt:lpstr>
      <vt:lpstr>摩尔定律：能跟上大数据要求么？</vt:lpstr>
      <vt:lpstr>Gartner新技术炒作曲线</vt:lpstr>
      <vt:lpstr>大数据深度加工</vt:lpstr>
      <vt:lpstr>大数据的研究层及主要研究内容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清华大学自动化系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 庞人铭</dc:creator>
  <cp:lastModifiedBy> 庞人铭</cp:lastModifiedBy>
  <cp:revision>11</cp:revision>
  <dcterms:created xsi:type="dcterms:W3CDTF">2015-09-10T08:44:22Z</dcterms:created>
  <dcterms:modified xsi:type="dcterms:W3CDTF">2015-09-14T07:21:43Z</dcterms:modified>
</cp:coreProperties>
</file>