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57" r:id="rId4"/>
    <p:sldId id="260" r:id="rId5"/>
    <p:sldId id="259" r:id="rId6"/>
    <p:sldId id="261" r:id="rId7"/>
    <p:sldId id="262" r:id="rId8"/>
    <p:sldId id="274" r:id="rId9"/>
    <p:sldId id="263" r:id="rId10"/>
    <p:sldId id="264" r:id="rId11"/>
    <p:sldId id="267" r:id="rId12"/>
    <p:sldId id="268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5102-A676-4635-9CFA-148E356E891E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EBA-0515-4AB4-A88F-C31CD14BA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看起来检测性能很好啊。。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1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那是因为没看后面一段时间的表现。。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4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3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可以看出，一次异常炉况后，高炉往往很难完全恢复到之前的状态。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可以看出炉况呈周期性的波动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3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9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7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8B78-41FE-4451-A652-F7987494B724}" type="datetimeFigureOut">
              <a:rPr lang="zh-CN" altLang="en-US" smtClean="0"/>
              <a:t>2016/3/21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8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基于模型相似度的异常炉况检测和大数据分析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</a:t>
            </a:r>
            <a:r>
              <a:rPr lang="zh-CN" altLang="en-US" dirty="0" smtClean="0"/>
              <a:t>过程噪声的干扰</a:t>
            </a:r>
            <a:endParaRPr lang="en-US" altLang="zh-CN" dirty="0" smtClean="0"/>
          </a:p>
          <a:p>
            <a:r>
              <a:rPr lang="zh-CN" altLang="en-US" dirty="0"/>
              <a:t>减少</a:t>
            </a:r>
            <a:r>
              <a:rPr lang="zh-CN" altLang="en-US" dirty="0" smtClean="0"/>
              <a:t>工作点漂移的干扰</a:t>
            </a:r>
            <a:endParaRPr lang="en-US" altLang="zh-CN" dirty="0" smtClean="0"/>
          </a:p>
          <a:p>
            <a:r>
              <a:rPr lang="zh-CN" altLang="en-US" dirty="0" smtClean="0"/>
              <a:t>高炉炉况的复杂多变和内部状态的不可测，使得基于某一段历史数据的建模很难有普遍代表性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尽可能</a:t>
            </a:r>
            <a:r>
              <a:rPr lang="zh-CN" altLang="en-US" dirty="0" smtClean="0"/>
              <a:t>多的利用历史</a:t>
            </a:r>
            <a:r>
              <a:rPr lang="zh-CN" altLang="en-US" dirty="0" smtClean="0"/>
              <a:t>数据的信息，可以使得检测性能更加鲁棒。同时，又需要避免漏报率的上升。</a:t>
            </a:r>
            <a:endParaRPr lang="en-US" altLang="zh-CN" dirty="0" smtClean="0"/>
          </a:p>
          <a:p>
            <a:r>
              <a:rPr lang="zh-CN" altLang="en-US" sz="2800" dirty="0" smtClean="0"/>
              <a:t>历史</a:t>
            </a:r>
            <a:r>
              <a:rPr lang="zh-CN" altLang="en-US" sz="2800" dirty="0"/>
              <a:t>数据中，顺行炉况占</a:t>
            </a:r>
            <a:r>
              <a:rPr lang="zh-CN" altLang="en-US" sz="2800" dirty="0" smtClean="0"/>
              <a:t>大多数</a:t>
            </a:r>
            <a:endParaRPr lang="en-US" altLang="zh-CN" sz="2800" dirty="0" smtClean="0"/>
          </a:p>
          <a:p>
            <a:r>
              <a:rPr lang="en-US" altLang="zh-CN" sz="2800" dirty="0" smtClean="0"/>
              <a:t>PCA</a:t>
            </a:r>
            <a:r>
              <a:rPr lang="zh-CN" altLang="en-US" sz="2800" dirty="0"/>
              <a:t>模型对所有样本点敏感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5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模型相似度（狭义）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880471"/>
            <a:ext cx="7886700" cy="1296491"/>
          </a:xfrm>
        </p:spPr>
        <p:txBody>
          <a:bodyPr/>
          <a:lstStyle/>
          <a:p>
            <a:r>
              <a:rPr lang="en-US" altLang="zh-CN" dirty="0"/>
              <a:t>Lu, </a:t>
            </a:r>
            <a:r>
              <a:rPr lang="en-US" altLang="zh-CN" dirty="0" err="1"/>
              <a:t>Ningyun</a:t>
            </a:r>
            <a:r>
              <a:rPr lang="en-US" altLang="zh-CN" dirty="0"/>
              <a:t>, </a:t>
            </a:r>
            <a:r>
              <a:rPr lang="en-US" altLang="zh-CN" dirty="0" err="1"/>
              <a:t>Furong</a:t>
            </a:r>
            <a:r>
              <a:rPr lang="en-US" altLang="zh-CN" dirty="0"/>
              <a:t> Gao, and </a:t>
            </a:r>
            <a:r>
              <a:rPr lang="en-US" altLang="zh-CN" dirty="0" err="1"/>
              <a:t>Fuli</a:t>
            </a:r>
            <a:r>
              <a:rPr lang="en-US" altLang="zh-CN" dirty="0"/>
              <a:t> Wang. "Sub‐PCA modeling and on‐line monitoring strategy for batch processes." </a:t>
            </a:r>
            <a:r>
              <a:rPr lang="en-US" altLang="zh-CN" i="1" dirty="0" err="1"/>
              <a:t>AIChE</a:t>
            </a:r>
            <a:r>
              <a:rPr lang="en-US" altLang="zh-CN" i="1" dirty="0"/>
              <a:t> Journal</a:t>
            </a:r>
            <a:r>
              <a:rPr lang="en-US" altLang="zh-CN" dirty="0"/>
              <a:t> 50.1 (2004): 255-259.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2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模型相似度（广义）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15219"/>
            <a:ext cx="7886700" cy="164903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Zhao, Shi Jian, </a:t>
            </a:r>
            <a:r>
              <a:rPr lang="en-US" altLang="zh-CN" dirty="0" err="1"/>
              <a:t>Jie</a:t>
            </a:r>
            <a:r>
              <a:rPr lang="en-US" altLang="zh-CN" dirty="0"/>
              <a:t> Zhang, and Yong Mao Xu. "Monitoring of processes with multiple operating modes through multiple principle component analysis models." </a:t>
            </a:r>
            <a:r>
              <a:rPr lang="en-US" altLang="zh-CN" i="1" dirty="0"/>
              <a:t>Industrial &amp; engineering chemistry research</a:t>
            </a:r>
            <a:r>
              <a:rPr lang="en-US" altLang="zh-CN" dirty="0"/>
              <a:t> 43.22 (2004): 7025-7035.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70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建立时间</a:t>
            </a:r>
            <a:r>
              <a:rPr lang="zh-CN" altLang="en-US" dirty="0"/>
              <a:t>窗口</a:t>
            </a:r>
            <a:r>
              <a:rPr lang="zh-CN" altLang="zh-CN" dirty="0"/>
              <a:t>长度为</a:t>
            </a:r>
            <a:r>
              <a:rPr lang="en-US" altLang="zh-CN" dirty="0"/>
              <a:t>24</a:t>
            </a:r>
            <a:r>
              <a:rPr lang="zh-CN" altLang="zh-CN" dirty="0" smtClean="0"/>
              <a:t>小时</a:t>
            </a:r>
            <a:r>
              <a:rPr lang="zh-CN" altLang="en-US" dirty="0" smtClean="0"/>
              <a:t>、步长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小时的</a:t>
            </a:r>
            <a:r>
              <a:rPr lang="en-US" altLang="zh-CN" dirty="0" smtClean="0"/>
              <a:t>PCA</a:t>
            </a:r>
            <a:r>
              <a:rPr lang="zh-CN" altLang="zh-CN" dirty="0" smtClean="0"/>
              <a:t>模型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参数设置的标准是，既要</a:t>
            </a:r>
            <a:r>
              <a:rPr lang="zh-CN" altLang="zh-CN" dirty="0" smtClean="0"/>
              <a:t>保证</a:t>
            </a:r>
            <a:r>
              <a:rPr lang="zh-CN" altLang="en-US" dirty="0" smtClean="0"/>
              <a:t>模型</a:t>
            </a:r>
            <a:r>
              <a:rPr lang="zh-CN" altLang="zh-CN" dirty="0" smtClean="0"/>
              <a:t>足够平稳，</a:t>
            </a:r>
            <a:r>
              <a:rPr lang="zh-CN" altLang="zh-CN" dirty="0"/>
              <a:t>又要</a:t>
            </a:r>
            <a:r>
              <a:rPr lang="zh-CN" altLang="zh-CN" dirty="0" smtClean="0"/>
              <a:t>反映出系统的</a:t>
            </a:r>
            <a:r>
              <a:rPr lang="zh-CN" altLang="zh-CN" dirty="0"/>
              <a:t>动态特性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P(t)=</a:t>
            </a:r>
            <a:r>
              <a:rPr lang="en-US" altLang="zh-CN" dirty="0" err="1" smtClean="0"/>
              <a:t>pca</a:t>
            </a:r>
            <a:r>
              <a:rPr lang="en-US" altLang="zh-CN" dirty="0" smtClean="0"/>
              <a:t>(data[t-24+1:t,:])</a:t>
            </a:r>
          </a:p>
          <a:p>
            <a:r>
              <a:rPr lang="zh-CN" altLang="en-US" dirty="0" smtClean="0"/>
              <a:t>计算每个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之间的模型相似度。</a:t>
            </a:r>
            <a:endParaRPr lang="en-US" altLang="zh-CN" dirty="0"/>
          </a:p>
          <a:p>
            <a:pPr lvl="1"/>
            <a:r>
              <a:rPr lang="zh-CN" altLang="en-US" dirty="0" smtClean="0"/>
              <a:t>包括狭义相似度和广义相似度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)=sim(P(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),P(j))</a:t>
            </a:r>
            <a:endParaRPr lang="en-US" altLang="zh-CN" dirty="0"/>
          </a:p>
          <a:p>
            <a:r>
              <a:rPr lang="zh-CN" altLang="en-US" dirty="0" smtClean="0"/>
              <a:t>画图分析、聚类分析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646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</a:t>
            </a:r>
            <a:r>
              <a:rPr lang="zh-CN" altLang="en-US" dirty="0" smtClean="0"/>
              <a:t>数据分析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一张细粒度的图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窗口长度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，步长</a:t>
            </a:r>
            <a:r>
              <a:rPr lang="en-US" altLang="zh-CN" dirty="0" smtClean="0"/>
              <a:t>10min</a:t>
            </a:r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 smtClean="0"/>
              <a:t>能力有限，仅画了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为了在</a:t>
            </a:r>
            <a:r>
              <a:rPr lang="zh-CN" altLang="en-US" dirty="0"/>
              <a:t>有限</a:t>
            </a:r>
            <a:r>
              <a:rPr lang="zh-CN" altLang="en-US" dirty="0" smtClean="0"/>
              <a:t>内存和有限时间内计算出更大范围的相似度，将步长调整为</a:t>
            </a:r>
            <a:r>
              <a:rPr lang="en-US" altLang="zh-CN" dirty="0" smtClean="0"/>
              <a:t>1h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74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初步分析可以有以下结论：</a:t>
            </a:r>
            <a:endParaRPr lang="en-US" altLang="zh-CN" dirty="0" smtClean="0"/>
          </a:p>
          <a:p>
            <a:r>
              <a:rPr lang="zh-CN" altLang="en-US" dirty="0" smtClean="0"/>
              <a:t>两种相似度的图像较为相似</a:t>
            </a:r>
            <a:endParaRPr lang="en-US" altLang="zh-CN" dirty="0" smtClean="0"/>
          </a:p>
          <a:p>
            <a:r>
              <a:rPr lang="zh-CN" altLang="en-US" dirty="0" smtClean="0"/>
              <a:t>炉况呈周期性波动，有明显的漂移和切换</a:t>
            </a:r>
            <a:endParaRPr lang="en-US" altLang="zh-CN" dirty="0" smtClean="0"/>
          </a:p>
          <a:p>
            <a:r>
              <a:rPr lang="zh-CN" altLang="en-US" dirty="0" smtClean="0"/>
              <a:t>工作点一直在变化，有时会跟历史某一段工作点很相似，但再也不会完全一致</a:t>
            </a:r>
            <a:endParaRPr lang="en-US" altLang="zh-CN" dirty="0" smtClean="0"/>
          </a:p>
          <a:p>
            <a:r>
              <a:rPr lang="zh-CN" altLang="en-US" dirty="0"/>
              <a:t>难行后，高炉往往</a:t>
            </a:r>
            <a:r>
              <a:rPr lang="zh-CN" altLang="en-US" dirty="0" smtClean="0"/>
              <a:t>很难恢复</a:t>
            </a:r>
            <a:r>
              <a:rPr lang="zh-CN" altLang="en-US" dirty="0"/>
              <a:t>到之前的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聚类分析发现炉况可以划分为有限的几种情况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3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 smtClean="0"/>
              <a:t>的异常炉况检测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dirty="0"/>
              <a:t>方法：</a:t>
            </a:r>
          </a:p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zh-CN" dirty="0" smtClean="0"/>
              <a:t>训练集</a:t>
            </a:r>
            <a:r>
              <a:rPr lang="zh-CN" altLang="zh-CN" dirty="0"/>
              <a:t>：建立时间窗口长度为</a:t>
            </a:r>
            <a:r>
              <a:rPr lang="en-US" altLang="zh-CN" dirty="0"/>
              <a:t>24</a:t>
            </a:r>
            <a:r>
              <a:rPr lang="zh-CN" altLang="zh-CN" dirty="0"/>
              <a:t>小时、步长为</a:t>
            </a:r>
            <a:r>
              <a:rPr lang="en-US" altLang="zh-CN" dirty="0"/>
              <a:t>1</a:t>
            </a:r>
            <a:r>
              <a:rPr lang="zh-CN" altLang="zh-CN" dirty="0"/>
              <a:t>小时的</a:t>
            </a:r>
            <a:r>
              <a:rPr lang="en-US" altLang="zh-CN" dirty="0"/>
              <a:t>PCA</a:t>
            </a:r>
            <a:r>
              <a:rPr lang="zh-CN" altLang="zh-CN" dirty="0"/>
              <a:t>模型，保证足够平稳，又要反映出系统所有的动态特性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测试</a:t>
            </a:r>
            <a:r>
              <a:rPr lang="zh-CN" altLang="zh-CN" dirty="0"/>
              <a:t>集：建立时间窗口长度为</a:t>
            </a:r>
            <a:r>
              <a:rPr lang="en-US" altLang="zh-CN" dirty="0"/>
              <a:t>5</a:t>
            </a:r>
            <a:r>
              <a:rPr lang="zh-CN" altLang="zh-CN" dirty="0"/>
              <a:t>小时（比训练集短，以充分跟随系统工作点和动态特性）、步长尽量小（目前内存和计算时间允许情况下，取</a:t>
            </a:r>
            <a:r>
              <a:rPr lang="en-US" altLang="zh-CN" dirty="0"/>
              <a:t>10</a:t>
            </a:r>
            <a:r>
              <a:rPr lang="zh-CN" altLang="zh-CN" dirty="0"/>
              <a:t>分钟）的数据建立</a:t>
            </a:r>
            <a:r>
              <a:rPr lang="en-US" altLang="zh-CN" dirty="0"/>
              <a:t>PCA</a:t>
            </a:r>
            <a:r>
              <a:rPr lang="zh-CN" altLang="zh-CN" dirty="0"/>
              <a:t>模型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通过</a:t>
            </a:r>
            <a:r>
              <a:rPr lang="zh-CN" altLang="zh-CN" dirty="0"/>
              <a:t>计算测试集负荷矩阵集合</a:t>
            </a:r>
            <a:r>
              <a:rPr lang="en-US" altLang="zh-CN" dirty="0"/>
              <a:t>{</a:t>
            </a:r>
            <a:r>
              <a:rPr lang="en-US" altLang="zh-CN" dirty="0" err="1"/>
              <a:t>P_train</a:t>
            </a:r>
            <a:r>
              <a:rPr lang="en-US" altLang="zh-CN" dirty="0"/>
              <a:t>}</a:t>
            </a:r>
            <a:r>
              <a:rPr lang="zh-CN" altLang="zh-CN" dirty="0"/>
              <a:t>与测试集负荷矩阵</a:t>
            </a:r>
            <a:r>
              <a:rPr lang="en-US" altLang="zh-CN" dirty="0" err="1"/>
              <a:t>P_test</a:t>
            </a:r>
            <a:r>
              <a:rPr lang="zh-CN" altLang="zh-CN" dirty="0"/>
              <a:t>的相似度，求平均值和方差（或者概率密度分布）作为统计量。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6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的异常炉况检测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训练集：</a:t>
            </a:r>
            <a:r>
              <a:rPr lang="en-US" altLang="zh-CN" dirty="0" smtClean="0"/>
              <a:t>2012-09-01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2013-01-01</a:t>
            </a:r>
            <a:endParaRPr lang="en-US" altLang="zh-CN" dirty="0"/>
          </a:p>
          <a:p>
            <a:pPr lvl="1"/>
            <a:r>
              <a:rPr lang="zh-CN" altLang="en-US" dirty="0" smtClean="0"/>
              <a:t>步长</a:t>
            </a:r>
            <a:r>
              <a:rPr lang="en-US" altLang="zh-CN" dirty="0" smtClean="0"/>
              <a:t>1h</a:t>
            </a:r>
          </a:p>
          <a:p>
            <a:pPr lvl="1"/>
            <a:r>
              <a:rPr lang="zh-CN" altLang="en-US" dirty="0" smtClean="0"/>
              <a:t>窗口长度</a:t>
            </a:r>
            <a:r>
              <a:rPr lang="en-US" altLang="zh-CN" dirty="0" smtClean="0"/>
              <a:t>24h</a:t>
            </a:r>
            <a:endParaRPr lang="en-US" altLang="zh-CN" dirty="0"/>
          </a:p>
          <a:p>
            <a:r>
              <a:rPr lang="zh-CN" altLang="en-US" dirty="0" smtClean="0"/>
              <a:t>测试集：根据所要仿真的时间确定相应的数据集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步长</a:t>
            </a:r>
            <a:r>
              <a:rPr lang="en-US" altLang="zh-CN" dirty="0" smtClean="0"/>
              <a:t>10min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point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763" y="1690689"/>
            <a:ext cx="28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687" y="2492695"/>
            <a:ext cx="476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do not matter!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8959" y="3294701"/>
            <a:ext cx="125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8287" y="4096707"/>
            <a:ext cx="34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system!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3877" y="4898713"/>
            <a:ext cx="266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数据长啥样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29" y="1278584"/>
            <a:ext cx="8163499" cy="5915023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13" idx="2"/>
          </p:cNvCxnSpPr>
          <p:nvPr/>
        </p:nvCxnSpPr>
        <p:spPr>
          <a:xfrm>
            <a:off x="831774" y="3293348"/>
            <a:ext cx="1680072" cy="105831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6439" y="2985571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料（焦炭）</a:t>
            </a:r>
            <a:endParaRPr lang="zh-CN" altLang="en-US" sz="1400" dirty="0"/>
          </a:p>
        </p:txBody>
      </p:sp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738129" y="4066879"/>
            <a:ext cx="1867362" cy="46575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3642" y="3759102"/>
            <a:ext cx="128897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料（铁矿石）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flipH="1">
            <a:off x="6974196" y="1278584"/>
            <a:ext cx="1134392" cy="317223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563253" y="970807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热风炉换炉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1377108" y="2131203"/>
            <a:ext cx="1134738" cy="388614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6439" y="1761871"/>
            <a:ext cx="1090669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工长判断炉况后的人工调整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4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利用训练集计算负荷矩阵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统计量的阈值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测试集上计算</a:t>
            </a:r>
            <a:r>
              <a:rPr lang="en-US" altLang="zh-CN" dirty="0" smtClean="0"/>
              <a:t>T^2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判断统计量是否超限，如果超限则报警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针对高炉中过程噪声，尤其是换炉扰动：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两阶段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去除了换炉扰动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主元凸包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重新定义了可行域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/>
              <a:t>针对高炉稳态工作点漂移</a:t>
            </a:r>
            <a:endParaRPr lang="en-US" altLang="zh-CN" sz="2800" dirty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基于一些规则定期更新一定比例的训练集数据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训练集需要人工判断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尝试选取正常炉况（顺行）所在区间，训练集的好坏直接决定了异常炉况检测的性能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由于高炉炉况复杂多变，工作点的漂移时常发生，在实际运行时都遇到模型迭代的问题：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如果训练集更新过慢，模型跟不上工作点的变化，误报率升高；如果训练集更新过快，模型容易加入轻微异常数据，漏报率升高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模型的迭代会造成统计量的频繁抖动，增加了误报率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endParaRPr lang="en-US" altLang="zh-CN" dirty="0"/>
          </a:p>
          <a:p>
            <a:pPr marL="171450" lvl="1">
              <a:spcBef>
                <a:spcPts val="75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模型迭代与不迭代的对比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788193"/>
            <a:ext cx="4671599" cy="494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4" y="1829044"/>
            <a:ext cx="5107608" cy="49022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946" y="1577732"/>
            <a:ext cx="1079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7858" y="1606407"/>
            <a:ext cx="116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2962" y="1488459"/>
            <a:ext cx="3073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2012-11-14~2012-11-16 10:29:08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112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实际在线运行时。。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196" y="1688687"/>
            <a:ext cx="4961705" cy="5058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1681454"/>
            <a:ext cx="5132483" cy="5005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8792" y="1536933"/>
            <a:ext cx="1219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452" y="1531413"/>
            <a:ext cx="1214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2192" y="1420441"/>
            <a:ext cx="2416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2012-11-14~2012-11-30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48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为什么会这样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6800" b="19865"/>
          <a:stretch/>
        </p:blipFill>
        <p:spPr bwMode="auto">
          <a:xfrm>
            <a:off x="0" y="1499060"/>
            <a:ext cx="6249801" cy="5358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5945416" y="1522449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2012-07-01</a:t>
            </a:r>
            <a:r>
              <a:rPr lang="zh-CN" altLang="zh-CN" dirty="0" smtClean="0"/>
              <a:t>至</a:t>
            </a:r>
            <a:r>
              <a:rPr lang="en-US" altLang="zh-CN" dirty="0" smtClean="0"/>
              <a:t>2012-07-06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3002" y="3541456"/>
            <a:ext cx="24929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所谓的“工作点漂移”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3481330" y="3726122"/>
            <a:ext cx="3051672" cy="1518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2324559" y="3726122"/>
            <a:ext cx="4208443" cy="1033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3481330" y="3726122"/>
            <a:ext cx="3051672" cy="15729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1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敏感的代价是持续误报</a:t>
            </a:r>
            <a:endParaRPr lang="en-US" altLang="zh-CN" dirty="0" smtClean="0"/>
          </a:p>
          <a:p>
            <a:r>
              <a:rPr lang="zh-CN" altLang="en-US" dirty="0" smtClean="0"/>
              <a:t>模型对异常炉况检测的灵敏与在线运行的鲁棒之间权衡很困难，且需要人为设定</a:t>
            </a:r>
            <a:endParaRPr lang="en-US" altLang="zh-CN" dirty="0" smtClean="0"/>
          </a:p>
          <a:p>
            <a:r>
              <a:rPr lang="zh-CN" altLang="en-US" dirty="0" smtClean="0"/>
              <a:t>迭代模型使得误报降低，但同时也对异常炉况不敏感；而且更新不够快仍然会误报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0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841</Words>
  <Application>Microsoft Office PowerPoint</Application>
  <PresentationFormat>全屏显示(4:3)</PresentationFormat>
  <Paragraphs>99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Times New Roman</vt:lpstr>
      <vt:lpstr>Office 主题</vt:lpstr>
      <vt:lpstr>基于模型相似度的异常炉况检测和大数据分析</vt:lpstr>
      <vt:lpstr>数据长啥样</vt:lpstr>
      <vt:lpstr>已有方法</vt:lpstr>
      <vt:lpstr>已有方法</vt:lpstr>
      <vt:lpstr>问题描述</vt:lpstr>
      <vt:lpstr>模型迭代与不迭代的对比</vt:lpstr>
      <vt:lpstr>实际在线运行时。。</vt:lpstr>
      <vt:lpstr>为什么会这样</vt:lpstr>
      <vt:lpstr>难点</vt:lpstr>
      <vt:lpstr>关键</vt:lpstr>
      <vt:lpstr>模型相似度（狭义）</vt:lpstr>
      <vt:lpstr>模型相似度（广义）</vt:lpstr>
      <vt:lpstr>基于MSI的大数据分析</vt:lpstr>
      <vt:lpstr>基于MSI的大数据分析 </vt:lpstr>
      <vt:lpstr>基于MSI的大数据分析</vt:lpstr>
      <vt:lpstr>基于MSI的异常炉况检测</vt:lpstr>
      <vt:lpstr>基于MSI的异常炉况检测</vt:lpstr>
      <vt:lpstr>Focus point</vt:lpstr>
      <vt:lpstr>PowerPoint 演示文稿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基于模型相似度的异常炉况检测</dc:title>
  <dc:creator> 庞人铭</dc:creator>
  <cp:lastModifiedBy> 庞人铭</cp:lastModifiedBy>
  <cp:revision>44</cp:revision>
  <dcterms:created xsi:type="dcterms:W3CDTF">2016-03-20T11:13:27Z</dcterms:created>
  <dcterms:modified xsi:type="dcterms:W3CDTF">2016-03-21T13:02:32Z</dcterms:modified>
</cp:coreProperties>
</file>