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1" r:id="rId1"/>
  </p:sldMasterIdLst>
  <p:notesMasterIdLst>
    <p:notesMasterId r:id="rId14"/>
  </p:notesMasterIdLst>
  <p:sldIdLst>
    <p:sldId id="256" r:id="rId2"/>
    <p:sldId id="26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404BB-5F9F-4AE8-BA0E-4F8F675C74BC}" type="datetimeFigureOut">
              <a:rPr lang="fr-FR" smtClean="0"/>
              <a:t>09/01/2023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8D02E-1CA9-4438-A51B-1BDF11ECC0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70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F8C21-CE8A-488A-82E1-59A4EE963B6E}" type="datetime2">
              <a:rPr lang="en-US" smtClean="0"/>
              <a:t>Monday, January 9,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2723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6F9B-E686-4784-BC9C-3F501EA4F9F7}" type="datetime2">
              <a:rPr lang="en-US" smtClean="0"/>
              <a:t>Monday, January 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9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6F64-F5F9-47D2-8A19-3A6B31692B5F}" type="datetime2">
              <a:rPr lang="en-US" smtClean="0"/>
              <a:t>Monday, January 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40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E986-F230-45B8-BCF0-4C9D557D062E}" type="datetime2">
              <a:rPr lang="en-US" smtClean="0"/>
              <a:t>Monday, January 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38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3358-4C09-4CF0-A4DF-9BEB8612CAA0}" type="datetime2">
              <a:rPr lang="en-US" smtClean="0"/>
              <a:t>Monday, January 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28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A89C-DD20-4C1E-8F63-D6C8D47D56CB}" type="datetime2">
              <a:rPr lang="en-US" smtClean="0"/>
              <a:t>Monday, January 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26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43E1-BE1E-4F9C-B701-3C94AFFBAA1B}" type="datetime2">
              <a:rPr lang="en-US" smtClean="0"/>
              <a:t>Monday, January 9,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32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D6EC-8C1D-49AF-BBD7-B51FD765AE03}" type="datetime2">
              <a:rPr lang="en-US" smtClean="0"/>
              <a:t>Monday, January 9,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45244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C0EC-5A1F-4B6F-A46E-E4CB802F5C7A}" type="datetime2">
              <a:rPr lang="en-US" smtClean="0"/>
              <a:t>Monday, January 9,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30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677C-AA85-4341-9314-8A134AA235FD}" type="datetime2">
              <a:rPr lang="en-US" smtClean="0"/>
              <a:t>Monday, January 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9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F5AB-8892-4875-B13C-785E9258535C}" type="datetime2">
              <a:rPr lang="en-US" smtClean="0"/>
              <a:t>Monday, January 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1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11BFF462-EEC5-4D46-BDAC-0F7EC470475C}" type="datetime2">
              <a:rPr lang="en-US" smtClean="0"/>
              <a:t>Monday, January 9,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963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894" r:id="rId6"/>
    <p:sldLayoutId id="2147483890" r:id="rId7"/>
    <p:sldLayoutId id="2147483891" r:id="rId8"/>
    <p:sldLayoutId id="2147483892" r:id="rId9"/>
    <p:sldLayoutId id="2147483893" r:id="rId10"/>
    <p:sldLayoutId id="2147483895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93000"/>
                <a:lumOff val="7000"/>
              </a:schemeClr>
            </a:gs>
            <a:gs pos="46000">
              <a:schemeClr val="accent2">
                <a:lumMod val="24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65785F-5769-AADB-0F38-BCD4924D9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>
            <a:normAutofit/>
          </a:bodyPr>
          <a:lstStyle/>
          <a:p>
            <a:r>
              <a:rPr lang="fr-FR" dirty="0"/>
              <a:t>DELIVERY</a:t>
            </a:r>
            <a:br>
              <a:rPr lang="fr-FR" dirty="0"/>
            </a:br>
            <a:r>
              <a:rPr lang="fr-FR" dirty="0"/>
              <a:t>DISTRIBUTION</a:t>
            </a:r>
          </a:p>
        </p:txBody>
      </p:sp>
      <p:pic>
        <p:nvPicPr>
          <p:cNvPr id="26" name="Picture 3">
            <a:extLst>
              <a:ext uri="{FF2B5EF4-FFF2-40B4-BE49-F238E27FC236}">
                <a16:creationId xmlns:a16="http://schemas.microsoft.com/office/drawing/2014/main" id="{13520F5E-855D-4AE6-5DCC-F1CE79A60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0" r="15000"/>
          <a:stretch/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73840CF4-F848-4FE0-AEA6-C9E806911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20950" y="549275"/>
            <a:ext cx="667802" cy="631474"/>
            <a:chOff x="10478914" y="1506691"/>
            <a:chExt cx="667802" cy="631474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4B46153-41DB-494F-9B08-EBCCF2728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B6D42DA-2D84-4A50-A359-7A5C651B1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94459D96-B947-4C7F-8BCA-915F8B07C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2954" y="5171203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B4ECB8E-B916-4A0D-DF68-A27E8C3AF242}"/>
              </a:ext>
            </a:extLst>
          </p:cNvPr>
          <p:cNvSpPr txBox="1"/>
          <p:nvPr/>
        </p:nvSpPr>
        <p:spPr>
          <a:xfrm>
            <a:off x="481806" y="3607264"/>
            <a:ext cx="55451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latin typeface="+mj-lt"/>
              </a:rPr>
              <a:t>To Store Warehouses with Electric Trucks</a:t>
            </a:r>
            <a:endParaRPr lang="fr-FR" sz="4500" dirty="0">
              <a:latin typeface="+mj-lt"/>
            </a:endParaRP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7149E7AF-FE51-41E0-B1B7-FABB39340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35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94000"/>
              </a:schemeClr>
            </a:gs>
            <a:gs pos="46000">
              <a:schemeClr val="accent2">
                <a:lumMod val="64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que 11" descr="Croissance de l'activité avec un remplissage uni">
            <a:extLst>
              <a:ext uri="{FF2B5EF4-FFF2-40B4-BE49-F238E27FC236}">
                <a16:creationId xmlns:a16="http://schemas.microsoft.com/office/drawing/2014/main" id="{AF14DDD8-2EF0-4901-3924-A07B6A031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5777" y="833595"/>
            <a:ext cx="1715078" cy="171507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4B8AE57-027B-D80E-35E3-A20E9A18B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Auto and </a:t>
            </a:r>
            <a:r>
              <a:rPr lang="fr-FR" dirty="0" err="1"/>
              <a:t>peer</a:t>
            </a:r>
            <a:r>
              <a:rPr lang="fr-FR" dirty="0"/>
              <a:t> </a:t>
            </a:r>
            <a:r>
              <a:rPr lang="fr-FR" dirty="0" err="1"/>
              <a:t>evaluation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4BEE6C-26EC-EBA8-1F53-8B9C9B191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5A1E667B-2687-35BC-F39A-12D799898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472414"/>
              </p:ext>
            </p:extLst>
          </p:nvPr>
        </p:nvGraphicFramePr>
        <p:xfrm>
          <a:off x="934999" y="2702561"/>
          <a:ext cx="10322002" cy="2680566"/>
        </p:xfrm>
        <a:graphic>
          <a:graphicData uri="http://schemas.openxmlformats.org/drawingml/2006/table">
            <a:tbl>
              <a:tblPr/>
              <a:tblGrid>
                <a:gridCol w="668091">
                  <a:extLst>
                    <a:ext uri="{9D8B030D-6E8A-4147-A177-3AD203B41FA5}">
                      <a16:colId xmlns:a16="http://schemas.microsoft.com/office/drawing/2014/main" val="2171086533"/>
                    </a:ext>
                  </a:extLst>
                </a:gridCol>
                <a:gridCol w="1319479">
                  <a:extLst>
                    <a:ext uri="{9D8B030D-6E8A-4147-A177-3AD203B41FA5}">
                      <a16:colId xmlns:a16="http://schemas.microsoft.com/office/drawing/2014/main" val="26873103"/>
                    </a:ext>
                  </a:extLst>
                </a:gridCol>
                <a:gridCol w="1469800">
                  <a:extLst>
                    <a:ext uri="{9D8B030D-6E8A-4147-A177-3AD203B41FA5}">
                      <a16:colId xmlns:a16="http://schemas.microsoft.com/office/drawing/2014/main" val="220294600"/>
                    </a:ext>
                  </a:extLst>
                </a:gridCol>
                <a:gridCol w="1853952">
                  <a:extLst>
                    <a:ext uri="{9D8B030D-6E8A-4147-A177-3AD203B41FA5}">
                      <a16:colId xmlns:a16="http://schemas.microsoft.com/office/drawing/2014/main" val="2506399173"/>
                    </a:ext>
                  </a:extLst>
                </a:gridCol>
                <a:gridCol w="1002136">
                  <a:extLst>
                    <a:ext uri="{9D8B030D-6E8A-4147-A177-3AD203B41FA5}">
                      <a16:colId xmlns:a16="http://schemas.microsoft.com/office/drawing/2014/main" val="2020190775"/>
                    </a:ext>
                  </a:extLst>
                </a:gridCol>
                <a:gridCol w="1002136">
                  <a:extLst>
                    <a:ext uri="{9D8B030D-6E8A-4147-A177-3AD203B41FA5}">
                      <a16:colId xmlns:a16="http://schemas.microsoft.com/office/drawing/2014/main" val="1234655607"/>
                    </a:ext>
                  </a:extLst>
                </a:gridCol>
                <a:gridCol w="1002136">
                  <a:extLst>
                    <a:ext uri="{9D8B030D-6E8A-4147-A177-3AD203B41FA5}">
                      <a16:colId xmlns:a16="http://schemas.microsoft.com/office/drawing/2014/main" val="1648449347"/>
                    </a:ext>
                  </a:extLst>
                </a:gridCol>
                <a:gridCol w="1002136">
                  <a:extLst>
                    <a:ext uri="{9D8B030D-6E8A-4147-A177-3AD203B41FA5}">
                      <a16:colId xmlns:a16="http://schemas.microsoft.com/office/drawing/2014/main" val="3092278641"/>
                    </a:ext>
                  </a:extLst>
                </a:gridCol>
                <a:gridCol w="1002136">
                  <a:extLst>
                    <a:ext uri="{9D8B030D-6E8A-4147-A177-3AD203B41FA5}">
                      <a16:colId xmlns:a16="http://schemas.microsoft.com/office/drawing/2014/main" val="1590935076"/>
                    </a:ext>
                  </a:extLst>
                </a:gridCol>
              </a:tblGrid>
              <a:tr h="382938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Student number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Auto-evaluation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Peer review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640851"/>
                  </a:ext>
                </a:extLst>
              </a:tr>
              <a:tr h="382938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117245"/>
                  </a:ext>
                </a:extLst>
              </a:tr>
              <a:tr h="382938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1220448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Miika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Outstanding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656848"/>
                  </a:ext>
                </a:extLst>
              </a:tr>
              <a:tr h="382938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1220514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Liam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Outstanding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46774"/>
                  </a:ext>
                </a:extLst>
              </a:tr>
              <a:tr h="382938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1220528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Juuso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Outstanding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0451"/>
                  </a:ext>
                </a:extLst>
              </a:tr>
              <a:tr h="382938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1220379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Benjamin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Outstanding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707898"/>
                  </a:ext>
                </a:extLst>
              </a:tr>
              <a:tr h="382938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1220459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Patryk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Outstanding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57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8434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94000"/>
              </a:schemeClr>
            </a:gs>
            <a:gs pos="46000">
              <a:schemeClr val="accent2">
                <a:lumMod val="64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B8AE57-027B-D80E-35E3-A20E9A18B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Conclusion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625F91-2B4A-33FA-10FE-C75D20C74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4BEE6C-26EC-EBA8-1F53-8B9C9B191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72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94000"/>
              </a:schemeClr>
            </a:gs>
            <a:gs pos="46000">
              <a:schemeClr val="accent2">
                <a:lumMod val="64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B8AE57-027B-D80E-35E3-A20E9A18B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Title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625F91-2B4A-33FA-10FE-C75D20C74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4BEE6C-26EC-EBA8-1F53-8B9C9B191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91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94000"/>
              </a:schemeClr>
            </a:gs>
            <a:gs pos="46000">
              <a:schemeClr val="accent2">
                <a:lumMod val="64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B8AE57-027B-D80E-35E3-A20E9A18B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Agile, incremental and iterative work process</a:t>
            </a:r>
            <a:endParaRPr lang="fr-FR" dirty="0"/>
          </a:p>
        </p:txBody>
      </p:sp>
      <p:pic>
        <p:nvPicPr>
          <p:cNvPr id="6" name="Espace réservé du contenu 5" descr="Réunion avec un remplissage uni">
            <a:extLst>
              <a:ext uri="{FF2B5EF4-FFF2-40B4-BE49-F238E27FC236}">
                <a16:creationId xmlns:a16="http://schemas.microsoft.com/office/drawing/2014/main" id="{31B37E84-B145-528D-D7D7-CA7372DB9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5462" y="1451133"/>
            <a:ext cx="1603057" cy="1603057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4BEE6C-26EC-EBA8-1F53-8B9C9B191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1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94000"/>
              </a:schemeClr>
            </a:gs>
            <a:gs pos="46000">
              <a:schemeClr val="accent2">
                <a:lumMod val="64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B8AE57-027B-D80E-35E3-A20E9A18B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Definition</a:t>
            </a:r>
            <a:r>
              <a:rPr lang="fr-FR" dirty="0"/>
              <a:t> of </a:t>
            </a:r>
            <a:r>
              <a:rPr lang="fr-FR" dirty="0" err="1"/>
              <a:t>Ready</a:t>
            </a:r>
            <a:r>
              <a:rPr lang="fr-FR" dirty="0"/>
              <a:t> and </a:t>
            </a:r>
            <a:r>
              <a:rPr lang="fr-FR" dirty="0" err="1"/>
              <a:t>Done</a:t>
            </a:r>
            <a:r>
              <a:rPr lang="fr-FR" dirty="0"/>
              <a:t> (DOR/DOD)</a:t>
            </a:r>
          </a:p>
        </p:txBody>
      </p:sp>
      <p:pic>
        <p:nvPicPr>
          <p:cNvPr id="6" name="Espace réservé du contenu 5" descr="Liste de contrôle avec un remplissage uni">
            <a:extLst>
              <a:ext uri="{FF2B5EF4-FFF2-40B4-BE49-F238E27FC236}">
                <a16:creationId xmlns:a16="http://schemas.microsoft.com/office/drawing/2014/main" id="{8B7F4040-ED06-2C6C-8800-FE20B2272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6543" y="1864360"/>
            <a:ext cx="1564640" cy="1564640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4BEE6C-26EC-EBA8-1F53-8B9C9B191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47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94000"/>
              </a:schemeClr>
            </a:gs>
            <a:gs pos="46000">
              <a:schemeClr val="accent2">
                <a:lumMod val="64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B8AE57-027B-D80E-35E3-A20E9A18B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Planning and </a:t>
            </a:r>
            <a:r>
              <a:rPr lang="fr-FR" dirty="0" err="1"/>
              <a:t>Preparation</a:t>
            </a:r>
            <a:endParaRPr lang="fr-FR" dirty="0"/>
          </a:p>
        </p:txBody>
      </p:sp>
      <p:pic>
        <p:nvPicPr>
          <p:cNvPr id="6" name="Espace réservé du contenu 5" descr="Diagramme de Gantt avec un remplissage uni">
            <a:extLst>
              <a:ext uri="{FF2B5EF4-FFF2-40B4-BE49-F238E27FC236}">
                <a16:creationId xmlns:a16="http://schemas.microsoft.com/office/drawing/2014/main" id="{92470238-F78A-2ED6-1919-834BA6A19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3120" y="1215275"/>
            <a:ext cx="1879600" cy="1879600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4BEE6C-26EC-EBA8-1F53-8B9C9B191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78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94000"/>
              </a:schemeClr>
            </a:gs>
            <a:gs pos="46000">
              <a:schemeClr val="accent2">
                <a:lumMod val="64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B8AE57-027B-D80E-35E3-A20E9A18B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Burndown</a:t>
            </a:r>
            <a:r>
              <a:rPr lang="fr-FR" dirty="0"/>
              <a:t> Chart</a:t>
            </a:r>
          </a:p>
        </p:txBody>
      </p:sp>
      <p:pic>
        <p:nvPicPr>
          <p:cNvPr id="6" name="Espace réservé du contenu 5" descr="Graphique de tendance à la baisse avec un remplissage uni">
            <a:extLst>
              <a:ext uri="{FF2B5EF4-FFF2-40B4-BE49-F238E27FC236}">
                <a16:creationId xmlns:a16="http://schemas.microsoft.com/office/drawing/2014/main" id="{DCA8CA24-5C3B-3D72-B552-C6EF4A6BB3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18879" y="1270186"/>
            <a:ext cx="1759903" cy="1759903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4BEE6C-26EC-EBA8-1F53-8B9C9B191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68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94000"/>
              </a:schemeClr>
            </a:gs>
            <a:gs pos="46000">
              <a:schemeClr val="accent2">
                <a:lumMod val="64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B8AE57-027B-D80E-35E3-A20E9A18B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Retrospective</a:t>
            </a:r>
            <a:endParaRPr lang="fr-FR" dirty="0"/>
          </a:p>
        </p:txBody>
      </p:sp>
      <p:pic>
        <p:nvPicPr>
          <p:cNvPr id="6" name="Espace réservé du contenu 5" descr="Début avec un remplissage uni">
            <a:extLst>
              <a:ext uri="{FF2B5EF4-FFF2-40B4-BE49-F238E27FC236}">
                <a16:creationId xmlns:a16="http://schemas.microsoft.com/office/drawing/2014/main" id="{EC6F4340-43D4-7738-DA91-AFE338CCBB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9120" y="1149755"/>
            <a:ext cx="1463040" cy="1463040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4BEE6C-26EC-EBA8-1F53-8B9C9B191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79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94000"/>
              </a:schemeClr>
            </a:gs>
            <a:gs pos="46000">
              <a:schemeClr val="accent2">
                <a:lumMod val="64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B8AE57-027B-D80E-35E3-A20E9A18B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Software engineering process</a:t>
            </a:r>
            <a:br>
              <a:rPr lang="fr-FR" dirty="0"/>
            </a:br>
            <a:endParaRPr lang="fr-FR" dirty="0"/>
          </a:p>
        </p:txBody>
      </p:sp>
      <p:pic>
        <p:nvPicPr>
          <p:cNvPr id="6" name="Espace réservé du contenu 5" descr="Écran avec un remplissage uni">
            <a:extLst>
              <a:ext uri="{FF2B5EF4-FFF2-40B4-BE49-F238E27FC236}">
                <a16:creationId xmlns:a16="http://schemas.microsoft.com/office/drawing/2014/main" id="{0698FAB5-8A39-FAD1-2097-C24FE16B08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65640" y="690809"/>
            <a:ext cx="1828800" cy="1828800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4BEE6C-26EC-EBA8-1F53-8B9C9B191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7</a:t>
            </a:fld>
            <a:endParaRPr lang="en-US"/>
          </a:p>
        </p:txBody>
      </p:sp>
      <p:pic>
        <p:nvPicPr>
          <p:cNvPr id="8" name="Graphique 7" descr="Ampoule et engrenage avec un remplissage uni">
            <a:extLst>
              <a:ext uri="{FF2B5EF4-FFF2-40B4-BE49-F238E27FC236}">
                <a16:creationId xmlns:a16="http://schemas.microsoft.com/office/drawing/2014/main" id="{20D678FD-F4F3-59B6-4485-4598665F23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83800" y="1084870"/>
            <a:ext cx="796405" cy="796405"/>
          </a:xfrm>
          <a:prstGeom prst="rect">
            <a:avLst/>
          </a:prstGeom>
        </p:spPr>
      </p:pic>
      <p:pic>
        <p:nvPicPr>
          <p:cNvPr id="23" name="Graphique 22" descr="Ethernet avec un remplissage uni">
            <a:extLst>
              <a:ext uri="{FF2B5EF4-FFF2-40B4-BE49-F238E27FC236}">
                <a16:creationId xmlns:a16="http://schemas.microsoft.com/office/drawing/2014/main" id="{474415F1-4111-8BC4-08AF-12FD279EB9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70333" y="1520678"/>
            <a:ext cx="460383" cy="46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1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94000"/>
              </a:schemeClr>
            </a:gs>
            <a:gs pos="46000">
              <a:schemeClr val="accent2">
                <a:lumMod val="64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B8AE57-027B-D80E-35E3-A20E9A18B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Coherence and integration of the solution</a:t>
            </a:r>
            <a:endParaRPr lang="fr-FR" dirty="0"/>
          </a:p>
        </p:txBody>
      </p:sp>
      <p:pic>
        <p:nvPicPr>
          <p:cNvPr id="6" name="Espace réservé du contenu 5" descr="Engrenages avec un remplissage uni">
            <a:extLst>
              <a:ext uri="{FF2B5EF4-FFF2-40B4-BE49-F238E27FC236}">
                <a16:creationId xmlns:a16="http://schemas.microsoft.com/office/drawing/2014/main" id="{401F2CD8-F45D-8234-16F1-E5301BED8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8400" y="1552734"/>
            <a:ext cx="1259840" cy="1259840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4BEE6C-26EC-EBA8-1F53-8B9C9B191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44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94000"/>
              </a:schemeClr>
            </a:gs>
            <a:gs pos="46000">
              <a:schemeClr val="accent2">
                <a:lumMod val="64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B8AE57-027B-D80E-35E3-A20E9A18B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Demonstration</a:t>
            </a:r>
            <a:r>
              <a:rPr lang="fr-FR" dirty="0"/>
              <a:t> of the solution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625F91-2B4A-33FA-10FE-C75D20C74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4BEE6C-26EC-EBA8-1F53-8B9C9B191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71899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133</Words>
  <Application>Microsoft Office PowerPoint</Application>
  <PresentationFormat>Grand écran</PresentationFormat>
  <Paragraphs>88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Sitka Heading</vt:lpstr>
      <vt:lpstr>Source Sans Pro</vt:lpstr>
      <vt:lpstr>3DFloatVTI</vt:lpstr>
      <vt:lpstr>DELIVERY DISTRIBUTION</vt:lpstr>
      <vt:lpstr>Agile, incremental and iterative work process</vt:lpstr>
      <vt:lpstr>Definition of Ready and Done (DOR/DOD)</vt:lpstr>
      <vt:lpstr>Planning and Preparation</vt:lpstr>
      <vt:lpstr>Burndown Chart</vt:lpstr>
      <vt:lpstr>Retrospective</vt:lpstr>
      <vt:lpstr>Software engineering process </vt:lpstr>
      <vt:lpstr>Coherence and integration of the solution</vt:lpstr>
      <vt:lpstr>Demonstration of the solution </vt:lpstr>
      <vt:lpstr>Auto and peer evaluation </vt:lpstr>
      <vt:lpstr>Conclusion </vt:lpstr>
      <vt:lpstr>Title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DELIVERY DISTRIBUTION</dc:title>
  <dc:creator>Benjamin MOREIRA</dc:creator>
  <cp:lastModifiedBy>Benjamin MOREIRA</cp:lastModifiedBy>
  <cp:revision>4</cp:revision>
  <dcterms:created xsi:type="dcterms:W3CDTF">2023-01-08T23:36:09Z</dcterms:created>
  <dcterms:modified xsi:type="dcterms:W3CDTF">2023-01-09T10:49:11Z</dcterms:modified>
</cp:coreProperties>
</file>