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6" r:id="rId2"/>
    <p:sldId id="323" r:id="rId3"/>
    <p:sldId id="365" r:id="rId4"/>
    <p:sldId id="257" r:id="rId5"/>
    <p:sldId id="258" r:id="rId6"/>
    <p:sldId id="259" r:id="rId7"/>
    <p:sldId id="260" r:id="rId8"/>
    <p:sldId id="276" r:id="rId9"/>
    <p:sldId id="261" r:id="rId10"/>
    <p:sldId id="262" r:id="rId11"/>
    <p:sldId id="263" r:id="rId12"/>
    <p:sldId id="264" r:id="rId13"/>
    <p:sldId id="324" r:id="rId14"/>
    <p:sldId id="325" r:id="rId15"/>
    <p:sldId id="326" r:id="rId16"/>
    <p:sldId id="327" r:id="rId17"/>
    <p:sldId id="328" r:id="rId18"/>
    <p:sldId id="329" r:id="rId19"/>
    <p:sldId id="330" r:id="rId20"/>
    <p:sldId id="331" r:id="rId21"/>
    <p:sldId id="332" r:id="rId22"/>
    <p:sldId id="333" r:id="rId23"/>
    <p:sldId id="334" r:id="rId24"/>
    <p:sldId id="349" r:id="rId25"/>
    <p:sldId id="350" r:id="rId26"/>
    <p:sldId id="335" r:id="rId27"/>
    <p:sldId id="336" r:id="rId28"/>
    <p:sldId id="337" r:id="rId29"/>
    <p:sldId id="338" r:id="rId30"/>
    <p:sldId id="339" r:id="rId31"/>
    <p:sldId id="340" r:id="rId32"/>
    <p:sldId id="341" r:id="rId33"/>
    <p:sldId id="342" r:id="rId34"/>
    <p:sldId id="265" r:id="rId35"/>
    <p:sldId id="266" r:id="rId36"/>
    <p:sldId id="267" r:id="rId37"/>
    <p:sldId id="268" r:id="rId38"/>
    <p:sldId id="269" r:id="rId39"/>
    <p:sldId id="270" r:id="rId40"/>
    <p:sldId id="271" r:id="rId41"/>
    <p:sldId id="272" r:id="rId42"/>
    <p:sldId id="273" r:id="rId43"/>
    <p:sldId id="274" r:id="rId44"/>
    <p:sldId id="298" r:id="rId45"/>
    <p:sldId id="299" r:id="rId46"/>
    <p:sldId id="300" r:id="rId47"/>
    <p:sldId id="277" r:id="rId48"/>
    <p:sldId id="281" r:id="rId49"/>
    <p:sldId id="34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92D868-6BC3-46F6-B382-3318C14C79C3}" type="doc">
      <dgm:prSet loTypeId="urn:microsoft.com/office/officeart/2005/8/layout/equation2" loCatId="process" qsTypeId="urn:microsoft.com/office/officeart/2005/8/quickstyle/simple1" qsCatId="simple" csTypeId="urn:microsoft.com/office/officeart/2005/8/colors/colorful3" csCatId="colorful" phldr="1"/>
      <dgm:spPr/>
    </dgm:pt>
    <dgm:pt modelId="{D55E7456-B0AF-4CDF-94C7-D96D612AA7CD}">
      <dgm:prSet phldrT="[Text]"/>
      <dgm:spPr/>
      <dgm:t>
        <a:bodyPr/>
        <a:lstStyle/>
        <a:p>
          <a:r>
            <a:rPr lang="en-US" dirty="0"/>
            <a:t>Program</a:t>
          </a:r>
          <a:endParaRPr lang="en-IN" dirty="0"/>
        </a:p>
      </dgm:t>
    </dgm:pt>
    <dgm:pt modelId="{6B1A98F9-F8D0-4B2E-AB10-FC99BD62F6B1}" type="parTrans" cxnId="{1F9D9DE8-2B32-4787-9BF7-93B424BCDA4E}">
      <dgm:prSet/>
      <dgm:spPr/>
      <dgm:t>
        <a:bodyPr/>
        <a:lstStyle/>
        <a:p>
          <a:endParaRPr lang="en-IN"/>
        </a:p>
      </dgm:t>
    </dgm:pt>
    <dgm:pt modelId="{D6320884-56CF-4041-A743-3E169BC7D9E4}" type="sibTrans" cxnId="{1F9D9DE8-2B32-4787-9BF7-93B424BCDA4E}">
      <dgm:prSet/>
      <dgm:spPr/>
      <dgm:t>
        <a:bodyPr/>
        <a:lstStyle/>
        <a:p>
          <a:endParaRPr lang="en-IN"/>
        </a:p>
      </dgm:t>
    </dgm:pt>
    <dgm:pt modelId="{FB4721CF-0E3E-4E69-8A73-D99EFB24183B}">
      <dgm:prSet phldrT="[Text]"/>
      <dgm:spPr/>
      <dgm:t>
        <a:bodyPr/>
        <a:lstStyle/>
        <a:p>
          <a:r>
            <a:rPr lang="en-US" dirty="0"/>
            <a:t>Data</a:t>
          </a:r>
          <a:endParaRPr lang="en-IN" dirty="0"/>
        </a:p>
      </dgm:t>
    </dgm:pt>
    <dgm:pt modelId="{6FB2A2BC-D92C-4932-9F00-F5F7D8E5B33F}" type="parTrans" cxnId="{0329D48B-92D5-4709-8CE1-4CEBD00BF6E0}">
      <dgm:prSet/>
      <dgm:spPr/>
      <dgm:t>
        <a:bodyPr/>
        <a:lstStyle/>
        <a:p>
          <a:endParaRPr lang="en-IN"/>
        </a:p>
      </dgm:t>
    </dgm:pt>
    <dgm:pt modelId="{833E6CFB-936B-41D7-B930-F8213BC66164}" type="sibTrans" cxnId="{0329D48B-92D5-4709-8CE1-4CEBD00BF6E0}">
      <dgm:prSet/>
      <dgm:spPr/>
      <dgm:t>
        <a:bodyPr/>
        <a:lstStyle/>
        <a:p>
          <a:endParaRPr lang="en-IN"/>
        </a:p>
      </dgm:t>
    </dgm:pt>
    <dgm:pt modelId="{CC5CF31F-FDBF-4F72-A3CA-293FD661809A}">
      <dgm:prSet phldrT="[Text]"/>
      <dgm:spPr/>
      <dgm:t>
        <a:bodyPr/>
        <a:lstStyle/>
        <a:p>
          <a:r>
            <a:rPr lang="en-US" dirty="0"/>
            <a:t>Output</a:t>
          </a:r>
          <a:endParaRPr lang="en-IN" dirty="0"/>
        </a:p>
      </dgm:t>
    </dgm:pt>
    <dgm:pt modelId="{CCB4D3D6-0F40-47C1-8C95-E0C59A75A84D}" type="parTrans" cxnId="{775609CE-3545-4E4D-A3B5-59D6798553F6}">
      <dgm:prSet/>
      <dgm:spPr/>
      <dgm:t>
        <a:bodyPr/>
        <a:lstStyle/>
        <a:p>
          <a:endParaRPr lang="en-IN"/>
        </a:p>
      </dgm:t>
    </dgm:pt>
    <dgm:pt modelId="{3EECF245-59C6-478C-835A-765E6DEC6126}" type="sibTrans" cxnId="{775609CE-3545-4E4D-A3B5-59D6798553F6}">
      <dgm:prSet/>
      <dgm:spPr/>
      <dgm:t>
        <a:bodyPr/>
        <a:lstStyle/>
        <a:p>
          <a:endParaRPr lang="en-IN"/>
        </a:p>
      </dgm:t>
    </dgm:pt>
    <dgm:pt modelId="{24E3FAF5-BA7E-491C-83EB-C3D9E6CE57DD}" type="pres">
      <dgm:prSet presAssocID="{8792D868-6BC3-46F6-B382-3318C14C79C3}" presName="Name0" presStyleCnt="0">
        <dgm:presLayoutVars>
          <dgm:dir/>
          <dgm:resizeHandles val="exact"/>
        </dgm:presLayoutVars>
      </dgm:prSet>
      <dgm:spPr/>
    </dgm:pt>
    <dgm:pt modelId="{BB5CB20F-7D29-4911-B6C1-F8EB25DD436E}" type="pres">
      <dgm:prSet presAssocID="{8792D868-6BC3-46F6-B382-3318C14C79C3}" presName="vNodes" presStyleCnt="0"/>
      <dgm:spPr/>
    </dgm:pt>
    <dgm:pt modelId="{6B589AA9-9CC7-4A03-A717-9D5F0C0535CF}" type="pres">
      <dgm:prSet presAssocID="{D55E7456-B0AF-4CDF-94C7-D96D612AA7CD}" presName="node" presStyleLbl="node1" presStyleIdx="0" presStyleCnt="3">
        <dgm:presLayoutVars>
          <dgm:bulletEnabled val="1"/>
        </dgm:presLayoutVars>
      </dgm:prSet>
      <dgm:spPr/>
    </dgm:pt>
    <dgm:pt modelId="{2E0BD6F1-6F9E-4D2E-AEE5-002B6971060E}" type="pres">
      <dgm:prSet presAssocID="{D6320884-56CF-4041-A743-3E169BC7D9E4}" presName="spacerT" presStyleCnt="0"/>
      <dgm:spPr/>
    </dgm:pt>
    <dgm:pt modelId="{92647AE3-E428-4967-BE89-65C7D782C7C8}" type="pres">
      <dgm:prSet presAssocID="{D6320884-56CF-4041-A743-3E169BC7D9E4}" presName="sibTrans" presStyleLbl="sibTrans2D1" presStyleIdx="0" presStyleCnt="2"/>
      <dgm:spPr/>
    </dgm:pt>
    <dgm:pt modelId="{70A27CB9-F9C6-48DB-8B8C-137EB7BC4240}" type="pres">
      <dgm:prSet presAssocID="{D6320884-56CF-4041-A743-3E169BC7D9E4}" presName="spacerB" presStyleCnt="0"/>
      <dgm:spPr/>
    </dgm:pt>
    <dgm:pt modelId="{D37B4FF7-CC06-4083-8CB6-EF6276020833}" type="pres">
      <dgm:prSet presAssocID="{FB4721CF-0E3E-4E69-8A73-D99EFB24183B}" presName="node" presStyleLbl="node1" presStyleIdx="1" presStyleCnt="3">
        <dgm:presLayoutVars>
          <dgm:bulletEnabled val="1"/>
        </dgm:presLayoutVars>
      </dgm:prSet>
      <dgm:spPr/>
    </dgm:pt>
    <dgm:pt modelId="{04788ABC-A884-4165-AE6C-B80E1A4FFE76}" type="pres">
      <dgm:prSet presAssocID="{8792D868-6BC3-46F6-B382-3318C14C79C3}" presName="sibTransLast" presStyleLbl="sibTrans2D1" presStyleIdx="1" presStyleCnt="2"/>
      <dgm:spPr/>
    </dgm:pt>
    <dgm:pt modelId="{54DF8006-A28E-410C-85E2-477E6F2918DA}" type="pres">
      <dgm:prSet presAssocID="{8792D868-6BC3-46F6-B382-3318C14C79C3}" presName="connectorText" presStyleLbl="sibTrans2D1" presStyleIdx="1" presStyleCnt="2"/>
      <dgm:spPr/>
    </dgm:pt>
    <dgm:pt modelId="{DDBA322B-1CAD-4EF7-9F0D-A8ABB2193C2F}" type="pres">
      <dgm:prSet presAssocID="{8792D868-6BC3-46F6-B382-3318C14C79C3}" presName="lastNode" presStyleLbl="node1" presStyleIdx="2" presStyleCnt="3">
        <dgm:presLayoutVars>
          <dgm:bulletEnabled val="1"/>
        </dgm:presLayoutVars>
      </dgm:prSet>
      <dgm:spPr/>
    </dgm:pt>
  </dgm:ptLst>
  <dgm:cxnLst>
    <dgm:cxn modelId="{759E610A-86C5-4C85-B7C9-E3AEF07B173D}" type="presOf" srcId="{CC5CF31F-FDBF-4F72-A3CA-293FD661809A}" destId="{DDBA322B-1CAD-4EF7-9F0D-A8ABB2193C2F}" srcOrd="0" destOrd="0" presId="urn:microsoft.com/office/officeart/2005/8/layout/equation2"/>
    <dgm:cxn modelId="{C81B3A3A-24FD-4E34-A73C-6F1E415AD1D8}" type="presOf" srcId="{833E6CFB-936B-41D7-B930-F8213BC66164}" destId="{54DF8006-A28E-410C-85E2-477E6F2918DA}" srcOrd="1" destOrd="0" presId="urn:microsoft.com/office/officeart/2005/8/layout/equation2"/>
    <dgm:cxn modelId="{8C840940-27EB-4252-8785-238E2751681B}" type="presOf" srcId="{D55E7456-B0AF-4CDF-94C7-D96D612AA7CD}" destId="{6B589AA9-9CC7-4A03-A717-9D5F0C0535CF}" srcOrd="0" destOrd="0" presId="urn:microsoft.com/office/officeart/2005/8/layout/equation2"/>
    <dgm:cxn modelId="{1AF68C6E-33FF-4982-881C-E4B662F1BC5C}" type="presOf" srcId="{D6320884-56CF-4041-A743-3E169BC7D9E4}" destId="{92647AE3-E428-4967-BE89-65C7D782C7C8}" srcOrd="0" destOrd="0" presId="urn:microsoft.com/office/officeart/2005/8/layout/equation2"/>
    <dgm:cxn modelId="{0329D48B-92D5-4709-8CE1-4CEBD00BF6E0}" srcId="{8792D868-6BC3-46F6-B382-3318C14C79C3}" destId="{FB4721CF-0E3E-4E69-8A73-D99EFB24183B}" srcOrd="1" destOrd="0" parTransId="{6FB2A2BC-D92C-4932-9F00-F5F7D8E5B33F}" sibTransId="{833E6CFB-936B-41D7-B930-F8213BC66164}"/>
    <dgm:cxn modelId="{7595E794-1723-4FA6-BF64-7F9FF2D128AA}" type="presOf" srcId="{8792D868-6BC3-46F6-B382-3318C14C79C3}" destId="{24E3FAF5-BA7E-491C-83EB-C3D9E6CE57DD}" srcOrd="0" destOrd="0" presId="urn:microsoft.com/office/officeart/2005/8/layout/equation2"/>
    <dgm:cxn modelId="{775609CE-3545-4E4D-A3B5-59D6798553F6}" srcId="{8792D868-6BC3-46F6-B382-3318C14C79C3}" destId="{CC5CF31F-FDBF-4F72-A3CA-293FD661809A}" srcOrd="2" destOrd="0" parTransId="{CCB4D3D6-0F40-47C1-8C95-E0C59A75A84D}" sibTransId="{3EECF245-59C6-478C-835A-765E6DEC6126}"/>
    <dgm:cxn modelId="{D573EDD0-BC73-45FA-ABBF-B3D098AC3931}" type="presOf" srcId="{FB4721CF-0E3E-4E69-8A73-D99EFB24183B}" destId="{D37B4FF7-CC06-4083-8CB6-EF6276020833}" srcOrd="0" destOrd="0" presId="urn:microsoft.com/office/officeart/2005/8/layout/equation2"/>
    <dgm:cxn modelId="{1F9D9DE8-2B32-4787-9BF7-93B424BCDA4E}" srcId="{8792D868-6BC3-46F6-B382-3318C14C79C3}" destId="{D55E7456-B0AF-4CDF-94C7-D96D612AA7CD}" srcOrd="0" destOrd="0" parTransId="{6B1A98F9-F8D0-4B2E-AB10-FC99BD62F6B1}" sibTransId="{D6320884-56CF-4041-A743-3E169BC7D9E4}"/>
    <dgm:cxn modelId="{A3C113FD-CF66-442D-AB7A-DCE0636AC242}" type="presOf" srcId="{833E6CFB-936B-41D7-B930-F8213BC66164}" destId="{04788ABC-A884-4165-AE6C-B80E1A4FFE76}" srcOrd="0" destOrd="0" presId="urn:microsoft.com/office/officeart/2005/8/layout/equation2"/>
    <dgm:cxn modelId="{CCC1AA34-F578-424A-BE46-4C801AFD435E}" type="presParOf" srcId="{24E3FAF5-BA7E-491C-83EB-C3D9E6CE57DD}" destId="{BB5CB20F-7D29-4911-B6C1-F8EB25DD436E}" srcOrd="0" destOrd="0" presId="urn:microsoft.com/office/officeart/2005/8/layout/equation2"/>
    <dgm:cxn modelId="{A29E5C97-FE7D-477B-98F2-CBD51050AE91}" type="presParOf" srcId="{BB5CB20F-7D29-4911-B6C1-F8EB25DD436E}" destId="{6B589AA9-9CC7-4A03-A717-9D5F0C0535CF}" srcOrd="0" destOrd="0" presId="urn:microsoft.com/office/officeart/2005/8/layout/equation2"/>
    <dgm:cxn modelId="{2007EF3E-D6E7-4B38-8DE4-984CE79AA730}" type="presParOf" srcId="{BB5CB20F-7D29-4911-B6C1-F8EB25DD436E}" destId="{2E0BD6F1-6F9E-4D2E-AEE5-002B6971060E}" srcOrd="1" destOrd="0" presId="urn:microsoft.com/office/officeart/2005/8/layout/equation2"/>
    <dgm:cxn modelId="{6C64699D-33D8-4729-A842-EE6FFAC6F404}" type="presParOf" srcId="{BB5CB20F-7D29-4911-B6C1-F8EB25DD436E}" destId="{92647AE3-E428-4967-BE89-65C7D782C7C8}" srcOrd="2" destOrd="0" presId="urn:microsoft.com/office/officeart/2005/8/layout/equation2"/>
    <dgm:cxn modelId="{FC2E7DBB-1D4E-4D3F-8917-628D40C627A0}" type="presParOf" srcId="{BB5CB20F-7D29-4911-B6C1-F8EB25DD436E}" destId="{70A27CB9-F9C6-48DB-8B8C-137EB7BC4240}" srcOrd="3" destOrd="0" presId="urn:microsoft.com/office/officeart/2005/8/layout/equation2"/>
    <dgm:cxn modelId="{4862ECFE-3C87-4937-BB84-DB29758665FE}" type="presParOf" srcId="{BB5CB20F-7D29-4911-B6C1-F8EB25DD436E}" destId="{D37B4FF7-CC06-4083-8CB6-EF6276020833}" srcOrd="4" destOrd="0" presId="urn:microsoft.com/office/officeart/2005/8/layout/equation2"/>
    <dgm:cxn modelId="{E9EB00AB-2A4E-48AA-8C6D-0233847660DD}" type="presParOf" srcId="{24E3FAF5-BA7E-491C-83EB-C3D9E6CE57DD}" destId="{04788ABC-A884-4165-AE6C-B80E1A4FFE76}" srcOrd="1" destOrd="0" presId="urn:microsoft.com/office/officeart/2005/8/layout/equation2"/>
    <dgm:cxn modelId="{E80A0219-1854-4936-A3E4-3A802886D1EF}" type="presParOf" srcId="{04788ABC-A884-4165-AE6C-B80E1A4FFE76}" destId="{54DF8006-A28E-410C-85E2-477E6F2918DA}" srcOrd="0" destOrd="0" presId="urn:microsoft.com/office/officeart/2005/8/layout/equation2"/>
    <dgm:cxn modelId="{74A578BF-3F82-4A02-B98D-B8D6028C4A25}" type="presParOf" srcId="{24E3FAF5-BA7E-491C-83EB-C3D9E6CE57DD}" destId="{DDBA322B-1CAD-4EF7-9F0D-A8ABB2193C2F}"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92D868-6BC3-46F6-B382-3318C14C79C3}" type="doc">
      <dgm:prSet loTypeId="urn:microsoft.com/office/officeart/2005/8/layout/equation2" loCatId="process" qsTypeId="urn:microsoft.com/office/officeart/2005/8/quickstyle/simple1" qsCatId="simple" csTypeId="urn:microsoft.com/office/officeart/2005/8/colors/colorful3" csCatId="colorful" phldr="1"/>
      <dgm:spPr/>
    </dgm:pt>
    <dgm:pt modelId="{D55E7456-B0AF-4CDF-94C7-D96D612AA7CD}">
      <dgm:prSet phldrT="[Text]"/>
      <dgm:spPr/>
      <dgm:t>
        <a:bodyPr/>
        <a:lstStyle/>
        <a:p>
          <a:r>
            <a:rPr lang="en-US" dirty="0"/>
            <a:t>Data</a:t>
          </a:r>
          <a:endParaRPr lang="en-IN" dirty="0"/>
        </a:p>
      </dgm:t>
    </dgm:pt>
    <dgm:pt modelId="{6B1A98F9-F8D0-4B2E-AB10-FC99BD62F6B1}" type="parTrans" cxnId="{1F9D9DE8-2B32-4787-9BF7-93B424BCDA4E}">
      <dgm:prSet/>
      <dgm:spPr/>
      <dgm:t>
        <a:bodyPr/>
        <a:lstStyle/>
        <a:p>
          <a:endParaRPr lang="en-IN"/>
        </a:p>
      </dgm:t>
    </dgm:pt>
    <dgm:pt modelId="{D6320884-56CF-4041-A743-3E169BC7D9E4}" type="sibTrans" cxnId="{1F9D9DE8-2B32-4787-9BF7-93B424BCDA4E}">
      <dgm:prSet/>
      <dgm:spPr/>
      <dgm:t>
        <a:bodyPr/>
        <a:lstStyle/>
        <a:p>
          <a:endParaRPr lang="en-IN"/>
        </a:p>
      </dgm:t>
    </dgm:pt>
    <dgm:pt modelId="{FB4721CF-0E3E-4E69-8A73-D99EFB24183B}">
      <dgm:prSet phldrT="[Text]"/>
      <dgm:spPr/>
      <dgm:t>
        <a:bodyPr/>
        <a:lstStyle/>
        <a:p>
          <a:r>
            <a:rPr lang="en-US" dirty="0"/>
            <a:t>Output</a:t>
          </a:r>
          <a:endParaRPr lang="en-IN" dirty="0"/>
        </a:p>
      </dgm:t>
    </dgm:pt>
    <dgm:pt modelId="{6FB2A2BC-D92C-4932-9F00-F5F7D8E5B33F}" type="parTrans" cxnId="{0329D48B-92D5-4709-8CE1-4CEBD00BF6E0}">
      <dgm:prSet/>
      <dgm:spPr/>
      <dgm:t>
        <a:bodyPr/>
        <a:lstStyle/>
        <a:p>
          <a:endParaRPr lang="en-IN"/>
        </a:p>
      </dgm:t>
    </dgm:pt>
    <dgm:pt modelId="{833E6CFB-936B-41D7-B930-F8213BC66164}" type="sibTrans" cxnId="{0329D48B-92D5-4709-8CE1-4CEBD00BF6E0}">
      <dgm:prSet/>
      <dgm:spPr/>
      <dgm:t>
        <a:bodyPr/>
        <a:lstStyle/>
        <a:p>
          <a:endParaRPr lang="en-IN"/>
        </a:p>
      </dgm:t>
    </dgm:pt>
    <dgm:pt modelId="{CC5CF31F-FDBF-4F72-A3CA-293FD661809A}">
      <dgm:prSet phldrT="[Text]"/>
      <dgm:spPr/>
      <dgm:t>
        <a:bodyPr/>
        <a:lstStyle/>
        <a:p>
          <a:r>
            <a:rPr lang="en-US" dirty="0"/>
            <a:t>Program</a:t>
          </a:r>
          <a:endParaRPr lang="en-IN" dirty="0"/>
        </a:p>
      </dgm:t>
    </dgm:pt>
    <dgm:pt modelId="{CCB4D3D6-0F40-47C1-8C95-E0C59A75A84D}" type="parTrans" cxnId="{775609CE-3545-4E4D-A3B5-59D6798553F6}">
      <dgm:prSet/>
      <dgm:spPr/>
      <dgm:t>
        <a:bodyPr/>
        <a:lstStyle/>
        <a:p>
          <a:endParaRPr lang="en-IN"/>
        </a:p>
      </dgm:t>
    </dgm:pt>
    <dgm:pt modelId="{3EECF245-59C6-478C-835A-765E6DEC6126}" type="sibTrans" cxnId="{775609CE-3545-4E4D-A3B5-59D6798553F6}">
      <dgm:prSet/>
      <dgm:spPr/>
      <dgm:t>
        <a:bodyPr/>
        <a:lstStyle/>
        <a:p>
          <a:endParaRPr lang="en-IN"/>
        </a:p>
      </dgm:t>
    </dgm:pt>
    <dgm:pt modelId="{24E3FAF5-BA7E-491C-83EB-C3D9E6CE57DD}" type="pres">
      <dgm:prSet presAssocID="{8792D868-6BC3-46F6-B382-3318C14C79C3}" presName="Name0" presStyleCnt="0">
        <dgm:presLayoutVars>
          <dgm:dir/>
          <dgm:resizeHandles val="exact"/>
        </dgm:presLayoutVars>
      </dgm:prSet>
      <dgm:spPr/>
    </dgm:pt>
    <dgm:pt modelId="{BB5CB20F-7D29-4911-B6C1-F8EB25DD436E}" type="pres">
      <dgm:prSet presAssocID="{8792D868-6BC3-46F6-B382-3318C14C79C3}" presName="vNodes" presStyleCnt="0"/>
      <dgm:spPr/>
    </dgm:pt>
    <dgm:pt modelId="{6B589AA9-9CC7-4A03-A717-9D5F0C0535CF}" type="pres">
      <dgm:prSet presAssocID="{D55E7456-B0AF-4CDF-94C7-D96D612AA7CD}" presName="node" presStyleLbl="node1" presStyleIdx="0" presStyleCnt="3">
        <dgm:presLayoutVars>
          <dgm:bulletEnabled val="1"/>
        </dgm:presLayoutVars>
      </dgm:prSet>
      <dgm:spPr/>
    </dgm:pt>
    <dgm:pt modelId="{2E0BD6F1-6F9E-4D2E-AEE5-002B6971060E}" type="pres">
      <dgm:prSet presAssocID="{D6320884-56CF-4041-A743-3E169BC7D9E4}" presName="spacerT" presStyleCnt="0"/>
      <dgm:spPr/>
    </dgm:pt>
    <dgm:pt modelId="{92647AE3-E428-4967-BE89-65C7D782C7C8}" type="pres">
      <dgm:prSet presAssocID="{D6320884-56CF-4041-A743-3E169BC7D9E4}" presName="sibTrans" presStyleLbl="sibTrans2D1" presStyleIdx="0" presStyleCnt="2"/>
      <dgm:spPr/>
    </dgm:pt>
    <dgm:pt modelId="{70A27CB9-F9C6-48DB-8B8C-137EB7BC4240}" type="pres">
      <dgm:prSet presAssocID="{D6320884-56CF-4041-A743-3E169BC7D9E4}" presName="spacerB" presStyleCnt="0"/>
      <dgm:spPr/>
    </dgm:pt>
    <dgm:pt modelId="{D37B4FF7-CC06-4083-8CB6-EF6276020833}" type="pres">
      <dgm:prSet presAssocID="{FB4721CF-0E3E-4E69-8A73-D99EFB24183B}" presName="node" presStyleLbl="node1" presStyleIdx="1" presStyleCnt="3">
        <dgm:presLayoutVars>
          <dgm:bulletEnabled val="1"/>
        </dgm:presLayoutVars>
      </dgm:prSet>
      <dgm:spPr/>
    </dgm:pt>
    <dgm:pt modelId="{04788ABC-A884-4165-AE6C-B80E1A4FFE76}" type="pres">
      <dgm:prSet presAssocID="{8792D868-6BC3-46F6-B382-3318C14C79C3}" presName="sibTransLast" presStyleLbl="sibTrans2D1" presStyleIdx="1" presStyleCnt="2"/>
      <dgm:spPr/>
    </dgm:pt>
    <dgm:pt modelId="{54DF8006-A28E-410C-85E2-477E6F2918DA}" type="pres">
      <dgm:prSet presAssocID="{8792D868-6BC3-46F6-B382-3318C14C79C3}" presName="connectorText" presStyleLbl="sibTrans2D1" presStyleIdx="1" presStyleCnt="2"/>
      <dgm:spPr/>
    </dgm:pt>
    <dgm:pt modelId="{DDBA322B-1CAD-4EF7-9F0D-A8ABB2193C2F}" type="pres">
      <dgm:prSet presAssocID="{8792D868-6BC3-46F6-B382-3318C14C79C3}" presName="lastNode" presStyleLbl="node1" presStyleIdx="2" presStyleCnt="3">
        <dgm:presLayoutVars>
          <dgm:bulletEnabled val="1"/>
        </dgm:presLayoutVars>
      </dgm:prSet>
      <dgm:spPr/>
    </dgm:pt>
  </dgm:ptLst>
  <dgm:cxnLst>
    <dgm:cxn modelId="{25A8BA07-F73B-46AF-95BC-AED6EA3B13D3}" type="presOf" srcId="{833E6CFB-936B-41D7-B930-F8213BC66164}" destId="{54DF8006-A28E-410C-85E2-477E6F2918DA}" srcOrd="1" destOrd="0" presId="urn:microsoft.com/office/officeart/2005/8/layout/equation2"/>
    <dgm:cxn modelId="{3D198865-DB51-4FAB-95CF-B34203E7D954}" type="presOf" srcId="{FB4721CF-0E3E-4E69-8A73-D99EFB24183B}" destId="{D37B4FF7-CC06-4083-8CB6-EF6276020833}" srcOrd="0" destOrd="0" presId="urn:microsoft.com/office/officeart/2005/8/layout/equation2"/>
    <dgm:cxn modelId="{46A71854-10FD-4E24-9328-CAC5EADCF630}" type="presOf" srcId="{D55E7456-B0AF-4CDF-94C7-D96D612AA7CD}" destId="{6B589AA9-9CC7-4A03-A717-9D5F0C0535CF}" srcOrd="0" destOrd="0" presId="urn:microsoft.com/office/officeart/2005/8/layout/equation2"/>
    <dgm:cxn modelId="{0329D48B-92D5-4709-8CE1-4CEBD00BF6E0}" srcId="{8792D868-6BC3-46F6-B382-3318C14C79C3}" destId="{FB4721CF-0E3E-4E69-8A73-D99EFB24183B}" srcOrd="1" destOrd="0" parTransId="{6FB2A2BC-D92C-4932-9F00-F5F7D8E5B33F}" sibTransId="{833E6CFB-936B-41D7-B930-F8213BC66164}"/>
    <dgm:cxn modelId="{B297A18F-FA32-4FC2-B779-3CB4C535B999}" type="presOf" srcId="{D6320884-56CF-4041-A743-3E169BC7D9E4}" destId="{92647AE3-E428-4967-BE89-65C7D782C7C8}" srcOrd="0" destOrd="0" presId="urn:microsoft.com/office/officeart/2005/8/layout/equation2"/>
    <dgm:cxn modelId="{5A15A8A8-8D2C-492D-83F9-684D380FC5B6}" type="presOf" srcId="{833E6CFB-936B-41D7-B930-F8213BC66164}" destId="{04788ABC-A884-4165-AE6C-B80E1A4FFE76}" srcOrd="0" destOrd="0" presId="urn:microsoft.com/office/officeart/2005/8/layout/equation2"/>
    <dgm:cxn modelId="{035D12B4-FCE0-4818-B810-EDD8597E6150}" type="presOf" srcId="{CC5CF31F-FDBF-4F72-A3CA-293FD661809A}" destId="{DDBA322B-1CAD-4EF7-9F0D-A8ABB2193C2F}" srcOrd="0" destOrd="0" presId="urn:microsoft.com/office/officeart/2005/8/layout/equation2"/>
    <dgm:cxn modelId="{775609CE-3545-4E4D-A3B5-59D6798553F6}" srcId="{8792D868-6BC3-46F6-B382-3318C14C79C3}" destId="{CC5CF31F-FDBF-4F72-A3CA-293FD661809A}" srcOrd="2" destOrd="0" parTransId="{CCB4D3D6-0F40-47C1-8C95-E0C59A75A84D}" sibTransId="{3EECF245-59C6-478C-835A-765E6DEC6126}"/>
    <dgm:cxn modelId="{55B41CE0-4A76-4678-A0EA-0ACE23496C93}" type="presOf" srcId="{8792D868-6BC3-46F6-B382-3318C14C79C3}" destId="{24E3FAF5-BA7E-491C-83EB-C3D9E6CE57DD}" srcOrd="0" destOrd="0" presId="urn:microsoft.com/office/officeart/2005/8/layout/equation2"/>
    <dgm:cxn modelId="{1F9D9DE8-2B32-4787-9BF7-93B424BCDA4E}" srcId="{8792D868-6BC3-46F6-B382-3318C14C79C3}" destId="{D55E7456-B0AF-4CDF-94C7-D96D612AA7CD}" srcOrd="0" destOrd="0" parTransId="{6B1A98F9-F8D0-4B2E-AB10-FC99BD62F6B1}" sibTransId="{D6320884-56CF-4041-A743-3E169BC7D9E4}"/>
    <dgm:cxn modelId="{C3BF9930-1941-45AE-B9F7-ECA7E96C2C90}" type="presParOf" srcId="{24E3FAF5-BA7E-491C-83EB-C3D9E6CE57DD}" destId="{BB5CB20F-7D29-4911-B6C1-F8EB25DD436E}" srcOrd="0" destOrd="0" presId="urn:microsoft.com/office/officeart/2005/8/layout/equation2"/>
    <dgm:cxn modelId="{53334FF4-1B0F-4282-B8BE-31B96C7E2BED}" type="presParOf" srcId="{BB5CB20F-7D29-4911-B6C1-F8EB25DD436E}" destId="{6B589AA9-9CC7-4A03-A717-9D5F0C0535CF}" srcOrd="0" destOrd="0" presId="urn:microsoft.com/office/officeart/2005/8/layout/equation2"/>
    <dgm:cxn modelId="{E4048892-E272-45A7-A3EE-B16FF44806D4}" type="presParOf" srcId="{BB5CB20F-7D29-4911-B6C1-F8EB25DD436E}" destId="{2E0BD6F1-6F9E-4D2E-AEE5-002B6971060E}" srcOrd="1" destOrd="0" presId="urn:microsoft.com/office/officeart/2005/8/layout/equation2"/>
    <dgm:cxn modelId="{0B1403D3-7345-4265-B156-BDA58163954B}" type="presParOf" srcId="{BB5CB20F-7D29-4911-B6C1-F8EB25DD436E}" destId="{92647AE3-E428-4967-BE89-65C7D782C7C8}" srcOrd="2" destOrd="0" presId="urn:microsoft.com/office/officeart/2005/8/layout/equation2"/>
    <dgm:cxn modelId="{C3433038-692D-45B6-9D1A-FC74009796FD}" type="presParOf" srcId="{BB5CB20F-7D29-4911-B6C1-F8EB25DD436E}" destId="{70A27CB9-F9C6-48DB-8B8C-137EB7BC4240}" srcOrd="3" destOrd="0" presId="urn:microsoft.com/office/officeart/2005/8/layout/equation2"/>
    <dgm:cxn modelId="{0BF33E2C-34FF-4B6C-8F5D-03F83C3DD125}" type="presParOf" srcId="{BB5CB20F-7D29-4911-B6C1-F8EB25DD436E}" destId="{D37B4FF7-CC06-4083-8CB6-EF6276020833}" srcOrd="4" destOrd="0" presId="urn:microsoft.com/office/officeart/2005/8/layout/equation2"/>
    <dgm:cxn modelId="{A2A7B1BA-130B-4337-84D6-49883B4BB77F}" type="presParOf" srcId="{24E3FAF5-BA7E-491C-83EB-C3D9E6CE57DD}" destId="{04788ABC-A884-4165-AE6C-B80E1A4FFE76}" srcOrd="1" destOrd="0" presId="urn:microsoft.com/office/officeart/2005/8/layout/equation2"/>
    <dgm:cxn modelId="{BA27E54A-CCFA-41B9-8043-3B0F6993E4D1}" type="presParOf" srcId="{04788ABC-A884-4165-AE6C-B80E1A4FFE76}" destId="{54DF8006-A28E-410C-85E2-477E6F2918DA}" srcOrd="0" destOrd="0" presId="urn:microsoft.com/office/officeart/2005/8/layout/equation2"/>
    <dgm:cxn modelId="{9E6EA8DC-3583-4010-A429-CC15AB83E9C0}" type="presParOf" srcId="{24E3FAF5-BA7E-491C-83EB-C3D9E6CE57DD}" destId="{DDBA322B-1CAD-4EF7-9F0D-A8ABB2193C2F}"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9AA9-9CC7-4A03-A717-9D5F0C0535CF}">
      <dsp:nvSpPr>
        <dsp:cNvPr id="0" name=""/>
        <dsp:cNvSpPr/>
      </dsp:nvSpPr>
      <dsp:spPr>
        <a:xfrm>
          <a:off x="910522" y="2737"/>
          <a:ext cx="1914650" cy="1914650"/>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Program</a:t>
          </a:r>
          <a:endParaRPr lang="en-IN" sz="2900" kern="1200" dirty="0"/>
        </a:p>
      </dsp:txBody>
      <dsp:txXfrm>
        <a:off x="1190916" y="283131"/>
        <a:ext cx="1353862" cy="1353862"/>
      </dsp:txXfrm>
    </dsp:sp>
    <dsp:sp modelId="{92647AE3-E428-4967-BE89-65C7D782C7C8}">
      <dsp:nvSpPr>
        <dsp:cNvPr id="0" name=""/>
        <dsp:cNvSpPr/>
      </dsp:nvSpPr>
      <dsp:spPr>
        <a:xfrm>
          <a:off x="1312599" y="2072857"/>
          <a:ext cx="1110497" cy="1110497"/>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1459795" y="2497511"/>
        <a:ext cx="816105" cy="261189"/>
      </dsp:txXfrm>
    </dsp:sp>
    <dsp:sp modelId="{D37B4FF7-CC06-4083-8CB6-EF6276020833}">
      <dsp:nvSpPr>
        <dsp:cNvPr id="0" name=""/>
        <dsp:cNvSpPr/>
      </dsp:nvSpPr>
      <dsp:spPr>
        <a:xfrm>
          <a:off x="910522" y="3338824"/>
          <a:ext cx="1914650" cy="1914650"/>
        </a:xfrm>
        <a:prstGeom prst="ellipse">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Data</a:t>
          </a:r>
          <a:endParaRPr lang="en-IN" sz="2900" kern="1200" dirty="0"/>
        </a:p>
      </dsp:txBody>
      <dsp:txXfrm>
        <a:off x="1190916" y="3619218"/>
        <a:ext cx="1353862" cy="1353862"/>
      </dsp:txXfrm>
    </dsp:sp>
    <dsp:sp modelId="{04788ABC-A884-4165-AE6C-B80E1A4FFE76}">
      <dsp:nvSpPr>
        <dsp:cNvPr id="0" name=""/>
        <dsp:cNvSpPr/>
      </dsp:nvSpPr>
      <dsp:spPr>
        <a:xfrm>
          <a:off x="3112370" y="2271981"/>
          <a:ext cx="608858" cy="712249"/>
        </a:xfrm>
        <a:prstGeom prst="rightArrow">
          <a:avLst>
            <a:gd name="adj1" fmla="val 60000"/>
            <a:gd name="adj2" fmla="val 50000"/>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a:off x="3112370" y="2414431"/>
        <a:ext cx="426201" cy="427349"/>
      </dsp:txXfrm>
    </dsp:sp>
    <dsp:sp modelId="{DDBA322B-1CAD-4EF7-9F0D-A8ABB2193C2F}">
      <dsp:nvSpPr>
        <dsp:cNvPr id="0" name=""/>
        <dsp:cNvSpPr/>
      </dsp:nvSpPr>
      <dsp:spPr>
        <a:xfrm>
          <a:off x="3973963" y="713456"/>
          <a:ext cx="3829300" cy="3829300"/>
        </a:xfrm>
        <a:prstGeom prst="ellipse">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Output</a:t>
          </a:r>
          <a:endParaRPr lang="en-IN" sz="6500" kern="1200" dirty="0"/>
        </a:p>
      </dsp:txBody>
      <dsp:txXfrm>
        <a:off x="4534751" y="1274244"/>
        <a:ext cx="2707724" cy="27077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89AA9-9CC7-4A03-A717-9D5F0C0535CF}">
      <dsp:nvSpPr>
        <dsp:cNvPr id="0" name=""/>
        <dsp:cNvSpPr/>
      </dsp:nvSpPr>
      <dsp:spPr>
        <a:xfrm>
          <a:off x="910522" y="2737"/>
          <a:ext cx="1914650" cy="1914650"/>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Data</a:t>
          </a:r>
          <a:endParaRPr lang="en-IN" sz="3400" kern="1200" dirty="0"/>
        </a:p>
      </dsp:txBody>
      <dsp:txXfrm>
        <a:off x="1190916" y="283131"/>
        <a:ext cx="1353862" cy="1353862"/>
      </dsp:txXfrm>
    </dsp:sp>
    <dsp:sp modelId="{92647AE3-E428-4967-BE89-65C7D782C7C8}">
      <dsp:nvSpPr>
        <dsp:cNvPr id="0" name=""/>
        <dsp:cNvSpPr/>
      </dsp:nvSpPr>
      <dsp:spPr>
        <a:xfrm>
          <a:off x="1312599" y="2072857"/>
          <a:ext cx="1110497" cy="1110497"/>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1459795" y="2497511"/>
        <a:ext cx="816105" cy="261189"/>
      </dsp:txXfrm>
    </dsp:sp>
    <dsp:sp modelId="{D37B4FF7-CC06-4083-8CB6-EF6276020833}">
      <dsp:nvSpPr>
        <dsp:cNvPr id="0" name=""/>
        <dsp:cNvSpPr/>
      </dsp:nvSpPr>
      <dsp:spPr>
        <a:xfrm>
          <a:off x="910522" y="3338824"/>
          <a:ext cx="1914650" cy="1914650"/>
        </a:xfrm>
        <a:prstGeom prst="ellipse">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Output</a:t>
          </a:r>
          <a:endParaRPr lang="en-IN" sz="3400" kern="1200" dirty="0"/>
        </a:p>
      </dsp:txBody>
      <dsp:txXfrm>
        <a:off x="1190916" y="3619218"/>
        <a:ext cx="1353862" cy="1353862"/>
      </dsp:txXfrm>
    </dsp:sp>
    <dsp:sp modelId="{04788ABC-A884-4165-AE6C-B80E1A4FFE76}">
      <dsp:nvSpPr>
        <dsp:cNvPr id="0" name=""/>
        <dsp:cNvSpPr/>
      </dsp:nvSpPr>
      <dsp:spPr>
        <a:xfrm>
          <a:off x="3112370" y="2271981"/>
          <a:ext cx="608858" cy="712249"/>
        </a:xfrm>
        <a:prstGeom prst="rightArrow">
          <a:avLst>
            <a:gd name="adj1" fmla="val 60000"/>
            <a:gd name="adj2" fmla="val 50000"/>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3112370" y="2414431"/>
        <a:ext cx="426201" cy="427349"/>
      </dsp:txXfrm>
    </dsp:sp>
    <dsp:sp modelId="{DDBA322B-1CAD-4EF7-9F0D-A8ABB2193C2F}">
      <dsp:nvSpPr>
        <dsp:cNvPr id="0" name=""/>
        <dsp:cNvSpPr/>
      </dsp:nvSpPr>
      <dsp:spPr>
        <a:xfrm>
          <a:off x="3973963" y="713456"/>
          <a:ext cx="3829300" cy="3829300"/>
        </a:xfrm>
        <a:prstGeom prst="ellipse">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73660" rIns="73660" bIns="73660" numCol="1" spcCol="1270" anchor="ctr" anchorCtr="0">
          <a:noAutofit/>
        </a:bodyPr>
        <a:lstStyle/>
        <a:p>
          <a:pPr marL="0" lvl="0" indent="0" algn="ctr" defTabSz="2578100">
            <a:lnSpc>
              <a:spcPct val="90000"/>
            </a:lnSpc>
            <a:spcBef>
              <a:spcPct val="0"/>
            </a:spcBef>
            <a:spcAft>
              <a:spcPct val="35000"/>
            </a:spcAft>
            <a:buNone/>
          </a:pPr>
          <a:r>
            <a:rPr lang="en-US" sz="5800" kern="1200" dirty="0"/>
            <a:t>Program</a:t>
          </a:r>
          <a:endParaRPr lang="en-IN" sz="5800" kern="1200" dirty="0"/>
        </a:p>
      </dsp:txBody>
      <dsp:txXfrm>
        <a:off x="4534751" y="1274244"/>
        <a:ext cx="2707724" cy="270772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B756C9-5C94-450F-AF28-922F71951235}" type="datetimeFigureOut">
              <a:rPr lang="en-IN" smtClean="0"/>
              <a:pPr/>
              <a:t>11-10-2024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F4869F-2C79-428C-806C-7685AF1D44B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4F4869F-2C79-428C-806C-7685AF1D44B8}" type="slidenum">
              <a:rPr lang="en-IN" smtClean="0"/>
              <a:pPr/>
              <a:t>46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Hands-On Machine Learning with Scikit-Learn and TensorFlow by Aurélien Géron</a:t>
            </a:r>
          </a:p>
        </p:txBody>
      </p:sp>
      <p:sp>
        <p:nvSpPr>
          <p:cNvPr id="6" name="Slide Number Placeholder 5"/>
          <p:cNvSpPr>
            <a:spLocks noGrp="1"/>
          </p:cNvSpPr>
          <p:nvPr>
            <p:ph type="sldNum" sz="quarter" idx="12"/>
          </p:nvPr>
        </p:nvSpPr>
        <p:spPr/>
        <p:txBody>
          <a:bodyPr/>
          <a:lstStyle/>
          <a:p>
            <a:fld id="{DCEA7BFC-A3EE-488A-8F7A-A5DE7AA88FF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Hands-On Machine Learning with Scikit-Learn and TensorFlow by Aurélien Géron</a:t>
            </a:r>
          </a:p>
        </p:txBody>
      </p:sp>
      <p:sp>
        <p:nvSpPr>
          <p:cNvPr id="6" name="Slide Number Placeholder 5"/>
          <p:cNvSpPr>
            <a:spLocks noGrp="1"/>
          </p:cNvSpPr>
          <p:nvPr>
            <p:ph type="sldNum" sz="quarter" idx="12"/>
          </p:nvPr>
        </p:nvSpPr>
        <p:spPr/>
        <p:txBody>
          <a:bodyPr/>
          <a:lstStyle/>
          <a:p>
            <a:fld id="{DCEA7BFC-A3EE-488A-8F7A-A5DE7AA88FF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Hands-On Machine Learning with Scikit-Learn and TensorFlow by Aurélien Géron</a:t>
            </a:r>
          </a:p>
        </p:txBody>
      </p:sp>
      <p:sp>
        <p:nvSpPr>
          <p:cNvPr id="6" name="Slide Number Placeholder 5"/>
          <p:cNvSpPr>
            <a:spLocks noGrp="1"/>
          </p:cNvSpPr>
          <p:nvPr>
            <p:ph type="sldNum" sz="quarter" idx="12"/>
          </p:nvPr>
        </p:nvSpPr>
        <p:spPr/>
        <p:txBody>
          <a:bodyPr/>
          <a:lstStyle/>
          <a:p>
            <a:fld id="{DCEA7BFC-A3EE-488A-8F7A-A5DE7AA88FF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cstate="print">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Hands-On Machine Learning with Scikit-Learn and TensorFlow by Aurélien Géron</a:t>
            </a:r>
          </a:p>
        </p:txBody>
      </p:sp>
      <p:sp>
        <p:nvSpPr>
          <p:cNvPr id="6" name="Slide Number Placeholder 5"/>
          <p:cNvSpPr>
            <a:spLocks noGrp="1"/>
          </p:cNvSpPr>
          <p:nvPr>
            <p:ph type="sldNum" sz="quarter" idx="12"/>
          </p:nvPr>
        </p:nvSpPr>
        <p:spPr/>
        <p:txBody>
          <a:bodyPr/>
          <a:lstStyle/>
          <a:p>
            <a:fld id="{DCEA7BFC-A3EE-488A-8F7A-A5DE7AA88FF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Hands-On Machine Learning with Scikit-Learn and TensorFlow by Aurélien Géron</a:t>
            </a:r>
          </a:p>
        </p:txBody>
      </p:sp>
      <p:sp>
        <p:nvSpPr>
          <p:cNvPr id="6" name="Slide Number Placeholder 5"/>
          <p:cNvSpPr>
            <a:spLocks noGrp="1"/>
          </p:cNvSpPr>
          <p:nvPr>
            <p:ph type="sldNum" sz="quarter" idx="12"/>
          </p:nvPr>
        </p:nvSpPr>
        <p:spPr/>
        <p:txBody>
          <a:bodyPr/>
          <a:lstStyle/>
          <a:p>
            <a:fld id="{DCEA7BFC-A3EE-488A-8F7A-A5DE7AA88FF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Hands-On Machine Learning with Scikit-Learn and TensorFlow by Aurélien Géron</a:t>
            </a:r>
          </a:p>
        </p:txBody>
      </p:sp>
      <p:sp>
        <p:nvSpPr>
          <p:cNvPr id="7" name="Slide Number Placeholder 6"/>
          <p:cNvSpPr>
            <a:spLocks noGrp="1"/>
          </p:cNvSpPr>
          <p:nvPr>
            <p:ph type="sldNum" sz="quarter" idx="12"/>
          </p:nvPr>
        </p:nvSpPr>
        <p:spPr/>
        <p:txBody>
          <a:bodyPr/>
          <a:lstStyle/>
          <a:p>
            <a:fld id="{DCEA7BFC-A3EE-488A-8F7A-A5DE7AA88FF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IN"/>
              <a:t>Hands-On Machine Learning with Scikit-Learn and TensorFlow by Aurélien Géron</a:t>
            </a:r>
          </a:p>
        </p:txBody>
      </p:sp>
      <p:sp>
        <p:nvSpPr>
          <p:cNvPr id="9" name="Slide Number Placeholder 8"/>
          <p:cNvSpPr>
            <a:spLocks noGrp="1"/>
          </p:cNvSpPr>
          <p:nvPr>
            <p:ph type="sldNum" sz="quarter" idx="12"/>
          </p:nvPr>
        </p:nvSpPr>
        <p:spPr/>
        <p:txBody>
          <a:bodyPr/>
          <a:lstStyle/>
          <a:p>
            <a:fld id="{DCEA7BFC-A3EE-488A-8F7A-A5DE7AA88FF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Hands-On Machine Learning with Scikit-Learn and TensorFlow by Aurélien Géron</a:t>
            </a:r>
          </a:p>
        </p:txBody>
      </p:sp>
      <p:sp>
        <p:nvSpPr>
          <p:cNvPr id="5" name="Slide Number Placeholder 4"/>
          <p:cNvSpPr>
            <a:spLocks noGrp="1"/>
          </p:cNvSpPr>
          <p:nvPr>
            <p:ph type="sldNum" sz="quarter" idx="12"/>
          </p:nvPr>
        </p:nvSpPr>
        <p:spPr/>
        <p:txBody>
          <a:bodyPr/>
          <a:lstStyle/>
          <a:p>
            <a:fld id="{DCEA7BFC-A3EE-488A-8F7A-A5DE7AA88F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IN"/>
              <a:t>Hands-On Machine Learning with Scikit-Learn and TensorFlow by Aurélien Géron</a:t>
            </a:r>
          </a:p>
        </p:txBody>
      </p:sp>
      <p:sp>
        <p:nvSpPr>
          <p:cNvPr id="4" name="Slide Number Placeholder 3"/>
          <p:cNvSpPr>
            <a:spLocks noGrp="1"/>
          </p:cNvSpPr>
          <p:nvPr>
            <p:ph type="sldNum" sz="quarter" idx="12"/>
          </p:nvPr>
        </p:nvSpPr>
        <p:spPr/>
        <p:txBody>
          <a:bodyPr/>
          <a:lstStyle/>
          <a:p>
            <a:fld id="{DCEA7BFC-A3EE-488A-8F7A-A5DE7AA88F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Hands-On Machine Learning with Scikit-Learn and TensorFlow by Aurélien Géron</a:t>
            </a:r>
          </a:p>
        </p:txBody>
      </p:sp>
      <p:sp>
        <p:nvSpPr>
          <p:cNvPr id="7" name="Slide Number Placeholder 6"/>
          <p:cNvSpPr>
            <a:spLocks noGrp="1"/>
          </p:cNvSpPr>
          <p:nvPr>
            <p:ph type="sldNum" sz="quarter" idx="12"/>
          </p:nvPr>
        </p:nvSpPr>
        <p:spPr/>
        <p:txBody>
          <a:bodyPr/>
          <a:lstStyle/>
          <a:p>
            <a:fld id="{DCEA7BFC-A3EE-488A-8F7A-A5DE7AA88FF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Hands-On Machine Learning with Scikit-Learn and TensorFlow by Aurélien Géron</a:t>
            </a:r>
          </a:p>
        </p:txBody>
      </p:sp>
      <p:sp>
        <p:nvSpPr>
          <p:cNvPr id="7" name="Slide Number Placeholder 6"/>
          <p:cNvSpPr>
            <a:spLocks noGrp="1"/>
          </p:cNvSpPr>
          <p:nvPr>
            <p:ph type="sldNum" sz="quarter" idx="12"/>
          </p:nvPr>
        </p:nvSpPr>
        <p:spPr/>
        <p:txBody>
          <a:bodyPr/>
          <a:lstStyle/>
          <a:p>
            <a:fld id="{DCEA7BFC-A3EE-488A-8F7A-A5DE7AA88FF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Hands-On Machine Learning with Scikit-Learn and TensorFlow by Aurélien Géron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A7BFC-A3EE-488A-8F7A-A5DE7AA88FF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exico.com/definition/artificial_intelligence"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484784"/>
            <a:ext cx="8748464" cy="4538935"/>
          </a:xfrm>
        </p:spPr>
        <p:txBody>
          <a:bodyPr>
            <a:normAutofit fontScale="90000"/>
          </a:bodyPr>
          <a:lstStyle/>
          <a:p>
            <a:br>
              <a:rPr lang="en-IN" dirty="0"/>
            </a:br>
            <a:r>
              <a:rPr lang="en-IN" dirty="0"/>
              <a:t> </a:t>
            </a:r>
            <a:br>
              <a:rPr lang="en-IN" dirty="0"/>
            </a:br>
            <a:r>
              <a:rPr lang="en-IN" sz="8000" b="1" dirty="0">
                <a:solidFill>
                  <a:srgbClr val="002060"/>
                </a:solidFill>
              </a:rPr>
              <a:t>Machine Learning (MCIT-106)</a:t>
            </a:r>
            <a:br>
              <a:rPr lang="en-IN" sz="8000" dirty="0"/>
            </a:br>
            <a:br>
              <a:rPr lang="en-US" sz="8000" dirty="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a:t>
            </a:r>
            <a:endParaRPr lang="en-IN" dirty="0"/>
          </a:p>
        </p:txBody>
      </p:sp>
      <p:sp>
        <p:nvSpPr>
          <p:cNvPr id="5" name="Content Placeholder 4"/>
          <p:cNvSpPr>
            <a:spLocks noGrp="1"/>
          </p:cNvSpPr>
          <p:nvPr>
            <p:ph idx="1"/>
          </p:nvPr>
        </p:nvSpPr>
        <p:spPr>
          <a:xfrm>
            <a:off x="179512" y="1340768"/>
            <a:ext cx="8964488" cy="5328592"/>
          </a:xfrm>
        </p:spPr>
        <p:txBody>
          <a:bodyPr>
            <a:normAutofit/>
          </a:bodyPr>
          <a:lstStyle/>
          <a:p>
            <a:pPr>
              <a:buNone/>
            </a:pPr>
            <a:r>
              <a:rPr lang="en-IN" dirty="0"/>
              <a:t>“</a:t>
            </a:r>
            <a:r>
              <a:rPr lang="en-IN" sz="2800" i="1" dirty="0">
                <a:solidFill>
                  <a:srgbClr val="FF0066"/>
                </a:solidFill>
              </a:rPr>
              <a:t>Learning is any process by which a system improves</a:t>
            </a:r>
          </a:p>
          <a:p>
            <a:pPr>
              <a:buNone/>
            </a:pPr>
            <a:r>
              <a:rPr lang="en-IN" sz="2800" i="1" dirty="0">
                <a:solidFill>
                  <a:srgbClr val="FF0066"/>
                </a:solidFill>
              </a:rPr>
              <a:t>performance from experience</a:t>
            </a:r>
            <a:r>
              <a:rPr lang="en-IN" dirty="0"/>
              <a:t>”</a:t>
            </a:r>
          </a:p>
          <a:p>
            <a:pPr algn="r">
              <a:buNone/>
            </a:pPr>
            <a:r>
              <a:rPr lang="en-IN" sz="2800" i="1" dirty="0"/>
              <a:t>Herbert Simon</a:t>
            </a:r>
          </a:p>
          <a:p>
            <a:r>
              <a:rPr lang="en-IN" sz="2800" u="sng" dirty="0"/>
              <a:t>Mathematical Definition by Tom Mitchell (1998):</a:t>
            </a:r>
          </a:p>
          <a:p>
            <a:r>
              <a:rPr lang="en-IN" sz="2800" dirty="0"/>
              <a:t>Machine Learning is the study of algorithms that</a:t>
            </a:r>
          </a:p>
          <a:p>
            <a:pPr lvl="1"/>
            <a:r>
              <a:rPr lang="en-IN" sz="2400" dirty="0"/>
              <a:t>improve their performance P</a:t>
            </a:r>
          </a:p>
          <a:p>
            <a:pPr lvl="1"/>
            <a:r>
              <a:rPr lang="en-IN" sz="2400" dirty="0"/>
              <a:t>at some task T</a:t>
            </a:r>
          </a:p>
          <a:p>
            <a:pPr lvl="1"/>
            <a:r>
              <a:rPr lang="en-IN" sz="2400" dirty="0"/>
              <a:t>with experience E</a:t>
            </a:r>
          </a:p>
          <a:p>
            <a:r>
              <a:rPr lang="en-IN" sz="2800" dirty="0"/>
              <a:t>A well-defined learning task is given by &lt;P, T, E&gt;</a:t>
            </a:r>
          </a:p>
        </p:txBody>
      </p:sp>
      <p:sp>
        <p:nvSpPr>
          <p:cNvPr id="4" name="Footer Placeholder 3"/>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a:t>
            </a:r>
            <a:endParaRPr lang="en-IN" dirty="0"/>
          </a:p>
        </p:txBody>
      </p:sp>
      <p:sp>
        <p:nvSpPr>
          <p:cNvPr id="5" name="Content Placeholder 4"/>
          <p:cNvSpPr>
            <a:spLocks noGrp="1"/>
          </p:cNvSpPr>
          <p:nvPr>
            <p:ph idx="1"/>
          </p:nvPr>
        </p:nvSpPr>
        <p:spPr/>
        <p:txBody>
          <a:bodyPr>
            <a:normAutofit/>
          </a:bodyPr>
          <a:lstStyle/>
          <a:p>
            <a:r>
              <a:rPr lang="en-IN" dirty="0"/>
              <a:t>Field of study that gives the computer the ability to learn without being explicitly programmed –Arthur Samuel</a:t>
            </a:r>
          </a:p>
          <a:p>
            <a:r>
              <a:rPr lang="en-US" dirty="0"/>
              <a:t>Machine learning is a branch of AI in which a computer generates rules underlying or based on data that has been fed into it –dictinoary.com</a:t>
            </a:r>
            <a:endParaRPr lang="en-IN" dirty="0"/>
          </a:p>
        </p:txBody>
      </p:sp>
      <p:sp>
        <p:nvSpPr>
          <p:cNvPr id="4" name="Footer Placeholder 3"/>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 Learning</a:t>
            </a:r>
            <a:br>
              <a:rPr lang="en-US" dirty="0"/>
            </a:br>
            <a:r>
              <a:rPr lang="en-US" dirty="0"/>
              <a:t>(Source: </a:t>
            </a:r>
            <a:r>
              <a:rPr lang="en-US" dirty="0" err="1"/>
              <a:t>infyTq</a:t>
            </a:r>
            <a:r>
              <a:rPr lang="en-US" dirty="0"/>
              <a:t>)</a:t>
            </a:r>
            <a:endParaRPr lang="en-IN" dirty="0"/>
          </a:p>
        </p:txBody>
      </p:sp>
      <p:sp>
        <p:nvSpPr>
          <p:cNvPr id="4" name="Content Placeholder 3"/>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295275" y="1757363"/>
            <a:ext cx="8553450" cy="3343275"/>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ML is useful?</a:t>
            </a:r>
            <a:endParaRPr lang="en-IN" dirty="0"/>
          </a:p>
        </p:txBody>
      </p:sp>
      <p:sp>
        <p:nvSpPr>
          <p:cNvPr id="3" name="Content Placeholder 2"/>
          <p:cNvSpPr>
            <a:spLocks noGrp="1"/>
          </p:cNvSpPr>
          <p:nvPr>
            <p:ph idx="1"/>
          </p:nvPr>
        </p:nvSpPr>
        <p:spPr/>
        <p:txBody>
          <a:bodyPr>
            <a:noAutofit/>
          </a:bodyPr>
          <a:lstStyle/>
          <a:p>
            <a:r>
              <a:rPr lang="en-IN" sz="2400" dirty="0"/>
              <a:t>Where human presence may not be possible/difficult</a:t>
            </a:r>
          </a:p>
          <a:p>
            <a:r>
              <a:rPr lang="fr-FR" sz="2400" dirty="0" err="1"/>
              <a:t>Navigating</a:t>
            </a:r>
            <a:r>
              <a:rPr lang="fr-FR" sz="2400" dirty="0"/>
              <a:t> on Mars, </a:t>
            </a:r>
            <a:r>
              <a:rPr lang="fr-FR" sz="2400" dirty="0" err="1"/>
              <a:t>Deep</a:t>
            </a:r>
            <a:r>
              <a:rPr lang="fr-FR" sz="2400" dirty="0"/>
              <a:t> </a:t>
            </a:r>
            <a:r>
              <a:rPr lang="fr-FR" sz="2400" dirty="0" err="1"/>
              <a:t>Oceans</a:t>
            </a:r>
            <a:r>
              <a:rPr lang="fr-FR" sz="2400" dirty="0"/>
              <a:t> etc.</a:t>
            </a:r>
          </a:p>
          <a:p>
            <a:r>
              <a:rPr lang="en-IN" sz="2400" dirty="0"/>
              <a:t>Humans are unable to use their skills effectively</a:t>
            </a:r>
          </a:p>
          <a:p>
            <a:r>
              <a:rPr lang="en-IN" sz="2400" dirty="0"/>
              <a:t>Speech recognition, Face recognition, Handwritten Digit Recognition etc.</a:t>
            </a:r>
          </a:p>
          <a:p>
            <a:r>
              <a:rPr lang="en-IN" sz="2400" dirty="0"/>
              <a:t>Solution changes quickly from time to time and on the fly</a:t>
            </a:r>
          </a:p>
          <a:p>
            <a:r>
              <a:rPr lang="en-IN" sz="2400" dirty="0"/>
              <a:t>Routing on a Computer Network, Electric Grid</a:t>
            </a:r>
          </a:p>
          <a:p>
            <a:r>
              <a:rPr lang="en-IN" sz="2400" dirty="0"/>
              <a:t>Manual calculation not possible due to huge amounts of data</a:t>
            </a:r>
          </a:p>
          <a:p>
            <a:r>
              <a:rPr lang="en-IN" sz="2400" dirty="0"/>
              <a:t>Recommending a product to buyers by Amazon, </a:t>
            </a:r>
            <a:r>
              <a:rPr lang="en-IN" sz="2400" dirty="0" err="1"/>
              <a:t>Flipkart</a:t>
            </a:r>
            <a:r>
              <a:rPr lang="en-IN" sz="2400" dirty="0"/>
              <a:t>, Netflix etc.</a:t>
            </a:r>
          </a:p>
          <a:p>
            <a:r>
              <a:rPr lang="en-IN" sz="2400" dirty="0"/>
              <a:t>Predicting an outcome from sensor data, e.g., Weather prediction</a:t>
            </a:r>
          </a:p>
        </p:txBody>
      </p:sp>
      <p:sp>
        <p:nvSpPr>
          <p:cNvPr id="4" name="Footer Placeholder 3"/>
          <p:cNvSpPr>
            <a:spLocks noGrp="1"/>
          </p:cNvSpPr>
          <p:nvPr>
            <p:ph type="ftr" sz="quarter" idx="11"/>
          </p:nvPr>
        </p:nvSpPr>
        <p:spPr/>
        <p:txBody>
          <a:bodyPr/>
          <a:lstStyle/>
          <a:p>
            <a:r>
              <a:rPr lang="en-IN" dirty="0"/>
              <a:t>AIMLDL Course by Prof </a:t>
            </a:r>
            <a:r>
              <a:rPr lang="en-IN" dirty="0" err="1"/>
              <a:t>Amey</a:t>
            </a:r>
            <a:r>
              <a:rPr lang="en-IN" dirty="0"/>
              <a:t>  </a:t>
            </a:r>
            <a:r>
              <a:rPr lang="en-IN" dirty="0" err="1"/>
              <a:t>Karkare</a:t>
            </a:r>
            <a:r>
              <a:rPr lang="en-IN" dirty="0"/>
              <a:t> IIT Kanpur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ML Should not be used?</a:t>
            </a:r>
            <a:endParaRPr lang="en-IN" dirty="0"/>
          </a:p>
        </p:txBody>
      </p:sp>
      <p:sp>
        <p:nvSpPr>
          <p:cNvPr id="3" name="Content Placeholder 2"/>
          <p:cNvSpPr>
            <a:spLocks noGrp="1"/>
          </p:cNvSpPr>
          <p:nvPr>
            <p:ph idx="1"/>
          </p:nvPr>
        </p:nvSpPr>
        <p:spPr/>
        <p:txBody>
          <a:bodyPr/>
          <a:lstStyle/>
          <a:p>
            <a:r>
              <a:rPr lang="en-IN" dirty="0"/>
              <a:t>Machine Learning is not always useful!</a:t>
            </a:r>
          </a:p>
          <a:p>
            <a:r>
              <a:rPr lang="en-IN" dirty="0"/>
              <a:t>Examples:</a:t>
            </a:r>
          </a:p>
          <a:p>
            <a:r>
              <a:rPr lang="en-IN" dirty="0"/>
              <a:t>Calculate payroll of an Organisation</a:t>
            </a:r>
          </a:p>
          <a:p>
            <a:r>
              <a:rPr lang="en-IN" dirty="0"/>
              <a:t>Dispense money from ATM's and link back to your account balance</a:t>
            </a:r>
          </a:p>
          <a:p>
            <a:r>
              <a:rPr lang="en-IN" dirty="0"/>
              <a:t>Calculate utility bills (Telephone, Electricity etc.)</a:t>
            </a:r>
          </a:p>
        </p:txBody>
      </p:sp>
      <p:sp>
        <p:nvSpPr>
          <p:cNvPr id="4" name="Footer Placeholder 3"/>
          <p:cNvSpPr>
            <a:spLocks noGrp="1"/>
          </p:cNvSpPr>
          <p:nvPr>
            <p:ph type="ftr" sz="quarter" idx="11"/>
          </p:nvPr>
        </p:nvSpPr>
        <p:spPr/>
        <p:txBody>
          <a:bodyPr/>
          <a:lstStyle/>
          <a:p>
            <a:r>
              <a:rPr lang="en-IN" dirty="0"/>
              <a:t>AIMLDL Course by Prof </a:t>
            </a:r>
            <a:r>
              <a:rPr lang="en-IN" dirty="0" err="1"/>
              <a:t>Amey</a:t>
            </a:r>
            <a:r>
              <a:rPr lang="en-IN" dirty="0"/>
              <a:t>  </a:t>
            </a:r>
            <a:r>
              <a:rPr lang="en-IN" dirty="0" err="1"/>
              <a:t>Karkare</a:t>
            </a:r>
            <a:r>
              <a:rPr lang="en-IN" dirty="0"/>
              <a:t> IIT Kanpur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t>Artificial Intelligence</a:t>
            </a:r>
            <a:endParaRPr lang="en-IN" dirty="0"/>
          </a:p>
        </p:txBody>
      </p:sp>
      <p:sp>
        <p:nvSpPr>
          <p:cNvPr id="3" name="Content Placeholder 2"/>
          <p:cNvSpPr>
            <a:spLocks noGrp="1"/>
          </p:cNvSpPr>
          <p:nvPr>
            <p:ph idx="1"/>
          </p:nvPr>
        </p:nvSpPr>
        <p:spPr>
          <a:xfrm>
            <a:off x="179512" y="836712"/>
            <a:ext cx="8964488" cy="5400600"/>
          </a:xfrm>
        </p:spPr>
        <p:txBody>
          <a:bodyPr>
            <a:noAutofit/>
          </a:bodyPr>
          <a:lstStyle/>
          <a:p>
            <a:r>
              <a:rPr lang="en-IN" sz="2400" dirty="0"/>
              <a:t>The designing and building of intelligent agents that receive </a:t>
            </a:r>
            <a:r>
              <a:rPr lang="en-IN" sz="2400" dirty="0" err="1"/>
              <a:t>percepts</a:t>
            </a:r>
            <a:r>
              <a:rPr lang="en-IN" sz="2400" dirty="0"/>
              <a:t> from the environment and take actions that affect that environment.</a:t>
            </a:r>
          </a:p>
          <a:p>
            <a:pPr lvl="1"/>
            <a:r>
              <a:rPr lang="en-IN" sz="2400" dirty="0" err="1"/>
              <a:t>Russel</a:t>
            </a:r>
            <a:r>
              <a:rPr lang="en-IN" sz="2400" dirty="0"/>
              <a:t> &amp; </a:t>
            </a:r>
            <a:r>
              <a:rPr lang="en-IN" sz="2400" dirty="0" err="1"/>
              <a:t>Norvig</a:t>
            </a:r>
            <a:r>
              <a:rPr lang="en-IN" sz="2400" dirty="0"/>
              <a:t>, Artificial Intelligence: A Modern Approach</a:t>
            </a:r>
          </a:p>
          <a:p>
            <a:r>
              <a:rPr lang="en-IN" sz="2400" dirty="0"/>
              <a:t>The theory and development of computer systems able to perform tasks normally requiring human intelligence, such as visual perception, speech recognition, decision-making, and translation between languages.</a:t>
            </a:r>
          </a:p>
          <a:p>
            <a:r>
              <a:rPr lang="en-IN" sz="2400" dirty="0"/>
              <a:t>Oxford Dictionary, </a:t>
            </a:r>
            <a:r>
              <a:rPr lang="en-IN" sz="2400" dirty="0">
                <a:hlinkClick r:id="rId3"/>
              </a:rPr>
              <a:t>https://www.lexico.com/definition/artificial_intelligence</a:t>
            </a:r>
            <a:endParaRPr lang="en-IN" sz="2400" dirty="0"/>
          </a:p>
          <a:p>
            <a:r>
              <a:rPr lang="en-IN" sz="2400" dirty="0"/>
              <a:t>The ability of a digital computer or computer-controlled robot to perform tasks commonly associated with intelligent beings.</a:t>
            </a:r>
          </a:p>
          <a:p>
            <a:r>
              <a:rPr lang="en-IN" sz="2400" dirty="0"/>
              <a:t>B.J. Copeland, https://www.britannica.com/technology/artificial-intelligence</a:t>
            </a:r>
          </a:p>
        </p:txBody>
      </p:sp>
      <p:sp>
        <p:nvSpPr>
          <p:cNvPr id="4" name="Footer Placeholder 3"/>
          <p:cNvSpPr>
            <a:spLocks noGrp="1"/>
          </p:cNvSpPr>
          <p:nvPr>
            <p:ph type="ftr" sz="quarter" idx="11"/>
          </p:nvPr>
        </p:nvSpPr>
        <p:spPr/>
        <p:txBody>
          <a:bodyPr/>
          <a:lstStyle/>
          <a:p>
            <a:r>
              <a:rPr lang="en-IN" dirty="0"/>
              <a:t>AIMLDL Course by Prof </a:t>
            </a:r>
            <a:r>
              <a:rPr lang="en-IN" dirty="0" err="1"/>
              <a:t>Amey</a:t>
            </a:r>
            <a:r>
              <a:rPr lang="en-IN" dirty="0"/>
              <a:t>  </a:t>
            </a:r>
            <a:r>
              <a:rPr lang="en-IN" dirty="0" err="1"/>
              <a:t>Karkare</a:t>
            </a:r>
            <a:r>
              <a:rPr lang="en-IN" dirty="0"/>
              <a:t> IIT Kanpur</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t>Emerging Artificial Intelligence</a:t>
            </a:r>
            <a:endParaRPr lang="en-IN" dirty="0"/>
          </a:p>
        </p:txBody>
      </p:sp>
      <p:sp>
        <p:nvSpPr>
          <p:cNvPr id="4" name="Footer Placeholder 3"/>
          <p:cNvSpPr>
            <a:spLocks noGrp="1"/>
          </p:cNvSpPr>
          <p:nvPr>
            <p:ph type="ftr" sz="quarter" idx="11"/>
          </p:nvPr>
        </p:nvSpPr>
        <p:spPr/>
        <p:txBody>
          <a:bodyPr/>
          <a:lstStyle/>
          <a:p>
            <a:r>
              <a:rPr lang="en-IN" dirty="0"/>
              <a:t>AIMLDL Course by Prof </a:t>
            </a:r>
            <a:r>
              <a:rPr lang="en-IN" dirty="0" err="1"/>
              <a:t>Amey</a:t>
            </a:r>
            <a:r>
              <a:rPr lang="en-IN" dirty="0"/>
              <a:t>  </a:t>
            </a:r>
            <a:r>
              <a:rPr lang="en-IN" dirty="0" err="1"/>
              <a:t>Karkare</a:t>
            </a:r>
            <a:r>
              <a:rPr lang="en-IN" dirty="0"/>
              <a:t> IIT Kanpur</a:t>
            </a:r>
          </a:p>
        </p:txBody>
      </p:sp>
      <p:pic>
        <p:nvPicPr>
          <p:cNvPr id="84994" name="Picture 2"/>
          <p:cNvPicPr>
            <a:picLocks noChangeAspect="1" noChangeArrowheads="1"/>
          </p:cNvPicPr>
          <p:nvPr/>
        </p:nvPicPr>
        <p:blipFill>
          <a:blip r:embed="rId2" cstate="print"/>
          <a:srcRect/>
          <a:stretch>
            <a:fillRect/>
          </a:stretch>
        </p:blipFill>
        <p:spPr bwMode="auto">
          <a:xfrm>
            <a:off x="179512" y="1628800"/>
            <a:ext cx="8697255" cy="424125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t>Emerging Artificial Intelligence</a:t>
            </a:r>
            <a:endParaRPr lang="en-IN" dirty="0"/>
          </a:p>
        </p:txBody>
      </p:sp>
      <p:sp>
        <p:nvSpPr>
          <p:cNvPr id="4" name="Footer Placeholder 3"/>
          <p:cNvSpPr>
            <a:spLocks noGrp="1"/>
          </p:cNvSpPr>
          <p:nvPr>
            <p:ph type="ftr" sz="quarter" idx="11"/>
          </p:nvPr>
        </p:nvSpPr>
        <p:spPr/>
        <p:txBody>
          <a:bodyPr/>
          <a:lstStyle/>
          <a:p>
            <a:r>
              <a:rPr lang="en-IN" dirty="0"/>
              <a:t>AIMLDL Course by Prof </a:t>
            </a:r>
            <a:r>
              <a:rPr lang="en-IN" dirty="0" err="1"/>
              <a:t>Amey</a:t>
            </a:r>
            <a:r>
              <a:rPr lang="en-IN" dirty="0"/>
              <a:t>  </a:t>
            </a:r>
            <a:r>
              <a:rPr lang="en-IN" dirty="0" err="1"/>
              <a:t>Karkare</a:t>
            </a:r>
            <a:r>
              <a:rPr lang="en-IN" dirty="0"/>
              <a:t> IIT Kanpur</a:t>
            </a:r>
          </a:p>
        </p:txBody>
      </p:sp>
      <p:pic>
        <p:nvPicPr>
          <p:cNvPr id="86018" name="Picture 2"/>
          <p:cNvPicPr>
            <a:picLocks noChangeAspect="1" noChangeArrowheads="1"/>
          </p:cNvPicPr>
          <p:nvPr/>
        </p:nvPicPr>
        <p:blipFill>
          <a:blip r:embed="rId2" cstate="print"/>
          <a:srcRect/>
          <a:stretch>
            <a:fillRect/>
          </a:stretch>
        </p:blipFill>
        <p:spPr bwMode="auto">
          <a:xfrm>
            <a:off x="1436936" y="969384"/>
            <a:ext cx="6519440" cy="543141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t>AI </a:t>
            </a:r>
            <a:r>
              <a:rPr lang="en-US" dirty="0" err="1"/>
              <a:t>vs</a:t>
            </a:r>
            <a:r>
              <a:rPr lang="en-US" dirty="0"/>
              <a:t> ML </a:t>
            </a:r>
            <a:r>
              <a:rPr lang="en-US" dirty="0" err="1"/>
              <a:t>vs</a:t>
            </a:r>
            <a:r>
              <a:rPr lang="en-US" dirty="0"/>
              <a:t> DL</a:t>
            </a:r>
            <a:endParaRPr lang="en-IN" dirty="0"/>
          </a:p>
        </p:txBody>
      </p:sp>
      <p:sp>
        <p:nvSpPr>
          <p:cNvPr id="4" name="Footer Placeholder 3"/>
          <p:cNvSpPr>
            <a:spLocks noGrp="1"/>
          </p:cNvSpPr>
          <p:nvPr>
            <p:ph type="ftr" sz="quarter" idx="11"/>
          </p:nvPr>
        </p:nvSpPr>
        <p:spPr/>
        <p:txBody>
          <a:bodyPr/>
          <a:lstStyle/>
          <a:p>
            <a:r>
              <a:rPr lang="en-IN" dirty="0"/>
              <a:t>AIMLDL Course by Prof </a:t>
            </a:r>
            <a:r>
              <a:rPr lang="en-IN" dirty="0" err="1"/>
              <a:t>Amey</a:t>
            </a:r>
            <a:r>
              <a:rPr lang="en-IN" dirty="0"/>
              <a:t>  </a:t>
            </a:r>
            <a:r>
              <a:rPr lang="en-IN" dirty="0" err="1"/>
              <a:t>Karkare</a:t>
            </a:r>
            <a:r>
              <a:rPr lang="en-IN" dirty="0"/>
              <a:t> IIT Kanpur</a:t>
            </a:r>
          </a:p>
        </p:txBody>
      </p:sp>
      <p:pic>
        <p:nvPicPr>
          <p:cNvPr id="1026" name="Picture 2"/>
          <p:cNvPicPr>
            <a:picLocks noChangeAspect="1" noChangeArrowheads="1"/>
          </p:cNvPicPr>
          <p:nvPr/>
        </p:nvPicPr>
        <p:blipFill>
          <a:blip r:embed="rId2" cstate="print"/>
          <a:srcRect r="69105" b="44943"/>
          <a:stretch>
            <a:fillRect/>
          </a:stretch>
        </p:blipFill>
        <p:spPr bwMode="auto">
          <a:xfrm>
            <a:off x="35496" y="476672"/>
            <a:ext cx="2808312" cy="2822824"/>
          </a:xfrm>
          <a:prstGeom prst="rect">
            <a:avLst/>
          </a:prstGeom>
          <a:noFill/>
          <a:ln w="9525">
            <a:noFill/>
            <a:miter lim="800000"/>
            <a:headEnd/>
            <a:tailEnd/>
          </a:ln>
        </p:spPr>
      </p:pic>
      <p:sp>
        <p:nvSpPr>
          <p:cNvPr id="6" name="Rectangle 5"/>
          <p:cNvSpPr/>
          <p:nvPr/>
        </p:nvSpPr>
        <p:spPr>
          <a:xfrm>
            <a:off x="2771800" y="836712"/>
            <a:ext cx="6120680" cy="2456057"/>
          </a:xfrm>
          <a:prstGeom prst="rect">
            <a:avLst/>
          </a:prstGeom>
        </p:spPr>
        <p:txBody>
          <a:bodyPr wrap="square">
            <a:spAutoFit/>
          </a:bodyPr>
          <a:lstStyle/>
          <a:p>
            <a:pPr>
              <a:spcBef>
                <a:spcPct val="20000"/>
              </a:spcBef>
              <a:buFont typeface="Arial" pitchFamily="34" charset="0"/>
            </a:pPr>
            <a:r>
              <a:rPr lang="en-IN" sz="2400" dirty="0"/>
              <a:t>Science that empowers computers to mimic human intelligence such as decision making, text processing, and visual perception. </a:t>
            </a:r>
          </a:p>
          <a:p>
            <a:pPr>
              <a:spcBef>
                <a:spcPct val="20000"/>
              </a:spcBef>
              <a:buFont typeface="Arial" pitchFamily="34" charset="0"/>
            </a:pPr>
            <a:r>
              <a:rPr lang="en-IN" sz="2400" dirty="0"/>
              <a:t>AI is a broader field (i.e.: the big umbrella)</a:t>
            </a:r>
          </a:p>
          <a:p>
            <a:pPr>
              <a:spcBef>
                <a:spcPct val="20000"/>
              </a:spcBef>
              <a:buFont typeface="Arial" pitchFamily="34" charset="0"/>
            </a:pPr>
            <a:r>
              <a:rPr lang="en-IN" sz="2400" dirty="0"/>
              <a:t>that contains several subfield such as machine learning, robotics, and computer vision.</a:t>
            </a:r>
          </a:p>
        </p:txBody>
      </p:sp>
      <p:sp>
        <p:nvSpPr>
          <p:cNvPr id="8" name="Rectangle 7"/>
          <p:cNvSpPr/>
          <p:nvPr/>
        </p:nvSpPr>
        <p:spPr>
          <a:xfrm>
            <a:off x="251520" y="3429000"/>
            <a:ext cx="8892480" cy="3046988"/>
          </a:xfrm>
          <a:prstGeom prst="rect">
            <a:avLst/>
          </a:prstGeom>
        </p:spPr>
        <p:txBody>
          <a:bodyPr wrap="square">
            <a:spAutoFit/>
          </a:bodyPr>
          <a:lstStyle/>
          <a:p>
            <a:r>
              <a:rPr lang="en-IN" sz="2400" dirty="0"/>
              <a:t>Machine Learning is a subfield of Artificial Intelligence that enables machines to improve at a given task with experience. It is important to note that all machine learning techniques are classified as Artificial Intelligence ones. </a:t>
            </a:r>
          </a:p>
          <a:p>
            <a:r>
              <a:rPr lang="en-IN" sz="2400" dirty="0"/>
              <a:t>However, not all Artificial Intelligence could count as</a:t>
            </a:r>
          </a:p>
          <a:p>
            <a:r>
              <a:rPr lang="en-IN" sz="2400" dirty="0"/>
              <a:t>Machine Learning since some basic Rule-based engines could be classified as AI but they do not learn from experience therefore they do not belong to the machine learning category.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t>AI </a:t>
            </a:r>
            <a:r>
              <a:rPr lang="en-US" dirty="0" err="1"/>
              <a:t>vs</a:t>
            </a:r>
            <a:r>
              <a:rPr lang="en-US" dirty="0"/>
              <a:t> ML </a:t>
            </a:r>
            <a:r>
              <a:rPr lang="en-US" dirty="0" err="1"/>
              <a:t>vs</a:t>
            </a:r>
            <a:r>
              <a:rPr lang="en-US" dirty="0"/>
              <a:t> DL</a:t>
            </a:r>
            <a:endParaRPr lang="en-IN" dirty="0"/>
          </a:p>
        </p:txBody>
      </p:sp>
      <p:sp>
        <p:nvSpPr>
          <p:cNvPr id="4" name="Footer Placeholder 3"/>
          <p:cNvSpPr>
            <a:spLocks noGrp="1"/>
          </p:cNvSpPr>
          <p:nvPr>
            <p:ph type="ftr" sz="quarter" idx="11"/>
          </p:nvPr>
        </p:nvSpPr>
        <p:spPr/>
        <p:txBody>
          <a:bodyPr/>
          <a:lstStyle/>
          <a:p>
            <a:r>
              <a:rPr lang="en-IN" dirty="0"/>
              <a:t>AIMLDL Course by Prof </a:t>
            </a:r>
            <a:r>
              <a:rPr lang="en-IN" dirty="0" err="1"/>
              <a:t>Amey</a:t>
            </a:r>
            <a:r>
              <a:rPr lang="en-IN" dirty="0"/>
              <a:t>  </a:t>
            </a:r>
            <a:r>
              <a:rPr lang="en-IN" dirty="0" err="1"/>
              <a:t>Karkare</a:t>
            </a:r>
            <a:r>
              <a:rPr lang="en-IN" dirty="0"/>
              <a:t> IIT Kanpur</a:t>
            </a:r>
          </a:p>
        </p:txBody>
      </p:sp>
      <p:pic>
        <p:nvPicPr>
          <p:cNvPr id="2050" name="Picture 2"/>
          <p:cNvPicPr>
            <a:picLocks noChangeAspect="1" noChangeArrowheads="1"/>
          </p:cNvPicPr>
          <p:nvPr/>
        </p:nvPicPr>
        <p:blipFill>
          <a:blip r:embed="rId2" cstate="print">
            <a:lum bright="-40000" contrast="30000"/>
          </a:blip>
          <a:srcRect/>
          <a:stretch>
            <a:fillRect/>
          </a:stretch>
        </p:blipFill>
        <p:spPr bwMode="auto">
          <a:xfrm>
            <a:off x="107504" y="692696"/>
            <a:ext cx="8712968" cy="583653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Outcomes</a:t>
            </a:r>
          </a:p>
        </p:txBody>
      </p:sp>
      <p:sp>
        <p:nvSpPr>
          <p:cNvPr id="3" name="Content Placeholder 2"/>
          <p:cNvSpPr>
            <a:spLocks noGrp="1"/>
          </p:cNvSpPr>
          <p:nvPr>
            <p:ph idx="1"/>
          </p:nvPr>
        </p:nvSpPr>
        <p:spPr>
          <a:xfrm>
            <a:off x="457200" y="1600200"/>
            <a:ext cx="8435280" cy="5141168"/>
          </a:xfrm>
        </p:spPr>
        <p:txBody>
          <a:bodyPr>
            <a:normAutofit fontScale="92500" lnSpcReduction="20000"/>
          </a:bodyPr>
          <a:lstStyle/>
          <a:p>
            <a:r>
              <a:rPr lang="en-IN" dirty="0"/>
              <a:t>After studying this course the student will be able to: </a:t>
            </a:r>
          </a:p>
          <a:p>
            <a:pPr marL="514350" indent="-514350">
              <a:buFont typeface="+mj-lt"/>
              <a:buAutoNum type="arabicPeriod"/>
            </a:pPr>
            <a:r>
              <a:rPr lang="en-IN" dirty="0"/>
              <a:t>Apply Supervised Learning, Unsupervised learning, Deep Learning, Visualization techniques </a:t>
            </a:r>
          </a:p>
          <a:p>
            <a:pPr marL="514350" indent="-514350">
              <a:buFont typeface="+mj-lt"/>
              <a:buAutoNum type="arabicPeriod"/>
            </a:pPr>
            <a:r>
              <a:rPr lang="en-IN" dirty="0"/>
              <a:t>Recognize and formalize a task as a machine learning problem </a:t>
            </a:r>
          </a:p>
          <a:p>
            <a:pPr marL="514350" indent="-514350">
              <a:buFont typeface="+mj-lt"/>
              <a:buAutoNum type="arabicPeriod"/>
            </a:pPr>
            <a:r>
              <a:rPr lang="en-IN" dirty="0"/>
              <a:t>Interpret and present the predicted model </a:t>
            </a:r>
          </a:p>
          <a:p>
            <a:pPr marL="514350" indent="-514350">
              <a:buFont typeface="+mj-lt"/>
              <a:buAutoNum type="arabicPeriod"/>
            </a:pPr>
            <a:r>
              <a:rPr lang="en-IN" dirty="0"/>
              <a:t>Identify suitable algorithms to tackle different machine learning problems </a:t>
            </a:r>
          </a:p>
          <a:p>
            <a:pPr marL="514350" indent="-514350">
              <a:buFont typeface="+mj-lt"/>
              <a:buAutoNum type="arabicPeriod"/>
            </a:pPr>
            <a:r>
              <a:rPr lang="en-IN" dirty="0"/>
              <a:t>Apply machine learning algorithms to real datasets </a:t>
            </a:r>
          </a:p>
          <a:p>
            <a:pPr marL="514350" indent="-514350">
              <a:buFont typeface="+mj-lt"/>
              <a:buAutoNum type="arabicPeriod"/>
            </a:pPr>
            <a:r>
              <a:rPr lang="en-IN" dirty="0"/>
              <a:t>Make powerful and accurate predictions.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t>AI </a:t>
            </a:r>
            <a:r>
              <a:rPr lang="en-US" dirty="0" err="1"/>
              <a:t>vs</a:t>
            </a:r>
            <a:r>
              <a:rPr lang="en-US" dirty="0"/>
              <a:t> ML </a:t>
            </a:r>
            <a:r>
              <a:rPr lang="en-US" dirty="0" err="1"/>
              <a:t>vs</a:t>
            </a:r>
            <a:r>
              <a:rPr lang="en-US" dirty="0"/>
              <a:t> DL</a:t>
            </a:r>
            <a:endParaRPr lang="en-IN" dirty="0"/>
          </a:p>
        </p:txBody>
      </p:sp>
      <p:sp>
        <p:nvSpPr>
          <p:cNvPr id="4" name="Footer Placeholder 3"/>
          <p:cNvSpPr>
            <a:spLocks noGrp="1"/>
          </p:cNvSpPr>
          <p:nvPr>
            <p:ph type="ftr" sz="quarter" idx="11"/>
          </p:nvPr>
        </p:nvSpPr>
        <p:spPr/>
        <p:txBody>
          <a:bodyPr/>
          <a:lstStyle/>
          <a:p>
            <a:r>
              <a:rPr lang="en-IN" dirty="0"/>
              <a:t>AIMLDL Course by Prof </a:t>
            </a:r>
            <a:r>
              <a:rPr lang="en-IN" dirty="0" err="1"/>
              <a:t>Amey</a:t>
            </a:r>
            <a:r>
              <a:rPr lang="en-IN" dirty="0"/>
              <a:t>  </a:t>
            </a:r>
            <a:r>
              <a:rPr lang="en-IN" dirty="0" err="1"/>
              <a:t>Karkare</a:t>
            </a:r>
            <a:r>
              <a:rPr lang="en-IN" dirty="0"/>
              <a:t> IIT Kanpur</a:t>
            </a:r>
          </a:p>
        </p:txBody>
      </p:sp>
      <p:pic>
        <p:nvPicPr>
          <p:cNvPr id="3074" name="Picture 2"/>
          <p:cNvPicPr>
            <a:picLocks noChangeAspect="1" noChangeArrowheads="1"/>
          </p:cNvPicPr>
          <p:nvPr/>
        </p:nvPicPr>
        <p:blipFill>
          <a:blip r:embed="rId2" cstate="print"/>
          <a:srcRect/>
          <a:stretch>
            <a:fillRect/>
          </a:stretch>
        </p:blipFill>
        <p:spPr bwMode="auto">
          <a:xfrm>
            <a:off x="64158" y="1412776"/>
            <a:ext cx="8985736" cy="489654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Evolution</a:t>
            </a:r>
            <a:endParaRPr lang="en-IN" dirty="0"/>
          </a:p>
        </p:txBody>
      </p:sp>
      <p:sp>
        <p:nvSpPr>
          <p:cNvPr id="3" name="Content Placeholder 2"/>
          <p:cNvSpPr>
            <a:spLocks noGrp="1"/>
          </p:cNvSpPr>
          <p:nvPr>
            <p:ph idx="1"/>
          </p:nvPr>
        </p:nvSpPr>
        <p:spPr>
          <a:xfrm>
            <a:off x="395536" y="1124744"/>
            <a:ext cx="8424936" cy="5472608"/>
          </a:xfrm>
        </p:spPr>
        <p:txBody>
          <a:bodyPr>
            <a:noAutofit/>
          </a:bodyPr>
          <a:lstStyle/>
          <a:p>
            <a:r>
              <a:rPr lang="en-IN" sz="2400" dirty="0"/>
              <a:t>ENIAC – In 1946, first computer system ENIAC was developed.</a:t>
            </a:r>
          </a:p>
          <a:p>
            <a:r>
              <a:rPr lang="en-IN" sz="2400" dirty="0"/>
              <a:t>First game playing program for checkers in 1952 by Arthur Samuel</a:t>
            </a:r>
          </a:p>
          <a:p>
            <a:r>
              <a:rPr lang="en-IN" sz="2400" dirty="0"/>
              <a:t>Perception – In 1957 Frank Rosenblatt invented the Perception at the Cornell Aeronautical Laboratory. It one of the earliest algorithm for ML.</a:t>
            </a:r>
          </a:p>
          <a:p>
            <a:pPr lvl="1"/>
            <a:r>
              <a:rPr lang="en-IN" sz="2400" dirty="0"/>
              <a:t>A very simple linear classifier</a:t>
            </a:r>
          </a:p>
          <a:p>
            <a:pPr lvl="1"/>
            <a:r>
              <a:rPr lang="en-IN" sz="2400" dirty="0"/>
              <a:t>By combining a large number of them in a network, a powerful model could be created.</a:t>
            </a:r>
          </a:p>
          <a:p>
            <a:r>
              <a:rPr lang="en-IN" sz="2400" dirty="0"/>
              <a:t>ELIZA – Developed in early 60’s by </a:t>
            </a:r>
            <a:r>
              <a:rPr lang="en-IN" sz="2400" dirty="0" err="1"/>
              <a:t>Jospeph</a:t>
            </a:r>
            <a:r>
              <a:rPr lang="en-IN" sz="2400" dirty="0"/>
              <a:t> </a:t>
            </a:r>
            <a:r>
              <a:rPr lang="en-IN" sz="2400" dirty="0" err="1"/>
              <a:t>Weizenbaum</a:t>
            </a:r>
            <a:r>
              <a:rPr lang="en-IN" sz="2400" dirty="0"/>
              <a:t>.</a:t>
            </a:r>
          </a:p>
          <a:p>
            <a:pPr lvl="1"/>
            <a:r>
              <a:rPr lang="en-IN" sz="2400" dirty="0"/>
              <a:t>Simulated a psychotherapist by using tricks like string substitution and canned responses based on keywords.</a:t>
            </a:r>
          </a:p>
          <a:p>
            <a:pPr lvl="1"/>
            <a:r>
              <a:rPr lang="en-IN" sz="2400" dirty="0"/>
              <a:t>When the original ELIZA appeared, some people mistook her for human.</a:t>
            </a:r>
          </a:p>
        </p:txBody>
      </p:sp>
      <p:sp>
        <p:nvSpPr>
          <p:cNvPr id="4" name="Footer Placeholder 3"/>
          <p:cNvSpPr>
            <a:spLocks noGrp="1"/>
          </p:cNvSpPr>
          <p:nvPr>
            <p:ph type="ftr" sz="quarter" idx="11"/>
          </p:nvPr>
        </p:nvSpPr>
        <p:spPr/>
        <p:txBody>
          <a:bodyPr/>
          <a:lstStyle/>
          <a:p>
            <a:r>
              <a:rPr lang="en-IN" dirty="0"/>
              <a:t>AIMLDL Course by Prof </a:t>
            </a:r>
            <a:r>
              <a:rPr lang="en-IN" dirty="0" err="1"/>
              <a:t>Amey</a:t>
            </a:r>
            <a:r>
              <a:rPr lang="en-IN" dirty="0"/>
              <a:t>  </a:t>
            </a:r>
            <a:r>
              <a:rPr lang="en-IN" dirty="0" err="1"/>
              <a:t>Karkare</a:t>
            </a:r>
            <a:r>
              <a:rPr lang="en-IN" dirty="0"/>
              <a:t> IIT Kanpur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Evolution</a:t>
            </a:r>
            <a:endParaRPr lang="en-IN" dirty="0"/>
          </a:p>
        </p:txBody>
      </p:sp>
      <p:sp>
        <p:nvSpPr>
          <p:cNvPr id="3" name="Content Placeholder 2"/>
          <p:cNvSpPr>
            <a:spLocks noGrp="1"/>
          </p:cNvSpPr>
          <p:nvPr>
            <p:ph idx="1"/>
          </p:nvPr>
        </p:nvSpPr>
        <p:spPr>
          <a:xfrm>
            <a:off x="395536" y="1124744"/>
            <a:ext cx="8424936" cy="5472608"/>
          </a:xfrm>
        </p:spPr>
        <p:txBody>
          <a:bodyPr>
            <a:noAutofit/>
          </a:bodyPr>
          <a:lstStyle/>
          <a:p>
            <a:r>
              <a:rPr lang="en-IN" sz="2800" dirty="0"/>
              <a:t>Statistical Al</a:t>
            </a:r>
          </a:p>
          <a:p>
            <a:pPr lvl="1"/>
            <a:r>
              <a:rPr lang="en-IN" sz="2400" dirty="0"/>
              <a:t>Started in early 90s. The field shifted to more data driven approach as compared to the knowledge-driven expert systems developed earlier.</a:t>
            </a:r>
          </a:p>
          <a:p>
            <a:r>
              <a:rPr lang="en-IN" sz="2800" dirty="0"/>
              <a:t>Big Data Analysis</a:t>
            </a:r>
          </a:p>
          <a:p>
            <a:r>
              <a:rPr lang="en-IN" sz="2800" dirty="0"/>
              <a:t>As a result of the exponential growth in the amount of data that is available for scientific research, the science is on the brink of huge changes</a:t>
            </a:r>
          </a:p>
          <a:p>
            <a:pPr lvl="1"/>
            <a:r>
              <a:rPr lang="en-IN" sz="2400" dirty="0"/>
              <a:t>Statistical Al is a centre piece of Big Data analysis</a:t>
            </a:r>
          </a:p>
          <a:p>
            <a:pPr lvl="1"/>
            <a:r>
              <a:rPr lang="en-IN" sz="2400" dirty="0"/>
              <a:t>The aim is to develop new methods to store these substantial amounts, </a:t>
            </a:r>
            <a:r>
              <a:rPr lang="en-IN" dirty="0"/>
              <a:t>and to quickly find, analyse, and validate complex patterns in Big Data</a:t>
            </a:r>
          </a:p>
        </p:txBody>
      </p:sp>
      <p:sp>
        <p:nvSpPr>
          <p:cNvPr id="4" name="Footer Placeholder 3"/>
          <p:cNvSpPr>
            <a:spLocks noGrp="1"/>
          </p:cNvSpPr>
          <p:nvPr>
            <p:ph type="ftr" sz="quarter" idx="11"/>
          </p:nvPr>
        </p:nvSpPr>
        <p:spPr/>
        <p:txBody>
          <a:bodyPr/>
          <a:lstStyle/>
          <a:p>
            <a:r>
              <a:rPr lang="en-IN" dirty="0"/>
              <a:t>AIMLDL Course by Prof </a:t>
            </a:r>
            <a:r>
              <a:rPr lang="en-IN" dirty="0" err="1"/>
              <a:t>Amey</a:t>
            </a:r>
            <a:r>
              <a:rPr lang="en-IN" dirty="0"/>
              <a:t>  </a:t>
            </a:r>
            <a:r>
              <a:rPr lang="en-IN" dirty="0" err="1"/>
              <a:t>Karkare</a:t>
            </a:r>
            <a:r>
              <a:rPr lang="en-IN" dirty="0"/>
              <a:t> IIT Kanpur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Evolution</a:t>
            </a:r>
            <a:endParaRPr lang="en-IN" dirty="0"/>
          </a:p>
        </p:txBody>
      </p:sp>
      <p:sp>
        <p:nvSpPr>
          <p:cNvPr id="3" name="Content Placeholder 2"/>
          <p:cNvSpPr>
            <a:spLocks noGrp="1"/>
          </p:cNvSpPr>
          <p:nvPr>
            <p:ph idx="1"/>
          </p:nvPr>
        </p:nvSpPr>
        <p:spPr>
          <a:xfrm>
            <a:off x="395536" y="1124744"/>
            <a:ext cx="8424936" cy="5472608"/>
          </a:xfrm>
        </p:spPr>
        <p:txBody>
          <a:bodyPr>
            <a:noAutofit/>
          </a:bodyPr>
          <a:lstStyle/>
          <a:p>
            <a:r>
              <a:rPr lang="en-IN" sz="2800" dirty="0"/>
              <a:t>1994 – Self driving car road test</a:t>
            </a:r>
          </a:p>
          <a:p>
            <a:r>
              <a:rPr lang="en-IN" sz="2800" dirty="0"/>
              <a:t>1997 – Deep blue beats Gary Kasparov</a:t>
            </a:r>
          </a:p>
          <a:p>
            <a:r>
              <a:rPr lang="en-IN" sz="2800" dirty="0"/>
              <a:t>2009 – Google builds self driving car</a:t>
            </a:r>
          </a:p>
          <a:p>
            <a:r>
              <a:rPr lang="en-IN" sz="2800" dirty="0"/>
              <a:t>2011 – Watson wins Jeopardy</a:t>
            </a:r>
          </a:p>
          <a:p>
            <a:r>
              <a:rPr lang="en-IN" sz="2800" dirty="0"/>
              <a:t>2014 – Human Vision Surpassed by ML System</a:t>
            </a:r>
          </a:p>
          <a:p>
            <a:r>
              <a:rPr lang="en-IN" sz="2800" dirty="0"/>
              <a:t>2015 – </a:t>
            </a:r>
            <a:r>
              <a:rPr lang="en-IN" sz="2800" dirty="0" err="1"/>
              <a:t>AlphaGo</a:t>
            </a:r>
            <a:r>
              <a:rPr lang="en-IN" sz="2800" dirty="0"/>
              <a:t> beats a human professional Go player</a:t>
            </a:r>
          </a:p>
          <a:p>
            <a:r>
              <a:rPr lang="en-IN" sz="2800" dirty="0"/>
              <a:t>2019 – </a:t>
            </a:r>
            <a:r>
              <a:rPr lang="en-IN" sz="2800" dirty="0" err="1"/>
              <a:t>Deepfake</a:t>
            </a:r>
            <a:r>
              <a:rPr lang="en-IN" sz="2800" dirty="0"/>
              <a:t> - videos from just one picture as input</a:t>
            </a:r>
          </a:p>
          <a:p>
            <a:r>
              <a:rPr lang="en-IN" sz="2800" dirty="0"/>
              <a:t>The saga continues …</a:t>
            </a:r>
            <a:endParaRPr lang="en-IN" dirty="0"/>
          </a:p>
        </p:txBody>
      </p:sp>
      <p:sp>
        <p:nvSpPr>
          <p:cNvPr id="4" name="Footer Placeholder 3"/>
          <p:cNvSpPr>
            <a:spLocks noGrp="1"/>
          </p:cNvSpPr>
          <p:nvPr>
            <p:ph type="ftr" sz="quarter" idx="11"/>
          </p:nvPr>
        </p:nvSpPr>
        <p:spPr/>
        <p:txBody>
          <a:bodyPr/>
          <a:lstStyle/>
          <a:p>
            <a:r>
              <a:rPr lang="en-IN" dirty="0"/>
              <a:t>AIMLDL Course by Prof </a:t>
            </a:r>
            <a:r>
              <a:rPr lang="en-IN" dirty="0" err="1"/>
              <a:t>Amey</a:t>
            </a:r>
            <a:r>
              <a:rPr lang="en-IN" dirty="0"/>
              <a:t>  </a:t>
            </a:r>
            <a:r>
              <a:rPr lang="en-IN" dirty="0" err="1"/>
              <a:t>Karkare</a:t>
            </a:r>
            <a:r>
              <a:rPr lang="en-IN" dirty="0"/>
              <a:t> IIT Kanpur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t>
            </a:r>
            <a:endParaRPr lang="en-IN" dirty="0"/>
          </a:p>
        </p:txBody>
      </p:sp>
      <p:sp>
        <p:nvSpPr>
          <p:cNvPr id="4" name="Footer Placeholder 3"/>
          <p:cNvSpPr>
            <a:spLocks noGrp="1"/>
          </p:cNvSpPr>
          <p:nvPr>
            <p:ph type="ftr" sz="quarter" idx="11"/>
          </p:nvPr>
        </p:nvSpPr>
        <p:spPr/>
        <p:txBody>
          <a:bodyPr/>
          <a:lstStyle/>
          <a:p>
            <a:r>
              <a:rPr lang="en-US" dirty="0"/>
              <a:t>Credit: Dr. Deepak </a:t>
            </a:r>
            <a:r>
              <a:rPr lang="en-US" dirty="0" err="1"/>
              <a:t>Garg</a:t>
            </a:r>
            <a:r>
              <a:rPr lang="en-US" dirty="0"/>
              <a:t> BENETT University</a:t>
            </a:r>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0" y="1124744"/>
            <a:ext cx="9039225" cy="49339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t>
            </a:r>
            <a:endParaRPr lang="en-IN" dirty="0"/>
          </a:p>
        </p:txBody>
      </p:sp>
      <p:sp>
        <p:nvSpPr>
          <p:cNvPr id="4" name="Footer Placeholder 3"/>
          <p:cNvSpPr>
            <a:spLocks noGrp="1"/>
          </p:cNvSpPr>
          <p:nvPr>
            <p:ph type="ftr" sz="quarter" idx="11"/>
          </p:nvPr>
        </p:nvSpPr>
        <p:spPr/>
        <p:txBody>
          <a:bodyPr/>
          <a:lstStyle/>
          <a:p>
            <a:r>
              <a:rPr lang="en-US" dirty="0"/>
              <a:t>Credit: Dr. Deepak </a:t>
            </a:r>
            <a:r>
              <a:rPr lang="en-US" dirty="0" err="1"/>
              <a:t>Garg</a:t>
            </a:r>
            <a:r>
              <a:rPr lang="en-US" dirty="0"/>
              <a:t> BENETT University</a:t>
            </a:r>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1" y="1556792"/>
            <a:ext cx="9120162" cy="441538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Reasons?</a:t>
            </a:r>
            <a:endParaRPr lang="en-IN" dirty="0"/>
          </a:p>
        </p:txBody>
      </p:sp>
      <p:sp>
        <p:nvSpPr>
          <p:cNvPr id="3" name="Content Placeholder 2"/>
          <p:cNvSpPr>
            <a:spLocks noGrp="1"/>
          </p:cNvSpPr>
          <p:nvPr>
            <p:ph idx="1"/>
          </p:nvPr>
        </p:nvSpPr>
        <p:spPr>
          <a:xfrm>
            <a:off x="395536" y="1124744"/>
            <a:ext cx="8424936" cy="5472608"/>
          </a:xfrm>
        </p:spPr>
        <p:txBody>
          <a:bodyPr>
            <a:noAutofit/>
          </a:bodyPr>
          <a:lstStyle/>
          <a:p>
            <a:r>
              <a:rPr lang="en-IN" sz="2800" dirty="0"/>
              <a:t>New Software / Algorithms</a:t>
            </a:r>
          </a:p>
          <a:p>
            <a:r>
              <a:rPr lang="en-IN" sz="2800" dirty="0"/>
              <a:t>Neural Network</a:t>
            </a:r>
          </a:p>
          <a:p>
            <a:r>
              <a:rPr lang="en-IN" sz="2800" dirty="0"/>
              <a:t>Deep Learning</a:t>
            </a:r>
          </a:p>
          <a:p>
            <a:r>
              <a:rPr lang="en-IN" sz="2800" dirty="0"/>
              <a:t>New Hardware – GPUs</a:t>
            </a:r>
          </a:p>
          <a:p>
            <a:r>
              <a:rPr lang="en-IN" sz="2800" dirty="0"/>
              <a:t>Cloud as an Enabler</a:t>
            </a:r>
          </a:p>
          <a:p>
            <a:r>
              <a:rPr lang="en-IN" sz="2800" dirty="0"/>
              <a:t>Advances in Big Data processing</a:t>
            </a:r>
            <a:endParaRPr lang="en-IN" dirty="0"/>
          </a:p>
        </p:txBody>
      </p:sp>
      <p:sp>
        <p:nvSpPr>
          <p:cNvPr id="4" name="Footer Placeholder 3"/>
          <p:cNvSpPr>
            <a:spLocks noGrp="1"/>
          </p:cNvSpPr>
          <p:nvPr>
            <p:ph type="ftr" sz="quarter" idx="11"/>
          </p:nvPr>
        </p:nvSpPr>
        <p:spPr/>
        <p:txBody>
          <a:bodyPr/>
          <a:lstStyle/>
          <a:p>
            <a:r>
              <a:rPr lang="en-IN" dirty="0"/>
              <a:t>AIMLDL Course by Prof </a:t>
            </a:r>
            <a:r>
              <a:rPr lang="en-IN" dirty="0" err="1"/>
              <a:t>Amey</a:t>
            </a:r>
            <a:r>
              <a:rPr lang="en-IN" dirty="0"/>
              <a:t>  </a:t>
            </a:r>
            <a:r>
              <a:rPr lang="en-IN" dirty="0" err="1"/>
              <a:t>Karkare</a:t>
            </a:r>
            <a:r>
              <a:rPr lang="en-IN" dirty="0"/>
              <a:t> IIT Kanpur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cstate="print"/>
          <a:srcRect/>
          <a:stretch>
            <a:fillRect/>
          </a:stretch>
        </p:blipFill>
        <p:spPr bwMode="auto">
          <a:xfrm>
            <a:off x="323528" y="836712"/>
            <a:ext cx="8691128" cy="5007471"/>
          </a:xfrm>
          <a:prstGeom prst="rect">
            <a:avLst/>
          </a:prstGeom>
          <a:noFill/>
          <a:ln w="9525">
            <a:noFill/>
            <a:miter lim="800000"/>
            <a:headEnd/>
            <a:tailEnd/>
          </a:ln>
        </p:spPr>
      </p:pic>
      <p:sp>
        <p:nvSpPr>
          <p:cNvPr id="5" name="Footer Placeholder 3"/>
          <p:cNvSpPr>
            <a:spLocks noGrp="1"/>
          </p:cNvSpPr>
          <p:nvPr>
            <p:ph type="ftr" sz="quarter" idx="11"/>
          </p:nvPr>
        </p:nvSpPr>
        <p:spPr>
          <a:xfrm>
            <a:off x="3124200" y="6356350"/>
            <a:ext cx="2895600" cy="365125"/>
          </a:xfrm>
        </p:spPr>
        <p:txBody>
          <a:bodyPr/>
          <a:lstStyle/>
          <a:p>
            <a:r>
              <a:rPr lang="en-IN" dirty="0"/>
              <a:t>AIMLDL Course by Prof </a:t>
            </a:r>
            <a:r>
              <a:rPr lang="en-IN" dirty="0" err="1"/>
              <a:t>Amey</a:t>
            </a:r>
            <a:r>
              <a:rPr lang="en-IN" dirty="0"/>
              <a:t>  </a:t>
            </a:r>
            <a:r>
              <a:rPr lang="en-IN" dirty="0" err="1"/>
              <a:t>Karkare</a:t>
            </a:r>
            <a:r>
              <a:rPr lang="en-IN" dirty="0"/>
              <a:t> IIT Kanpur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ChangeAspect="1" noChangeArrowheads="1"/>
          </p:cNvPicPr>
          <p:nvPr/>
        </p:nvPicPr>
        <p:blipFill>
          <a:blip r:embed="rId2" cstate="print"/>
          <a:srcRect/>
          <a:stretch>
            <a:fillRect/>
          </a:stretch>
        </p:blipFill>
        <p:spPr bwMode="auto">
          <a:xfrm>
            <a:off x="432527" y="1052736"/>
            <a:ext cx="8655263" cy="4968552"/>
          </a:xfrm>
          <a:prstGeom prst="rect">
            <a:avLst/>
          </a:prstGeom>
          <a:noFill/>
          <a:ln w="9525">
            <a:noFill/>
            <a:miter lim="800000"/>
            <a:headEnd/>
            <a:tailEnd/>
          </a:ln>
        </p:spPr>
      </p:pic>
      <p:sp>
        <p:nvSpPr>
          <p:cNvPr id="5" name="Footer Placeholder 3"/>
          <p:cNvSpPr>
            <a:spLocks noGrp="1"/>
          </p:cNvSpPr>
          <p:nvPr>
            <p:ph type="ftr" sz="quarter" idx="11"/>
          </p:nvPr>
        </p:nvSpPr>
        <p:spPr>
          <a:xfrm>
            <a:off x="3124200" y="6356350"/>
            <a:ext cx="2895600" cy="365125"/>
          </a:xfrm>
        </p:spPr>
        <p:txBody>
          <a:bodyPr/>
          <a:lstStyle/>
          <a:p>
            <a:r>
              <a:rPr lang="en-IN" dirty="0"/>
              <a:t>AIMLDL Course by Prof </a:t>
            </a:r>
            <a:r>
              <a:rPr lang="en-IN" dirty="0" err="1"/>
              <a:t>Amey</a:t>
            </a:r>
            <a:r>
              <a:rPr lang="en-IN" dirty="0"/>
              <a:t>  </a:t>
            </a:r>
            <a:r>
              <a:rPr lang="en-IN" dirty="0" err="1"/>
              <a:t>Karkare</a:t>
            </a:r>
            <a:r>
              <a:rPr lang="en-IN" dirty="0"/>
              <a:t> IIT Kanpur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ChangeAspect="1" noChangeArrowheads="1"/>
          </p:cNvPicPr>
          <p:nvPr/>
        </p:nvPicPr>
        <p:blipFill>
          <a:blip r:embed="rId2" cstate="print"/>
          <a:srcRect/>
          <a:stretch>
            <a:fillRect/>
          </a:stretch>
        </p:blipFill>
        <p:spPr bwMode="auto">
          <a:xfrm>
            <a:off x="240150" y="1124744"/>
            <a:ext cx="8868354" cy="4968552"/>
          </a:xfrm>
          <a:prstGeom prst="rect">
            <a:avLst/>
          </a:prstGeom>
          <a:noFill/>
          <a:ln w="9525">
            <a:noFill/>
            <a:miter lim="800000"/>
            <a:headEnd/>
            <a:tailEnd/>
          </a:ln>
        </p:spPr>
      </p:pic>
      <p:sp>
        <p:nvSpPr>
          <p:cNvPr id="5" name="Footer Placeholder 3"/>
          <p:cNvSpPr>
            <a:spLocks noGrp="1"/>
          </p:cNvSpPr>
          <p:nvPr>
            <p:ph type="ftr" sz="quarter" idx="11"/>
          </p:nvPr>
        </p:nvSpPr>
        <p:spPr>
          <a:xfrm>
            <a:off x="3124200" y="6356350"/>
            <a:ext cx="2895600" cy="365125"/>
          </a:xfrm>
        </p:spPr>
        <p:txBody>
          <a:bodyPr/>
          <a:lstStyle/>
          <a:p>
            <a:r>
              <a:rPr lang="en-IN" dirty="0"/>
              <a:t>AIMLDL Course by Prof </a:t>
            </a:r>
            <a:r>
              <a:rPr lang="en-IN" dirty="0" err="1"/>
              <a:t>Amey</a:t>
            </a:r>
            <a:r>
              <a:rPr lang="en-IN" dirty="0"/>
              <a:t>  </a:t>
            </a:r>
            <a:r>
              <a:rPr lang="en-IN" dirty="0" err="1"/>
              <a:t>Karkare</a:t>
            </a:r>
            <a:r>
              <a:rPr lang="en-IN" dirty="0"/>
              <a:t> IIT Kanpur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F04C2-0C75-A27C-9E99-F2A6A6CFB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0974CC-A094-CF3C-BA02-4A7548AA5663}"/>
              </a:ext>
            </a:extLst>
          </p:cNvPr>
          <p:cNvSpPr>
            <a:spLocks noGrp="1"/>
          </p:cNvSpPr>
          <p:nvPr>
            <p:ph type="title"/>
          </p:nvPr>
        </p:nvSpPr>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id="{5B1DDF3D-626A-FEDC-86E0-D29F0F3EB4C9}"/>
              </a:ext>
            </a:extLst>
          </p:cNvPr>
          <p:cNvSpPr>
            <a:spLocks noGrp="1"/>
          </p:cNvSpPr>
          <p:nvPr>
            <p:ph idx="1"/>
          </p:nvPr>
        </p:nvSpPr>
        <p:spPr/>
        <p:txBody>
          <a:bodyPr/>
          <a:lstStyle/>
          <a:p>
            <a:r>
              <a:rPr lang="en-IN" dirty="0"/>
              <a:t>Introduction -  </a:t>
            </a:r>
            <a:br>
              <a:rPr lang="en-IN" dirty="0"/>
            </a:br>
            <a:r>
              <a:rPr lang="en-IN" dirty="0"/>
              <a:t>Overview of AI, ML, DL, </a:t>
            </a:r>
          </a:p>
          <a:p>
            <a:r>
              <a:rPr lang="en-IN" dirty="0"/>
              <a:t>Artificial Intelligence Evolution, </a:t>
            </a:r>
          </a:p>
          <a:p>
            <a:r>
              <a:rPr lang="en-US" dirty="0"/>
              <a:t>Mathematical Background</a:t>
            </a:r>
            <a:endParaRPr lang="en-IN" dirty="0"/>
          </a:p>
          <a:p>
            <a:r>
              <a:rPr lang="en-IN" dirty="0"/>
              <a:t>Find out where AI, ML, DL  is applied in Technology and Science. </a:t>
            </a:r>
          </a:p>
          <a:p>
            <a:r>
              <a:rPr lang="en-IN" dirty="0"/>
              <a:t>Applications in real scenarios.</a:t>
            </a:r>
          </a:p>
        </p:txBody>
      </p:sp>
    </p:spTree>
    <p:extLst>
      <p:ext uri="{BB962C8B-B14F-4D97-AF65-F5344CB8AC3E}">
        <p14:creationId xmlns:p14="http://schemas.microsoft.com/office/powerpoint/2010/main" val="1514368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ChangeAspect="1" noChangeArrowheads="1"/>
          </p:cNvPicPr>
          <p:nvPr/>
        </p:nvPicPr>
        <p:blipFill>
          <a:blip r:embed="rId2" cstate="print"/>
          <a:srcRect/>
          <a:stretch>
            <a:fillRect/>
          </a:stretch>
        </p:blipFill>
        <p:spPr bwMode="auto">
          <a:xfrm>
            <a:off x="78191" y="836712"/>
            <a:ext cx="8958305" cy="5112568"/>
          </a:xfrm>
          <a:prstGeom prst="rect">
            <a:avLst/>
          </a:prstGeom>
          <a:noFill/>
          <a:ln w="9525">
            <a:noFill/>
            <a:miter lim="800000"/>
            <a:headEnd/>
            <a:tailEnd/>
          </a:ln>
        </p:spPr>
      </p:pic>
      <p:sp>
        <p:nvSpPr>
          <p:cNvPr id="5" name="Footer Placeholder 3"/>
          <p:cNvSpPr>
            <a:spLocks noGrp="1"/>
          </p:cNvSpPr>
          <p:nvPr>
            <p:ph type="ftr" sz="quarter" idx="11"/>
          </p:nvPr>
        </p:nvSpPr>
        <p:spPr>
          <a:xfrm>
            <a:off x="3124200" y="6356350"/>
            <a:ext cx="2895600" cy="365125"/>
          </a:xfrm>
        </p:spPr>
        <p:txBody>
          <a:bodyPr/>
          <a:lstStyle/>
          <a:p>
            <a:r>
              <a:rPr lang="en-IN" dirty="0"/>
              <a:t>AIMLDL Course by Prof </a:t>
            </a:r>
            <a:r>
              <a:rPr lang="en-IN" dirty="0" err="1"/>
              <a:t>Amey</a:t>
            </a:r>
            <a:r>
              <a:rPr lang="en-IN" dirty="0"/>
              <a:t>  </a:t>
            </a:r>
            <a:r>
              <a:rPr lang="en-IN" dirty="0" err="1"/>
              <a:t>Karkare</a:t>
            </a:r>
            <a:r>
              <a:rPr lang="en-IN" dirty="0"/>
              <a:t> IIT Kanpur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ChangeAspect="1" noChangeArrowheads="1"/>
          </p:cNvPicPr>
          <p:nvPr/>
        </p:nvPicPr>
        <p:blipFill>
          <a:blip r:embed="rId2" cstate="print"/>
          <a:srcRect/>
          <a:stretch>
            <a:fillRect/>
          </a:stretch>
        </p:blipFill>
        <p:spPr bwMode="auto">
          <a:xfrm>
            <a:off x="447225" y="1124744"/>
            <a:ext cx="8636245" cy="4824535"/>
          </a:xfrm>
          <a:prstGeom prst="rect">
            <a:avLst/>
          </a:prstGeom>
          <a:noFill/>
          <a:ln w="9525">
            <a:noFill/>
            <a:miter lim="800000"/>
            <a:headEnd/>
            <a:tailEnd/>
          </a:ln>
        </p:spPr>
      </p:pic>
      <p:sp>
        <p:nvSpPr>
          <p:cNvPr id="5" name="Footer Placeholder 3"/>
          <p:cNvSpPr>
            <a:spLocks noGrp="1"/>
          </p:cNvSpPr>
          <p:nvPr>
            <p:ph type="ftr" sz="quarter" idx="11"/>
          </p:nvPr>
        </p:nvSpPr>
        <p:spPr>
          <a:xfrm>
            <a:off x="3124200" y="6356350"/>
            <a:ext cx="2895600" cy="365125"/>
          </a:xfrm>
        </p:spPr>
        <p:txBody>
          <a:bodyPr/>
          <a:lstStyle/>
          <a:p>
            <a:r>
              <a:rPr lang="en-IN" dirty="0"/>
              <a:t>AIMLDL Course by Prof </a:t>
            </a:r>
            <a:r>
              <a:rPr lang="en-IN" dirty="0" err="1"/>
              <a:t>Amey</a:t>
            </a:r>
            <a:r>
              <a:rPr lang="en-IN" dirty="0"/>
              <a:t>  </a:t>
            </a:r>
            <a:r>
              <a:rPr lang="en-IN" dirty="0" err="1"/>
              <a:t>Karkare</a:t>
            </a:r>
            <a:r>
              <a:rPr lang="en-IN" dirty="0"/>
              <a:t> IIT Kanpur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p:cNvPicPr>
            <a:picLocks noChangeAspect="1" noChangeArrowheads="1"/>
          </p:cNvPicPr>
          <p:nvPr/>
        </p:nvPicPr>
        <p:blipFill>
          <a:blip r:embed="rId2" cstate="print"/>
          <a:srcRect/>
          <a:stretch>
            <a:fillRect/>
          </a:stretch>
        </p:blipFill>
        <p:spPr bwMode="auto">
          <a:xfrm>
            <a:off x="467544" y="1268760"/>
            <a:ext cx="8316925" cy="4752528"/>
          </a:xfrm>
          <a:prstGeom prst="rect">
            <a:avLst/>
          </a:prstGeom>
          <a:noFill/>
          <a:ln w="9525">
            <a:noFill/>
            <a:miter lim="800000"/>
            <a:headEnd/>
            <a:tailEnd/>
          </a:ln>
        </p:spPr>
      </p:pic>
      <p:sp>
        <p:nvSpPr>
          <p:cNvPr id="5" name="Footer Placeholder 3"/>
          <p:cNvSpPr>
            <a:spLocks noGrp="1"/>
          </p:cNvSpPr>
          <p:nvPr>
            <p:ph type="ftr" sz="quarter" idx="11"/>
          </p:nvPr>
        </p:nvSpPr>
        <p:spPr>
          <a:xfrm>
            <a:off x="3124200" y="6356350"/>
            <a:ext cx="2895600" cy="365125"/>
          </a:xfrm>
        </p:spPr>
        <p:txBody>
          <a:bodyPr/>
          <a:lstStyle/>
          <a:p>
            <a:r>
              <a:rPr lang="en-IN" dirty="0"/>
              <a:t>AIMLDL Course by Prof </a:t>
            </a:r>
            <a:r>
              <a:rPr lang="en-IN" dirty="0" err="1"/>
              <a:t>Amey</a:t>
            </a:r>
            <a:r>
              <a:rPr lang="en-IN" dirty="0"/>
              <a:t>  </a:t>
            </a:r>
            <a:r>
              <a:rPr lang="en-IN" dirty="0" err="1"/>
              <a:t>Karkare</a:t>
            </a:r>
            <a:r>
              <a:rPr lang="en-IN" dirty="0"/>
              <a:t> IIT Kanpur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42" name="Picture 2"/>
          <p:cNvPicPr>
            <a:picLocks noChangeAspect="1" noChangeArrowheads="1"/>
          </p:cNvPicPr>
          <p:nvPr/>
        </p:nvPicPr>
        <p:blipFill>
          <a:blip r:embed="rId2" cstate="print"/>
          <a:srcRect/>
          <a:stretch>
            <a:fillRect/>
          </a:stretch>
        </p:blipFill>
        <p:spPr bwMode="auto">
          <a:xfrm>
            <a:off x="539552" y="1262063"/>
            <a:ext cx="8336310" cy="4881623"/>
          </a:xfrm>
          <a:prstGeom prst="rect">
            <a:avLst/>
          </a:prstGeom>
          <a:noFill/>
          <a:ln w="9525">
            <a:noFill/>
            <a:miter lim="800000"/>
            <a:headEnd/>
            <a:tailEnd/>
          </a:ln>
        </p:spPr>
      </p:pic>
      <p:sp>
        <p:nvSpPr>
          <p:cNvPr id="5" name="Footer Placeholder 3"/>
          <p:cNvSpPr>
            <a:spLocks noGrp="1"/>
          </p:cNvSpPr>
          <p:nvPr>
            <p:ph type="ftr" sz="quarter" idx="11"/>
          </p:nvPr>
        </p:nvSpPr>
        <p:spPr>
          <a:xfrm>
            <a:off x="3124200" y="6356350"/>
            <a:ext cx="2895600" cy="365125"/>
          </a:xfrm>
        </p:spPr>
        <p:txBody>
          <a:bodyPr/>
          <a:lstStyle/>
          <a:p>
            <a:r>
              <a:rPr lang="en-IN" dirty="0"/>
              <a:t>AIMLDL Course by Prof </a:t>
            </a:r>
            <a:r>
              <a:rPr lang="en-IN" dirty="0" err="1"/>
              <a:t>Amey</a:t>
            </a:r>
            <a:r>
              <a:rPr lang="en-IN" dirty="0"/>
              <a:t>  </a:t>
            </a:r>
            <a:r>
              <a:rPr lang="en-IN" dirty="0" err="1"/>
              <a:t>Karkare</a:t>
            </a:r>
            <a:r>
              <a:rPr lang="en-IN" dirty="0"/>
              <a:t> IIT Kanpur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ML</a:t>
            </a:r>
            <a:endParaRPr lang="en-IN" dirty="0"/>
          </a:p>
        </p:txBody>
      </p:sp>
      <p:sp>
        <p:nvSpPr>
          <p:cNvPr id="3" name="Content Placeholder 2"/>
          <p:cNvSpPr>
            <a:spLocks noGrp="1"/>
          </p:cNvSpPr>
          <p:nvPr>
            <p:ph idx="1"/>
          </p:nvPr>
        </p:nvSpPr>
        <p:spPr/>
        <p:txBody>
          <a:bodyPr/>
          <a:lstStyle/>
          <a:p>
            <a:r>
              <a:rPr lang="en-IN" b="1" dirty="0"/>
              <a:t>Credit card fraud detection </a:t>
            </a:r>
          </a:p>
          <a:p>
            <a:r>
              <a:rPr lang="en-IN" b="1" dirty="0"/>
              <a:t>Handwritten digit recognition </a:t>
            </a:r>
          </a:p>
          <a:p>
            <a:r>
              <a:rPr lang="en-IN" b="1" dirty="0"/>
              <a:t>Recommender Systems </a:t>
            </a:r>
          </a:p>
          <a:p>
            <a:endParaRPr lang="en-IN" dirty="0"/>
          </a:p>
        </p:txBody>
      </p:sp>
      <p:pic>
        <p:nvPicPr>
          <p:cNvPr id="2052" name="Picture 4"/>
          <p:cNvPicPr>
            <a:picLocks noChangeAspect="1" noChangeArrowheads="1"/>
          </p:cNvPicPr>
          <p:nvPr/>
        </p:nvPicPr>
        <p:blipFill>
          <a:blip r:embed="rId2" cstate="print"/>
          <a:srcRect/>
          <a:stretch>
            <a:fillRect/>
          </a:stretch>
        </p:blipFill>
        <p:spPr bwMode="auto">
          <a:xfrm>
            <a:off x="5940152" y="1700808"/>
            <a:ext cx="2971800" cy="2876550"/>
          </a:xfrm>
          <a:prstGeom prst="rect">
            <a:avLst/>
          </a:prstGeom>
          <a:noFill/>
          <a:ln w="9525">
            <a:noFill/>
            <a:miter lim="800000"/>
            <a:headEnd/>
            <a:tailEnd/>
          </a:ln>
        </p:spPr>
      </p:pic>
      <p:pic>
        <p:nvPicPr>
          <p:cNvPr id="2054" name="Picture 6"/>
          <p:cNvPicPr>
            <a:picLocks noChangeAspect="1" noChangeArrowheads="1"/>
          </p:cNvPicPr>
          <p:nvPr/>
        </p:nvPicPr>
        <p:blipFill>
          <a:blip r:embed="rId3" cstate="print"/>
          <a:srcRect/>
          <a:stretch>
            <a:fillRect/>
          </a:stretch>
        </p:blipFill>
        <p:spPr bwMode="auto">
          <a:xfrm>
            <a:off x="1187624" y="3501008"/>
            <a:ext cx="3838575" cy="2876550"/>
          </a:xfrm>
          <a:prstGeom prst="rect">
            <a:avLst/>
          </a:prstGeom>
          <a:noFill/>
          <a:ln w="9525">
            <a:noFill/>
            <a:miter lim="800000"/>
            <a:headEnd/>
            <a:tailEnd/>
          </a:ln>
        </p:spPr>
      </p:pic>
      <p:sp>
        <p:nvSpPr>
          <p:cNvPr id="7" name="Footer Placeholder 3"/>
          <p:cNvSpPr>
            <a:spLocks noGrp="1"/>
          </p:cNvSpPr>
          <p:nvPr>
            <p:ph type="ftr" sz="quarter" idx="11"/>
          </p:nvPr>
        </p:nvSpPr>
        <p:spPr>
          <a:xfrm>
            <a:off x="3124200" y="6356350"/>
            <a:ext cx="2895600" cy="365125"/>
          </a:xfrm>
        </p:spPr>
        <p:txBody>
          <a:bodyPr/>
          <a:lstStyle/>
          <a:p>
            <a:r>
              <a:rPr lang="en-IN" dirty="0"/>
              <a:t>AIMLDL Course by Prof </a:t>
            </a:r>
            <a:r>
              <a:rPr lang="en-IN" dirty="0" err="1"/>
              <a:t>Amey</a:t>
            </a:r>
            <a:r>
              <a:rPr lang="en-IN" dirty="0"/>
              <a:t>  </a:t>
            </a:r>
            <a:r>
              <a:rPr lang="en-IN" dirty="0" err="1"/>
              <a:t>Karkare</a:t>
            </a:r>
            <a:r>
              <a:rPr lang="en-IN" dirty="0"/>
              <a:t> IIT Kanpur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Applications</a:t>
            </a:r>
            <a:endParaRPr lang="en-IN" dirty="0"/>
          </a:p>
        </p:txBody>
      </p:sp>
      <p:sp>
        <p:nvSpPr>
          <p:cNvPr id="3" name="Content Placeholder 2"/>
          <p:cNvSpPr>
            <a:spLocks noGrp="1"/>
          </p:cNvSpPr>
          <p:nvPr>
            <p:ph idx="1"/>
          </p:nvPr>
        </p:nvSpPr>
        <p:spPr/>
        <p:txBody>
          <a:bodyPr/>
          <a:lstStyle/>
          <a:p>
            <a:r>
              <a:rPr lang="en-IN" b="1" dirty="0"/>
              <a:t>Targeted ads on mobile apps </a:t>
            </a:r>
          </a:p>
          <a:p>
            <a:r>
              <a:rPr lang="en-IN" b="1" dirty="0"/>
              <a:t>Sentiment analysis </a:t>
            </a:r>
          </a:p>
          <a:p>
            <a:r>
              <a:rPr lang="en-IN" b="1" dirty="0"/>
              <a:t>Climate monitoring </a:t>
            </a:r>
          </a:p>
          <a:p>
            <a:r>
              <a:rPr lang="en-IN" b="1" dirty="0"/>
              <a:t>Crime pattern detection </a:t>
            </a:r>
          </a:p>
          <a:p>
            <a:r>
              <a:rPr lang="en-IN" b="1" dirty="0"/>
              <a:t>Drug effectiveness analysis </a:t>
            </a:r>
          </a:p>
          <a:p>
            <a:r>
              <a:rPr lang="en-US" b="1" dirty="0"/>
              <a:t>Translation </a:t>
            </a:r>
            <a:r>
              <a:rPr lang="en-US" b="1" dirty="0" err="1"/>
              <a:t>Aps</a:t>
            </a:r>
            <a:endParaRPr lang="en-US" b="1" dirty="0"/>
          </a:p>
          <a:p>
            <a:r>
              <a:rPr lang="en-US" b="1"/>
              <a:t>Self Driven Cars</a:t>
            </a:r>
            <a:endParaRPr lang="en-IN" b="1" dirty="0"/>
          </a:p>
          <a:p>
            <a:endParaRPr lang="en-IN" dirty="0"/>
          </a:p>
        </p:txBody>
      </p:sp>
      <p:sp>
        <p:nvSpPr>
          <p:cNvPr id="4" name="Footer Placeholder 3"/>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Engineers &amp; Data Scientists</a:t>
            </a:r>
          </a:p>
        </p:txBody>
      </p:sp>
      <p:sp>
        <p:nvSpPr>
          <p:cNvPr id="8" name="Rectangle 7"/>
          <p:cNvSpPr/>
          <p:nvPr/>
        </p:nvSpPr>
        <p:spPr>
          <a:xfrm>
            <a:off x="381000" y="1371600"/>
            <a:ext cx="8534400" cy="5509200"/>
          </a:xfrm>
          <a:prstGeom prst="rect">
            <a:avLst/>
          </a:prstGeom>
        </p:spPr>
        <p:txBody>
          <a:bodyPr wrap="square">
            <a:spAutoFit/>
          </a:bodyPr>
          <a:lstStyle/>
          <a:p>
            <a:pPr>
              <a:buFont typeface="Arial" pitchFamily="34" charset="0"/>
              <a:buChar char="•"/>
            </a:pPr>
            <a:r>
              <a:rPr lang="en-US" sz="3200" dirty="0"/>
              <a:t>“Specialists known as </a:t>
            </a:r>
            <a:r>
              <a:rPr lang="en-US" sz="3200" i="1" dirty="0">
                <a:solidFill>
                  <a:srgbClr val="FF0000"/>
                </a:solidFill>
              </a:rPr>
              <a:t>data engineers </a:t>
            </a:r>
            <a:r>
              <a:rPr lang="en-US" sz="3200" i="1" dirty="0"/>
              <a:t>are constantly finding innovative and powerful new ways to </a:t>
            </a:r>
            <a:r>
              <a:rPr lang="en-US" sz="3200" dirty="0">
                <a:solidFill>
                  <a:srgbClr val="FF0000"/>
                </a:solidFill>
              </a:rPr>
              <a:t>capture, collate, and condense unimaginably</a:t>
            </a:r>
            <a:r>
              <a:rPr lang="en-US" sz="3200" dirty="0"/>
              <a:t> massive volumes of data, </a:t>
            </a:r>
          </a:p>
          <a:p>
            <a:pPr>
              <a:buFont typeface="Arial" pitchFamily="34" charset="0"/>
              <a:buChar char="•"/>
            </a:pPr>
            <a:endParaRPr lang="en-US" sz="3200" dirty="0"/>
          </a:p>
          <a:p>
            <a:pPr>
              <a:buFont typeface="Arial" pitchFamily="34" charset="0"/>
              <a:buChar char="•"/>
            </a:pPr>
            <a:r>
              <a:rPr lang="en-US" sz="3200" dirty="0"/>
              <a:t>other specialists known as </a:t>
            </a:r>
            <a:r>
              <a:rPr lang="en-US" sz="3200" i="1" dirty="0">
                <a:solidFill>
                  <a:srgbClr val="FF0000"/>
                </a:solidFill>
              </a:rPr>
              <a:t>data scientists </a:t>
            </a:r>
            <a:r>
              <a:rPr lang="en-US" sz="3200" i="1" dirty="0"/>
              <a:t>are leading change by </a:t>
            </a:r>
            <a:r>
              <a:rPr lang="en-US" sz="3200" i="1" dirty="0">
                <a:solidFill>
                  <a:srgbClr val="FF0000"/>
                </a:solidFill>
              </a:rPr>
              <a:t>deriving valuable </a:t>
            </a:r>
            <a:r>
              <a:rPr lang="en-US" sz="3200" dirty="0">
                <a:solidFill>
                  <a:srgbClr val="FF0000"/>
                </a:solidFill>
              </a:rPr>
              <a:t>and actionable insights</a:t>
            </a:r>
            <a:r>
              <a:rPr lang="en-US" sz="3200" dirty="0"/>
              <a:t> from that data.</a:t>
            </a:r>
          </a:p>
          <a:p>
            <a:pPr>
              <a:buFont typeface="Arial" pitchFamily="34" charset="0"/>
              <a:buChar char="•"/>
            </a:pPr>
            <a:endParaRPr lang="en-US" sz="3200" dirty="0"/>
          </a:p>
          <a:p>
            <a:pPr>
              <a:buFont typeface="Arial" pitchFamily="34" charset="0"/>
              <a:buChar char="•"/>
            </a:pPr>
            <a:r>
              <a:rPr lang="en-US" sz="3200" dirty="0"/>
              <a:t>data science represents </a:t>
            </a:r>
            <a:r>
              <a:rPr lang="en-US" sz="3200" dirty="0">
                <a:solidFill>
                  <a:srgbClr val="FF0000"/>
                </a:solidFill>
              </a:rPr>
              <a:t>process and resource optimization</a:t>
            </a:r>
          </a:p>
        </p:txBody>
      </p:sp>
      <p:sp>
        <p:nvSpPr>
          <p:cNvPr id="4" name="Footer Placeholder 3"/>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a:t>
            </a:r>
          </a:p>
        </p:txBody>
      </p:sp>
      <p:sp>
        <p:nvSpPr>
          <p:cNvPr id="8" name="Rectangle 7"/>
          <p:cNvSpPr/>
          <p:nvPr/>
        </p:nvSpPr>
        <p:spPr>
          <a:xfrm>
            <a:off x="381000" y="1371600"/>
            <a:ext cx="8534400" cy="5016758"/>
          </a:xfrm>
          <a:prstGeom prst="rect">
            <a:avLst/>
          </a:prstGeom>
        </p:spPr>
        <p:txBody>
          <a:bodyPr wrap="square">
            <a:spAutoFit/>
          </a:bodyPr>
          <a:lstStyle/>
          <a:p>
            <a:r>
              <a:rPr lang="en-US" sz="3200" dirty="0"/>
              <a:t>Data science produces </a:t>
            </a:r>
            <a:r>
              <a:rPr lang="en-US" sz="3200" i="1" dirty="0">
                <a:solidFill>
                  <a:srgbClr val="FF0000"/>
                </a:solidFill>
              </a:rPr>
              <a:t>data insights </a:t>
            </a:r>
            <a:r>
              <a:rPr lang="en-US" sz="3200" i="1" dirty="0"/>
              <a:t>— insights you can use to understand </a:t>
            </a:r>
            <a:r>
              <a:rPr lang="en-US" sz="3200" dirty="0"/>
              <a:t>and improve your business, your investments, your health and your lifestyle and social life</a:t>
            </a:r>
          </a:p>
          <a:p>
            <a:endParaRPr lang="en-US" sz="3200" dirty="0"/>
          </a:p>
          <a:p>
            <a:r>
              <a:rPr lang="en-US" sz="3200" dirty="0"/>
              <a:t>For any goal or pursuit you can imagine, you can find data science methods to help you know and </a:t>
            </a:r>
            <a:r>
              <a:rPr lang="en-US" sz="3200" dirty="0">
                <a:solidFill>
                  <a:srgbClr val="FF0000"/>
                </a:solidFill>
              </a:rPr>
              <a:t>predict the most direct route from where you</a:t>
            </a:r>
          </a:p>
          <a:p>
            <a:r>
              <a:rPr lang="en-US" sz="3200" dirty="0">
                <a:solidFill>
                  <a:srgbClr val="FF0000"/>
                </a:solidFill>
              </a:rPr>
              <a:t>are to where you want to be </a:t>
            </a:r>
            <a:r>
              <a:rPr lang="en-US" sz="3200" dirty="0"/>
              <a:t>— and anticipate every pothole in the road in between.</a:t>
            </a:r>
          </a:p>
        </p:txBody>
      </p:sp>
      <p:sp>
        <p:nvSpPr>
          <p:cNvPr id="4" name="Footer Placeholder 3"/>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a:t>
            </a:r>
            <a:r>
              <a:rPr lang="en-US" dirty="0" err="1"/>
              <a:t>vs</a:t>
            </a:r>
            <a:r>
              <a:rPr lang="en-US" dirty="0"/>
              <a:t> Data Engineering</a:t>
            </a:r>
          </a:p>
        </p:txBody>
      </p:sp>
      <p:sp>
        <p:nvSpPr>
          <p:cNvPr id="8" name="Rectangle 7"/>
          <p:cNvSpPr/>
          <p:nvPr/>
        </p:nvSpPr>
        <p:spPr>
          <a:xfrm>
            <a:off x="152400" y="1219200"/>
            <a:ext cx="8839200" cy="5509200"/>
          </a:xfrm>
          <a:prstGeom prst="rect">
            <a:avLst/>
          </a:prstGeom>
        </p:spPr>
        <p:txBody>
          <a:bodyPr wrap="square">
            <a:spAutoFit/>
          </a:bodyPr>
          <a:lstStyle/>
          <a:p>
            <a:pPr>
              <a:buFont typeface="Arial" pitchFamily="34" charset="0"/>
              <a:buChar char="•"/>
            </a:pPr>
            <a:r>
              <a:rPr lang="en-US" sz="3200" i="1" dirty="0"/>
              <a:t>Data science is the </a:t>
            </a:r>
            <a:r>
              <a:rPr lang="en-US" sz="3200" i="1" dirty="0">
                <a:solidFill>
                  <a:srgbClr val="FF0000"/>
                </a:solidFill>
              </a:rPr>
              <a:t>practice </a:t>
            </a:r>
            <a:r>
              <a:rPr lang="en-US" sz="3200" dirty="0">
                <a:solidFill>
                  <a:srgbClr val="FF0000"/>
                </a:solidFill>
              </a:rPr>
              <a:t>of using computational methods to derive valuable and actionable insights </a:t>
            </a:r>
            <a:r>
              <a:rPr lang="en-US" sz="3200" dirty="0"/>
              <a:t>from raw datasets. </a:t>
            </a:r>
          </a:p>
          <a:p>
            <a:endParaRPr lang="en-US" sz="3200" dirty="0"/>
          </a:p>
          <a:p>
            <a:pPr>
              <a:buFont typeface="Arial" pitchFamily="34" charset="0"/>
              <a:buChar char="•"/>
            </a:pPr>
            <a:r>
              <a:rPr lang="en-US" sz="3200" i="1" dirty="0"/>
              <a:t>Data engineering, </a:t>
            </a:r>
            <a:r>
              <a:rPr lang="en-US" sz="3200" dirty="0">
                <a:solidFill>
                  <a:srgbClr val="FF0000"/>
                </a:solidFill>
              </a:rPr>
              <a:t>dedicated to overcoming data-processing bottlenecks and data-handling problems for applications that utilize large volumes, varieties, and velocities of data</a:t>
            </a:r>
          </a:p>
          <a:p>
            <a:endParaRPr lang="en-US" sz="3200" dirty="0">
              <a:solidFill>
                <a:srgbClr val="FF0000"/>
              </a:solidFill>
            </a:endParaRPr>
          </a:p>
          <a:p>
            <a:pPr>
              <a:buFont typeface="Arial" pitchFamily="34" charset="0"/>
              <a:buChar char="•"/>
            </a:pPr>
            <a:r>
              <a:rPr lang="en-US" sz="3200" dirty="0"/>
              <a:t>In both domains, it’s common to work with the  </a:t>
            </a:r>
            <a:r>
              <a:rPr lang="en-US" sz="3200" dirty="0">
                <a:solidFill>
                  <a:srgbClr val="FF0000"/>
                </a:solidFill>
              </a:rPr>
              <a:t>different types of data varieties</a:t>
            </a:r>
          </a:p>
        </p:txBody>
      </p:sp>
      <p:sp>
        <p:nvSpPr>
          <p:cNvPr id="4" name="Footer Placeholder 3"/>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a:t>
            </a:r>
            <a:r>
              <a:rPr lang="en-US" dirty="0" err="1"/>
              <a:t>vs</a:t>
            </a:r>
            <a:r>
              <a:rPr lang="en-US" dirty="0"/>
              <a:t> Data Engineering</a:t>
            </a:r>
          </a:p>
        </p:txBody>
      </p:sp>
      <p:sp>
        <p:nvSpPr>
          <p:cNvPr id="8" name="Rectangle 7"/>
          <p:cNvSpPr/>
          <p:nvPr/>
        </p:nvSpPr>
        <p:spPr>
          <a:xfrm>
            <a:off x="152400" y="1219200"/>
            <a:ext cx="8839200" cy="2554545"/>
          </a:xfrm>
          <a:prstGeom prst="rect">
            <a:avLst/>
          </a:prstGeom>
        </p:spPr>
        <p:txBody>
          <a:bodyPr wrap="square">
            <a:spAutoFit/>
          </a:bodyPr>
          <a:lstStyle/>
          <a:p>
            <a:r>
              <a:rPr lang="en-US" sz="3200" dirty="0"/>
              <a:t>Both are essential elements for any comprehensive decision-support system, and both are extremely helpful when formulating robust strategies for future business management and growth</a:t>
            </a:r>
          </a:p>
          <a:p>
            <a:endParaRPr lang="en-US" sz="3200" dirty="0">
              <a:solidFill>
                <a:srgbClr val="FF0000"/>
              </a:solidFill>
            </a:endParaRPr>
          </a:p>
        </p:txBody>
      </p:sp>
      <p:sp>
        <p:nvSpPr>
          <p:cNvPr id="4" name="Footer Placeholder 3"/>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Traditional Programming </a:t>
            </a:r>
            <a:r>
              <a:rPr lang="en-US" dirty="0" err="1"/>
              <a:t>vs</a:t>
            </a:r>
            <a:r>
              <a:rPr lang="en-US" dirty="0"/>
              <a:t> Machine Learning</a:t>
            </a:r>
            <a:endParaRPr lang="en-IN" dirty="0"/>
          </a:p>
        </p:txBody>
      </p:sp>
      <p:sp>
        <p:nvSpPr>
          <p:cNvPr id="3" name="Content Placeholder 2"/>
          <p:cNvSpPr>
            <a:spLocks noGrp="1"/>
          </p:cNvSpPr>
          <p:nvPr>
            <p:ph idx="1"/>
          </p:nvPr>
        </p:nvSpPr>
        <p:spPr>
          <a:xfrm>
            <a:off x="179512" y="1412776"/>
            <a:ext cx="8712968" cy="5256584"/>
          </a:xfrm>
        </p:spPr>
        <p:txBody>
          <a:bodyPr>
            <a:normAutofit/>
          </a:bodyPr>
          <a:lstStyle/>
          <a:p>
            <a:r>
              <a:rPr lang="en-IN" b="1" dirty="0"/>
              <a:t>Traditional Programming </a:t>
            </a:r>
            <a:r>
              <a:rPr lang="en-IN" dirty="0"/>
              <a:t>refers to any manually created program that </a:t>
            </a:r>
            <a:r>
              <a:rPr lang="en-IN" dirty="0">
                <a:solidFill>
                  <a:srgbClr val="FF0000"/>
                </a:solidFill>
              </a:rPr>
              <a:t>uses input data and runs on a computer to produce the output</a:t>
            </a:r>
            <a:r>
              <a:rPr lang="en-IN" dirty="0"/>
              <a:t>.</a:t>
            </a:r>
          </a:p>
          <a:p>
            <a:r>
              <a:rPr lang="en-IN" b="1" dirty="0"/>
              <a:t>Machine Learning</a:t>
            </a:r>
            <a:r>
              <a:rPr lang="en-IN" dirty="0"/>
              <a:t>, also known as augmented analytics, </a:t>
            </a:r>
            <a:r>
              <a:rPr lang="en-IN" dirty="0">
                <a:solidFill>
                  <a:srgbClr val="FF0000"/>
                </a:solidFill>
              </a:rPr>
              <a:t>the input data and output are fed to an algorithm to create a program</a:t>
            </a:r>
            <a:r>
              <a:rPr lang="en-IN" dirty="0"/>
              <a:t>. This yields powerful insights that can be used to predict future outcomes.</a:t>
            </a:r>
          </a:p>
        </p:txBody>
      </p:sp>
      <p:sp>
        <p:nvSpPr>
          <p:cNvPr id="4" name="Footer Placeholder 3"/>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a:t>
            </a:r>
          </a:p>
        </p:txBody>
      </p:sp>
      <p:sp>
        <p:nvSpPr>
          <p:cNvPr id="3" name="Content Placeholder 2"/>
          <p:cNvSpPr>
            <a:spLocks noGrp="1"/>
          </p:cNvSpPr>
          <p:nvPr>
            <p:ph idx="1"/>
          </p:nvPr>
        </p:nvSpPr>
        <p:spPr/>
        <p:txBody>
          <a:bodyPr>
            <a:normAutofit fontScale="77500" lnSpcReduction="20000"/>
          </a:bodyPr>
          <a:lstStyle/>
          <a:p>
            <a:r>
              <a:rPr lang="en-US" dirty="0"/>
              <a:t>Use machine learning to optimize energy usages and lower corporate carbon footprints.</a:t>
            </a:r>
          </a:p>
          <a:p>
            <a:r>
              <a:rPr lang="en-US" dirty="0"/>
              <a:t>Optimize tactical strategies to achieve goals in business and in science.</a:t>
            </a:r>
          </a:p>
          <a:p>
            <a:r>
              <a:rPr lang="en-US" dirty="0"/>
              <a:t>Predict for unknown contaminant levels from sparse environmental datasets.</a:t>
            </a:r>
          </a:p>
          <a:p>
            <a:r>
              <a:rPr lang="en-US" dirty="0"/>
              <a:t>Design automated theft and fraud prevention systems to detect anomalies and trigger alarms based on algorithmic results.</a:t>
            </a:r>
          </a:p>
          <a:p>
            <a:r>
              <a:rPr lang="en-US" dirty="0"/>
              <a:t>Craft site-recommendation engines for use in land acquisitions and real estate development.</a:t>
            </a:r>
          </a:p>
          <a:p>
            <a:r>
              <a:rPr lang="en-US" dirty="0"/>
              <a:t>Implement and interpret predictive analytics and forecasting techniques for net increases in business value.</a:t>
            </a:r>
          </a:p>
        </p:txBody>
      </p:sp>
      <p:sp>
        <p:nvSpPr>
          <p:cNvPr id="4" name="Footer Placeholder 3"/>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Engineering</a:t>
            </a:r>
          </a:p>
        </p:txBody>
      </p:sp>
      <p:sp>
        <p:nvSpPr>
          <p:cNvPr id="3" name="Content Placeholder 2"/>
          <p:cNvSpPr>
            <a:spLocks noGrp="1"/>
          </p:cNvSpPr>
          <p:nvPr>
            <p:ph idx="1"/>
          </p:nvPr>
        </p:nvSpPr>
        <p:spPr/>
        <p:txBody>
          <a:bodyPr>
            <a:normAutofit lnSpcReduction="10000"/>
          </a:bodyPr>
          <a:lstStyle/>
          <a:p>
            <a:r>
              <a:rPr lang="en-US" dirty="0"/>
              <a:t>Build large-scale Software as a Service (</a:t>
            </a:r>
            <a:r>
              <a:rPr lang="en-US" dirty="0" err="1"/>
              <a:t>SaaS</a:t>
            </a:r>
            <a:r>
              <a:rPr lang="en-US" dirty="0"/>
              <a:t>) applications.</a:t>
            </a:r>
          </a:p>
          <a:p>
            <a:r>
              <a:rPr lang="en-US" dirty="0"/>
              <a:t>Build and customize </a:t>
            </a:r>
            <a:r>
              <a:rPr lang="en-US" dirty="0" err="1"/>
              <a:t>Hadoop</a:t>
            </a:r>
            <a:r>
              <a:rPr lang="en-US" dirty="0"/>
              <a:t> and </a:t>
            </a:r>
            <a:r>
              <a:rPr lang="en-US" dirty="0" err="1"/>
              <a:t>MapReduce</a:t>
            </a:r>
            <a:r>
              <a:rPr lang="en-US" dirty="0"/>
              <a:t> applications.</a:t>
            </a:r>
          </a:p>
          <a:p>
            <a:r>
              <a:rPr lang="en-US" dirty="0"/>
              <a:t>Design and build relational databases and highly scaled distributed architectures for processing big data.</a:t>
            </a:r>
          </a:p>
          <a:p>
            <a:r>
              <a:rPr lang="en-US" dirty="0"/>
              <a:t>Extract, transform, and load (ETL) data from one database into another.</a:t>
            </a:r>
          </a:p>
        </p:txBody>
      </p:sp>
      <p:sp>
        <p:nvSpPr>
          <p:cNvPr id="4" name="Footer Placeholder 3"/>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of Data</a:t>
            </a:r>
          </a:p>
        </p:txBody>
      </p:sp>
      <p:sp>
        <p:nvSpPr>
          <p:cNvPr id="3" name="Content Placeholder 2"/>
          <p:cNvSpPr>
            <a:spLocks noGrp="1"/>
          </p:cNvSpPr>
          <p:nvPr>
            <p:ph idx="1"/>
          </p:nvPr>
        </p:nvSpPr>
        <p:spPr/>
        <p:txBody>
          <a:bodyPr>
            <a:normAutofit fontScale="92500" lnSpcReduction="10000"/>
          </a:bodyPr>
          <a:lstStyle/>
          <a:p>
            <a:r>
              <a:rPr lang="en-US" dirty="0"/>
              <a:t>✓</a:t>
            </a:r>
            <a:r>
              <a:rPr lang="en-US" b="1" dirty="0">
                <a:solidFill>
                  <a:srgbClr val="FF0000"/>
                </a:solidFill>
              </a:rPr>
              <a:t>Structured data: Data that’s stored, processed, and manipulated in a traditional </a:t>
            </a:r>
            <a:r>
              <a:rPr lang="en-US" dirty="0"/>
              <a:t>relational database management system.</a:t>
            </a:r>
          </a:p>
          <a:p>
            <a:r>
              <a:rPr lang="en-US" dirty="0"/>
              <a:t>✓</a:t>
            </a:r>
            <a:r>
              <a:rPr lang="en-US" b="1" dirty="0">
                <a:solidFill>
                  <a:srgbClr val="FF0000"/>
                </a:solidFill>
              </a:rPr>
              <a:t>Unstructured data: Data that’s commonly generated from human activities </a:t>
            </a:r>
            <a:r>
              <a:rPr lang="en-US" dirty="0"/>
              <a:t>and that doesn’t fit into a structured database format.</a:t>
            </a:r>
          </a:p>
          <a:p>
            <a:r>
              <a:rPr lang="en-US" dirty="0"/>
              <a:t>✓</a:t>
            </a:r>
            <a:r>
              <a:rPr lang="en-US" b="1" dirty="0">
                <a:solidFill>
                  <a:srgbClr val="FF0000"/>
                </a:solidFill>
              </a:rPr>
              <a:t>Semi-structured data: Data that doesn’t fit into a structured database </a:t>
            </a:r>
            <a:r>
              <a:rPr lang="en-US" dirty="0"/>
              <a:t>system, but is nonetheless structured by tags that are useful for creating a form of order and hierarchy in the data</a:t>
            </a:r>
          </a:p>
        </p:txBody>
      </p:sp>
      <p:sp>
        <p:nvSpPr>
          <p:cNvPr id="4" name="Footer Placeholder 3"/>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Forms of Data</a:t>
            </a:r>
          </a:p>
        </p:txBody>
      </p:sp>
      <p:sp>
        <p:nvSpPr>
          <p:cNvPr id="3" name="Content Placeholder 2"/>
          <p:cNvSpPr>
            <a:spLocks noGrp="1"/>
          </p:cNvSpPr>
          <p:nvPr>
            <p:ph idx="1"/>
          </p:nvPr>
        </p:nvSpPr>
        <p:spPr/>
        <p:txBody>
          <a:bodyPr>
            <a:normAutofit fontScale="85000" lnSpcReduction="10000"/>
          </a:bodyPr>
          <a:lstStyle/>
          <a:p>
            <a:r>
              <a:rPr lang="en-US" dirty="0">
                <a:solidFill>
                  <a:srgbClr val="FF0000"/>
                </a:solidFill>
              </a:rPr>
              <a:t>Structured data</a:t>
            </a:r>
          </a:p>
          <a:p>
            <a:pPr lvl="1"/>
            <a:r>
              <a:rPr lang="en-US" dirty="0"/>
              <a:t>Like tables with fixed attributes</a:t>
            </a:r>
          </a:p>
          <a:p>
            <a:pPr lvl="1"/>
            <a:r>
              <a:rPr lang="en-US" dirty="0"/>
              <a:t>Traditionally handled by relational databases</a:t>
            </a:r>
          </a:p>
          <a:p>
            <a:r>
              <a:rPr lang="en-US" dirty="0">
                <a:solidFill>
                  <a:srgbClr val="FF0000"/>
                </a:solidFill>
              </a:rPr>
              <a:t>Unstructured data</a:t>
            </a:r>
          </a:p>
          <a:p>
            <a:pPr lvl="1"/>
            <a:r>
              <a:rPr lang="en-US" dirty="0"/>
              <a:t>Usually generated by humans</a:t>
            </a:r>
          </a:p>
          <a:p>
            <a:pPr lvl="1"/>
            <a:r>
              <a:rPr lang="en-US" dirty="0"/>
              <a:t>E.g. natural language, voice, Wikipedia, Twitter posts</a:t>
            </a:r>
          </a:p>
          <a:p>
            <a:pPr lvl="1"/>
            <a:r>
              <a:rPr lang="en-US" dirty="0"/>
              <a:t>Must be processed into (semi-structured) data to gain value</a:t>
            </a:r>
          </a:p>
          <a:p>
            <a:r>
              <a:rPr lang="en-US" dirty="0">
                <a:solidFill>
                  <a:srgbClr val="FF0000"/>
                </a:solidFill>
              </a:rPr>
              <a:t>Semi-structured data</a:t>
            </a:r>
          </a:p>
          <a:p>
            <a:pPr lvl="1"/>
            <a:r>
              <a:rPr lang="en-US" dirty="0"/>
              <a:t>Has some structure in tags but it changes with documents</a:t>
            </a:r>
          </a:p>
          <a:p>
            <a:pPr lvl="1"/>
            <a:r>
              <a:rPr lang="fr-FR" dirty="0" err="1"/>
              <a:t>E.g</a:t>
            </a:r>
            <a:r>
              <a:rPr lang="fr-FR" dirty="0"/>
              <a:t>. HTML, XML and server logs</a:t>
            </a:r>
            <a:endParaRPr lang="en-US" dirty="0"/>
          </a:p>
        </p:txBody>
      </p:sp>
      <p:sp>
        <p:nvSpPr>
          <p:cNvPr id="4" name="Footer Placeholder 3"/>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Machine Learning is the Future?</a:t>
            </a:r>
          </a:p>
        </p:txBody>
      </p:sp>
      <p:sp>
        <p:nvSpPr>
          <p:cNvPr id="3" name="Content Placeholder 2"/>
          <p:cNvSpPr>
            <a:spLocks noGrp="1"/>
          </p:cNvSpPr>
          <p:nvPr>
            <p:ph idx="1"/>
          </p:nvPr>
        </p:nvSpPr>
        <p:spPr>
          <a:xfrm>
            <a:off x="323528" y="1124744"/>
            <a:ext cx="8640960" cy="5400600"/>
          </a:xfrm>
        </p:spPr>
        <p:txBody>
          <a:bodyPr>
            <a:normAutofit fontScale="77500" lnSpcReduction="20000"/>
          </a:bodyPr>
          <a:lstStyle/>
          <a:p>
            <a:r>
              <a:rPr lang="en-IN" dirty="0">
                <a:solidFill>
                  <a:srgbClr val="FF0000"/>
                </a:solidFill>
              </a:rPr>
              <a:t>Data Growth : </a:t>
            </a:r>
            <a:r>
              <a:rPr lang="en-IN" dirty="0"/>
              <a:t>Basically the growth in our digital world is mind-boggling but also completely understandable.  </a:t>
            </a:r>
          </a:p>
          <a:p>
            <a:r>
              <a:rPr lang="en-IN" dirty="0"/>
              <a:t>Not long ago, it was accepted lore that the most important data exists in an organization’s databases</a:t>
            </a:r>
            <a:r>
              <a:rPr lang="en-IN" dirty="0">
                <a:solidFill>
                  <a:srgbClr val="FF0000"/>
                </a:solidFill>
              </a:rPr>
              <a:t>, running e-commerce, ERP, email, and the like</a:t>
            </a:r>
            <a:r>
              <a:rPr lang="en-IN" dirty="0"/>
              <a:t>. </a:t>
            </a:r>
          </a:p>
          <a:p>
            <a:r>
              <a:rPr lang="en-IN" dirty="0"/>
              <a:t>While those are still important, today it’s </a:t>
            </a:r>
            <a:r>
              <a:rPr lang="en-IN" dirty="0">
                <a:solidFill>
                  <a:srgbClr val="FF0000"/>
                </a:solidFill>
              </a:rPr>
              <a:t>unstructured data </a:t>
            </a:r>
            <a:r>
              <a:rPr lang="en-IN" dirty="0"/>
              <a:t>that has become the lifeblood of an organization, not just the traditional office documents, video and audio files, but now </a:t>
            </a:r>
            <a:r>
              <a:rPr lang="en-IN" dirty="0">
                <a:solidFill>
                  <a:srgbClr val="FF0000"/>
                </a:solidFill>
              </a:rPr>
              <a:t>geo-spatial data, IoT data, streaming, and on and </a:t>
            </a:r>
            <a:r>
              <a:rPr lang="en-IN" dirty="0"/>
              <a:t>on.</a:t>
            </a:r>
          </a:p>
          <a:p>
            <a:r>
              <a:rPr lang="en-IN" dirty="0"/>
              <a:t> In fact, it was estimated that over 200 </a:t>
            </a:r>
            <a:r>
              <a:rPr lang="en-IN" i="1" dirty="0"/>
              <a:t>billion</a:t>
            </a:r>
            <a:r>
              <a:rPr lang="en-IN" dirty="0"/>
              <a:t> devices will be generating data by 2020 alone. </a:t>
            </a:r>
          </a:p>
          <a:p>
            <a:r>
              <a:rPr lang="en-IN" dirty="0"/>
              <a:t>Because of this and related trends, the use of cloud for both compute and storage has exploded.  </a:t>
            </a:r>
          </a:p>
          <a:p>
            <a:r>
              <a:rPr lang="en-IN" dirty="0"/>
              <a:t>By 2025, almost 50% of all data will be stored in the cloud</a:t>
            </a:r>
            <a:endParaRPr lang="en-US" dirty="0"/>
          </a:p>
        </p:txBody>
      </p:sp>
      <p:sp>
        <p:nvSpPr>
          <p:cNvPr id="4" name="Footer Placeholder 3"/>
          <p:cNvSpPr>
            <a:spLocks noGrp="1"/>
          </p:cNvSpPr>
          <p:nvPr>
            <p:ph type="ftr" sz="quarter" idx="11"/>
          </p:nvPr>
        </p:nvSpPr>
        <p:spPr>
          <a:xfrm>
            <a:off x="3124200" y="6356351"/>
            <a:ext cx="5192216" cy="313010"/>
          </a:xfrm>
        </p:spPr>
        <p:txBody>
          <a:bodyPr/>
          <a:lstStyle/>
          <a:p>
            <a:r>
              <a:rPr lang="en-IN" dirty="0"/>
              <a:t>Source: https://www.aparavi.com/data-growth-statistics-blow-your-mind/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Machine Learning is the Future?</a:t>
            </a:r>
          </a:p>
        </p:txBody>
      </p:sp>
      <p:sp>
        <p:nvSpPr>
          <p:cNvPr id="3" name="Content Placeholder 2"/>
          <p:cNvSpPr>
            <a:spLocks noGrp="1"/>
          </p:cNvSpPr>
          <p:nvPr>
            <p:ph idx="1"/>
          </p:nvPr>
        </p:nvSpPr>
        <p:spPr>
          <a:xfrm>
            <a:off x="323528" y="1124744"/>
            <a:ext cx="8496944" cy="5328592"/>
          </a:xfrm>
        </p:spPr>
        <p:txBody>
          <a:bodyPr>
            <a:normAutofit fontScale="25000" lnSpcReduction="20000"/>
          </a:bodyPr>
          <a:lstStyle/>
          <a:p>
            <a:r>
              <a:rPr lang="en-IN" sz="9600" dirty="0"/>
              <a:t>Worldwide data is expected to hit </a:t>
            </a:r>
            <a:r>
              <a:rPr lang="en-IN" sz="9600" b="1" dirty="0"/>
              <a:t>175 </a:t>
            </a:r>
            <a:r>
              <a:rPr lang="en-IN" sz="9600" b="1" dirty="0" err="1"/>
              <a:t>zettabytes</a:t>
            </a:r>
            <a:r>
              <a:rPr lang="en-IN" sz="9600" dirty="0"/>
              <a:t> by 2025</a:t>
            </a:r>
          </a:p>
          <a:p>
            <a:pPr lvl="1"/>
            <a:r>
              <a:rPr lang="en-IN" sz="9600" dirty="0"/>
              <a:t>51% of the data will be in data </a:t>
            </a:r>
            <a:r>
              <a:rPr lang="en-IN" sz="9600" dirty="0" err="1"/>
              <a:t>centers</a:t>
            </a:r>
            <a:r>
              <a:rPr lang="en-IN" sz="9600" dirty="0"/>
              <a:t> and 49% will be in the public cloud</a:t>
            </a:r>
          </a:p>
          <a:p>
            <a:pPr lvl="1"/>
            <a:r>
              <a:rPr lang="en-IN" sz="9600" dirty="0"/>
              <a:t>90 ZB of this data will be from IoT devices in 2025</a:t>
            </a:r>
          </a:p>
          <a:p>
            <a:r>
              <a:rPr lang="en-IN" sz="9600" dirty="0"/>
              <a:t>In 2018, </a:t>
            </a:r>
            <a:r>
              <a:rPr lang="en-IN" sz="9600" b="1" dirty="0"/>
              <a:t>71% of enterprises</a:t>
            </a:r>
            <a:r>
              <a:rPr lang="en-IN" sz="9600" dirty="0"/>
              <a:t> reported that unstructured data was growing “somewhat faster” or “much faster” than other business data</a:t>
            </a:r>
          </a:p>
          <a:p>
            <a:r>
              <a:rPr lang="en-IN" sz="9600" b="1" dirty="0"/>
              <a:t>80% of data</a:t>
            </a:r>
            <a:r>
              <a:rPr lang="en-IN" sz="9600" dirty="0"/>
              <a:t> will be unstructured by 2025</a:t>
            </a:r>
          </a:p>
          <a:p>
            <a:r>
              <a:rPr lang="en-IN" sz="9600" dirty="0"/>
              <a:t>There will be </a:t>
            </a:r>
            <a:r>
              <a:rPr lang="en-IN" sz="9600" b="1" dirty="0"/>
              <a:t>4.8 billion internet users</a:t>
            </a:r>
            <a:r>
              <a:rPr lang="en-IN" sz="9600" dirty="0"/>
              <a:t> by 2022, up from 3.4 billion in 2017</a:t>
            </a:r>
          </a:p>
          <a:p>
            <a:r>
              <a:rPr lang="en-IN" sz="9600" b="1" dirty="0"/>
              <a:t>90% of all data</a:t>
            </a:r>
            <a:r>
              <a:rPr lang="en-IN" sz="9600" dirty="0"/>
              <a:t> in existence today was created in the past two years</a:t>
            </a:r>
          </a:p>
          <a:p>
            <a:r>
              <a:rPr lang="en-IN" sz="9600" dirty="0"/>
              <a:t>While most everyone is familiar with bits, bytes, kilobytes, megabytes, gigabytes, terabytes, and probably even </a:t>
            </a:r>
            <a:r>
              <a:rPr lang="en-IN" sz="9600" dirty="0" err="1"/>
              <a:t>petabytes</a:t>
            </a:r>
            <a:r>
              <a:rPr lang="en-IN" sz="9600" dirty="0"/>
              <a:t>, </a:t>
            </a:r>
            <a:r>
              <a:rPr lang="en-IN" sz="9600" b="1" dirty="0"/>
              <a:t>what comes next</a:t>
            </a:r>
            <a:r>
              <a:rPr lang="en-IN" sz="9600" dirty="0"/>
              <a:t> are </a:t>
            </a:r>
            <a:r>
              <a:rPr lang="en-IN" sz="9600" dirty="0" err="1"/>
              <a:t>exabytes</a:t>
            </a:r>
            <a:r>
              <a:rPr lang="en-IN" sz="9600" dirty="0"/>
              <a:t> (1000 </a:t>
            </a:r>
            <a:r>
              <a:rPr lang="en-IN" sz="9600" dirty="0" err="1"/>
              <a:t>petabytes</a:t>
            </a:r>
            <a:r>
              <a:rPr lang="en-IN" sz="9600" dirty="0"/>
              <a:t>), </a:t>
            </a:r>
            <a:r>
              <a:rPr lang="en-IN" sz="9600" dirty="0" err="1"/>
              <a:t>zettabytes</a:t>
            </a:r>
            <a:r>
              <a:rPr lang="en-IN" sz="9600" dirty="0"/>
              <a:t> (1000 </a:t>
            </a:r>
            <a:r>
              <a:rPr lang="en-IN" sz="9600" dirty="0" err="1"/>
              <a:t>petabytes</a:t>
            </a:r>
            <a:r>
              <a:rPr lang="en-IN" sz="9600" dirty="0"/>
              <a:t>), and </a:t>
            </a:r>
            <a:r>
              <a:rPr lang="en-IN" sz="9600" dirty="0" err="1"/>
              <a:t>yottabytes</a:t>
            </a:r>
            <a:r>
              <a:rPr lang="en-IN" sz="9600" dirty="0"/>
              <a:t> (1000 </a:t>
            </a:r>
            <a:r>
              <a:rPr lang="en-IN" sz="9600" dirty="0" err="1"/>
              <a:t>zettabytes</a:t>
            </a:r>
            <a:r>
              <a:rPr lang="en-IN" sz="9600" dirty="0"/>
              <a:t>). </a:t>
            </a:r>
          </a:p>
          <a:p>
            <a:r>
              <a:rPr lang="en-IN" sz="9600" dirty="0"/>
              <a:t>One </a:t>
            </a:r>
            <a:r>
              <a:rPr lang="en-IN" sz="9600" dirty="0" err="1"/>
              <a:t>yottabyte</a:t>
            </a:r>
            <a:r>
              <a:rPr lang="en-IN" sz="9600" dirty="0"/>
              <a:t> is equal to 1000</a:t>
            </a:r>
            <a:r>
              <a:rPr lang="en-IN" sz="9600" baseline="30000" dirty="0"/>
              <a:t>8</a:t>
            </a:r>
            <a:r>
              <a:rPr lang="en-IN" sz="9600" dirty="0"/>
              <a:t> bytes!</a:t>
            </a:r>
          </a:p>
          <a:p>
            <a:endParaRPr lang="en-US" dirty="0"/>
          </a:p>
        </p:txBody>
      </p:sp>
      <p:sp>
        <p:nvSpPr>
          <p:cNvPr id="4" name="Footer Placeholder 3"/>
          <p:cNvSpPr>
            <a:spLocks noGrp="1"/>
          </p:cNvSpPr>
          <p:nvPr>
            <p:ph type="ftr" sz="quarter" idx="11"/>
          </p:nvPr>
        </p:nvSpPr>
        <p:spPr>
          <a:xfrm>
            <a:off x="3124200" y="6356350"/>
            <a:ext cx="5264224" cy="501650"/>
          </a:xfrm>
        </p:spPr>
        <p:txBody>
          <a:bodyPr/>
          <a:lstStyle/>
          <a:p>
            <a:r>
              <a:rPr lang="en-IN" dirty="0"/>
              <a:t>Source: https://www.aparavi.com/data-growth-statistics-blow-your-mind/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US" dirty="0"/>
              <a:t>Why Machine Learning is the Future?</a:t>
            </a:r>
            <a:endParaRPr lang="en-IN" dirty="0"/>
          </a:p>
        </p:txBody>
      </p:sp>
      <p:sp>
        <p:nvSpPr>
          <p:cNvPr id="4" name="Footer Placeholder 3"/>
          <p:cNvSpPr>
            <a:spLocks noGrp="1"/>
          </p:cNvSpPr>
          <p:nvPr>
            <p:ph type="ftr" sz="quarter" idx="11"/>
          </p:nvPr>
        </p:nvSpPr>
        <p:spPr>
          <a:xfrm>
            <a:off x="3124200" y="6356351"/>
            <a:ext cx="3968080" cy="241002"/>
          </a:xfrm>
        </p:spPr>
        <p:txBody>
          <a:bodyPr/>
          <a:lstStyle/>
          <a:p>
            <a:r>
              <a:rPr lang="en-IN" dirty="0"/>
              <a:t>Source: IDC Digital University, sponsored by EMC</a:t>
            </a:r>
          </a:p>
        </p:txBody>
      </p:sp>
      <p:pic>
        <p:nvPicPr>
          <p:cNvPr id="6" name="Picture 2"/>
          <p:cNvPicPr>
            <a:picLocks noChangeAspect="1" noChangeArrowheads="1"/>
          </p:cNvPicPr>
          <p:nvPr/>
        </p:nvPicPr>
        <p:blipFill>
          <a:blip r:embed="rId3" cstate="print"/>
          <a:srcRect/>
          <a:stretch>
            <a:fillRect/>
          </a:stretch>
        </p:blipFill>
        <p:spPr bwMode="auto">
          <a:xfrm>
            <a:off x="132160" y="981074"/>
            <a:ext cx="8411765" cy="5184229"/>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Machine Learning - Types</a:t>
            </a:r>
            <a:endParaRPr lang="en-IN" dirty="0"/>
          </a:p>
        </p:txBody>
      </p:sp>
      <p:sp>
        <p:nvSpPr>
          <p:cNvPr id="3" name="Content Placeholder 2"/>
          <p:cNvSpPr>
            <a:spLocks noGrp="1"/>
          </p:cNvSpPr>
          <p:nvPr>
            <p:ph idx="1"/>
          </p:nvPr>
        </p:nvSpPr>
        <p:spPr>
          <a:xfrm>
            <a:off x="179512" y="1052736"/>
            <a:ext cx="8712968" cy="5616624"/>
          </a:xfrm>
        </p:spPr>
        <p:txBody>
          <a:bodyPr>
            <a:normAutofit fontScale="92500" lnSpcReduction="20000"/>
          </a:bodyPr>
          <a:lstStyle/>
          <a:p>
            <a:r>
              <a:rPr lang="en-IN" dirty="0"/>
              <a:t>Broad categories based on:</a:t>
            </a:r>
          </a:p>
          <a:p>
            <a:r>
              <a:rPr lang="en-IN" dirty="0"/>
              <a:t>Whether or not they are </a:t>
            </a:r>
            <a:r>
              <a:rPr lang="en-IN" dirty="0">
                <a:solidFill>
                  <a:srgbClr val="FF0000"/>
                </a:solidFill>
              </a:rPr>
              <a:t>trained with human supervision </a:t>
            </a:r>
          </a:p>
          <a:p>
            <a:pPr lvl="1"/>
            <a:r>
              <a:rPr lang="en-IN" dirty="0"/>
              <a:t>supervised, unsupervised, </a:t>
            </a:r>
            <a:r>
              <a:rPr lang="en-IN" dirty="0" err="1"/>
              <a:t>semisupervised</a:t>
            </a:r>
            <a:r>
              <a:rPr lang="en-IN" dirty="0"/>
              <a:t>, and Reinforcement Learning</a:t>
            </a:r>
          </a:p>
          <a:p>
            <a:r>
              <a:rPr lang="en-IN" dirty="0"/>
              <a:t>Whether or </a:t>
            </a:r>
            <a:r>
              <a:rPr lang="en-IN" dirty="0">
                <a:solidFill>
                  <a:srgbClr val="FF0000"/>
                </a:solidFill>
              </a:rPr>
              <a:t>not they can learn incrementally on the fly</a:t>
            </a:r>
          </a:p>
          <a:p>
            <a:pPr lvl="1"/>
            <a:r>
              <a:rPr lang="en-IN" dirty="0"/>
              <a:t>online versus batch learning</a:t>
            </a:r>
          </a:p>
          <a:p>
            <a:r>
              <a:rPr lang="en-IN" dirty="0"/>
              <a:t>Whether they work by simply </a:t>
            </a:r>
            <a:r>
              <a:rPr lang="en-IN" dirty="0">
                <a:solidFill>
                  <a:srgbClr val="FF0000"/>
                </a:solidFill>
              </a:rPr>
              <a:t>comparing new data points to known data points, or instead detect patterns in the training data and build a predictive model, much like scientists do </a:t>
            </a:r>
          </a:p>
          <a:p>
            <a:pPr lvl="1"/>
            <a:r>
              <a:rPr lang="en-IN" dirty="0"/>
              <a:t>instance-based versus model-based learning</a:t>
            </a:r>
          </a:p>
        </p:txBody>
      </p:sp>
      <p:sp>
        <p:nvSpPr>
          <p:cNvPr id="4" name="Footer Placeholder 3"/>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 Learning</a:t>
            </a:r>
            <a:endParaRPr lang="en-IN" dirty="0"/>
          </a:p>
        </p:txBody>
      </p:sp>
      <p:sp>
        <p:nvSpPr>
          <p:cNvPr id="5" name="Rectangle 4"/>
          <p:cNvSpPr/>
          <p:nvPr/>
        </p:nvSpPr>
        <p:spPr>
          <a:xfrm>
            <a:off x="243443" y="932651"/>
            <a:ext cx="8425543" cy="954107"/>
          </a:xfrm>
          <a:prstGeom prst="rect">
            <a:avLst/>
          </a:prstGeom>
        </p:spPr>
        <p:txBody>
          <a:bodyPr wrap="square">
            <a:spAutoFit/>
          </a:bodyPr>
          <a:lstStyle/>
          <a:p>
            <a:r>
              <a:rPr lang="en-IN" sz="2800" dirty="0">
                <a:solidFill>
                  <a:srgbClr val="FF0066"/>
                </a:solidFill>
              </a:rPr>
              <a:t>Learning/training: build a classification or regression rule from a set of samples</a:t>
            </a:r>
            <a:endParaRPr lang="en-IN" sz="2800" b="1" dirty="0">
              <a:solidFill>
                <a:srgbClr val="FF0066"/>
              </a:solidFill>
            </a:endParaRPr>
          </a:p>
        </p:txBody>
      </p:sp>
      <p:pic>
        <p:nvPicPr>
          <p:cNvPr id="7" name="Content Placeholder 6" descr="machine learning 2.png"/>
          <p:cNvPicPr>
            <a:picLocks noGrp="1" noChangeAspect="1"/>
          </p:cNvPicPr>
          <p:nvPr>
            <p:ph sz="half" idx="2"/>
          </p:nvPr>
        </p:nvPicPr>
        <p:blipFill>
          <a:blip r:embed="rId2" cstate="print"/>
          <a:stretch>
            <a:fillRect/>
          </a:stretch>
        </p:blipFill>
        <p:spPr>
          <a:xfrm>
            <a:off x="0" y="2125682"/>
            <a:ext cx="6050886" cy="3681351"/>
          </a:xfrm>
        </p:spPr>
      </p:pic>
      <p:sp>
        <p:nvSpPr>
          <p:cNvPr id="6" name="Rectangle 5"/>
          <p:cNvSpPr/>
          <p:nvPr/>
        </p:nvSpPr>
        <p:spPr>
          <a:xfrm>
            <a:off x="6044540" y="2149434"/>
            <a:ext cx="2933205" cy="3662541"/>
          </a:xfrm>
          <a:prstGeom prst="rect">
            <a:avLst/>
          </a:prstGeom>
        </p:spPr>
        <p:txBody>
          <a:bodyPr wrap="square">
            <a:spAutoFit/>
          </a:bodyPr>
          <a:lstStyle/>
          <a:p>
            <a:r>
              <a:rPr lang="en-IN" sz="2400" b="1" dirty="0"/>
              <a:t>Supervised -inductive</a:t>
            </a:r>
          </a:p>
          <a:p>
            <a:pPr lvl="1"/>
            <a:r>
              <a:rPr lang="en-IN" sz="2000" dirty="0"/>
              <a:t>Given: training data + desired outputs (labels)</a:t>
            </a:r>
          </a:p>
          <a:p>
            <a:r>
              <a:rPr lang="en-IN" sz="2400" b="1" dirty="0">
                <a:solidFill>
                  <a:srgbClr val="FF0066"/>
                </a:solidFill>
              </a:rPr>
              <a:t>Unsupervised</a:t>
            </a:r>
          </a:p>
          <a:p>
            <a:pPr lvl="1"/>
            <a:r>
              <a:rPr lang="en-IN" sz="2000" dirty="0">
                <a:solidFill>
                  <a:srgbClr val="FF0066"/>
                </a:solidFill>
              </a:rPr>
              <a:t>Given: training data (without desired outputs)</a:t>
            </a:r>
          </a:p>
          <a:p>
            <a:r>
              <a:rPr lang="en-IN" sz="2400" b="1" dirty="0"/>
              <a:t>Semi-supervised</a:t>
            </a:r>
          </a:p>
          <a:p>
            <a:pPr lvl="1"/>
            <a:r>
              <a:rPr lang="en-IN" sz="2000" dirty="0"/>
              <a:t>Given: training data + a few desired outputs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Work Flow in ML Project</a:t>
            </a:r>
            <a:endParaRPr lang="en-IN" dirty="0"/>
          </a:p>
        </p:txBody>
      </p:sp>
      <p:sp>
        <p:nvSpPr>
          <p:cNvPr id="3" name="Content Placeholder 2"/>
          <p:cNvSpPr>
            <a:spLocks noGrp="1"/>
          </p:cNvSpPr>
          <p:nvPr>
            <p:ph idx="1"/>
          </p:nvPr>
        </p:nvSpPr>
        <p:spPr>
          <a:xfrm>
            <a:off x="179512" y="908720"/>
            <a:ext cx="8784976" cy="5760640"/>
          </a:xfrm>
        </p:spPr>
        <p:txBody>
          <a:bodyPr>
            <a:normAutofit fontScale="77500" lnSpcReduction="20000"/>
          </a:bodyPr>
          <a:lstStyle/>
          <a:p>
            <a:r>
              <a:rPr lang="en-IN" b="1" dirty="0"/>
              <a:t>Define Problem/Collect Data: </a:t>
            </a:r>
            <a:r>
              <a:rPr lang="en-IN" dirty="0"/>
              <a:t>Investigate and characterize the problem in order to better understand the goals of the project.</a:t>
            </a:r>
          </a:p>
          <a:p>
            <a:r>
              <a:rPr lang="en-IN" b="1" dirty="0"/>
              <a:t>Analyze Data: </a:t>
            </a:r>
            <a:r>
              <a:rPr lang="en-IN" dirty="0"/>
              <a:t>Use descriptive statistics and visualization to better understand the data you have available i.e. Plotting and finding features.</a:t>
            </a:r>
          </a:p>
          <a:p>
            <a:r>
              <a:rPr lang="en-IN" b="1" dirty="0"/>
              <a:t>Prepare Data</a:t>
            </a:r>
            <a:r>
              <a:rPr lang="en-IN" dirty="0"/>
              <a:t>: Use data transforms in order to better expose the structure of the prediction problem to </a:t>
            </a:r>
            <a:r>
              <a:rPr lang="en-IN" dirty="0" err="1"/>
              <a:t>modeling</a:t>
            </a:r>
            <a:r>
              <a:rPr lang="en-IN" dirty="0"/>
              <a:t> algorithms.</a:t>
            </a:r>
          </a:p>
          <a:p>
            <a:r>
              <a:rPr lang="en-IN" b="1" dirty="0"/>
              <a:t>Evaluate Algorithms</a:t>
            </a:r>
            <a:r>
              <a:rPr lang="en-IN" dirty="0"/>
              <a:t>: Design a test harness to evaluate a number of standard algorithms on the data and select the top few to investigate further.</a:t>
            </a:r>
          </a:p>
          <a:p>
            <a:r>
              <a:rPr lang="en-IN" b="1" dirty="0"/>
              <a:t>Improve Results</a:t>
            </a:r>
            <a:r>
              <a:rPr lang="en-IN" dirty="0"/>
              <a:t>: Use algorithm tuning and ensemble methods to get the most out of well-performing algorithms on your data.</a:t>
            </a:r>
          </a:p>
          <a:p>
            <a:r>
              <a:rPr lang="en-IN" b="1" dirty="0"/>
              <a:t>Present Results</a:t>
            </a:r>
            <a:r>
              <a:rPr lang="en-IN" dirty="0"/>
              <a:t>: Finalize the model, make predictions and present results </a:t>
            </a:r>
            <a:r>
              <a:rPr lang="en-IN" dirty="0" err="1"/>
              <a:t>i.e</a:t>
            </a:r>
            <a:r>
              <a:rPr lang="en-IN" dirty="0"/>
              <a:t> use the model with field data</a:t>
            </a:r>
          </a:p>
        </p:txBody>
      </p:sp>
      <p:sp>
        <p:nvSpPr>
          <p:cNvPr id="4" name="Footer Placeholder 3"/>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Traditional Programming </a:t>
            </a:r>
            <a:r>
              <a:rPr lang="en-US" dirty="0" err="1"/>
              <a:t>vs</a:t>
            </a:r>
            <a:r>
              <a:rPr lang="en-US" dirty="0"/>
              <a:t> Machine Learning</a:t>
            </a:r>
            <a:endParaRPr lang="en-IN" dirty="0"/>
          </a:p>
        </p:txBody>
      </p:sp>
      <p:sp>
        <p:nvSpPr>
          <p:cNvPr id="3" name="Content Placeholder 2"/>
          <p:cNvSpPr>
            <a:spLocks noGrp="1"/>
          </p:cNvSpPr>
          <p:nvPr>
            <p:ph idx="1"/>
          </p:nvPr>
        </p:nvSpPr>
        <p:spPr>
          <a:xfrm>
            <a:off x="0" y="1340768"/>
            <a:ext cx="9144000" cy="5328592"/>
          </a:xfrm>
        </p:spPr>
        <p:txBody>
          <a:bodyPr>
            <a:normAutofit lnSpcReduction="10000"/>
          </a:bodyPr>
          <a:lstStyle/>
          <a:p>
            <a:r>
              <a:rPr lang="en-IN" b="1" i="1" dirty="0"/>
              <a:t>In traditional programming </a:t>
            </a:r>
            <a:r>
              <a:rPr lang="en-IN" b="1" i="1" dirty="0">
                <a:solidFill>
                  <a:srgbClr val="FF0000"/>
                </a:solidFill>
              </a:rPr>
              <a:t>you hard code the </a:t>
            </a:r>
            <a:r>
              <a:rPr lang="en-IN" b="1" i="1" dirty="0" err="1">
                <a:solidFill>
                  <a:srgbClr val="FF0000"/>
                </a:solidFill>
              </a:rPr>
              <a:t>behavior</a:t>
            </a:r>
            <a:r>
              <a:rPr lang="en-IN" b="1" i="1" dirty="0">
                <a:solidFill>
                  <a:srgbClr val="FF0000"/>
                </a:solidFill>
              </a:rPr>
              <a:t> of the program</a:t>
            </a:r>
            <a:r>
              <a:rPr lang="en-IN" b="1" i="1" dirty="0"/>
              <a:t>. In machine learning, you leave a lot of that to the </a:t>
            </a:r>
            <a:r>
              <a:rPr lang="en-IN" b="1" i="1" dirty="0">
                <a:solidFill>
                  <a:srgbClr val="FF0000"/>
                </a:solidFill>
              </a:rPr>
              <a:t>machine to learn from data.</a:t>
            </a:r>
          </a:p>
          <a:p>
            <a:r>
              <a:rPr lang="en-IN" dirty="0"/>
              <a:t>Traditional programming is a </a:t>
            </a:r>
            <a:r>
              <a:rPr lang="en-IN" dirty="0">
                <a:solidFill>
                  <a:srgbClr val="FF0000"/>
                </a:solidFill>
              </a:rPr>
              <a:t>manual process—meaning a person (programmer) creates the </a:t>
            </a:r>
            <a:r>
              <a:rPr lang="en-IN" dirty="0"/>
              <a:t>program. But without anyone programming the logic, one has to manually formulate or code rules</a:t>
            </a:r>
          </a:p>
          <a:p>
            <a:r>
              <a:rPr lang="en-IN" dirty="0"/>
              <a:t>In machine learning, on the other hand, the </a:t>
            </a:r>
            <a:r>
              <a:rPr lang="en-IN" dirty="0">
                <a:solidFill>
                  <a:srgbClr val="FF0000"/>
                </a:solidFill>
              </a:rPr>
              <a:t>algorithm automatically formulates the rules from the data</a:t>
            </a:r>
            <a:r>
              <a:rPr lang="en-IN" dirty="0"/>
              <a:t>.</a:t>
            </a:r>
          </a:p>
        </p:txBody>
      </p:sp>
      <p:sp>
        <p:nvSpPr>
          <p:cNvPr id="4" name="Footer Placeholder 3"/>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Traditional Programming</a:t>
            </a:r>
            <a:endParaRPr lang="en-IN" dirty="0"/>
          </a:p>
        </p:txBody>
      </p:sp>
      <p:graphicFrame>
        <p:nvGraphicFramePr>
          <p:cNvPr id="4" name="Content Placeholder 3"/>
          <p:cNvGraphicFramePr>
            <a:graphicFrameLocks noGrp="1"/>
          </p:cNvGraphicFramePr>
          <p:nvPr>
            <p:ph idx="1"/>
          </p:nvPr>
        </p:nvGraphicFramePr>
        <p:xfrm>
          <a:off x="179388" y="1412875"/>
          <a:ext cx="8713787" cy="5256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a:t>
            </a:r>
            <a:endParaRPr lang="en-IN" dirty="0"/>
          </a:p>
        </p:txBody>
      </p:sp>
      <p:graphicFrame>
        <p:nvGraphicFramePr>
          <p:cNvPr id="4" name="Content Placeholder 3"/>
          <p:cNvGraphicFramePr>
            <a:graphicFrameLocks noGrp="1"/>
          </p:cNvGraphicFramePr>
          <p:nvPr>
            <p:ph idx="1"/>
          </p:nvPr>
        </p:nvGraphicFramePr>
        <p:xfrm>
          <a:off x="179388" y="1412875"/>
          <a:ext cx="8713787" cy="5256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Machine Learning</a:t>
            </a:r>
            <a:endParaRPr lang="en-IN" dirty="0"/>
          </a:p>
        </p:txBody>
      </p:sp>
      <p:sp>
        <p:nvSpPr>
          <p:cNvPr id="3" name="Content Placeholder 2"/>
          <p:cNvSpPr>
            <a:spLocks noGrp="1"/>
          </p:cNvSpPr>
          <p:nvPr>
            <p:ph sz="half" idx="2"/>
          </p:nvPr>
        </p:nvSpPr>
        <p:spPr>
          <a:xfrm>
            <a:off x="71250" y="1007730"/>
            <a:ext cx="8963347" cy="1866098"/>
          </a:xfrm>
        </p:spPr>
        <p:txBody>
          <a:bodyPr>
            <a:normAutofit lnSpcReduction="10000"/>
          </a:bodyPr>
          <a:lstStyle/>
          <a:p>
            <a:pPr algn="ctr">
              <a:buNone/>
            </a:pPr>
            <a:r>
              <a:rPr lang="en-US" i="1" dirty="0"/>
              <a:t>“Machine Learning changes the way you think about a problem. The focus shifts from a mathematical science to a natural science, </a:t>
            </a:r>
            <a:r>
              <a:rPr lang="en-US" b="1" i="1" dirty="0">
                <a:solidFill>
                  <a:srgbClr val="FF0066"/>
                </a:solidFill>
              </a:rPr>
              <a:t>running experiments </a:t>
            </a:r>
            <a:r>
              <a:rPr lang="en-US" i="1" dirty="0"/>
              <a:t>and using statistics, </a:t>
            </a:r>
            <a:r>
              <a:rPr lang="en-US" b="1" i="1" dirty="0">
                <a:solidFill>
                  <a:srgbClr val="FF0066"/>
                </a:solidFill>
              </a:rPr>
              <a:t>not logic</a:t>
            </a:r>
            <a:r>
              <a:rPr lang="en-US" i="1" dirty="0"/>
              <a:t>, to </a:t>
            </a:r>
            <a:r>
              <a:rPr lang="en-US" i="1" dirty="0" err="1"/>
              <a:t>analyse</a:t>
            </a:r>
            <a:r>
              <a:rPr lang="en-US" i="1" dirty="0"/>
              <a:t> its results”</a:t>
            </a:r>
          </a:p>
          <a:p>
            <a:pPr algn="r">
              <a:buNone/>
            </a:pPr>
            <a:r>
              <a:rPr lang="en-US" i="1" u="sng" dirty="0"/>
              <a:t>Peter-</a:t>
            </a:r>
            <a:r>
              <a:rPr lang="en-US" i="1" u="sng" dirty="0" err="1"/>
              <a:t>Norvig</a:t>
            </a:r>
            <a:r>
              <a:rPr lang="en-US" i="1" u="sng" dirty="0"/>
              <a:t>: Google Research Director</a:t>
            </a:r>
            <a:endParaRPr lang="en-IN" i="1" u="sng" dirty="0"/>
          </a:p>
        </p:txBody>
      </p:sp>
      <p:pic>
        <p:nvPicPr>
          <p:cNvPr id="4" name="Picture 3" descr="machine learning.png"/>
          <p:cNvPicPr>
            <a:picLocks noChangeAspect="1"/>
          </p:cNvPicPr>
          <p:nvPr/>
        </p:nvPicPr>
        <p:blipFill>
          <a:blip r:embed="rId2" cstate="print"/>
          <a:stretch>
            <a:fillRect/>
          </a:stretch>
        </p:blipFill>
        <p:spPr>
          <a:xfrm>
            <a:off x="204468" y="2945079"/>
            <a:ext cx="6058703" cy="3621970"/>
          </a:xfrm>
          <a:prstGeom prst="rect">
            <a:avLst/>
          </a:prstGeom>
        </p:spPr>
      </p:pic>
      <p:sp>
        <p:nvSpPr>
          <p:cNvPr id="13" name="Rectangle 12"/>
          <p:cNvSpPr/>
          <p:nvPr/>
        </p:nvSpPr>
        <p:spPr>
          <a:xfrm>
            <a:off x="6311733" y="3336965"/>
            <a:ext cx="2511631" cy="2751522"/>
          </a:xfrm>
          <a:prstGeom prst="rect">
            <a:avLst/>
          </a:prstGeom>
        </p:spPr>
        <p:txBody>
          <a:bodyPr wrap="square">
            <a:spAutoFit/>
          </a:bodyPr>
          <a:lstStyle/>
          <a:p>
            <a:pPr>
              <a:lnSpc>
                <a:spcPct val="90000"/>
              </a:lnSpc>
            </a:pPr>
            <a:r>
              <a:rPr lang="tr-TR" sz="2400" i="1" dirty="0">
                <a:solidFill>
                  <a:srgbClr val="FF0066"/>
                </a:solidFill>
                <a:latin typeface="Arial" panose="020B0604020202020204" pitchFamily="34" charset="0"/>
                <a:cs typeface="Arial" panose="020B0604020202020204" pitchFamily="34" charset="0"/>
              </a:rPr>
              <a:t>Machine learning is </a:t>
            </a:r>
            <a:r>
              <a:rPr lang="en-US" sz="2400" i="1" dirty="0">
                <a:solidFill>
                  <a:srgbClr val="FF0066"/>
                </a:solidFill>
                <a:latin typeface="Arial" panose="020B0604020202020204" pitchFamily="34" charset="0"/>
                <a:cs typeface="Arial" panose="020B0604020202020204" pitchFamily="34" charset="0"/>
              </a:rPr>
              <a:t>p</a:t>
            </a:r>
            <a:r>
              <a:rPr lang="tr-TR" sz="2400" i="1" dirty="0">
                <a:solidFill>
                  <a:srgbClr val="FF0066"/>
                </a:solidFill>
                <a:latin typeface="Arial" panose="020B0604020202020204" pitchFamily="34" charset="0"/>
                <a:cs typeface="Arial" panose="020B0604020202020204" pitchFamily="34" charset="0"/>
              </a:rPr>
              <a:t>rogramming computers to optimize a performance criterion using example data or past experience</a:t>
            </a:r>
            <a:endParaRPr lang="tr-TR" i="1" dirty="0">
              <a:solidFill>
                <a:srgbClr val="FF00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a:t>
            </a:r>
            <a:endParaRPr lang="en-IN" dirty="0"/>
          </a:p>
        </p:txBody>
      </p:sp>
      <p:sp>
        <p:nvSpPr>
          <p:cNvPr id="5" name="Content Placeholder 4"/>
          <p:cNvSpPr>
            <a:spLocks noGrp="1"/>
          </p:cNvSpPr>
          <p:nvPr>
            <p:ph idx="1"/>
          </p:nvPr>
        </p:nvSpPr>
        <p:spPr/>
        <p:txBody>
          <a:bodyPr>
            <a:normAutofit lnSpcReduction="10000"/>
          </a:bodyPr>
          <a:lstStyle/>
          <a:p>
            <a:r>
              <a:rPr lang="en-IN" dirty="0"/>
              <a:t>Unlike traditional programming, machine learning is an automated process. It can increase the value of your embedded analytics in many areas, including data prep, natural language interfaces, automatic outlier detection, recommendations, and causality and significance detection. </a:t>
            </a:r>
          </a:p>
          <a:p>
            <a:r>
              <a:rPr lang="en-IN" dirty="0"/>
              <a:t>All of these features help speed user insights and reduce decision bias.</a:t>
            </a:r>
          </a:p>
        </p:txBody>
      </p:sp>
      <p:sp>
        <p:nvSpPr>
          <p:cNvPr id="4" name="Footer Placeholder 3"/>
          <p:cNvSpPr>
            <a:spLocks noGrp="1"/>
          </p:cNvSpPr>
          <p:nvPr>
            <p:ph type="ftr" sz="quarter" idx="11"/>
          </p:nvPr>
        </p:nvSpPr>
        <p:spPr/>
        <p:txBody>
          <a:bodyPr/>
          <a:lstStyle/>
          <a:p>
            <a:r>
              <a:rPr lang="en-IN"/>
              <a:t>Hands-On Machine Learning with Scikit-Learn and TensorFlow by Aurélien Géron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3072</TotalTime>
  <Words>2730</Words>
  <Application>Microsoft Office PowerPoint</Application>
  <PresentationFormat>On-screen Show (4:3)</PresentationFormat>
  <Paragraphs>263</Paragraphs>
  <Slides>49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49</vt:i4>
      </vt:variant>
    </vt:vector>
  </HeadingPairs>
  <TitlesOfParts>
    <vt:vector size="52" baseType="lpstr">
      <vt:lpstr>Arial</vt:lpstr>
      <vt:lpstr>Calibri</vt:lpstr>
      <vt:lpstr>Office Theme</vt:lpstr>
      <vt:lpstr>   Machine Learning (MCIT-106)  </vt:lpstr>
      <vt:lpstr>Course Outcomes</vt:lpstr>
      <vt:lpstr>Outline</vt:lpstr>
      <vt:lpstr>Traditional Programming vs Machine Learning</vt:lpstr>
      <vt:lpstr>Traditional Programming vs Machine Learning</vt:lpstr>
      <vt:lpstr>Traditional Programming</vt:lpstr>
      <vt:lpstr>Machine Learning</vt:lpstr>
      <vt:lpstr>Machine Learning</vt:lpstr>
      <vt:lpstr>Machine Learning</vt:lpstr>
      <vt:lpstr>Machine Learning</vt:lpstr>
      <vt:lpstr>Machine Learning</vt:lpstr>
      <vt:lpstr>Machine Learning (Source: infyTq)</vt:lpstr>
      <vt:lpstr>Where ML is useful?</vt:lpstr>
      <vt:lpstr>Why ML Should not be used?</vt:lpstr>
      <vt:lpstr>Artificial Intelligence</vt:lpstr>
      <vt:lpstr>Emerging Artificial Intelligence</vt:lpstr>
      <vt:lpstr>Emerging Artificial Intelligence</vt:lpstr>
      <vt:lpstr>AI vs ML vs DL</vt:lpstr>
      <vt:lpstr>AI vs ML vs DL</vt:lpstr>
      <vt:lpstr>AI vs ML vs DL</vt:lpstr>
      <vt:lpstr>Evolution</vt:lpstr>
      <vt:lpstr>Evolution</vt:lpstr>
      <vt:lpstr>Evolution</vt:lpstr>
      <vt:lpstr>Evolution</vt:lpstr>
      <vt:lpstr>Evolution</vt:lpstr>
      <vt:lpstr>Reasons?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ML</vt:lpstr>
      <vt:lpstr>More Applications</vt:lpstr>
      <vt:lpstr>Data Engineers &amp; Data Scientists</vt:lpstr>
      <vt:lpstr>Data Science</vt:lpstr>
      <vt:lpstr>Data Science vs Data Engineering</vt:lpstr>
      <vt:lpstr>Data Science vs Data Engineering</vt:lpstr>
      <vt:lpstr>Data Science</vt:lpstr>
      <vt:lpstr>Data Engineering</vt:lpstr>
      <vt:lpstr>Forms of Data</vt:lpstr>
      <vt:lpstr>Examples - Forms of Data</vt:lpstr>
      <vt:lpstr>Why Machine Learning is the Future?</vt:lpstr>
      <vt:lpstr>Why Machine Learning is the Future?</vt:lpstr>
      <vt:lpstr>Why Machine Learning is the Future?</vt:lpstr>
      <vt:lpstr>Machine Learning - Types</vt:lpstr>
      <vt:lpstr>Machine Learning</vt:lpstr>
      <vt:lpstr>Work Flow in ML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PCIT-114</dc:title>
  <dc:creator>sandeep</dc:creator>
  <cp:lastModifiedBy>Waris Singla</cp:lastModifiedBy>
  <cp:revision>30</cp:revision>
  <dcterms:created xsi:type="dcterms:W3CDTF">2021-02-17T16:06:48Z</dcterms:created>
  <dcterms:modified xsi:type="dcterms:W3CDTF">2024-10-11T04:21:07Z</dcterms:modified>
</cp:coreProperties>
</file>