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BDE887-7706-44E4-8280-870D60129E86}"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DE887-7706-44E4-8280-870D60129E86}"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DE887-7706-44E4-8280-870D60129E86}"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DE887-7706-44E4-8280-870D60129E86}"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BDE887-7706-44E4-8280-870D60129E86}" type="datetimeFigureOut">
              <a:rPr lang="en-US" smtClean="0"/>
              <a:pPr/>
              <a:t>8/24/2016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FBDE887-7706-44E4-8280-870D60129E86}" type="datetimeFigureOut">
              <a:rPr lang="en-US" smtClean="0"/>
              <a:pPr/>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BDE887-7706-44E4-8280-870D60129E86}" type="datetimeFigureOut">
              <a:rPr lang="en-US" smtClean="0"/>
              <a:pPr/>
              <a:t>8/24/2016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BDE887-7706-44E4-8280-870D60129E86}" type="datetimeFigureOut">
              <a:rPr lang="en-US" smtClean="0"/>
              <a:pPr/>
              <a:t>8/24/2016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DE887-7706-44E4-8280-870D60129E86}" type="datetimeFigureOut">
              <a:rPr lang="en-US" smtClean="0"/>
              <a:pPr/>
              <a:t>8/24/2016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DE887-7706-44E4-8280-870D60129E86}" type="datetimeFigureOut">
              <a:rPr lang="en-US" smtClean="0"/>
              <a:pPr/>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BDE887-7706-44E4-8280-870D60129E86}" type="datetimeFigureOut">
              <a:rPr lang="en-US" smtClean="0"/>
              <a:pPr/>
              <a:t>8/24/2016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A1872B-4543-4374-8E8A-114B9096DE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DE887-7706-44E4-8280-870D60129E86}" type="datetimeFigureOut">
              <a:rPr lang="en-US" smtClean="0"/>
              <a:pPr/>
              <a:t>8/24/2016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1872B-4543-4374-8E8A-114B9096DE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Defining the Research Problem</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200" b="1" dirty="0" smtClean="0"/>
              <a:t>TECHNIQUE INVOLVED IN DEFINING A PROBLEM</a:t>
            </a:r>
            <a:endParaRPr lang="en-US" sz="3200" b="1"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IN" dirty="0" smtClean="0"/>
              <a:t>Let us start with the question: </a:t>
            </a:r>
          </a:p>
          <a:p>
            <a:r>
              <a:rPr lang="en-IN" dirty="0" smtClean="0"/>
              <a:t>What does one mean when he/she wants to define a research problem?</a:t>
            </a:r>
          </a:p>
          <a:p>
            <a:pPr algn="just">
              <a:buNone/>
            </a:pPr>
            <a:r>
              <a:rPr lang="en-IN" dirty="0" smtClean="0"/>
              <a:t>	</a:t>
            </a:r>
            <a:r>
              <a:rPr lang="en-IN" dirty="0" smtClean="0">
                <a:solidFill>
                  <a:srgbClr val="FF0000"/>
                </a:solidFill>
              </a:rPr>
              <a:t>The </a:t>
            </a:r>
            <a:r>
              <a:rPr lang="en-IN" dirty="0" smtClean="0">
                <a:solidFill>
                  <a:srgbClr val="FF0000"/>
                </a:solidFill>
              </a:rPr>
              <a:t>answer may be that one wants to state the problem along with the bounds within which it is to be studied.</a:t>
            </a:r>
          </a:p>
          <a:p>
            <a:pPr algn="just"/>
            <a:r>
              <a:rPr lang="en-IN" dirty="0" smtClean="0">
                <a:solidFill>
                  <a:srgbClr val="FF0000"/>
                </a:solidFill>
              </a:rPr>
              <a:t> In other words, defining a problem involves the task of laying down boundaries within which a researcher shall study the problem with a pre-determined objective in view.</a:t>
            </a:r>
            <a:endParaRPr lang="en-US"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5745163"/>
          </a:xfrm>
        </p:spPr>
        <p:txBody>
          <a:bodyPr>
            <a:normAutofit/>
          </a:bodyPr>
          <a:lstStyle/>
          <a:p>
            <a:pPr algn="just"/>
            <a:r>
              <a:rPr lang="en-IN" dirty="0" smtClean="0"/>
              <a:t>How to define a research problem is undoubtedly a herculean task. </a:t>
            </a:r>
          </a:p>
          <a:p>
            <a:pPr algn="just"/>
            <a:r>
              <a:rPr lang="en-IN" dirty="0" smtClean="0">
                <a:solidFill>
                  <a:srgbClr val="FF0000"/>
                </a:solidFill>
              </a:rPr>
              <a:t>However, it is a task that must be tackled intelligently to avoid the perplexity encountered in a research operation. </a:t>
            </a:r>
          </a:p>
          <a:p>
            <a:pPr algn="just"/>
            <a:r>
              <a:rPr lang="en-IN" dirty="0" smtClean="0">
                <a:solidFill>
                  <a:srgbClr val="FF0000"/>
                </a:solidFill>
              </a:rPr>
              <a:t>The usual approach is that the researcher should himself pose a question and set-up techniques and procedures for throwing light on the question concerned for formulating or defining the research problem.</a:t>
            </a:r>
            <a:endParaRPr 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r>
              <a:rPr lang="en-IN" dirty="0" smtClean="0"/>
              <a:t>Defining a research problem properly and clearly is a crucial part of a research study and must in no case be accomplished hurriedly.</a:t>
            </a:r>
          </a:p>
          <a:p>
            <a:pPr algn="just"/>
            <a:r>
              <a:rPr lang="en-IN" dirty="0" smtClean="0"/>
              <a:t> However, in practice this a frequently overlooked which causes a lot of problems later on. </a:t>
            </a:r>
          </a:p>
          <a:p>
            <a:pPr algn="just"/>
            <a:r>
              <a:rPr lang="en-IN" dirty="0" smtClean="0">
                <a:solidFill>
                  <a:srgbClr val="FF0000"/>
                </a:solidFill>
              </a:rPr>
              <a:t>Hence, the research problem should be defined in a systematic manner, giving due </a:t>
            </a:r>
            <a:r>
              <a:rPr lang="en-IN" dirty="0" err="1" smtClean="0">
                <a:solidFill>
                  <a:srgbClr val="FF0000"/>
                </a:solidFill>
              </a:rPr>
              <a:t>weightage</a:t>
            </a:r>
            <a:r>
              <a:rPr lang="en-IN" dirty="0" smtClean="0">
                <a:solidFill>
                  <a:srgbClr val="FF0000"/>
                </a:solidFill>
              </a:rPr>
              <a:t> to all relating points.</a:t>
            </a: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IN" dirty="0" smtClean="0"/>
              <a:t>The technique for the purpose involves the undertaking of the following steps generally one after the other: </a:t>
            </a:r>
          </a:p>
          <a:p>
            <a:r>
              <a:rPr lang="en-IN" dirty="0" smtClean="0"/>
              <a:t>(</a:t>
            </a:r>
            <a:r>
              <a:rPr lang="en-IN" dirty="0" err="1" smtClean="0"/>
              <a:t>i</a:t>
            </a:r>
            <a:r>
              <a:rPr lang="en-IN" dirty="0" smtClean="0"/>
              <a:t>) </a:t>
            </a:r>
            <a:r>
              <a:rPr lang="en-IN" dirty="0" smtClean="0">
                <a:solidFill>
                  <a:srgbClr val="FF0000"/>
                </a:solidFill>
              </a:rPr>
              <a:t>statement of the problem in a general way; (ii) understanding the nature of the problem; (iii) surveying the available literature </a:t>
            </a:r>
          </a:p>
          <a:p>
            <a:r>
              <a:rPr lang="en-IN" dirty="0" smtClean="0">
                <a:solidFill>
                  <a:srgbClr val="FF0000"/>
                </a:solidFill>
              </a:rPr>
              <a:t>(iv) developing the ideas through discussions;</a:t>
            </a:r>
          </a:p>
          <a:p>
            <a:r>
              <a:rPr lang="en-IN" dirty="0" smtClean="0">
                <a:solidFill>
                  <a:srgbClr val="FF0000"/>
                </a:solidFill>
              </a:rPr>
              <a:t>(v) rephrasing the research problem into a working proposition.</a:t>
            </a: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a:bodyPr>
          <a:lstStyle/>
          <a:p>
            <a:r>
              <a:rPr lang="en-IN" sz="3200" b="1" dirty="0" smtClean="0">
                <a:solidFill>
                  <a:srgbClr val="FF0000"/>
                </a:solidFill>
              </a:rPr>
              <a:t>Statement of the problem in a general way:</a:t>
            </a:r>
            <a:endParaRPr lang="en-US" sz="3200" dirty="0">
              <a:solidFill>
                <a:srgbClr val="FF0000"/>
              </a:solidFill>
            </a:endParaRPr>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pPr algn="just"/>
            <a:r>
              <a:rPr lang="en-IN" dirty="0" smtClean="0">
                <a:solidFill>
                  <a:srgbClr val="002060"/>
                </a:solidFill>
              </a:rPr>
              <a:t>First of all the problem should be stated in a broad general way, keeping in view either some practical concern or some scientific or intellectual</a:t>
            </a:r>
          </a:p>
          <a:p>
            <a:pPr algn="just">
              <a:buNone/>
            </a:pPr>
            <a:r>
              <a:rPr lang="en-IN" dirty="0" smtClean="0">
                <a:solidFill>
                  <a:srgbClr val="002060"/>
                </a:solidFill>
              </a:rPr>
              <a:t>	interest. </a:t>
            </a:r>
          </a:p>
          <a:p>
            <a:pPr algn="just"/>
            <a:r>
              <a:rPr lang="en-IN" dirty="0" smtClean="0">
                <a:solidFill>
                  <a:srgbClr val="002060"/>
                </a:solidFill>
              </a:rPr>
              <a:t>For this purpose, the researcher must immerse himself thoroughly in the subject matter concerning which he wishes to pose a problem. </a:t>
            </a:r>
          </a:p>
          <a:p>
            <a:pPr algn="just"/>
            <a:r>
              <a:rPr lang="en-IN" dirty="0" smtClean="0">
                <a:solidFill>
                  <a:srgbClr val="FF0000"/>
                </a:solidFill>
              </a:rPr>
              <a:t>In case of social research, it is considered advisable to do some field observation and as such the researcher may undertake some sort of preliminary survey or what is often called </a:t>
            </a:r>
            <a:r>
              <a:rPr lang="en-IN" i="1" dirty="0" smtClean="0">
                <a:solidFill>
                  <a:srgbClr val="FF0000"/>
                </a:solidFill>
              </a:rPr>
              <a:t>pilot survey.</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a:bodyPr>
          <a:lstStyle/>
          <a:p>
            <a:r>
              <a:rPr lang="en-IN" sz="3200" b="1" dirty="0" smtClean="0"/>
              <a:t>Understanding the nature of the problem:</a:t>
            </a:r>
            <a:endParaRPr lang="en-US" sz="3200" dirty="0"/>
          </a:p>
        </p:txBody>
      </p:sp>
      <p:sp>
        <p:nvSpPr>
          <p:cNvPr id="3" name="Content Placeholder 2"/>
          <p:cNvSpPr>
            <a:spLocks noGrp="1"/>
          </p:cNvSpPr>
          <p:nvPr>
            <p:ph idx="1"/>
          </p:nvPr>
        </p:nvSpPr>
        <p:spPr>
          <a:xfrm>
            <a:off x="457200" y="1143000"/>
            <a:ext cx="8382000" cy="5334000"/>
          </a:xfrm>
        </p:spPr>
        <p:txBody>
          <a:bodyPr>
            <a:normAutofit lnSpcReduction="10000"/>
          </a:bodyPr>
          <a:lstStyle/>
          <a:p>
            <a:pPr algn="just"/>
            <a:r>
              <a:rPr lang="en-IN" dirty="0" smtClean="0"/>
              <a:t>The next step in defining the problem is to</a:t>
            </a:r>
          </a:p>
          <a:p>
            <a:pPr algn="just">
              <a:buNone/>
            </a:pPr>
            <a:r>
              <a:rPr lang="en-IN" dirty="0" smtClean="0"/>
              <a:t>	understand its origin and nature clearly. </a:t>
            </a:r>
          </a:p>
          <a:p>
            <a:pPr algn="just"/>
            <a:r>
              <a:rPr lang="en-IN" dirty="0" smtClean="0">
                <a:solidFill>
                  <a:srgbClr val="FF0000"/>
                </a:solidFill>
              </a:rPr>
              <a:t>The best way of understanding the problem is to discuss it with those who first raised it in order to find out how the problem originally came about and with what objectives in view.</a:t>
            </a:r>
          </a:p>
          <a:p>
            <a:pPr algn="just"/>
            <a:r>
              <a:rPr lang="en-IN" dirty="0" smtClean="0"/>
              <a:t> If the researcher has stated the problem himself, he should consider once again all</a:t>
            </a:r>
          </a:p>
          <a:p>
            <a:pPr algn="just"/>
            <a:r>
              <a:rPr lang="en-IN" dirty="0" smtClean="0"/>
              <a:t>those points that induced him to make a general statement concerning the problem.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Surveying the available literature:</a:t>
            </a: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algn="just"/>
            <a:r>
              <a:rPr lang="en-IN" dirty="0" smtClean="0">
                <a:solidFill>
                  <a:srgbClr val="FF0000"/>
                </a:solidFill>
              </a:rPr>
              <a:t>All available literature concerning the problem at hand</a:t>
            </a:r>
          </a:p>
          <a:p>
            <a:pPr algn="just">
              <a:buNone/>
            </a:pPr>
            <a:r>
              <a:rPr lang="en-IN" dirty="0" smtClean="0">
                <a:solidFill>
                  <a:srgbClr val="FF0000"/>
                </a:solidFill>
              </a:rPr>
              <a:t>	must </a:t>
            </a:r>
            <a:r>
              <a:rPr lang="en-IN" dirty="0" smtClean="0">
                <a:solidFill>
                  <a:srgbClr val="FF0000"/>
                </a:solidFill>
              </a:rPr>
              <a:t>necessarily be surveyed and examined before a definition of the research problem is given.</a:t>
            </a:r>
          </a:p>
          <a:p>
            <a:pPr algn="just"/>
            <a:r>
              <a:rPr lang="en-IN" dirty="0" smtClean="0"/>
              <a:t>This means that the researcher must be well-conversant with relevant theories in the field, reports and records as also all other relevant literature.</a:t>
            </a:r>
          </a:p>
          <a:p>
            <a:pPr algn="just"/>
            <a:r>
              <a:rPr lang="en-IN" dirty="0" smtClean="0"/>
              <a:t> </a:t>
            </a:r>
            <a:r>
              <a:rPr lang="en-IN" dirty="0" smtClean="0">
                <a:solidFill>
                  <a:srgbClr val="FF0000"/>
                </a:solidFill>
              </a:rPr>
              <a:t>He must devote sufficient time in reviewing of research already undertaken on related problems. </a:t>
            </a:r>
          </a:p>
          <a:p>
            <a:pPr algn="just"/>
            <a:r>
              <a:rPr lang="en-IN" dirty="0" smtClean="0"/>
              <a:t>This is done to find out what data and other materials, if any, are available for operational purposes. “Knowing what data are available often serves to narrow the problem itself as well as the technique that might be used.”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IN" sz="3200" b="1" dirty="0" smtClean="0"/>
              <a:t>Developing the ideas through discussions:</a:t>
            </a:r>
            <a:endParaRPr lang="en-US" sz="3200"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IN" dirty="0" smtClean="0">
                <a:solidFill>
                  <a:srgbClr val="FF0000"/>
                </a:solidFill>
              </a:rPr>
              <a:t>Discussion concerning a problem often produces useful information. </a:t>
            </a:r>
          </a:p>
          <a:p>
            <a:pPr algn="just"/>
            <a:r>
              <a:rPr lang="en-IN" dirty="0" smtClean="0">
                <a:solidFill>
                  <a:srgbClr val="FF0000"/>
                </a:solidFill>
              </a:rPr>
              <a:t>Various new ideas can be developed through such an exercise. </a:t>
            </a:r>
          </a:p>
          <a:p>
            <a:pPr algn="just"/>
            <a:r>
              <a:rPr lang="en-IN" dirty="0" smtClean="0">
                <a:solidFill>
                  <a:srgbClr val="002060"/>
                </a:solidFill>
              </a:rPr>
              <a:t>Hence, a researcher must discuss his problem with his colleagues and others who have enough experience in the same area or in working on similar problems. This is quite often known as an </a:t>
            </a:r>
            <a:r>
              <a:rPr lang="en-IN" i="1" dirty="0" smtClean="0">
                <a:solidFill>
                  <a:srgbClr val="002060"/>
                </a:solidFill>
              </a:rPr>
              <a:t>experience survey.</a:t>
            </a:r>
            <a:endParaRPr lang="en-US" dirty="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Rephrasing the research problem:</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lgn="just"/>
            <a:r>
              <a:rPr lang="en-IN" dirty="0" smtClean="0"/>
              <a:t>Finally, the researcher must sit to rephrase the research problem into a working proposition.</a:t>
            </a:r>
          </a:p>
          <a:p>
            <a:pPr algn="just"/>
            <a:r>
              <a:rPr lang="en-IN" dirty="0" smtClean="0"/>
              <a:t> </a:t>
            </a:r>
            <a:r>
              <a:rPr lang="en-IN" dirty="0" smtClean="0">
                <a:solidFill>
                  <a:srgbClr val="FF0000"/>
                </a:solidFill>
              </a:rPr>
              <a:t>Once the nature of the problem has been clearly understood, the environment has been defined, discussions over the problem have taken place and the available literature has been surveyed and examined, rephrasing the problem into analytical or operational terms is not a difficult task.</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458200" cy="5638800"/>
          </a:xfrm>
        </p:spPr>
        <p:txBody>
          <a:bodyPr>
            <a:normAutofit fontScale="92500"/>
          </a:bodyPr>
          <a:lstStyle/>
          <a:p>
            <a:pPr algn="just"/>
            <a:r>
              <a:rPr lang="en-IN" dirty="0"/>
              <a:t>In research process, the first and foremost step happens to be that of selecting and properly </a:t>
            </a:r>
            <a:r>
              <a:rPr lang="en-IN" dirty="0" smtClean="0"/>
              <a:t>defining a </a:t>
            </a:r>
            <a:r>
              <a:rPr lang="en-IN" dirty="0"/>
              <a:t>research problem</a:t>
            </a:r>
            <a:r>
              <a:rPr lang="en-IN" dirty="0" smtClean="0"/>
              <a:t>.</a:t>
            </a:r>
          </a:p>
          <a:p>
            <a:pPr algn="just"/>
            <a:r>
              <a:rPr lang="en-IN" dirty="0" smtClean="0"/>
              <a:t> </a:t>
            </a:r>
            <a:r>
              <a:rPr lang="en-IN" dirty="0"/>
              <a:t>A researcher must find the problem and formulate it so that it becomes </a:t>
            </a:r>
            <a:r>
              <a:rPr lang="en-IN" dirty="0" smtClean="0"/>
              <a:t>susceptible to </a:t>
            </a:r>
            <a:r>
              <a:rPr lang="en-IN" dirty="0"/>
              <a:t>research. </a:t>
            </a:r>
            <a:endParaRPr lang="en-IN" dirty="0" smtClean="0"/>
          </a:p>
          <a:p>
            <a:pPr algn="just"/>
            <a:r>
              <a:rPr lang="en-IN" dirty="0" smtClean="0"/>
              <a:t>Like </a:t>
            </a:r>
            <a:r>
              <a:rPr lang="en-IN" dirty="0"/>
              <a:t>a medical doctor, a researcher must examine all the symptoms (presented to him </a:t>
            </a:r>
            <a:r>
              <a:rPr lang="en-IN" dirty="0" smtClean="0"/>
              <a:t>or observed </a:t>
            </a:r>
            <a:r>
              <a:rPr lang="en-IN" dirty="0"/>
              <a:t>by him) concerning a problem before he can diagnose correctly. </a:t>
            </a:r>
            <a:endParaRPr lang="en-IN" dirty="0" smtClean="0"/>
          </a:p>
          <a:p>
            <a:pPr algn="just"/>
            <a:r>
              <a:rPr lang="en-IN" dirty="0" smtClean="0">
                <a:solidFill>
                  <a:srgbClr val="FF0000"/>
                </a:solidFill>
              </a:rPr>
              <a:t>To </a:t>
            </a:r>
            <a:r>
              <a:rPr lang="en-IN" dirty="0">
                <a:solidFill>
                  <a:srgbClr val="FF0000"/>
                </a:solidFill>
              </a:rPr>
              <a:t>define a </a:t>
            </a:r>
            <a:r>
              <a:rPr lang="en-IN" dirty="0" smtClean="0">
                <a:solidFill>
                  <a:srgbClr val="FF0000"/>
                </a:solidFill>
              </a:rPr>
              <a:t>problem correctly</a:t>
            </a:r>
            <a:r>
              <a:rPr lang="en-IN" dirty="0">
                <a:solidFill>
                  <a:srgbClr val="FF0000"/>
                </a:solidFill>
              </a:rPr>
              <a:t>, a researcher must know: what a problem is?</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WHAT IS A RESEARCH PROBLEM?</a:t>
            </a:r>
            <a:endParaRPr lang="en-US" dirty="0">
              <a:solidFill>
                <a:srgbClr val="FF0000"/>
              </a:solidFill>
            </a:endParaRPr>
          </a:p>
        </p:txBody>
      </p:sp>
      <p:sp>
        <p:nvSpPr>
          <p:cNvPr id="3" name="Content Placeholder 2"/>
          <p:cNvSpPr>
            <a:spLocks noGrp="1"/>
          </p:cNvSpPr>
          <p:nvPr>
            <p:ph idx="1"/>
          </p:nvPr>
        </p:nvSpPr>
        <p:spPr/>
        <p:txBody>
          <a:bodyPr/>
          <a:lstStyle/>
          <a:p>
            <a:r>
              <a:rPr lang="en-IN" dirty="0"/>
              <a:t>A research problem, in general, refers to some difficulty which a researcher experiences in </a:t>
            </a:r>
            <a:r>
              <a:rPr lang="en-IN" dirty="0" smtClean="0"/>
              <a:t>the context </a:t>
            </a:r>
            <a:r>
              <a:rPr lang="en-IN" dirty="0"/>
              <a:t>of either a theoretical or practical situation and wants to obtain a solution for the same</a:t>
            </a:r>
            <a:r>
              <a:rPr lang="en-IN" dirty="0" smtClean="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r>
              <a:rPr lang="en-IN" dirty="0" smtClean="0">
                <a:solidFill>
                  <a:srgbClr val="FF0000"/>
                </a:solidFill>
              </a:rPr>
              <a:t>Usually we say that a research problem does exist if the following conditions are met with:</a:t>
            </a:r>
            <a:endParaRPr lang="en-US" dirty="0" smtClean="0">
              <a:solidFill>
                <a:srgbClr val="FF0000"/>
              </a:solidFill>
            </a:endParaRPr>
          </a:p>
          <a:p>
            <a:r>
              <a:rPr lang="en-IN" dirty="0" smtClean="0">
                <a:solidFill>
                  <a:srgbClr val="7030A0"/>
                </a:solidFill>
              </a:rPr>
              <a:t>There </a:t>
            </a:r>
            <a:r>
              <a:rPr lang="en-IN" dirty="0">
                <a:solidFill>
                  <a:srgbClr val="7030A0"/>
                </a:solidFill>
              </a:rPr>
              <a:t>must be an individual (or a group or an organisation), let us call it ‘</a:t>
            </a:r>
            <a:r>
              <a:rPr lang="en-IN" i="1" dirty="0">
                <a:solidFill>
                  <a:srgbClr val="7030A0"/>
                </a:solidFill>
              </a:rPr>
              <a:t>I,’ to whom </a:t>
            </a:r>
            <a:r>
              <a:rPr lang="en-IN" i="1" dirty="0" smtClean="0">
                <a:solidFill>
                  <a:srgbClr val="7030A0"/>
                </a:solidFill>
              </a:rPr>
              <a:t>the </a:t>
            </a:r>
            <a:r>
              <a:rPr lang="en-IN" dirty="0" smtClean="0">
                <a:solidFill>
                  <a:srgbClr val="7030A0"/>
                </a:solidFill>
              </a:rPr>
              <a:t>problem </a:t>
            </a:r>
            <a:r>
              <a:rPr lang="en-IN" dirty="0">
                <a:solidFill>
                  <a:srgbClr val="7030A0"/>
                </a:solidFill>
              </a:rPr>
              <a:t>can be attributed. The individual or the organisation, as the case may be, </a:t>
            </a:r>
            <a:r>
              <a:rPr lang="en-IN" dirty="0" smtClean="0">
                <a:solidFill>
                  <a:srgbClr val="7030A0"/>
                </a:solidFill>
              </a:rPr>
              <a:t>occupies an </a:t>
            </a:r>
            <a:r>
              <a:rPr lang="en-IN" dirty="0">
                <a:solidFill>
                  <a:srgbClr val="7030A0"/>
                </a:solidFill>
              </a:rPr>
              <a:t>environment, say ‘</a:t>
            </a:r>
            <a:r>
              <a:rPr lang="en-IN" i="1" dirty="0">
                <a:solidFill>
                  <a:srgbClr val="7030A0"/>
                </a:solidFill>
              </a:rPr>
              <a:t>N’, which is defined by values of the uncontrolled variables, </a:t>
            </a:r>
            <a:r>
              <a:rPr lang="en-IN" i="1" dirty="0" err="1">
                <a:solidFill>
                  <a:srgbClr val="7030A0"/>
                </a:solidFill>
              </a:rPr>
              <a:t>Yj</a:t>
            </a:r>
            <a:r>
              <a:rPr lang="en-IN" i="1" dirty="0">
                <a:solidFill>
                  <a:srgbClr val="7030A0"/>
                </a:solidFill>
              </a:rPr>
              <a:t>.</a:t>
            </a:r>
          </a:p>
          <a:p>
            <a:r>
              <a:rPr lang="en-IN" dirty="0"/>
              <a:t>(ii) </a:t>
            </a:r>
            <a:r>
              <a:rPr lang="en-IN" dirty="0">
                <a:solidFill>
                  <a:srgbClr val="0070C0"/>
                </a:solidFill>
              </a:rPr>
              <a:t>There must be at least two courses of action, say </a:t>
            </a:r>
            <a:r>
              <a:rPr lang="en-IN" i="1" dirty="0">
                <a:solidFill>
                  <a:srgbClr val="0070C0"/>
                </a:solidFill>
              </a:rPr>
              <a:t>C1 and C2, to be pursued. A course </a:t>
            </a:r>
            <a:r>
              <a:rPr lang="en-IN" i="1" dirty="0" smtClean="0">
                <a:solidFill>
                  <a:srgbClr val="0070C0"/>
                </a:solidFill>
              </a:rPr>
              <a:t>of </a:t>
            </a:r>
            <a:r>
              <a:rPr lang="en-IN" dirty="0" smtClean="0">
                <a:solidFill>
                  <a:srgbClr val="0070C0"/>
                </a:solidFill>
              </a:rPr>
              <a:t>action </a:t>
            </a:r>
            <a:r>
              <a:rPr lang="en-IN" dirty="0">
                <a:solidFill>
                  <a:srgbClr val="0070C0"/>
                </a:solidFill>
              </a:rPr>
              <a:t>is defined by one or more values of the controlled variables. </a:t>
            </a:r>
            <a:endParaRPr lang="en-IN" dirty="0" smtClean="0">
              <a:solidFill>
                <a:srgbClr val="0070C0"/>
              </a:solidFill>
            </a:endParaRPr>
          </a:p>
          <a:p>
            <a:r>
              <a:rPr lang="en-IN" dirty="0" smtClean="0">
                <a:solidFill>
                  <a:srgbClr val="0070C0"/>
                </a:solidFill>
              </a:rPr>
              <a:t>For </a:t>
            </a:r>
            <a:r>
              <a:rPr lang="en-IN" dirty="0">
                <a:solidFill>
                  <a:srgbClr val="0070C0"/>
                </a:solidFill>
              </a:rPr>
              <a:t>example, the </a:t>
            </a:r>
            <a:r>
              <a:rPr lang="en-IN" dirty="0" smtClean="0">
                <a:solidFill>
                  <a:srgbClr val="0070C0"/>
                </a:solidFill>
              </a:rPr>
              <a:t>number of </a:t>
            </a:r>
            <a:r>
              <a:rPr lang="en-IN" dirty="0">
                <a:solidFill>
                  <a:srgbClr val="0070C0"/>
                </a:solidFill>
              </a:rPr>
              <a:t>items purchased at a specified time is said to be one course of action.</a:t>
            </a:r>
          </a:p>
          <a:p>
            <a:r>
              <a:rPr lang="en-IN" dirty="0"/>
              <a:t>(iii) </a:t>
            </a:r>
            <a:r>
              <a:rPr lang="en-IN" dirty="0">
                <a:solidFill>
                  <a:srgbClr val="FF0000"/>
                </a:solidFill>
              </a:rPr>
              <a:t>There must be at least two possible outcomes, say </a:t>
            </a:r>
            <a:r>
              <a:rPr lang="en-IN" i="1" dirty="0">
                <a:solidFill>
                  <a:srgbClr val="FF0000"/>
                </a:solidFill>
              </a:rPr>
              <a:t>O1 and O2, of the course of action, </a:t>
            </a:r>
            <a:r>
              <a:rPr lang="en-IN" i="1" dirty="0" smtClean="0">
                <a:solidFill>
                  <a:srgbClr val="FF0000"/>
                </a:solidFill>
              </a:rPr>
              <a:t>of </a:t>
            </a:r>
            <a:r>
              <a:rPr lang="en-IN" dirty="0" smtClean="0">
                <a:solidFill>
                  <a:srgbClr val="FF0000"/>
                </a:solidFill>
              </a:rPr>
              <a:t>which </a:t>
            </a:r>
            <a:r>
              <a:rPr lang="en-IN" dirty="0">
                <a:solidFill>
                  <a:srgbClr val="FF0000"/>
                </a:solidFill>
              </a:rPr>
              <a:t>one should be preferable to the other. In other words, this means that there must </a:t>
            </a:r>
            <a:r>
              <a:rPr lang="en-IN" dirty="0" smtClean="0">
                <a:solidFill>
                  <a:srgbClr val="FF0000"/>
                </a:solidFill>
              </a:rPr>
              <a:t>be at </a:t>
            </a:r>
            <a:r>
              <a:rPr lang="en-IN" dirty="0">
                <a:solidFill>
                  <a:srgbClr val="FF0000"/>
                </a:solidFill>
              </a:rPr>
              <a:t>least one outcome that the researcher wants, i.e., an objective</a:t>
            </a:r>
            <a:r>
              <a:rPr lang="en-IN" dirty="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IN" dirty="0" smtClean="0">
                <a:solidFill>
                  <a:srgbClr val="FF0000"/>
                </a:solidFill>
              </a:rPr>
              <a:t>Components of a Research Problem</a:t>
            </a:r>
            <a:endParaRPr lang="en-US" dirty="0">
              <a:solidFill>
                <a:srgbClr val="FF0000"/>
              </a:solidFill>
            </a:endParaRPr>
          </a:p>
        </p:txBody>
      </p:sp>
      <p:sp>
        <p:nvSpPr>
          <p:cNvPr id="3" name="Content Placeholder 2"/>
          <p:cNvSpPr>
            <a:spLocks noGrp="1"/>
          </p:cNvSpPr>
          <p:nvPr>
            <p:ph idx="1"/>
          </p:nvPr>
        </p:nvSpPr>
        <p:spPr>
          <a:xfrm>
            <a:off x="457200" y="1295400"/>
            <a:ext cx="8229600" cy="5181600"/>
          </a:xfrm>
        </p:spPr>
        <p:txBody>
          <a:bodyPr>
            <a:normAutofit fontScale="55000" lnSpcReduction="20000"/>
          </a:bodyPr>
          <a:lstStyle/>
          <a:p>
            <a:endParaRPr lang="en-IN" dirty="0"/>
          </a:p>
          <a:p>
            <a:r>
              <a:rPr lang="en-IN" sz="3800" dirty="0"/>
              <a:t>(</a:t>
            </a:r>
            <a:r>
              <a:rPr lang="en-IN" sz="3800" dirty="0" err="1"/>
              <a:t>i</a:t>
            </a:r>
            <a:r>
              <a:rPr lang="en-IN" sz="3800" dirty="0"/>
              <a:t>) There must be an individual or a group which has some difficulty or the problem.</a:t>
            </a:r>
          </a:p>
          <a:p>
            <a:r>
              <a:rPr lang="en-IN" sz="3800" dirty="0"/>
              <a:t>(ii) There must be some objective(s) to be attained at. If one wants nothing, one cannot </a:t>
            </a:r>
            <a:r>
              <a:rPr lang="en-IN" sz="3800" dirty="0" smtClean="0"/>
              <a:t>have </a:t>
            </a:r>
            <a:r>
              <a:rPr lang="en-US" sz="3800" dirty="0" smtClean="0"/>
              <a:t>a </a:t>
            </a:r>
            <a:r>
              <a:rPr lang="en-US" sz="3800" dirty="0"/>
              <a:t>problem.</a:t>
            </a:r>
          </a:p>
          <a:p>
            <a:r>
              <a:rPr lang="en-IN" sz="3800" dirty="0"/>
              <a:t>(iii) There must be alternative means (or the courses of action) for obtaining the objective(s</a:t>
            </a:r>
            <a:r>
              <a:rPr lang="en-IN" sz="3800" dirty="0" smtClean="0"/>
              <a:t>) one </a:t>
            </a:r>
            <a:r>
              <a:rPr lang="en-IN" sz="3800" dirty="0"/>
              <a:t>wishes to attain. </a:t>
            </a:r>
            <a:endParaRPr lang="en-IN" sz="3800" dirty="0" smtClean="0"/>
          </a:p>
          <a:p>
            <a:r>
              <a:rPr lang="en-IN" sz="3800" dirty="0" smtClean="0"/>
              <a:t>This </a:t>
            </a:r>
            <a:r>
              <a:rPr lang="en-IN" sz="3800" dirty="0"/>
              <a:t>means that there must be </a:t>
            </a:r>
            <a:r>
              <a:rPr lang="en-IN" sz="3800" i="1" dirty="0"/>
              <a:t>at least two means available to a</a:t>
            </a:r>
          </a:p>
          <a:p>
            <a:pPr>
              <a:buNone/>
            </a:pPr>
            <a:r>
              <a:rPr lang="en-IN" sz="3800" dirty="0" smtClean="0"/>
              <a:t>	researcher </a:t>
            </a:r>
            <a:r>
              <a:rPr lang="en-IN" sz="3800" dirty="0"/>
              <a:t>for if he has no choice of means, he cannot have a problem</a:t>
            </a:r>
            <a:r>
              <a:rPr lang="en-IN" sz="3800" dirty="0" smtClean="0"/>
              <a:t>.</a:t>
            </a:r>
          </a:p>
          <a:p>
            <a:pPr algn="just"/>
            <a:r>
              <a:rPr lang="en-IN" sz="3800" dirty="0" smtClean="0"/>
              <a:t>(</a:t>
            </a:r>
            <a:r>
              <a:rPr lang="en-IN" sz="3800" dirty="0"/>
              <a:t>iv) There must remain some doubt in the mind of a researcher with regard to the selection </a:t>
            </a:r>
            <a:r>
              <a:rPr lang="en-IN" sz="3800" dirty="0" smtClean="0"/>
              <a:t>of alternatives</a:t>
            </a:r>
            <a:r>
              <a:rPr lang="en-IN" sz="3800" dirty="0"/>
              <a:t>. This means that research must answer the question concerning the </a:t>
            </a:r>
            <a:r>
              <a:rPr lang="en-IN" sz="3800" dirty="0" smtClean="0"/>
              <a:t>relative efficiency </a:t>
            </a:r>
            <a:r>
              <a:rPr lang="en-IN" sz="3800" dirty="0"/>
              <a:t>of the possible alternatives.</a:t>
            </a:r>
          </a:p>
          <a:p>
            <a:pPr algn="just"/>
            <a:r>
              <a:rPr lang="en-IN" sz="3800" dirty="0"/>
              <a:t>(v) There must be some environment(s) to which the difficulty pertains.</a:t>
            </a:r>
            <a:endParaRPr lang="en-US" sz="3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THE PROBLEM</a:t>
            </a:r>
          </a:p>
        </p:txBody>
      </p:sp>
      <p:sp>
        <p:nvSpPr>
          <p:cNvPr id="3" name="Content Placeholder 2"/>
          <p:cNvSpPr>
            <a:spLocks noGrp="1"/>
          </p:cNvSpPr>
          <p:nvPr>
            <p:ph idx="1"/>
          </p:nvPr>
        </p:nvSpPr>
        <p:spPr/>
        <p:txBody>
          <a:bodyPr>
            <a:normAutofit fontScale="92500" lnSpcReduction="20000"/>
          </a:bodyPr>
          <a:lstStyle/>
          <a:p>
            <a:pPr algn="just"/>
            <a:r>
              <a:rPr lang="en-IN" dirty="0"/>
              <a:t>The research problem undertaken for study must be carefully selected. The task is a difficult one</a:t>
            </a:r>
            <a:r>
              <a:rPr lang="en-IN" dirty="0" smtClean="0"/>
              <a:t>, although </a:t>
            </a:r>
            <a:r>
              <a:rPr lang="en-IN" dirty="0"/>
              <a:t>it may not appear to be so. Help may be taken from a research guide in this connection.</a:t>
            </a:r>
          </a:p>
          <a:p>
            <a:pPr algn="just"/>
            <a:r>
              <a:rPr lang="en-IN" dirty="0"/>
              <a:t>Nevertheless, every researcher must find out his own salvation for research problems cannot </a:t>
            </a:r>
            <a:r>
              <a:rPr lang="en-IN" dirty="0" smtClean="0"/>
              <a:t>be borrowed</a:t>
            </a:r>
            <a:r>
              <a:rPr lang="en-IN" dirty="0"/>
              <a:t>. </a:t>
            </a:r>
            <a:endParaRPr lang="en-IN" dirty="0" smtClean="0"/>
          </a:p>
          <a:p>
            <a:pPr algn="just"/>
            <a:r>
              <a:rPr lang="en-IN" dirty="0" smtClean="0"/>
              <a:t>A </a:t>
            </a:r>
            <a:r>
              <a:rPr lang="en-IN" dirty="0"/>
              <a:t>problem must spring from the researcher’s mind like a plant springing from its </a:t>
            </a:r>
            <a:r>
              <a:rPr lang="en-IN" dirty="0" smtClean="0"/>
              <a:t>own seed</a:t>
            </a:r>
            <a:r>
              <a:rPr lang="en-IN" dirty="0"/>
              <a:t>. If our eyes need glasses, it is not the optician alone who decides about the number of the </a:t>
            </a:r>
            <a:r>
              <a:rPr lang="en-IN" dirty="0" smtClean="0"/>
              <a:t>lens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smtClean="0">
                <a:solidFill>
                  <a:srgbClr val="0070C0"/>
                </a:solidFill>
              </a:rPr>
              <a:t>Following </a:t>
            </a:r>
            <a:r>
              <a:rPr lang="en-IN" sz="2400" b="1" dirty="0">
                <a:solidFill>
                  <a:srgbClr val="0070C0"/>
                </a:solidFill>
              </a:rPr>
              <a:t>points may be observed by a researcher in selecting a </a:t>
            </a:r>
            <a:r>
              <a:rPr lang="en-IN" sz="2400" b="1" dirty="0" smtClean="0">
                <a:solidFill>
                  <a:srgbClr val="0070C0"/>
                </a:solidFill>
              </a:rPr>
              <a:t>research problem </a:t>
            </a:r>
            <a:r>
              <a:rPr lang="en-IN" sz="2400" b="1" dirty="0">
                <a:solidFill>
                  <a:srgbClr val="0070C0"/>
                </a:solidFill>
              </a:rPr>
              <a:t>or a subject for research:</a:t>
            </a:r>
            <a:endParaRPr lang="en-US" sz="2400" b="1" dirty="0">
              <a:solidFill>
                <a:srgbClr val="0070C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r>
              <a:rPr lang="en-IN" dirty="0"/>
              <a:t>Subject which is overdone should not be normally chosen, for it will be a difficult task </a:t>
            </a:r>
            <a:r>
              <a:rPr lang="en-IN" dirty="0" smtClean="0"/>
              <a:t>to throw </a:t>
            </a:r>
            <a:r>
              <a:rPr lang="en-IN" dirty="0"/>
              <a:t>any new light in such a case</a:t>
            </a:r>
            <a:r>
              <a:rPr lang="en-IN" dirty="0" smtClean="0"/>
              <a:t>.</a:t>
            </a:r>
          </a:p>
          <a:p>
            <a:pPr algn="just"/>
            <a:r>
              <a:rPr lang="en-IN" dirty="0"/>
              <a:t>Controversial subject should not become the choice of an average researcher</a:t>
            </a:r>
            <a:r>
              <a:rPr lang="en-IN" dirty="0" smtClean="0"/>
              <a:t>.</a:t>
            </a:r>
          </a:p>
          <a:p>
            <a:pPr algn="just"/>
            <a:r>
              <a:rPr lang="en-IN" dirty="0"/>
              <a:t>Too narrow or too vague problems should be avoided</a:t>
            </a:r>
            <a:r>
              <a:rPr lang="en-IN" dirty="0" smtClean="0"/>
              <a:t>.</a:t>
            </a:r>
          </a:p>
          <a:p>
            <a:pPr algn="just"/>
            <a:r>
              <a:rPr lang="en-IN" dirty="0"/>
              <a:t>The importance of the subject, the qualifications and the training of a researcher, the </a:t>
            </a:r>
            <a:r>
              <a:rPr lang="en-IN" dirty="0" smtClean="0"/>
              <a:t>costs involved</a:t>
            </a:r>
            <a:r>
              <a:rPr lang="en-IN" dirty="0"/>
              <a:t>, the time factor are few other criteria that must also be considered in selecting </a:t>
            </a:r>
            <a:r>
              <a:rPr lang="en-IN" dirty="0" smtClean="0"/>
              <a:t>a </a:t>
            </a:r>
            <a:r>
              <a:rPr lang="en-US" dirty="0" smtClean="0"/>
              <a:t>problem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686800" cy="5516563"/>
          </a:xfrm>
        </p:spPr>
        <p:txBody>
          <a:bodyPr>
            <a:normAutofit/>
          </a:bodyPr>
          <a:lstStyle/>
          <a:p>
            <a:pPr algn="just">
              <a:buNone/>
            </a:pPr>
            <a:r>
              <a:rPr lang="en-IN" dirty="0" smtClean="0"/>
              <a:t>	</a:t>
            </a:r>
            <a:r>
              <a:rPr lang="en-IN" dirty="0" smtClean="0">
                <a:solidFill>
                  <a:srgbClr val="FF0000"/>
                </a:solidFill>
              </a:rPr>
              <a:t>Before </a:t>
            </a:r>
            <a:r>
              <a:rPr lang="en-IN" dirty="0">
                <a:solidFill>
                  <a:srgbClr val="FF0000"/>
                </a:solidFill>
              </a:rPr>
              <a:t>the final selection of a problem is done, a researcher </a:t>
            </a:r>
            <a:r>
              <a:rPr lang="en-IN" dirty="0" smtClean="0">
                <a:solidFill>
                  <a:srgbClr val="FF0000"/>
                </a:solidFill>
              </a:rPr>
              <a:t>must ask </a:t>
            </a:r>
            <a:r>
              <a:rPr lang="en-IN" dirty="0">
                <a:solidFill>
                  <a:srgbClr val="FF0000"/>
                </a:solidFill>
              </a:rPr>
              <a:t>himself the following questions:</a:t>
            </a:r>
          </a:p>
          <a:p>
            <a:r>
              <a:rPr lang="en-IN" dirty="0"/>
              <a:t>(a) Whether he is well equipped in terms of his background to carry out the research?</a:t>
            </a:r>
          </a:p>
          <a:p>
            <a:r>
              <a:rPr lang="en-IN" dirty="0"/>
              <a:t>(b) Whether the study falls within the budget he can afford?</a:t>
            </a:r>
          </a:p>
          <a:p>
            <a:r>
              <a:rPr lang="en-IN" dirty="0"/>
              <a:t>(c) Whether the necessary cooperation can be obtained from those who must </a:t>
            </a:r>
            <a:r>
              <a:rPr lang="en-IN" dirty="0" smtClean="0"/>
              <a:t>participate </a:t>
            </a:r>
            <a:r>
              <a:rPr lang="en-US" dirty="0" smtClean="0"/>
              <a:t>in </a:t>
            </a:r>
            <a:r>
              <a:rPr lang="en-US" dirty="0"/>
              <a:t>research as subjects?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3200" b="1" dirty="0" smtClean="0"/>
              <a:t>NECESSITY OF DEFINING THE PROBLEM</a:t>
            </a:r>
            <a:endParaRPr lang="en-US" sz="3200" b="1" dirty="0"/>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pPr algn="just"/>
            <a:r>
              <a:rPr lang="en-IN" dirty="0" smtClean="0"/>
              <a:t>Quite often we all hear that a problem clearly stated is a problem half solved. This statement signifies the need for defining a research problem. The problem to be investigated must be defined unambiguously for that will help to discriminate relevant data from the irrelevant ones. </a:t>
            </a:r>
          </a:p>
          <a:p>
            <a:pPr algn="just"/>
            <a:r>
              <a:rPr lang="en-IN" dirty="0" smtClean="0"/>
              <a:t>A proper definition of research problem will enable the researcher to be on the track whereas an ill-defined problem may create hurdles. </a:t>
            </a:r>
          </a:p>
          <a:p>
            <a:pPr algn="just"/>
            <a:r>
              <a:rPr lang="en-IN" dirty="0" smtClean="0"/>
              <a:t>Questions like: </a:t>
            </a:r>
          </a:p>
          <a:p>
            <a:pPr algn="just"/>
            <a:r>
              <a:rPr lang="en-IN" dirty="0" smtClean="0">
                <a:solidFill>
                  <a:srgbClr val="FF0000"/>
                </a:solidFill>
              </a:rPr>
              <a:t>What data are to be collected? </a:t>
            </a:r>
          </a:p>
          <a:p>
            <a:pPr algn="just"/>
            <a:r>
              <a:rPr lang="en-IN" dirty="0" smtClean="0">
                <a:solidFill>
                  <a:srgbClr val="FF0000"/>
                </a:solidFill>
              </a:rPr>
              <a:t>What characteristics of data are relevant and need to be studied? What relations are to be explored. </a:t>
            </a:r>
          </a:p>
          <a:p>
            <a:pPr algn="just"/>
            <a:r>
              <a:rPr lang="en-IN" dirty="0" smtClean="0">
                <a:solidFill>
                  <a:srgbClr val="FF0000"/>
                </a:solidFill>
              </a:rPr>
              <a:t>What techniques are to be used for the purpose</a:t>
            </a:r>
          </a:p>
          <a:p>
            <a:pPr algn="just"/>
            <a:r>
              <a:rPr lang="en-IN" dirty="0" smtClean="0">
                <a:solidFill>
                  <a:srgbClr val="FF0000"/>
                </a:solidFill>
              </a:rPr>
              <a:t>Similar other questions crop up in the mind of the researcher who can well plan his strategy and find answers to all such questions only when the research problem has been well defined. </a:t>
            </a:r>
          </a:p>
          <a:p>
            <a:pPr algn="just"/>
            <a:r>
              <a:rPr lang="en-IN" dirty="0" smtClean="0">
                <a:solidFill>
                  <a:srgbClr val="FF0000"/>
                </a:solidFill>
              </a:rPr>
              <a:t>Thus, defining a research problem properly is a prerequisite for any study and is a step of the highest importance.</a:t>
            </a:r>
            <a:endParaRPr lang="en-US"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1201</Words>
  <Application>Microsoft Office PowerPoint</Application>
  <PresentationFormat>On-screen Show (4:3)</PresentationFormat>
  <Paragraphs>82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Defining the Research Problem</vt:lpstr>
      <vt:lpstr>Slide 2</vt:lpstr>
      <vt:lpstr>WHAT IS A RESEARCH PROBLEM?</vt:lpstr>
      <vt:lpstr>Slide 4</vt:lpstr>
      <vt:lpstr>Components of a Research Problem</vt:lpstr>
      <vt:lpstr>SELECTING THE PROBLEM</vt:lpstr>
      <vt:lpstr>Following points may be observed by a researcher in selecting a research problem or a subject for research:</vt:lpstr>
      <vt:lpstr>Slide 8</vt:lpstr>
      <vt:lpstr>NECESSITY OF DEFINING THE PROBLEM</vt:lpstr>
      <vt:lpstr>TECHNIQUE INVOLVED IN DEFINING A PROBLEM</vt:lpstr>
      <vt:lpstr>Slide 11</vt:lpstr>
      <vt:lpstr>Slide 12</vt:lpstr>
      <vt:lpstr>Slide 13</vt:lpstr>
      <vt:lpstr>Statement of the problem in a general way:</vt:lpstr>
      <vt:lpstr>Understanding the nature of the problem:</vt:lpstr>
      <vt:lpstr>Surveying the available literature:</vt:lpstr>
      <vt:lpstr>Developing the ideas through discussions:</vt:lpstr>
      <vt:lpstr>Rephrasing the research problem: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the Research Problem</dc:title>
  <dc:creator>Amit Kamra</dc:creator>
  <cp:lastModifiedBy>Amit Kamra</cp:lastModifiedBy>
  <cp:revision>8</cp:revision>
  <dcterms:created xsi:type="dcterms:W3CDTF">2016-08-17T05:05:13Z</dcterms:created>
  <dcterms:modified xsi:type="dcterms:W3CDTF">2016-08-24T05:23:15Z</dcterms:modified>
</cp:coreProperties>
</file>