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26558F7-18E7-4FD9-9E0C-9A8A639E3193}"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06B38-7C84-4140-B9AB-3B24E63AD41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558F7-18E7-4FD9-9E0C-9A8A639E3193}"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06B38-7C84-4140-B9AB-3B24E63AD41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558F7-18E7-4FD9-9E0C-9A8A639E3193}"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06B38-7C84-4140-B9AB-3B24E63AD41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6558F7-18E7-4FD9-9E0C-9A8A639E3193}"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06B38-7C84-4140-B9AB-3B24E63AD41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6558F7-18E7-4FD9-9E0C-9A8A639E3193}" type="datetimeFigureOut">
              <a:rPr lang="en-US" smtClean="0"/>
              <a:pPr/>
              <a:t>12/4/2020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06B38-7C84-4140-B9AB-3B24E63AD41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6558F7-18E7-4FD9-9E0C-9A8A639E3193}"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06B38-7C84-4140-B9AB-3B24E63AD41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6558F7-18E7-4FD9-9E0C-9A8A639E3193}" type="datetimeFigureOut">
              <a:rPr lang="en-US" smtClean="0"/>
              <a:pPr/>
              <a:t>12/4/2020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606B38-7C84-4140-B9AB-3B24E63AD41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6558F7-18E7-4FD9-9E0C-9A8A639E3193}" type="datetimeFigureOut">
              <a:rPr lang="en-US" smtClean="0"/>
              <a:pPr/>
              <a:t>12/4/2020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606B38-7C84-4140-B9AB-3B24E63AD41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558F7-18E7-4FD9-9E0C-9A8A639E3193}" type="datetimeFigureOut">
              <a:rPr lang="en-US" smtClean="0"/>
              <a:pPr/>
              <a:t>12/4/2020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606B38-7C84-4140-B9AB-3B24E63AD41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6558F7-18E7-4FD9-9E0C-9A8A639E3193}"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06B38-7C84-4140-B9AB-3B24E63AD41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6558F7-18E7-4FD9-9E0C-9A8A639E3193}" type="datetimeFigureOut">
              <a:rPr lang="en-US" smtClean="0"/>
              <a:pPr/>
              <a:t>12/4/2020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06B38-7C84-4140-B9AB-3B24E63AD41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558F7-18E7-4FD9-9E0C-9A8A639E3193}" type="datetimeFigureOut">
              <a:rPr lang="en-US" smtClean="0"/>
              <a:pPr/>
              <a:t>12/4/2020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06B38-7C84-4140-B9AB-3B24E63AD41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219200"/>
            <a:ext cx="7772400" cy="1470025"/>
          </a:xfrm>
        </p:spPr>
        <p:txBody>
          <a:bodyPr/>
          <a:lstStyle/>
          <a:p>
            <a:r>
              <a:rPr lang="en-US" dirty="0" smtClean="0">
                <a:solidFill>
                  <a:srgbClr val="FF0000"/>
                </a:solidFill>
              </a:rPr>
              <a:t>Introduction to Research Methodology</a:t>
            </a:r>
            <a:r>
              <a:rPr lang="en-US" dirty="0" smtClean="0">
                <a:solidFill>
                  <a:srgbClr val="FF0000"/>
                </a:solidFill>
              </a:rPr>
              <a:t>:</a:t>
            </a:r>
            <a:endParaRPr lang="en-US" dirty="0">
              <a:solidFill>
                <a:srgbClr val="FF0000"/>
              </a:solidFill>
            </a:endParaRPr>
          </a:p>
        </p:txBody>
      </p:sp>
      <p:sp>
        <p:nvSpPr>
          <p:cNvPr id="3" name="Subtitle 2"/>
          <p:cNvSpPr>
            <a:spLocks noGrp="1"/>
          </p:cNvSpPr>
          <p:nvPr>
            <p:ph type="subTitle" idx="1"/>
          </p:nvPr>
        </p:nvSpPr>
        <p:spPr/>
        <p:txBody>
          <a:bodyPr/>
          <a:lstStyle/>
          <a:p>
            <a:endParaRPr lang="en-US" b="1"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IN" i="1" dirty="0">
                <a:solidFill>
                  <a:srgbClr val="FF0000"/>
                </a:solidFill>
              </a:rPr>
              <a:t>Conceptual vs. Empirical: </a:t>
            </a:r>
            <a:endParaRPr lang="en-IN" i="1" dirty="0" smtClean="0">
              <a:solidFill>
                <a:srgbClr val="FF0000"/>
              </a:solidFill>
            </a:endParaRPr>
          </a:p>
          <a:p>
            <a:pPr algn="just"/>
            <a:r>
              <a:rPr lang="en-IN" i="1" dirty="0" smtClean="0"/>
              <a:t>Conceptual </a:t>
            </a:r>
            <a:r>
              <a:rPr lang="en-IN" i="1" dirty="0"/>
              <a:t>research is that related to some abstract idea(s) </a:t>
            </a:r>
            <a:r>
              <a:rPr lang="en-IN" i="1" dirty="0" smtClean="0"/>
              <a:t>or </a:t>
            </a:r>
            <a:r>
              <a:rPr lang="en-IN" dirty="0" smtClean="0"/>
              <a:t>theory</a:t>
            </a:r>
            <a:r>
              <a:rPr lang="en-IN" dirty="0"/>
              <a:t>. </a:t>
            </a:r>
            <a:endParaRPr lang="en-IN" dirty="0" smtClean="0"/>
          </a:p>
          <a:p>
            <a:pPr algn="just"/>
            <a:r>
              <a:rPr lang="en-IN" dirty="0" smtClean="0"/>
              <a:t>It </a:t>
            </a:r>
            <a:r>
              <a:rPr lang="en-IN" dirty="0"/>
              <a:t>is generally used by philosophers and thinkers to develop new concepts or </a:t>
            </a:r>
            <a:r>
              <a:rPr lang="en-IN" dirty="0" smtClean="0"/>
              <a:t>to reinterpret </a:t>
            </a:r>
            <a:r>
              <a:rPr lang="en-IN" dirty="0"/>
              <a:t>existing ones. </a:t>
            </a:r>
            <a:endParaRPr lang="en-IN" dirty="0" smtClean="0"/>
          </a:p>
          <a:p>
            <a:pPr algn="just"/>
            <a:r>
              <a:rPr lang="en-IN" dirty="0" smtClean="0"/>
              <a:t>On </a:t>
            </a:r>
            <a:r>
              <a:rPr lang="en-IN" dirty="0"/>
              <a:t>the other hand, empirical research relies on experience </a:t>
            </a:r>
            <a:r>
              <a:rPr lang="en-IN" dirty="0" smtClean="0"/>
              <a:t>or observation </a:t>
            </a:r>
            <a:r>
              <a:rPr lang="en-IN" dirty="0"/>
              <a:t>alone, often without due regard for system and theory. </a:t>
            </a:r>
            <a:endParaRPr lang="en-IN" dirty="0" smtClean="0"/>
          </a:p>
          <a:p>
            <a:pPr algn="just"/>
            <a:r>
              <a:rPr lang="en-IN" dirty="0" smtClean="0"/>
              <a:t>It </a:t>
            </a:r>
            <a:r>
              <a:rPr lang="en-IN" dirty="0"/>
              <a:t>is data-based research</a:t>
            </a:r>
            <a:r>
              <a:rPr lang="en-IN" dirty="0" smtClean="0"/>
              <a:t>, coming </a:t>
            </a:r>
            <a:r>
              <a:rPr lang="en-IN" dirty="0"/>
              <a:t>up with conclusions which are capable of being verified by observation or experiment.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t>Research Approaches</a:t>
            </a:r>
            <a:endParaRPr lang="en-US" b="1" dirty="0"/>
          </a:p>
        </p:txBody>
      </p:sp>
      <p:sp>
        <p:nvSpPr>
          <p:cNvPr id="3" name="Content Placeholder 2"/>
          <p:cNvSpPr>
            <a:spLocks noGrp="1"/>
          </p:cNvSpPr>
          <p:nvPr>
            <p:ph idx="1"/>
          </p:nvPr>
        </p:nvSpPr>
        <p:spPr>
          <a:xfrm>
            <a:off x="457200" y="1066800"/>
            <a:ext cx="8229600" cy="5562600"/>
          </a:xfrm>
        </p:spPr>
        <p:txBody>
          <a:bodyPr>
            <a:normAutofit fontScale="77500" lnSpcReduction="20000"/>
          </a:bodyPr>
          <a:lstStyle/>
          <a:p>
            <a:r>
              <a:rPr lang="en-IN" dirty="0" smtClean="0"/>
              <a:t>Two basic approaches to research, </a:t>
            </a:r>
          </a:p>
          <a:p>
            <a:r>
              <a:rPr lang="en-IN" i="1" dirty="0" smtClean="0">
                <a:solidFill>
                  <a:srgbClr val="FF0000"/>
                </a:solidFill>
              </a:rPr>
              <a:t>Quantitative approach </a:t>
            </a:r>
          </a:p>
          <a:p>
            <a:r>
              <a:rPr lang="en-IN" i="1" dirty="0" smtClean="0">
                <a:solidFill>
                  <a:srgbClr val="FF0000"/>
                </a:solidFill>
              </a:rPr>
              <a:t>Qualitative approach</a:t>
            </a:r>
            <a:r>
              <a:rPr lang="en-IN" i="1" dirty="0" smtClean="0"/>
              <a:t>. </a:t>
            </a:r>
          </a:p>
          <a:p>
            <a:pPr algn="just"/>
            <a:r>
              <a:rPr lang="en-IN" i="1" dirty="0" smtClean="0"/>
              <a:t>The former </a:t>
            </a:r>
            <a:r>
              <a:rPr lang="en-IN" dirty="0" smtClean="0"/>
              <a:t>involves the generation of data in quantitative form which can be subjected to rigorous quantitative analysis in a formal and rigid fashion. </a:t>
            </a:r>
          </a:p>
          <a:p>
            <a:pPr algn="just"/>
            <a:r>
              <a:rPr lang="en-IN" dirty="0" smtClean="0"/>
              <a:t>This approach can be further sub-classified into </a:t>
            </a:r>
            <a:r>
              <a:rPr lang="en-IN" i="1" dirty="0" smtClean="0">
                <a:solidFill>
                  <a:srgbClr val="FF0000"/>
                </a:solidFill>
              </a:rPr>
              <a:t>inferential, experimental and simulation approaches to research. </a:t>
            </a:r>
          </a:p>
          <a:p>
            <a:pPr algn="just"/>
            <a:r>
              <a:rPr lang="en-IN" i="1" dirty="0" smtClean="0"/>
              <a:t>The purpose of inferential approach to </a:t>
            </a:r>
            <a:r>
              <a:rPr lang="en-IN" dirty="0" smtClean="0"/>
              <a:t>research is to form a data base from which to infer characteristics or relationships of population. </a:t>
            </a:r>
          </a:p>
          <a:p>
            <a:pPr algn="just"/>
            <a:r>
              <a:rPr lang="en-IN" dirty="0" smtClean="0"/>
              <a:t>This usually means survey research where a sample of population is studied (questioned or observed) to determine its characteristics, and it is then inferred that the population has the same characteristics.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85000" lnSpcReduction="20000"/>
          </a:bodyPr>
          <a:lstStyle/>
          <a:p>
            <a:r>
              <a:rPr lang="en-IN" dirty="0" smtClean="0">
                <a:solidFill>
                  <a:srgbClr val="FF0000"/>
                </a:solidFill>
              </a:rPr>
              <a:t>Experimental approach </a:t>
            </a:r>
            <a:r>
              <a:rPr lang="en-IN" dirty="0" smtClean="0"/>
              <a:t>is characterised by much greater control over the research environment and in this case some variables are manipulated to observe their effect on other variables. </a:t>
            </a:r>
          </a:p>
          <a:p>
            <a:pPr algn="just"/>
            <a:r>
              <a:rPr lang="en-IN" dirty="0" smtClean="0">
                <a:solidFill>
                  <a:srgbClr val="FF0000"/>
                </a:solidFill>
              </a:rPr>
              <a:t>Simulation approach </a:t>
            </a:r>
            <a:r>
              <a:rPr lang="en-IN" dirty="0" smtClean="0"/>
              <a:t>involves the construction of an artificial environment within which relevant information and data can be generated. </a:t>
            </a:r>
          </a:p>
          <a:p>
            <a:pPr algn="just"/>
            <a:r>
              <a:rPr lang="en-IN" dirty="0" smtClean="0"/>
              <a:t>This permits an observation of the dynamic behaviour of a system (or its sub-system) under controlled conditions. The term ‘simulation’ in the context of business and social sciences applications refers to “the operation of a numerical model that represents the structure of a dynamic process. </a:t>
            </a:r>
          </a:p>
          <a:p>
            <a:pPr algn="just"/>
            <a:r>
              <a:rPr lang="en-IN" dirty="0" smtClean="0"/>
              <a:t>Simulation approach can also be useful in building models for understanding future conditions.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096000"/>
          </a:xfrm>
        </p:spPr>
        <p:txBody>
          <a:bodyPr>
            <a:normAutofit lnSpcReduction="10000"/>
          </a:bodyPr>
          <a:lstStyle/>
          <a:p>
            <a:r>
              <a:rPr lang="en-IN" dirty="0" smtClean="0">
                <a:solidFill>
                  <a:srgbClr val="FF0000"/>
                </a:solidFill>
              </a:rPr>
              <a:t>Qualitative approach </a:t>
            </a:r>
            <a:r>
              <a:rPr lang="en-IN" dirty="0" smtClean="0"/>
              <a:t>to research is concerned with subjective assessment of attitudes, opinions and behaviour. </a:t>
            </a:r>
          </a:p>
          <a:p>
            <a:pPr algn="just"/>
            <a:r>
              <a:rPr lang="en-IN" dirty="0" smtClean="0"/>
              <a:t>Research in such a situation is a function of researcher’s insights and impressions. </a:t>
            </a:r>
          </a:p>
          <a:p>
            <a:pPr algn="just"/>
            <a:r>
              <a:rPr lang="en-IN" dirty="0" smtClean="0"/>
              <a:t> Such an approach to research generates results either in non-quantitative form or in the form which are not subjected to rigorous quantitative analysis. </a:t>
            </a:r>
          </a:p>
          <a:p>
            <a:pPr algn="just"/>
            <a:r>
              <a:rPr lang="en-IN" dirty="0" smtClean="0"/>
              <a:t>Generally, the techniques of focus group interviews, projective techniques and depth interviews are used.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b="1" dirty="0" smtClean="0">
                <a:solidFill>
                  <a:srgbClr val="FF0000"/>
                </a:solidFill>
              </a:rPr>
              <a:t>Significance of Research</a:t>
            </a:r>
            <a:endParaRPr lang="en-US" b="1" dirty="0">
              <a:solidFill>
                <a:srgbClr val="FF0000"/>
              </a:solidFill>
            </a:endParaRPr>
          </a:p>
        </p:txBody>
      </p:sp>
      <p:sp>
        <p:nvSpPr>
          <p:cNvPr id="3" name="Content Placeholder 2"/>
          <p:cNvSpPr>
            <a:spLocks noGrp="1"/>
          </p:cNvSpPr>
          <p:nvPr>
            <p:ph idx="1"/>
          </p:nvPr>
        </p:nvSpPr>
        <p:spPr>
          <a:xfrm>
            <a:off x="228600" y="1066800"/>
            <a:ext cx="8686800" cy="5334000"/>
          </a:xfrm>
        </p:spPr>
        <p:txBody>
          <a:bodyPr>
            <a:normAutofit fontScale="85000" lnSpcReduction="10000"/>
          </a:bodyPr>
          <a:lstStyle/>
          <a:p>
            <a:r>
              <a:rPr lang="en-US" dirty="0" smtClean="0"/>
              <a:t>Research inculcates </a:t>
            </a:r>
            <a:r>
              <a:rPr lang="en-IN" dirty="0" smtClean="0"/>
              <a:t>scientific and inductive thinking and it promotes the development of logical habits of thinking </a:t>
            </a:r>
            <a:r>
              <a:rPr lang="en-US" dirty="0" smtClean="0"/>
              <a:t>and organization.</a:t>
            </a:r>
          </a:p>
          <a:p>
            <a:r>
              <a:rPr lang="en-IN" dirty="0" smtClean="0"/>
              <a:t>The role of research in several fields of applied economics, whether related to business or to the economy as a whole, has greatly increased in modern times. </a:t>
            </a:r>
          </a:p>
          <a:p>
            <a:r>
              <a:rPr lang="en-IN" dirty="0" smtClean="0"/>
              <a:t>The increasingly complex nature of business and government has focused attention on the use of research in solving operational  problems. </a:t>
            </a:r>
          </a:p>
          <a:p>
            <a:r>
              <a:rPr lang="en-IN" dirty="0" smtClean="0"/>
              <a:t>Research, as an aid to economic policy, has gained added importance, both for government </a:t>
            </a:r>
            <a:r>
              <a:rPr lang="en-US" dirty="0" smtClean="0"/>
              <a:t>and business.</a:t>
            </a:r>
          </a:p>
          <a:p>
            <a:r>
              <a:rPr lang="en-IN" dirty="0" smtClean="0"/>
              <a:t>Research provides the basis for nearly all government policies in our economic system.</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Autofit/>
          </a:bodyPr>
          <a:lstStyle/>
          <a:p>
            <a:pPr algn="just"/>
            <a:r>
              <a:rPr lang="en-IN" sz="2000" dirty="0" smtClean="0"/>
              <a:t>Research has its special significance in solving various operational and planning problems of business and industry. </a:t>
            </a:r>
          </a:p>
          <a:p>
            <a:pPr algn="just"/>
            <a:r>
              <a:rPr lang="en-IN" sz="2000" dirty="0" smtClean="0">
                <a:solidFill>
                  <a:srgbClr val="FF0000"/>
                </a:solidFill>
              </a:rPr>
              <a:t>Operations research </a:t>
            </a:r>
            <a:r>
              <a:rPr lang="en-IN" sz="2000" dirty="0" smtClean="0"/>
              <a:t>and market research, along with motivational research, are considered crucial and their results assist, in more than one way, in taking business decisions.</a:t>
            </a:r>
          </a:p>
          <a:p>
            <a:pPr algn="just"/>
            <a:r>
              <a:rPr lang="en-IN" sz="2000" dirty="0" smtClean="0">
                <a:solidFill>
                  <a:srgbClr val="FF0000"/>
                </a:solidFill>
              </a:rPr>
              <a:t>Market research </a:t>
            </a:r>
            <a:r>
              <a:rPr lang="en-IN" sz="2000" dirty="0" smtClean="0"/>
              <a:t>is the investigation of the structure and development of a market for the purpose of formulating efficient policies for purchasing, production and sales. </a:t>
            </a:r>
          </a:p>
          <a:p>
            <a:pPr algn="just"/>
            <a:r>
              <a:rPr lang="en-IN" sz="2000" dirty="0" smtClean="0"/>
              <a:t>Operations research refers to the application of mathematical, logical and analytical techniques to the solution of business problems of cost minimisation or of profit maximisation or what can be termed as optimisation problems.</a:t>
            </a:r>
          </a:p>
          <a:p>
            <a:pPr algn="just"/>
            <a:r>
              <a:rPr lang="en-IN" sz="2000" dirty="0" smtClean="0"/>
              <a:t> </a:t>
            </a:r>
            <a:r>
              <a:rPr lang="en-IN" sz="2000" dirty="0" smtClean="0">
                <a:solidFill>
                  <a:srgbClr val="FF0000"/>
                </a:solidFill>
              </a:rPr>
              <a:t>Motivational research </a:t>
            </a:r>
            <a:r>
              <a:rPr lang="en-IN" sz="2000" dirty="0" smtClean="0"/>
              <a:t>of determining why people behave as they do is mainly concerned with market characteristics.</a:t>
            </a:r>
          </a:p>
          <a:p>
            <a:pPr algn="just"/>
            <a:r>
              <a:rPr lang="en-IN" sz="2000" dirty="0" smtClean="0"/>
              <a:t>In other words, it is concerned with the determination of motivations underlying the consumer (market) behaviour. </a:t>
            </a:r>
          </a:p>
          <a:p>
            <a:pPr algn="just"/>
            <a:r>
              <a:rPr lang="en-IN" sz="2000" dirty="0" smtClean="0"/>
              <a:t>All these are of great help to people in business and industry who are responsible for </a:t>
            </a:r>
            <a:r>
              <a:rPr lang="en-US" sz="2000" dirty="0" smtClean="0"/>
              <a:t>taking business decisions.</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IN" dirty="0" smtClean="0"/>
              <a:t>Research is equally important for social scientists in studying social relationships and in seeking answers to various social problems.</a:t>
            </a:r>
          </a:p>
          <a:p>
            <a:pPr algn="just"/>
            <a:r>
              <a:rPr lang="en-IN" dirty="0" smtClean="0"/>
              <a:t> It provides the intellectual satisfaction of knowing a few things just for the sake of knowledge.</a:t>
            </a:r>
          </a:p>
          <a:p>
            <a:pPr algn="just"/>
            <a:r>
              <a:rPr lang="en-IN" dirty="0" smtClean="0"/>
              <a:t>It also has practical utility for the social scientist to know for the sake of being able to do something better or in a more efficient manner. Research</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algn="just"/>
            <a:r>
              <a:rPr lang="en-IN" dirty="0" smtClean="0"/>
              <a:t>In addition to what has been stated above, the significance of research can also be understood</a:t>
            </a:r>
          </a:p>
          <a:p>
            <a:pPr algn="just"/>
            <a:r>
              <a:rPr lang="en-IN" dirty="0" smtClean="0"/>
              <a:t>keeping in view the following points:</a:t>
            </a:r>
          </a:p>
          <a:p>
            <a:pPr algn="just"/>
            <a:r>
              <a:rPr lang="en-IN" dirty="0" smtClean="0">
                <a:solidFill>
                  <a:srgbClr val="FF0000"/>
                </a:solidFill>
              </a:rPr>
              <a:t>(a) To those students who are to write a master’s or Ph.D. thesis, research may mean a</a:t>
            </a:r>
          </a:p>
          <a:p>
            <a:pPr algn="just"/>
            <a:r>
              <a:rPr lang="en-IN" dirty="0" smtClean="0">
                <a:solidFill>
                  <a:srgbClr val="FF0000"/>
                </a:solidFill>
              </a:rPr>
              <a:t>careerism or a way to attain a high position in the social structure;</a:t>
            </a:r>
          </a:p>
          <a:p>
            <a:pPr algn="just"/>
            <a:r>
              <a:rPr lang="en-IN" dirty="0" smtClean="0">
                <a:solidFill>
                  <a:srgbClr val="FF0000"/>
                </a:solidFill>
              </a:rPr>
              <a:t>(b) To professionals in research methodology, research may mean a source of livelihood;</a:t>
            </a:r>
          </a:p>
          <a:p>
            <a:pPr algn="just"/>
            <a:r>
              <a:rPr lang="en-IN" dirty="0" smtClean="0">
                <a:solidFill>
                  <a:srgbClr val="FF0000"/>
                </a:solidFill>
              </a:rPr>
              <a:t>(c) To philosophers and thinkers, research may mean the outlet for new ideas and insights;</a:t>
            </a:r>
          </a:p>
          <a:p>
            <a:pPr algn="just"/>
            <a:r>
              <a:rPr lang="en-IN" dirty="0" smtClean="0">
                <a:solidFill>
                  <a:srgbClr val="FF0000"/>
                </a:solidFill>
              </a:rPr>
              <a:t>(d) To literary men and women, research may mean the development of new styles and creative </a:t>
            </a:r>
            <a:r>
              <a:rPr lang="en-US" dirty="0" smtClean="0">
                <a:solidFill>
                  <a:srgbClr val="FF0000"/>
                </a:solidFill>
              </a:rPr>
              <a:t>work;</a:t>
            </a:r>
          </a:p>
          <a:p>
            <a:pPr algn="just"/>
            <a:r>
              <a:rPr lang="en-IN" dirty="0" smtClean="0">
                <a:solidFill>
                  <a:srgbClr val="FF0000"/>
                </a:solidFill>
              </a:rPr>
              <a:t>(e) To analysts and intellectuals, research may mean the generalisations of new theories.</a:t>
            </a:r>
            <a:endParaRPr lang="en-US"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FF0000"/>
                </a:solidFill>
              </a:rPr>
              <a:t>Research Methods versus Methodology</a:t>
            </a:r>
            <a:endParaRPr lang="en-US" sz="3200" b="1" dirty="0">
              <a:solidFill>
                <a:srgbClr val="FF0000"/>
              </a:solidFill>
            </a:endParaRPr>
          </a:p>
        </p:txBody>
      </p:sp>
      <p:sp>
        <p:nvSpPr>
          <p:cNvPr id="3" name="Content Placeholder 2"/>
          <p:cNvSpPr>
            <a:spLocks noGrp="1"/>
          </p:cNvSpPr>
          <p:nvPr>
            <p:ph idx="1"/>
          </p:nvPr>
        </p:nvSpPr>
        <p:spPr>
          <a:xfrm>
            <a:off x="457200" y="1600200"/>
            <a:ext cx="8229600" cy="4800600"/>
          </a:xfrm>
        </p:spPr>
        <p:txBody>
          <a:bodyPr>
            <a:normAutofit fontScale="85000" lnSpcReduction="20000"/>
          </a:bodyPr>
          <a:lstStyle/>
          <a:p>
            <a:pPr algn="just"/>
            <a:r>
              <a:rPr lang="en-IN" dirty="0" smtClean="0"/>
              <a:t>Research methods may be understood as all those methods/techniques that are used for conduction of research. Research methods or techniques, thus, refer to the methods the researchers</a:t>
            </a:r>
          </a:p>
          <a:p>
            <a:pPr algn="just"/>
            <a:r>
              <a:rPr lang="en-IN" dirty="0" smtClean="0"/>
              <a:t>At times, a distinction is also made between research techniques and research methods. </a:t>
            </a:r>
          </a:p>
          <a:p>
            <a:pPr algn="just"/>
            <a:r>
              <a:rPr lang="en-IN" dirty="0" smtClean="0">
                <a:solidFill>
                  <a:srgbClr val="FF0000"/>
                </a:solidFill>
              </a:rPr>
              <a:t>Research techniques </a:t>
            </a:r>
            <a:r>
              <a:rPr lang="en-IN" dirty="0" smtClean="0"/>
              <a:t>refer to the behaviour and instruments we use in performing research operations such as making observations, recording data, techniques of processing data. </a:t>
            </a:r>
          </a:p>
          <a:p>
            <a:pPr algn="just"/>
            <a:r>
              <a:rPr lang="en-IN" dirty="0" smtClean="0">
                <a:solidFill>
                  <a:srgbClr val="FF0000"/>
                </a:solidFill>
              </a:rPr>
              <a:t>Research methods </a:t>
            </a:r>
            <a:r>
              <a:rPr lang="en-IN" dirty="0" smtClean="0"/>
              <a:t>refer to the behaviour and instruments used in selecting and </a:t>
            </a:r>
            <a:r>
              <a:rPr lang="en-US" dirty="0" smtClean="0"/>
              <a:t>constructing research technique.</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idx="1"/>
          </p:nvPr>
        </p:nvPicPr>
        <p:blipFill>
          <a:blip r:embed="rId2" cstate="print"/>
          <a:stretch>
            <a:fillRect/>
          </a:stretch>
        </p:blipFill>
        <p:spPr>
          <a:xfrm>
            <a:off x="228600" y="152400"/>
            <a:ext cx="8915400" cy="64008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30763"/>
          </a:xfrm>
        </p:spPr>
        <p:txBody>
          <a:bodyPr>
            <a:normAutofit/>
          </a:bodyPr>
          <a:lstStyle/>
          <a:p>
            <a:pPr algn="just"/>
            <a:r>
              <a:rPr lang="en-IN" dirty="0"/>
              <a:t>Research </a:t>
            </a:r>
            <a:r>
              <a:rPr lang="en-IN" dirty="0" smtClean="0"/>
              <a:t>refers </a:t>
            </a:r>
            <a:r>
              <a:rPr lang="en-IN" dirty="0"/>
              <a:t>to a search for knowledge. </a:t>
            </a:r>
            <a:endParaRPr lang="en-IN" dirty="0" smtClean="0"/>
          </a:p>
          <a:p>
            <a:pPr algn="just"/>
            <a:r>
              <a:rPr lang="en-IN" dirty="0" smtClean="0"/>
              <a:t>Research is a a </a:t>
            </a:r>
            <a:r>
              <a:rPr lang="en-IN" dirty="0"/>
              <a:t>scientific and systematic search for pertinent information on a specific topic</a:t>
            </a:r>
            <a:r>
              <a:rPr lang="en-IN" dirty="0" smtClean="0"/>
              <a:t>.</a:t>
            </a:r>
          </a:p>
          <a:p>
            <a:pPr algn="just"/>
            <a:r>
              <a:rPr lang="en-IN" dirty="0" smtClean="0"/>
              <a:t>Research </a:t>
            </a:r>
            <a:r>
              <a:rPr lang="en-IN" dirty="0"/>
              <a:t>is </a:t>
            </a:r>
            <a:r>
              <a:rPr lang="en-IN" dirty="0" smtClean="0"/>
              <a:t>an art </a:t>
            </a:r>
            <a:r>
              <a:rPr lang="en-IN" dirty="0"/>
              <a:t>of scientific investigation</a:t>
            </a:r>
            <a:r>
              <a:rPr lang="en-IN" dirty="0" smtClean="0"/>
              <a:t>.</a:t>
            </a:r>
          </a:p>
          <a:p>
            <a:pPr algn="just"/>
            <a:r>
              <a:rPr lang="en-IN" dirty="0" smtClean="0"/>
              <a:t> Some </a:t>
            </a:r>
            <a:r>
              <a:rPr lang="en-IN" dirty="0"/>
              <a:t>people consider research as a movement, a movement from the known </a:t>
            </a:r>
            <a:r>
              <a:rPr lang="en-IN" dirty="0" smtClean="0"/>
              <a:t>to the </a:t>
            </a:r>
            <a:r>
              <a:rPr lang="en-IN" dirty="0"/>
              <a:t>unknown</a:t>
            </a:r>
            <a:r>
              <a:rPr lang="en-IN" dirty="0" smtClean="0"/>
              <a:t>.</a:t>
            </a:r>
          </a:p>
          <a:p>
            <a:pPr algn="just"/>
            <a:r>
              <a:rPr lang="en-IN" dirty="0" smtClean="0"/>
              <a:t> </a:t>
            </a:r>
            <a:r>
              <a:rPr lang="en-IN" dirty="0"/>
              <a:t>It is actually a voyage of discovery. </a:t>
            </a:r>
            <a:endParaRPr lang="en-IN" dirty="0" smtClean="0"/>
          </a:p>
        </p:txBody>
      </p:sp>
      <p:sp>
        <p:nvSpPr>
          <p:cNvPr id="4" name="TextBox 3"/>
          <p:cNvSpPr txBox="1"/>
          <p:nvPr/>
        </p:nvSpPr>
        <p:spPr>
          <a:xfrm>
            <a:off x="1600200" y="304800"/>
            <a:ext cx="5791200" cy="584775"/>
          </a:xfrm>
          <a:prstGeom prst="rect">
            <a:avLst/>
          </a:prstGeom>
          <a:noFill/>
        </p:spPr>
        <p:txBody>
          <a:bodyPr wrap="square" rtlCol="0">
            <a:spAutoFit/>
          </a:bodyPr>
          <a:lstStyle/>
          <a:p>
            <a:pPr algn="ctr"/>
            <a:r>
              <a:rPr lang="en-US" sz="3200" b="1" dirty="0" smtClean="0">
                <a:solidFill>
                  <a:srgbClr val="FF0000"/>
                </a:solidFill>
              </a:rPr>
              <a:t>What is Research ?</a:t>
            </a:r>
            <a:endParaRPr lang="en-US" sz="3200" b="1"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Importance of Knowing How Research is Done</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20000"/>
          </a:bodyPr>
          <a:lstStyle/>
          <a:p>
            <a:pPr algn="just"/>
            <a:r>
              <a:rPr lang="en-IN" dirty="0" smtClean="0"/>
              <a:t>For one who is preparing himself for a career of carrying out research, the importance of knowing research methodology and research techniques is obvious since the same constitute the tools of his trade. </a:t>
            </a:r>
          </a:p>
          <a:p>
            <a:pPr algn="just"/>
            <a:r>
              <a:rPr lang="en-IN" dirty="0" smtClean="0"/>
              <a:t>The knowledge of methodology provides good training specially to the new research worker and enables him to do better research. </a:t>
            </a:r>
          </a:p>
          <a:p>
            <a:pPr algn="just"/>
            <a:r>
              <a:rPr lang="en-IN" dirty="0" smtClean="0"/>
              <a:t>It helps him to develop disciplined thinking or a ‘bent of mind’ to observe the field objectively. </a:t>
            </a:r>
          </a:p>
          <a:p>
            <a:pPr algn="just"/>
            <a:r>
              <a:rPr lang="en-IN" dirty="0" smtClean="0"/>
              <a:t>Hence, those aspiring for careerism in research must develop the skill of using research techniques and must thoroughly understand the logic behind them.</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IN" dirty="0" smtClean="0"/>
              <a:t>Knowledge of how to do research will inculcate the ability to evaluate and use research results with reasonable confidence.</a:t>
            </a:r>
          </a:p>
          <a:p>
            <a:pPr algn="just"/>
            <a:r>
              <a:rPr lang="en-IN" dirty="0" smtClean="0"/>
              <a:t> In other words, we can state that the knowledge of research methodology is helpful in various fields such as government or business administration, community development and social work where persons are increasingly called upon to evaluate and use research results for action.</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IN" dirty="0" smtClean="0"/>
              <a:t>In this scientific age, all of us are in many ways consumers of research results and we can use them intelligently provided we are able to judge the adequacy of the methods by which</a:t>
            </a:r>
          </a:p>
          <a:p>
            <a:pPr>
              <a:buNone/>
            </a:pPr>
            <a:r>
              <a:rPr lang="en-IN" dirty="0" smtClean="0"/>
              <a:t>	they have been obtained. </a:t>
            </a:r>
          </a:p>
          <a:p>
            <a:r>
              <a:rPr lang="en-IN" dirty="0" smtClean="0"/>
              <a:t>The knowledge of methodology helps the consumer of research results to evaluate them and enables him to take rational decisions.</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Process</a:t>
            </a:r>
            <a:endParaRPr lang="en-US" dirty="0"/>
          </a:p>
        </p:txBody>
      </p:sp>
      <p:pic>
        <p:nvPicPr>
          <p:cNvPr id="4" name="Content Placeholder 3" descr="1.JPG"/>
          <p:cNvPicPr>
            <a:picLocks noGrp="1" noChangeAspect="1"/>
          </p:cNvPicPr>
          <p:nvPr>
            <p:ph idx="1"/>
          </p:nvPr>
        </p:nvPicPr>
        <p:blipFill>
          <a:blip r:embed="rId2" cstate="print"/>
          <a:stretch>
            <a:fillRect/>
          </a:stretch>
        </p:blipFill>
        <p:spPr>
          <a:xfrm>
            <a:off x="304800" y="1219200"/>
            <a:ext cx="8458200" cy="525780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Criteria of Good Research</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algn="just"/>
            <a:r>
              <a:rPr lang="en-IN" sz="2000" dirty="0" smtClean="0">
                <a:solidFill>
                  <a:srgbClr val="FF0000"/>
                </a:solidFill>
              </a:rPr>
              <a:t>Purpose of the research should be clearly defined and common concepts be used.</a:t>
            </a:r>
          </a:p>
          <a:p>
            <a:pPr algn="just"/>
            <a:r>
              <a:rPr lang="en-IN" sz="2000" dirty="0" smtClean="0"/>
              <a:t>The procedural design of the research should be carefully planned to yield results that are </a:t>
            </a:r>
            <a:r>
              <a:rPr lang="en-US" sz="2000" dirty="0" smtClean="0"/>
              <a:t>as objective as possible.</a:t>
            </a:r>
          </a:p>
          <a:p>
            <a:pPr algn="just"/>
            <a:r>
              <a:rPr lang="en-IN" sz="2000" dirty="0" smtClean="0"/>
              <a:t> The researcher should report with complete frankness, flaws in procedural design and estimate their effects upon the findings.</a:t>
            </a:r>
          </a:p>
          <a:p>
            <a:pPr algn="just"/>
            <a:r>
              <a:rPr lang="en-IN" sz="2000" dirty="0" smtClean="0">
                <a:solidFill>
                  <a:srgbClr val="FF0000"/>
                </a:solidFill>
              </a:rPr>
              <a:t>The analysis of data should be sufficiently adequate to reveal its significance and the methods of analysis used should be appropriate. The validity and reliability of the data </a:t>
            </a:r>
            <a:r>
              <a:rPr lang="en-US" sz="2000" dirty="0" smtClean="0">
                <a:solidFill>
                  <a:srgbClr val="FF0000"/>
                </a:solidFill>
              </a:rPr>
              <a:t>should be checked carefully.</a:t>
            </a:r>
          </a:p>
          <a:p>
            <a:pPr algn="just"/>
            <a:r>
              <a:rPr lang="en-IN" sz="2000" dirty="0" smtClean="0">
                <a:solidFill>
                  <a:srgbClr val="FF0000"/>
                </a:solidFill>
              </a:rPr>
              <a:t>Conclusions should be confined to those justified by the data of the research and limited to those for which the data provide an adequate basis.</a:t>
            </a:r>
          </a:p>
          <a:p>
            <a:pPr algn="just"/>
            <a:r>
              <a:rPr lang="en-IN" sz="2000" dirty="0" smtClean="0">
                <a:solidFill>
                  <a:srgbClr val="FF0000"/>
                </a:solidFill>
              </a:rPr>
              <a:t>Greater </a:t>
            </a:r>
            <a:r>
              <a:rPr lang="en-IN" sz="2000" dirty="0" smtClean="0"/>
              <a:t>confidence in research is warranted if the researcher is experienced, has a good reputation in research and is a person of integrity.</a:t>
            </a: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1020762"/>
          </a:xfrm>
        </p:spPr>
        <p:txBody>
          <a:bodyPr/>
          <a:lstStyle/>
          <a:p>
            <a:r>
              <a:rPr lang="en-US" dirty="0" smtClean="0"/>
              <a:t>Qualities of a Good Research</a:t>
            </a:r>
            <a:endParaRPr lang="en-US" dirty="0"/>
          </a:p>
        </p:txBody>
      </p:sp>
      <p:sp>
        <p:nvSpPr>
          <p:cNvPr id="3" name="Content Placeholder 2"/>
          <p:cNvSpPr>
            <a:spLocks noGrp="1"/>
          </p:cNvSpPr>
          <p:nvPr>
            <p:ph idx="1"/>
          </p:nvPr>
        </p:nvSpPr>
        <p:spPr>
          <a:xfrm>
            <a:off x="457200" y="1219200"/>
            <a:ext cx="8382000" cy="5257800"/>
          </a:xfrm>
        </p:spPr>
        <p:txBody>
          <a:bodyPr>
            <a:normAutofit fontScale="92500" lnSpcReduction="20000"/>
          </a:bodyPr>
          <a:lstStyle/>
          <a:p>
            <a:r>
              <a:rPr lang="en-IN" i="1" dirty="0" smtClean="0">
                <a:solidFill>
                  <a:srgbClr val="FF0000"/>
                </a:solidFill>
              </a:rPr>
              <a:t>Good research is systematic: </a:t>
            </a:r>
            <a:r>
              <a:rPr lang="en-IN" i="1" dirty="0" smtClean="0"/>
              <a:t>It means that research is structured with specified steps to </a:t>
            </a:r>
            <a:r>
              <a:rPr lang="en-IN" dirty="0" smtClean="0"/>
              <a:t>be taken in a specified sequence in accordance with the well defined set of rules. </a:t>
            </a:r>
          </a:p>
          <a:p>
            <a:r>
              <a:rPr lang="en-IN" dirty="0" smtClean="0"/>
              <a:t> </a:t>
            </a:r>
            <a:r>
              <a:rPr lang="en-IN" i="1" dirty="0" smtClean="0">
                <a:solidFill>
                  <a:srgbClr val="FF0000"/>
                </a:solidFill>
              </a:rPr>
              <a:t>Good research is logical: </a:t>
            </a:r>
            <a:r>
              <a:rPr lang="en-IN" i="1" dirty="0" smtClean="0"/>
              <a:t>This implies that research is guided by the rules of logical </a:t>
            </a:r>
            <a:r>
              <a:rPr lang="en-IN" dirty="0" smtClean="0"/>
              <a:t>reasoning and the logical process of induction and deduction are of great value in carrying out research. In fact, logical reasoning makes research more meaningful in the </a:t>
            </a:r>
            <a:r>
              <a:rPr lang="en-US" dirty="0" smtClean="0"/>
              <a:t>context of decision making.</a:t>
            </a:r>
          </a:p>
          <a:p>
            <a:r>
              <a:rPr lang="en-US" i="1" dirty="0" smtClean="0">
                <a:solidFill>
                  <a:srgbClr val="FF0000"/>
                </a:solidFill>
              </a:rPr>
              <a:t>Good research is empirical</a:t>
            </a:r>
          </a:p>
          <a:p>
            <a:r>
              <a:rPr lang="en-US" i="1" dirty="0" smtClean="0">
                <a:solidFill>
                  <a:srgbClr val="FF0000"/>
                </a:solidFill>
              </a:rPr>
              <a:t>Good research is replicable</a:t>
            </a:r>
            <a:endParaRPr lang="en-US"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smtClean="0">
                <a:solidFill>
                  <a:srgbClr val="FF0000"/>
                </a:solidFill>
              </a:rPr>
              <a:t>Problems Encountered by Researchers</a:t>
            </a:r>
            <a:br>
              <a:rPr lang="en-IN" sz="3600" dirty="0" smtClean="0">
                <a:solidFill>
                  <a:srgbClr val="FF0000"/>
                </a:solidFill>
              </a:rPr>
            </a:br>
            <a:r>
              <a:rPr lang="en-IN" sz="3600" dirty="0" smtClean="0">
                <a:solidFill>
                  <a:srgbClr val="FF0000"/>
                </a:solidFill>
              </a:rPr>
              <a:t> in India</a:t>
            </a:r>
            <a:endParaRPr lang="en-US" sz="3600" dirty="0">
              <a:solidFill>
                <a:srgbClr val="FF0000"/>
              </a:solidFill>
            </a:endParaRPr>
          </a:p>
        </p:txBody>
      </p:sp>
      <p:sp>
        <p:nvSpPr>
          <p:cNvPr id="3" name="Content Placeholder 2"/>
          <p:cNvSpPr>
            <a:spLocks noGrp="1"/>
          </p:cNvSpPr>
          <p:nvPr>
            <p:ph idx="1"/>
          </p:nvPr>
        </p:nvSpPr>
        <p:spPr>
          <a:xfrm>
            <a:off x="152400" y="1600200"/>
            <a:ext cx="8686800" cy="4525963"/>
          </a:xfrm>
        </p:spPr>
        <p:txBody>
          <a:bodyPr>
            <a:normAutofit lnSpcReduction="10000"/>
          </a:bodyPr>
          <a:lstStyle/>
          <a:p>
            <a:r>
              <a:rPr lang="en-IN" sz="2800" i="1" dirty="0" smtClean="0">
                <a:solidFill>
                  <a:schemeClr val="tx2"/>
                </a:solidFill>
              </a:rPr>
              <a:t>The lack of a scientific training in the methodology of research.</a:t>
            </a:r>
          </a:p>
          <a:p>
            <a:r>
              <a:rPr lang="en-IN" sz="2800" dirty="0" smtClean="0"/>
              <a:t>There is </a:t>
            </a:r>
            <a:r>
              <a:rPr lang="en-IN" sz="2800" i="1" dirty="0" smtClean="0">
                <a:solidFill>
                  <a:schemeClr val="tx2"/>
                </a:solidFill>
              </a:rPr>
              <a:t>insufficient interaction between the university research departments on one side </a:t>
            </a:r>
            <a:r>
              <a:rPr lang="en-IN" sz="2800" dirty="0" smtClean="0"/>
              <a:t>and business establishments, government departments and research institutions on the other </a:t>
            </a:r>
            <a:r>
              <a:rPr lang="en-US" sz="2800" dirty="0" smtClean="0"/>
              <a:t>side.</a:t>
            </a:r>
          </a:p>
          <a:p>
            <a:pPr algn="just"/>
            <a:r>
              <a:rPr lang="en-IN" sz="2800" dirty="0" smtClean="0"/>
              <a:t>Most of the business units in our country do not have the confidence that the material supplied by them to researchers will not be misused and as such they are often reluctant in supplying the needed information to researchers.</a:t>
            </a: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10000"/>
          </a:bodyPr>
          <a:lstStyle/>
          <a:p>
            <a:pPr algn="just"/>
            <a:r>
              <a:rPr lang="en-IN" dirty="0" smtClean="0">
                <a:solidFill>
                  <a:schemeClr val="tx2"/>
                </a:solidFill>
              </a:rPr>
              <a:t>There does not exist a code of conduct for researchers and inter-university and interdepartmental rivalries are also quite common. </a:t>
            </a:r>
          </a:p>
          <a:p>
            <a:pPr algn="just"/>
            <a:r>
              <a:rPr lang="en-IN" dirty="0" smtClean="0"/>
              <a:t>Many researchers in our country also face the difficulty of adequate and timely secretarial </a:t>
            </a:r>
            <a:r>
              <a:rPr lang="en-US" dirty="0" smtClean="0"/>
              <a:t>assistance, including </a:t>
            </a:r>
            <a:r>
              <a:rPr lang="en-US" dirty="0" err="1" smtClean="0"/>
              <a:t>computerial</a:t>
            </a:r>
            <a:r>
              <a:rPr lang="en-US" dirty="0" smtClean="0"/>
              <a:t> assistance.</a:t>
            </a:r>
          </a:p>
          <a:p>
            <a:pPr algn="just"/>
            <a:r>
              <a:rPr lang="en-IN" dirty="0" smtClean="0">
                <a:solidFill>
                  <a:schemeClr val="tx2"/>
                </a:solidFill>
              </a:rPr>
              <a:t>Library management and functioning is not satisfactory at many places </a:t>
            </a:r>
            <a:r>
              <a:rPr lang="en-IN" dirty="0" smtClean="0"/>
              <a:t>and much of the time and energy of researchers are spent in tracing out the books, journals, reports, etc., rather than in tracing out relevant material from them.</a:t>
            </a:r>
          </a:p>
          <a:p>
            <a:pPr algn="just"/>
            <a:r>
              <a:rPr lang="en-IN" dirty="0" smtClean="0">
                <a:solidFill>
                  <a:schemeClr val="tx2"/>
                </a:solidFill>
              </a:rPr>
              <a:t>There is also the difficulty of timely availability of published data from various</a:t>
            </a:r>
            <a:r>
              <a:rPr lang="en-IN" dirty="0" smtClean="0"/>
              <a:t> government and other agencies doing this job in our country.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idx="1"/>
          </p:nvPr>
        </p:nvPicPr>
        <p:blipFill>
          <a:blip r:embed="rId2" cstate="print"/>
          <a:stretch>
            <a:fillRect/>
          </a:stretch>
        </p:blipFill>
        <p:spPr>
          <a:xfrm>
            <a:off x="381000" y="304800"/>
            <a:ext cx="8534400" cy="6172200"/>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idx="1"/>
          </p:nvPr>
        </p:nvPicPr>
        <p:blipFill>
          <a:blip r:embed="rId2" cstate="print"/>
          <a:stretch>
            <a:fillRect/>
          </a:stretch>
        </p:blipFill>
        <p:spPr>
          <a:xfrm>
            <a:off x="304800" y="457200"/>
            <a:ext cx="8458200" cy="5943599"/>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Research</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IN" i="1" dirty="0">
                <a:solidFill>
                  <a:srgbClr val="FF0000"/>
                </a:solidFill>
              </a:rPr>
              <a:t>Descriptive vs. Analytical: </a:t>
            </a:r>
            <a:r>
              <a:rPr lang="en-IN" i="1" dirty="0"/>
              <a:t>Descriptive research includes surveys and fact-finding </a:t>
            </a:r>
            <a:r>
              <a:rPr lang="en-IN" i="1" dirty="0" smtClean="0"/>
              <a:t>enquiries </a:t>
            </a:r>
            <a:r>
              <a:rPr lang="en-IN" dirty="0" smtClean="0"/>
              <a:t>	of </a:t>
            </a:r>
            <a:r>
              <a:rPr lang="en-IN" dirty="0"/>
              <a:t>different kinds. </a:t>
            </a:r>
            <a:endParaRPr lang="en-IN" dirty="0" smtClean="0"/>
          </a:p>
          <a:p>
            <a:pPr algn="just"/>
            <a:r>
              <a:rPr lang="en-IN" dirty="0" smtClean="0"/>
              <a:t>The </a:t>
            </a:r>
            <a:r>
              <a:rPr lang="en-IN" dirty="0"/>
              <a:t>major purpose of descriptive research is description of the state </a:t>
            </a:r>
            <a:r>
              <a:rPr lang="en-IN" dirty="0" smtClean="0"/>
              <a:t>of affairs </a:t>
            </a:r>
            <a:r>
              <a:rPr lang="en-IN" dirty="0"/>
              <a:t>as it exists at present. </a:t>
            </a:r>
            <a:endParaRPr lang="en-IN" dirty="0" smtClean="0"/>
          </a:p>
          <a:p>
            <a:pPr algn="just"/>
            <a:r>
              <a:rPr lang="en-IN" dirty="0" smtClean="0">
                <a:solidFill>
                  <a:srgbClr val="FF0000"/>
                </a:solidFill>
              </a:rPr>
              <a:t>In </a:t>
            </a:r>
            <a:r>
              <a:rPr lang="en-IN" dirty="0">
                <a:solidFill>
                  <a:srgbClr val="FF0000"/>
                </a:solidFill>
              </a:rPr>
              <a:t>social science and business research we quite often </a:t>
            </a:r>
            <a:r>
              <a:rPr lang="en-IN" dirty="0" smtClean="0">
                <a:solidFill>
                  <a:srgbClr val="FF0000"/>
                </a:solidFill>
              </a:rPr>
              <a:t>use this types.</a:t>
            </a:r>
          </a:p>
          <a:p>
            <a:pPr algn="just"/>
            <a:r>
              <a:rPr lang="en-US" dirty="0">
                <a:solidFill>
                  <a:srgbClr val="FF0000"/>
                </a:solidFill>
              </a:rPr>
              <a:t>The main </a:t>
            </a:r>
            <a:r>
              <a:rPr lang="en-US" dirty="0" smtClean="0">
                <a:solidFill>
                  <a:srgbClr val="FF0000"/>
                </a:solidFill>
              </a:rPr>
              <a:t>characteristic </a:t>
            </a:r>
            <a:r>
              <a:rPr lang="en-IN" dirty="0" smtClean="0">
                <a:solidFill>
                  <a:srgbClr val="FF0000"/>
                </a:solidFill>
              </a:rPr>
              <a:t>of </a:t>
            </a:r>
            <a:r>
              <a:rPr lang="en-IN" dirty="0">
                <a:solidFill>
                  <a:srgbClr val="FF0000"/>
                </a:solidFill>
              </a:rPr>
              <a:t>this method is that the researcher has no control over the variables; he can only </a:t>
            </a:r>
            <a:r>
              <a:rPr lang="en-IN" dirty="0" smtClean="0">
                <a:solidFill>
                  <a:srgbClr val="FF0000"/>
                </a:solidFill>
              </a:rPr>
              <a:t>report what </a:t>
            </a:r>
            <a:r>
              <a:rPr lang="en-IN" dirty="0">
                <a:solidFill>
                  <a:srgbClr val="FF0000"/>
                </a:solidFill>
              </a:rPr>
              <a:t>has happened or what is happening.</a:t>
            </a:r>
            <a:endParaRPr 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r>
              <a:rPr lang="en-IN" i="1" dirty="0">
                <a:solidFill>
                  <a:srgbClr val="FF0000"/>
                </a:solidFill>
              </a:rPr>
              <a:t>Applied vs. Fundamental: </a:t>
            </a:r>
            <a:endParaRPr lang="en-IN" i="1" dirty="0" smtClean="0">
              <a:solidFill>
                <a:srgbClr val="FF0000"/>
              </a:solidFill>
            </a:endParaRPr>
          </a:p>
          <a:p>
            <a:pPr algn="just">
              <a:buNone/>
            </a:pPr>
            <a:r>
              <a:rPr lang="en-IN" i="1" dirty="0"/>
              <a:t>	</a:t>
            </a:r>
            <a:r>
              <a:rPr lang="en-IN" i="1" dirty="0" smtClean="0"/>
              <a:t>Research </a:t>
            </a:r>
            <a:r>
              <a:rPr lang="en-IN" i="1" dirty="0"/>
              <a:t>can either be applied (or action) research </a:t>
            </a:r>
            <a:r>
              <a:rPr lang="en-IN" i="1" dirty="0" smtClean="0"/>
              <a:t>or </a:t>
            </a:r>
            <a:r>
              <a:rPr lang="en-IN" dirty="0" smtClean="0"/>
              <a:t>fundamental </a:t>
            </a:r>
            <a:r>
              <a:rPr lang="en-IN" dirty="0"/>
              <a:t>(to basic or pure) research. </a:t>
            </a:r>
            <a:endParaRPr lang="en-IN" dirty="0" smtClean="0"/>
          </a:p>
          <a:p>
            <a:pPr algn="just">
              <a:buNone/>
            </a:pPr>
            <a:r>
              <a:rPr lang="en-IN" i="1" dirty="0"/>
              <a:t>	</a:t>
            </a:r>
            <a:r>
              <a:rPr lang="en-IN" i="1" dirty="0" smtClean="0">
                <a:solidFill>
                  <a:srgbClr val="FF0000"/>
                </a:solidFill>
              </a:rPr>
              <a:t>Applied </a:t>
            </a:r>
            <a:r>
              <a:rPr lang="en-IN" i="1" dirty="0">
                <a:solidFill>
                  <a:srgbClr val="FF0000"/>
                </a:solidFill>
              </a:rPr>
              <a:t>research aims at finding a solution for </a:t>
            </a:r>
            <a:r>
              <a:rPr lang="en-IN" i="1" dirty="0" smtClean="0">
                <a:solidFill>
                  <a:srgbClr val="FF0000"/>
                </a:solidFill>
              </a:rPr>
              <a:t>an </a:t>
            </a:r>
            <a:r>
              <a:rPr lang="en-IN" dirty="0" smtClean="0">
                <a:solidFill>
                  <a:srgbClr val="FF0000"/>
                </a:solidFill>
              </a:rPr>
              <a:t>immediate </a:t>
            </a:r>
            <a:r>
              <a:rPr lang="en-IN" dirty="0">
                <a:solidFill>
                  <a:srgbClr val="FF0000"/>
                </a:solidFill>
              </a:rPr>
              <a:t>problem facing a society or an industrial/business organisation, whereas </a:t>
            </a:r>
            <a:r>
              <a:rPr lang="en-IN" i="1" dirty="0" smtClean="0">
                <a:solidFill>
                  <a:srgbClr val="FF0000"/>
                </a:solidFill>
              </a:rPr>
              <a:t>fundamental research </a:t>
            </a:r>
            <a:r>
              <a:rPr lang="en-IN" i="1" dirty="0">
                <a:solidFill>
                  <a:srgbClr val="FF0000"/>
                </a:solidFill>
              </a:rPr>
              <a:t>is mainly concerned with generalisations and with the formulation of a theory.</a:t>
            </a:r>
          </a:p>
          <a:p>
            <a:pPr algn="just"/>
            <a:r>
              <a:rPr lang="en-IN" dirty="0"/>
              <a:t>“Gathering knowledge for knowledge’s sake is termed ‘pure’ or ‘basic’ research</a:t>
            </a:r>
            <a:r>
              <a:rPr lang="en-IN" dirty="0" smtClean="0"/>
              <a:t>.”</a:t>
            </a:r>
          </a:p>
          <a:p>
            <a:pPr algn="just"/>
            <a:r>
              <a:rPr lang="en-IN" dirty="0" smtClean="0"/>
              <a:t> Research concerning </a:t>
            </a:r>
            <a:r>
              <a:rPr lang="en-IN" dirty="0"/>
              <a:t>some natural phenomenon or relating to pure mathematics are examples </a:t>
            </a:r>
            <a:r>
              <a:rPr lang="en-IN" dirty="0" smtClean="0"/>
              <a:t>of </a:t>
            </a:r>
            <a:r>
              <a:rPr lang="en-US" dirty="0" smtClean="0"/>
              <a:t>fundamental </a:t>
            </a:r>
            <a:r>
              <a:rPr lang="en-US" dirty="0"/>
              <a:t>research.</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pPr algn="just"/>
            <a:r>
              <a:rPr lang="en-US" dirty="0"/>
              <a:t>Research to </a:t>
            </a:r>
            <a:r>
              <a:rPr lang="en-US" dirty="0" smtClean="0"/>
              <a:t>identify </a:t>
            </a:r>
          </a:p>
          <a:p>
            <a:pPr algn="just"/>
            <a:r>
              <a:rPr lang="en-IN" dirty="0" smtClean="0"/>
              <a:t>social,</a:t>
            </a:r>
          </a:p>
          <a:p>
            <a:pPr algn="just"/>
            <a:r>
              <a:rPr lang="en-IN" dirty="0" smtClean="0"/>
              <a:t> </a:t>
            </a:r>
            <a:r>
              <a:rPr lang="en-IN" dirty="0"/>
              <a:t>economic </a:t>
            </a:r>
            <a:endParaRPr lang="en-IN" dirty="0" smtClean="0"/>
          </a:p>
          <a:p>
            <a:pPr algn="just"/>
            <a:r>
              <a:rPr lang="en-IN" dirty="0" smtClean="0"/>
              <a:t>or </a:t>
            </a:r>
            <a:r>
              <a:rPr lang="en-IN" dirty="0"/>
              <a:t>political </a:t>
            </a:r>
            <a:r>
              <a:rPr lang="en-IN" dirty="0" smtClean="0"/>
              <a:t>trends  </a:t>
            </a:r>
            <a:r>
              <a:rPr lang="en-IN" dirty="0"/>
              <a:t>that may affect a particular institution or the copy </a:t>
            </a:r>
            <a:r>
              <a:rPr lang="en-IN" dirty="0" smtClean="0"/>
              <a:t>research </a:t>
            </a:r>
          </a:p>
          <a:p>
            <a:pPr algn="just"/>
            <a:r>
              <a:rPr lang="en-IN" dirty="0" smtClean="0"/>
              <a:t>To find </a:t>
            </a:r>
            <a:r>
              <a:rPr lang="en-IN" dirty="0"/>
              <a:t>out whether certain communications will be read and understood) or </a:t>
            </a:r>
            <a:r>
              <a:rPr lang="en-IN" dirty="0" smtClean="0"/>
              <a:t>the marketing </a:t>
            </a:r>
            <a:r>
              <a:rPr lang="en-IN" dirty="0">
                <a:solidFill>
                  <a:srgbClr val="FF0000"/>
                </a:solidFill>
              </a:rPr>
              <a:t>research or evaluation research are examples of applied research.</a:t>
            </a:r>
            <a:endParaRPr 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77500" lnSpcReduction="20000"/>
          </a:bodyPr>
          <a:lstStyle/>
          <a:p>
            <a:pPr algn="just"/>
            <a:r>
              <a:rPr lang="en-IN" i="1" dirty="0">
                <a:solidFill>
                  <a:srgbClr val="FF0000"/>
                </a:solidFill>
              </a:rPr>
              <a:t>Quantitative vs. Qualitative: </a:t>
            </a:r>
            <a:endParaRPr lang="en-IN" i="1" dirty="0" smtClean="0">
              <a:solidFill>
                <a:srgbClr val="FF0000"/>
              </a:solidFill>
            </a:endParaRPr>
          </a:p>
          <a:p>
            <a:pPr algn="just"/>
            <a:r>
              <a:rPr lang="en-IN" i="1" dirty="0" smtClean="0">
                <a:solidFill>
                  <a:srgbClr val="FF0000"/>
                </a:solidFill>
              </a:rPr>
              <a:t>Quantitative </a:t>
            </a:r>
            <a:r>
              <a:rPr lang="en-IN" i="1" dirty="0">
                <a:solidFill>
                  <a:srgbClr val="FF0000"/>
                </a:solidFill>
              </a:rPr>
              <a:t>research </a:t>
            </a:r>
            <a:r>
              <a:rPr lang="en-IN" i="1" dirty="0"/>
              <a:t>is based on the measurement of </a:t>
            </a:r>
            <a:r>
              <a:rPr lang="en-IN" i="1" dirty="0" smtClean="0"/>
              <a:t>quantity </a:t>
            </a:r>
            <a:r>
              <a:rPr lang="en-IN" dirty="0" smtClean="0"/>
              <a:t>or </a:t>
            </a:r>
            <a:r>
              <a:rPr lang="en-IN" dirty="0"/>
              <a:t>amount. </a:t>
            </a:r>
            <a:endParaRPr lang="en-IN" dirty="0" smtClean="0"/>
          </a:p>
          <a:p>
            <a:pPr algn="just"/>
            <a:r>
              <a:rPr lang="en-IN" dirty="0" smtClean="0"/>
              <a:t>It </a:t>
            </a:r>
            <a:r>
              <a:rPr lang="en-IN" dirty="0"/>
              <a:t>is applicable to phenomena that can be expressed in terms of quantity.</a:t>
            </a:r>
          </a:p>
          <a:p>
            <a:pPr algn="just"/>
            <a:r>
              <a:rPr lang="en-IN" dirty="0">
                <a:solidFill>
                  <a:srgbClr val="FF0000"/>
                </a:solidFill>
              </a:rPr>
              <a:t>Qualitative research, </a:t>
            </a:r>
            <a:r>
              <a:rPr lang="en-IN" dirty="0"/>
              <a:t>on the other hand, is concerned with qualitative phenomenon, </a:t>
            </a:r>
            <a:r>
              <a:rPr lang="en-IN" dirty="0" err="1"/>
              <a:t>i.e</a:t>
            </a:r>
            <a:r>
              <a:rPr lang="en-IN" dirty="0" err="1" smtClean="0"/>
              <a:t>.,phenomena</a:t>
            </a:r>
            <a:r>
              <a:rPr lang="en-IN" dirty="0" smtClean="0"/>
              <a:t> </a:t>
            </a:r>
            <a:r>
              <a:rPr lang="en-IN" dirty="0"/>
              <a:t>relating to or involving quality or kind. </a:t>
            </a:r>
            <a:endParaRPr lang="en-IN" dirty="0" smtClean="0"/>
          </a:p>
          <a:p>
            <a:pPr algn="just"/>
            <a:r>
              <a:rPr lang="en-IN" dirty="0" smtClean="0"/>
              <a:t>For </a:t>
            </a:r>
            <a:r>
              <a:rPr lang="en-IN" dirty="0"/>
              <a:t>instance, when we are interested </a:t>
            </a:r>
            <a:r>
              <a:rPr lang="en-IN" dirty="0" smtClean="0"/>
              <a:t>in investigating </a:t>
            </a:r>
            <a:r>
              <a:rPr lang="en-IN" dirty="0"/>
              <a:t>the reasons for human behaviour (i.e., why people think or do certain </a:t>
            </a:r>
            <a:r>
              <a:rPr lang="en-IN" dirty="0" smtClean="0"/>
              <a:t>things).</a:t>
            </a:r>
          </a:p>
          <a:p>
            <a:pPr algn="just"/>
            <a:r>
              <a:rPr lang="en-IN" dirty="0" smtClean="0"/>
              <a:t>we </a:t>
            </a:r>
            <a:r>
              <a:rPr lang="en-IN" dirty="0"/>
              <a:t>quite often talk of ‘Motivation Research’, an important type of qualitative research.</a:t>
            </a:r>
          </a:p>
          <a:p>
            <a:pPr algn="just"/>
            <a:r>
              <a:rPr lang="en-IN" dirty="0"/>
              <a:t>This type of research aims at discovering the underlying motives and desires, using in </a:t>
            </a:r>
            <a:r>
              <a:rPr lang="en-IN" dirty="0" smtClean="0"/>
              <a:t>depth </a:t>
            </a:r>
            <a:r>
              <a:rPr lang="en-US" dirty="0" smtClean="0"/>
              <a:t>interviews </a:t>
            </a:r>
            <a:r>
              <a:rPr lang="en-US" dirty="0"/>
              <a:t>for the purpose.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solidFill>
                  <a:srgbClr val="FF0000"/>
                </a:solidFill>
              </a:rPr>
              <a:t>Qualitative </a:t>
            </a:r>
            <a:r>
              <a:rPr lang="en-IN" dirty="0" smtClean="0">
                <a:solidFill>
                  <a:srgbClr val="FF0000"/>
                </a:solidFill>
              </a:rPr>
              <a:t>research</a:t>
            </a:r>
            <a:r>
              <a:rPr lang="en-IN" dirty="0" smtClean="0"/>
              <a:t> </a:t>
            </a:r>
            <a:r>
              <a:rPr lang="en-IN" dirty="0"/>
              <a:t>is specially important in the behavioural sciences where the aim is to discover </a:t>
            </a:r>
            <a:r>
              <a:rPr lang="en-IN" dirty="0" smtClean="0"/>
              <a:t>the underlying </a:t>
            </a:r>
            <a:r>
              <a:rPr lang="en-IN" dirty="0"/>
              <a:t>motives of human behaviour. </a:t>
            </a:r>
            <a:endParaRPr lang="en-IN" dirty="0" smtClean="0"/>
          </a:p>
          <a:p>
            <a:r>
              <a:rPr lang="en-IN" dirty="0" smtClean="0"/>
              <a:t>Through </a:t>
            </a:r>
            <a:r>
              <a:rPr lang="en-IN" dirty="0"/>
              <a:t>such research we can analyse the </a:t>
            </a:r>
            <a:r>
              <a:rPr lang="en-IN" dirty="0" smtClean="0"/>
              <a:t>various factors </a:t>
            </a:r>
            <a:r>
              <a:rPr lang="en-IN" dirty="0"/>
              <a:t>which motivate people to behave in a particular manner or which make people </a:t>
            </a:r>
            <a:r>
              <a:rPr lang="en-IN" dirty="0" smtClean="0"/>
              <a:t>like or </a:t>
            </a:r>
            <a:r>
              <a:rPr lang="en-IN" dirty="0"/>
              <a:t>dislike a particular thing.</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1883</Words>
  <Application>Microsoft Office PowerPoint</Application>
  <PresentationFormat>On-screen Show (4:3)</PresentationFormat>
  <Paragraphs>112</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Introduction to Research Methodology:</vt:lpstr>
      <vt:lpstr>Slide 2</vt:lpstr>
      <vt:lpstr>Slide 3</vt:lpstr>
      <vt:lpstr>Slide 4</vt:lpstr>
      <vt:lpstr>Types of Research</vt:lpstr>
      <vt:lpstr>Slide 6</vt:lpstr>
      <vt:lpstr>Slide 7</vt:lpstr>
      <vt:lpstr>Slide 8</vt:lpstr>
      <vt:lpstr>Slide 9</vt:lpstr>
      <vt:lpstr>Slide 10</vt:lpstr>
      <vt:lpstr>Research Approaches</vt:lpstr>
      <vt:lpstr>Slide 12</vt:lpstr>
      <vt:lpstr>Slide 13</vt:lpstr>
      <vt:lpstr>Significance of Research</vt:lpstr>
      <vt:lpstr>Slide 15</vt:lpstr>
      <vt:lpstr>Slide 16</vt:lpstr>
      <vt:lpstr>Slide 17</vt:lpstr>
      <vt:lpstr>Research Methods versus Methodology</vt:lpstr>
      <vt:lpstr>Slide 19</vt:lpstr>
      <vt:lpstr>Importance of Knowing How Research is Done</vt:lpstr>
      <vt:lpstr>Slide 21</vt:lpstr>
      <vt:lpstr>Slide 22</vt:lpstr>
      <vt:lpstr>Research Process</vt:lpstr>
      <vt:lpstr>Criteria of Good Research</vt:lpstr>
      <vt:lpstr>Qualities of a Good Research</vt:lpstr>
      <vt:lpstr>Problems Encountered by Researchers  in India</vt:lpstr>
      <vt:lpstr>Slide 27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Research Methodology</dc:title>
  <dc:creator>Amit Kamra</dc:creator>
  <cp:lastModifiedBy>AMIT</cp:lastModifiedBy>
  <cp:revision>14</cp:revision>
  <dcterms:created xsi:type="dcterms:W3CDTF">2016-08-01T03:47:45Z</dcterms:created>
  <dcterms:modified xsi:type="dcterms:W3CDTF">2020-12-04T09:28:23Z</dcterms:modified>
</cp:coreProperties>
</file>