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8" r:id="rId9"/>
    <p:sldId id="264" r:id="rId10"/>
    <p:sldId id="267" r:id="rId11"/>
    <p:sldId id="265" r:id="rId12"/>
    <p:sldId id="266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CE6-A862-4686-B279-0B860A31E41B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3F66-6AA6-4BB3-BDC1-FAD6B98E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2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CE6-A862-4686-B279-0B860A31E41B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3F66-6AA6-4BB3-BDC1-FAD6B98E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7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CE6-A862-4686-B279-0B860A31E41B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3F66-6AA6-4BB3-BDC1-FAD6B98E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9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CE6-A862-4686-B279-0B860A31E41B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3F66-6AA6-4BB3-BDC1-FAD6B98E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CE6-A862-4686-B279-0B860A31E41B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3F66-6AA6-4BB3-BDC1-FAD6B98E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5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CE6-A862-4686-B279-0B860A31E41B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3F66-6AA6-4BB3-BDC1-FAD6B98E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CE6-A862-4686-B279-0B860A31E41B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3F66-6AA6-4BB3-BDC1-FAD6B98E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7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CE6-A862-4686-B279-0B860A31E41B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3F66-6AA6-4BB3-BDC1-FAD6B98E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6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CE6-A862-4686-B279-0B860A31E41B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3F66-6AA6-4BB3-BDC1-FAD6B98E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5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CE6-A862-4686-B279-0B860A31E41B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3F66-6AA6-4BB3-BDC1-FAD6B98E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CE6-A862-4686-B279-0B860A31E41B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3F66-6AA6-4BB3-BDC1-FAD6B98E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3CE6-A862-4686-B279-0B860A31E41B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73F66-6AA6-4BB3-BDC1-FAD6B98E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ppthority/portal" TargetMode="External"/><Relationship Id="rId3" Type="http://schemas.openxmlformats.org/officeDocument/2006/relationships/hyperlink" Target="https://github.com/appthority/at-api-server/wiki/_pages" TargetMode="External"/><Relationship Id="rId7" Type="http://schemas.openxmlformats.org/officeDocument/2006/relationships/hyperlink" Target="https://github.com/appthority/at-worker-app" TargetMode="External"/><Relationship Id="rId2" Type="http://schemas.openxmlformats.org/officeDocument/2006/relationships/hyperlink" Target="https://github.com/appthority/at-api-server/wik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ppthority/at-api-models" TargetMode="External"/><Relationship Id="rId5" Type="http://schemas.openxmlformats.org/officeDocument/2006/relationships/hyperlink" Target="https://github.com/appthority/at-admin" TargetMode="External"/><Relationship Id="rId4" Type="http://schemas.openxmlformats.org/officeDocument/2006/relationships/hyperlink" Target="https://github.com/appthority/deployer" TargetMode="External"/><Relationship Id="rId9" Type="http://schemas.openxmlformats.org/officeDocument/2006/relationships/hyperlink" Target="https://github.com/appthority/at-api-serv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thorit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ortal.appthority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Knowledge Transfer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Training Presentation</a:t>
            </a:r>
          </a:p>
          <a:p>
            <a:endParaRPr lang="en-US" dirty="0"/>
          </a:p>
          <a:p>
            <a:r>
              <a:rPr lang="en-US" dirty="0" smtClean="0"/>
              <a:t>Appthority Inc.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Functionality Specification</a:t>
            </a:r>
          </a:p>
          <a:p>
            <a:r>
              <a:rPr lang="en-US" dirty="0" smtClean="0"/>
              <a:t>Functionality-API-Q-Model-Map</a:t>
            </a:r>
          </a:p>
          <a:p>
            <a:r>
              <a:rPr lang="en-US" dirty="0" smtClean="0"/>
              <a:t>Ramp-Up – High Level Steps</a:t>
            </a:r>
          </a:p>
          <a:p>
            <a:pPr lvl="1"/>
            <a:r>
              <a:rPr lang="en-US" dirty="0" smtClean="0"/>
              <a:t>Environment Setup (Day 1)</a:t>
            </a:r>
          </a:p>
          <a:p>
            <a:pPr lvl="1"/>
            <a:r>
              <a:rPr lang="en-US" dirty="0" smtClean="0"/>
              <a:t>Review Functionality (Day 1 &amp; 2)</a:t>
            </a:r>
          </a:p>
          <a:p>
            <a:pPr lvl="2"/>
            <a:r>
              <a:rPr lang="en-US" dirty="0" smtClean="0"/>
              <a:t>Site</a:t>
            </a:r>
          </a:p>
          <a:p>
            <a:pPr lvl="2"/>
            <a:r>
              <a:rPr lang="en-US" dirty="0" smtClean="0"/>
              <a:t>Functionality Documents</a:t>
            </a:r>
          </a:p>
          <a:p>
            <a:pPr lvl="1"/>
            <a:r>
              <a:rPr lang="en-US" dirty="0" smtClean="0"/>
              <a:t>Project Familiarization (Day 2)</a:t>
            </a:r>
          </a:p>
          <a:p>
            <a:pPr lvl="1"/>
            <a:r>
              <a:rPr lang="en-US" dirty="0" smtClean="0"/>
              <a:t>Code Familiarization (Day 3-7)</a:t>
            </a:r>
          </a:p>
          <a:p>
            <a:pPr lvl="1"/>
            <a:r>
              <a:rPr lang="en-US" dirty="0" smtClean="0"/>
              <a:t>Design &amp; Development (Day 8-)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Often</a:t>
            </a:r>
          </a:p>
          <a:p>
            <a:pPr lvl="1"/>
            <a:r>
              <a:rPr lang="en-US" dirty="0" smtClean="0"/>
              <a:t>Clear</a:t>
            </a:r>
          </a:p>
          <a:p>
            <a:pPr lvl="1"/>
            <a:r>
              <a:rPr lang="en-US" dirty="0" smtClean="0"/>
              <a:t>Concise</a:t>
            </a:r>
          </a:p>
          <a:p>
            <a:endParaRPr lang="en-US" dirty="0" smtClean="0"/>
          </a:p>
          <a:p>
            <a:r>
              <a:rPr lang="en-US" dirty="0" smtClean="0"/>
              <a:t>Periodic Meetings</a:t>
            </a:r>
          </a:p>
          <a:p>
            <a:pPr lvl="1"/>
            <a:r>
              <a:rPr lang="en-US" dirty="0" smtClean="0"/>
              <a:t>Daily Standup @ 10.00 AM</a:t>
            </a:r>
          </a:p>
          <a:p>
            <a:pPr lvl="1"/>
            <a:r>
              <a:rPr lang="en-US" dirty="0" smtClean="0"/>
              <a:t>Weekly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8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Task and Progress</a:t>
            </a:r>
          </a:p>
          <a:p>
            <a:pPr lvl="1"/>
            <a:r>
              <a:rPr lang="en-US" dirty="0" smtClean="0"/>
              <a:t>Asana</a:t>
            </a:r>
          </a:p>
          <a:p>
            <a:pPr lvl="1"/>
            <a:endParaRPr lang="en-US" dirty="0"/>
          </a:p>
          <a:p>
            <a:r>
              <a:rPr lang="en-US" dirty="0" smtClean="0"/>
              <a:t>Work</a:t>
            </a:r>
          </a:p>
          <a:p>
            <a:pPr lvl="1"/>
            <a:r>
              <a:rPr lang="en-US" dirty="0" err="1" smtClean="0"/>
              <a:t>HipChat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Email</a:t>
            </a:r>
          </a:p>
          <a:p>
            <a:pPr lvl="1"/>
            <a:r>
              <a:rPr lang="en-US" dirty="0" err="1" smtClean="0"/>
              <a:t>Appthority’s</a:t>
            </a:r>
            <a:r>
              <a:rPr lang="en-US" dirty="0" smtClean="0"/>
              <a:t> email - </a:t>
            </a:r>
            <a:r>
              <a:rPr lang="en-US" dirty="0" err="1" smtClean="0"/>
              <a:t>imap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Google Tools – Drive, Office Documents (.doc, .</a:t>
            </a:r>
            <a:r>
              <a:rPr lang="en-US" dirty="0" err="1" smtClean="0"/>
              <a:t>xls</a:t>
            </a:r>
            <a:r>
              <a:rPr lang="en-US" dirty="0" smtClean="0"/>
              <a:t>, .</a:t>
            </a:r>
            <a:r>
              <a:rPr lang="en-US" dirty="0" err="1" smtClean="0"/>
              <a:t>ppt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Development 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– See important links (next slide)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2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>
                <a:hlinkClick r:id="rId2"/>
              </a:rPr>
              <a:t>https://portal.appthority.com</a:t>
            </a:r>
            <a:endParaRPr lang="en-US" u="sng" dirty="0" smtClean="0">
              <a:hlinkClick r:id="rId2"/>
            </a:endParaRPr>
          </a:p>
          <a:p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github.com/appthority/at-api-server/wiki</a:t>
            </a:r>
            <a:r>
              <a:rPr lang="en-US" u="sng" dirty="0" smtClean="0"/>
              <a:t> </a:t>
            </a:r>
          </a:p>
          <a:p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://github.com/appthority/at-api-server/wiki/_</a:t>
            </a:r>
            <a:r>
              <a:rPr lang="en-US" u="sng" dirty="0" smtClean="0">
                <a:hlinkClick r:id="rId3"/>
              </a:rPr>
              <a:t>pages</a:t>
            </a:r>
            <a:endParaRPr lang="en-US" u="sng" dirty="0" smtClean="0"/>
          </a:p>
          <a:p>
            <a:r>
              <a:rPr lang="en-US" u="sng" dirty="0">
                <a:hlinkClick r:id="rId4"/>
              </a:rPr>
              <a:t>https://</a:t>
            </a:r>
            <a:r>
              <a:rPr lang="en-US" u="sng" dirty="0" smtClean="0">
                <a:hlinkClick r:id="rId4"/>
              </a:rPr>
              <a:t>github.com/appthority/deployer</a:t>
            </a:r>
            <a:endParaRPr lang="en-US" u="sng" dirty="0" smtClean="0"/>
          </a:p>
          <a:p>
            <a:r>
              <a:rPr lang="en-US" u="sng" dirty="0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</a:t>
            </a:r>
            <a:r>
              <a:rPr lang="en-US" u="sng" dirty="0" smtClean="0">
                <a:hlinkClick r:id="rId5"/>
              </a:rPr>
              <a:t>github.com/appthority/at-admin</a:t>
            </a:r>
            <a:endParaRPr lang="en-US" u="sng" dirty="0" smtClean="0"/>
          </a:p>
          <a:p>
            <a:r>
              <a:rPr lang="en-US" u="sng" dirty="0" smtClean="0">
                <a:hlinkClick r:id="rId6"/>
              </a:rPr>
              <a:t>https</a:t>
            </a:r>
            <a:r>
              <a:rPr lang="en-US" u="sng" dirty="0">
                <a:hlinkClick r:id="rId6"/>
              </a:rPr>
              <a:t>://</a:t>
            </a:r>
            <a:r>
              <a:rPr lang="en-US" u="sng" dirty="0" smtClean="0">
                <a:hlinkClick r:id="rId6"/>
              </a:rPr>
              <a:t>github.com/appthority/at-api-models</a:t>
            </a:r>
            <a:endParaRPr lang="en-US" u="sng" dirty="0" smtClean="0"/>
          </a:p>
          <a:p>
            <a:r>
              <a:rPr lang="en-US" u="sng" dirty="0" smtClean="0">
                <a:hlinkClick r:id="rId7"/>
              </a:rPr>
              <a:t>https</a:t>
            </a:r>
            <a:r>
              <a:rPr lang="en-US" u="sng" dirty="0">
                <a:hlinkClick r:id="rId7"/>
              </a:rPr>
              <a:t>://</a:t>
            </a:r>
            <a:r>
              <a:rPr lang="en-US" u="sng" dirty="0" smtClean="0">
                <a:hlinkClick r:id="rId7"/>
              </a:rPr>
              <a:t>github.com/appthority/at-worker-app</a:t>
            </a:r>
            <a:endParaRPr lang="en-US" u="sng" dirty="0" smtClean="0"/>
          </a:p>
          <a:p>
            <a:r>
              <a:rPr lang="en-US" u="sng" dirty="0" smtClean="0">
                <a:hlinkClick r:id="rId8"/>
              </a:rPr>
              <a:t>https</a:t>
            </a:r>
            <a:r>
              <a:rPr lang="en-US" u="sng" dirty="0">
                <a:hlinkClick r:id="rId8"/>
              </a:rPr>
              <a:t>://</a:t>
            </a:r>
            <a:r>
              <a:rPr lang="en-US" u="sng" dirty="0" smtClean="0">
                <a:hlinkClick r:id="rId8"/>
              </a:rPr>
              <a:t>github.com/appthority/portal</a:t>
            </a:r>
            <a:endParaRPr lang="en-US" u="sng" dirty="0" smtClean="0"/>
          </a:p>
          <a:p>
            <a:r>
              <a:rPr lang="en-US" u="sng" dirty="0" smtClean="0">
                <a:hlinkClick r:id="rId9"/>
              </a:rPr>
              <a:t>https</a:t>
            </a:r>
            <a:r>
              <a:rPr lang="en-US" u="sng" dirty="0">
                <a:hlinkClick r:id="rId9"/>
              </a:rPr>
              <a:t>://github.com/appthority/at-api-server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Appthority Introduction</a:t>
            </a:r>
          </a:p>
          <a:p>
            <a:r>
              <a:rPr lang="en-US" dirty="0" smtClean="0"/>
              <a:t>Portal Overview</a:t>
            </a:r>
          </a:p>
          <a:p>
            <a:r>
              <a:rPr lang="en-US" dirty="0" smtClean="0"/>
              <a:t>Functionality Overview</a:t>
            </a:r>
          </a:p>
          <a:p>
            <a:r>
              <a:rPr lang="en-US" dirty="0" smtClean="0"/>
              <a:t>Architecture Overview</a:t>
            </a:r>
          </a:p>
          <a:p>
            <a:r>
              <a:rPr lang="en-US" dirty="0" smtClean="0"/>
              <a:t>Sample Flow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Important Links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Appthority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Appthority founded 2011</a:t>
            </a:r>
          </a:p>
          <a:p>
            <a:pPr lvl="1"/>
            <a:r>
              <a:rPr lang="en-US" dirty="0" smtClean="0">
                <a:hlinkClick r:id="rId2"/>
              </a:rPr>
              <a:t>http://www.appthority.com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Value Proposition</a:t>
            </a:r>
          </a:p>
          <a:p>
            <a:pPr lvl="1"/>
            <a:r>
              <a:rPr lang="en-US" dirty="0" smtClean="0"/>
              <a:t>Platform for Mobile App Risk Management</a:t>
            </a:r>
          </a:p>
          <a:p>
            <a:pPr lvl="2"/>
            <a:r>
              <a:rPr lang="en-US" dirty="0" smtClean="0"/>
              <a:t>Static and Dynamic behavioral analysis</a:t>
            </a:r>
          </a:p>
          <a:p>
            <a:pPr lvl="3"/>
            <a:r>
              <a:rPr lang="en-US" dirty="0" smtClean="0"/>
              <a:t>Identify hidden risky behaviors of Apps</a:t>
            </a:r>
          </a:p>
          <a:p>
            <a:pPr lvl="2"/>
            <a:r>
              <a:rPr lang="en-US" dirty="0" smtClean="0"/>
              <a:t>Assign Trust Score</a:t>
            </a:r>
          </a:p>
          <a:p>
            <a:pPr lvl="3"/>
            <a:r>
              <a:rPr lang="en-US" dirty="0" smtClean="0"/>
              <a:t>Benchmark for Apps risk profile</a:t>
            </a:r>
          </a:p>
          <a:p>
            <a:pPr lvl="2"/>
            <a:r>
              <a:rPr lang="en-US" dirty="0" smtClean="0"/>
              <a:t>Enterprise Scale</a:t>
            </a:r>
          </a:p>
          <a:p>
            <a:pPr lvl="3"/>
            <a:r>
              <a:rPr lang="en-US" dirty="0" smtClean="0"/>
              <a:t>Millions of Apps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Empowers Organization </a:t>
            </a:r>
          </a:p>
          <a:p>
            <a:pPr lvl="2"/>
            <a:r>
              <a:rPr lang="en-US" dirty="0" smtClean="0"/>
              <a:t>Manage Behavioral Policy for Apps</a:t>
            </a:r>
          </a:p>
          <a:p>
            <a:pPr lvl="2"/>
            <a:r>
              <a:rPr lang="en-US" dirty="0" smtClean="0"/>
              <a:t>Protection from risky apps</a:t>
            </a:r>
          </a:p>
          <a:p>
            <a:pPr lvl="3"/>
            <a:r>
              <a:rPr lang="en-US" dirty="0" smtClean="0"/>
              <a:t>Policy based Remediation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Appthority Introduction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Value Proposition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SAAS Model</a:t>
            </a:r>
          </a:p>
          <a:p>
            <a:pPr lvl="2"/>
            <a:r>
              <a:rPr lang="en-US" dirty="0" smtClean="0"/>
              <a:t>Global Availability – Appthority Portal</a:t>
            </a:r>
          </a:p>
          <a:p>
            <a:pPr lvl="2"/>
            <a:r>
              <a:rPr lang="en-US" dirty="0" smtClean="0"/>
              <a:t>Nothing to Install</a:t>
            </a:r>
          </a:p>
          <a:p>
            <a:pPr lvl="2"/>
            <a:r>
              <a:rPr lang="en-US" dirty="0" smtClean="0"/>
              <a:t>Immediate access to Trust Score of Millions of Apps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Ease of Use</a:t>
            </a:r>
          </a:p>
          <a:p>
            <a:pPr lvl="2"/>
            <a:r>
              <a:rPr lang="en-US" dirty="0" smtClean="0"/>
              <a:t>Support for popular Mobile Platforms</a:t>
            </a:r>
          </a:p>
          <a:p>
            <a:pPr lvl="3"/>
            <a:r>
              <a:rPr lang="en-US" dirty="0" err="1" smtClean="0"/>
              <a:t>iOS</a:t>
            </a:r>
            <a:endParaRPr lang="en-US" dirty="0" smtClean="0"/>
          </a:p>
          <a:p>
            <a:pPr lvl="3"/>
            <a:r>
              <a:rPr lang="en-US" dirty="0" smtClean="0"/>
              <a:t>Android</a:t>
            </a:r>
          </a:p>
          <a:p>
            <a:pPr lvl="2"/>
            <a:r>
              <a:rPr lang="en-US" dirty="0" smtClean="0"/>
              <a:t>Minimal Setup</a:t>
            </a:r>
          </a:p>
          <a:p>
            <a:pPr lvl="2"/>
            <a:r>
              <a:rPr lang="en-US" dirty="0" smtClean="0"/>
              <a:t>Integration with MDM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2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Appthority Portal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Functionality </a:t>
            </a:r>
          </a:p>
          <a:p>
            <a:pPr lvl="1"/>
            <a:r>
              <a:rPr lang="en-US" dirty="0" smtClean="0"/>
              <a:t>Secure Access</a:t>
            </a:r>
          </a:p>
          <a:p>
            <a:pPr lvl="1"/>
            <a:r>
              <a:rPr lang="en-US" dirty="0" smtClean="0"/>
              <a:t>App Management</a:t>
            </a:r>
          </a:p>
          <a:p>
            <a:pPr lvl="2"/>
            <a:r>
              <a:rPr lang="en-US" dirty="0" smtClean="0"/>
              <a:t>Review APP Analysis</a:t>
            </a:r>
          </a:p>
          <a:p>
            <a:pPr lvl="2"/>
            <a:r>
              <a:rPr lang="en-US" dirty="0" smtClean="0"/>
              <a:t>Submit New Apps for Analysis</a:t>
            </a:r>
          </a:p>
          <a:p>
            <a:pPr lvl="1"/>
            <a:r>
              <a:rPr lang="en-US" dirty="0" smtClean="0"/>
              <a:t>Search Apps</a:t>
            </a:r>
          </a:p>
          <a:p>
            <a:pPr lvl="1"/>
            <a:r>
              <a:rPr lang="en-US" dirty="0" smtClean="0"/>
              <a:t>Explore by Popularity</a:t>
            </a:r>
          </a:p>
          <a:p>
            <a:pPr lvl="1"/>
            <a:r>
              <a:rPr lang="en-US" dirty="0" smtClean="0"/>
              <a:t>Manage Users and Groups</a:t>
            </a:r>
          </a:p>
          <a:p>
            <a:pPr lvl="1"/>
            <a:r>
              <a:rPr lang="en-US" dirty="0" smtClean="0"/>
              <a:t>Manage Policies</a:t>
            </a:r>
          </a:p>
          <a:p>
            <a:pPr lvl="1"/>
            <a:r>
              <a:rPr lang="en-US" dirty="0" smtClean="0"/>
              <a:t>Manage Configuration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981200"/>
            <a:ext cx="84010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/>
              <a:t>Functionality Demo</a:t>
            </a:r>
          </a:p>
          <a:p>
            <a:pPr algn="ctr"/>
            <a:endParaRPr lang="en-US" sz="5400" dirty="0"/>
          </a:p>
          <a:p>
            <a:pPr algn="ctr"/>
            <a:r>
              <a:rPr lang="en-US" sz="5400" dirty="0" smtClean="0">
                <a:hlinkClick r:id="rId2"/>
              </a:rPr>
              <a:t>http://portal.appthority.com</a:t>
            </a:r>
            <a:r>
              <a:rPr lang="en-US" sz="5400" dirty="0" smtClean="0"/>
              <a:t>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121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39387" y="1828800"/>
            <a:ext cx="20955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Portal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39387" y="2654300"/>
            <a:ext cx="2095500" cy="622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175" y="1371600"/>
            <a:ext cx="1619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39387" y="3644900"/>
            <a:ext cx="2095500" cy="622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1394347" y="3581400"/>
            <a:ext cx="304800" cy="533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1546747" y="3733800"/>
            <a:ext cx="304800" cy="533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1699147" y="3886200"/>
            <a:ext cx="304800" cy="533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gnetic Disk 12"/>
          <p:cNvSpPr/>
          <p:nvPr/>
        </p:nvSpPr>
        <p:spPr>
          <a:xfrm>
            <a:off x="1851547" y="4038600"/>
            <a:ext cx="304800" cy="533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400" y="4876800"/>
            <a:ext cx="1834487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Jobs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917243" y="521208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Analysis Job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1831643" y="521208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MDM Job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917243" y="557784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Check Violation Job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831643" y="557784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Remediation Job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324600" y="278257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/>
              <a:t>S3</a:t>
            </a:r>
            <a:r>
              <a:rPr lang="en-US" sz="1200" dirty="0" smtClean="0"/>
              <a:t> </a:t>
            </a:r>
          </a:p>
          <a:p>
            <a:pPr algn="ctr"/>
            <a:r>
              <a:rPr lang="en-US" sz="1200" dirty="0" smtClean="0"/>
              <a:t>File System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7391400" y="278257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/>
              <a:t>ElasticSearch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772436" y="381762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Check Violation Job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5791200" y="441960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MDM Job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6858000" y="381762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Analysis Job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035082" y="3200400"/>
            <a:ext cx="86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Resque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022093" y="4006527"/>
            <a:ext cx="7375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stCxn id="27" idx="1"/>
          </p:cNvCxnSpPr>
          <p:nvPr/>
        </p:nvCxnSpPr>
        <p:spPr>
          <a:xfrm rot="10800000">
            <a:off x="5022094" y="4267200"/>
            <a:ext cx="769107" cy="3352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Flowchart: Magnetic Disk 1030"/>
          <p:cNvSpPr/>
          <p:nvPr/>
        </p:nvSpPr>
        <p:spPr>
          <a:xfrm>
            <a:off x="3148937" y="4800600"/>
            <a:ext cx="1676400" cy="12192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  <a:endParaRPr lang="en-US" dirty="0"/>
          </a:p>
        </p:txBody>
      </p:sp>
      <p:cxnSp>
        <p:nvCxnSpPr>
          <p:cNvPr id="1033" name="Straight Arrow Connector 1032"/>
          <p:cNvCxnSpPr/>
          <p:nvPr/>
        </p:nvCxnSpPr>
        <p:spPr>
          <a:xfrm flipV="1">
            <a:off x="3987137" y="4267200"/>
            <a:ext cx="0" cy="5334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/>
          <p:cNvCxnSpPr>
            <a:stCxn id="8" idx="0"/>
          </p:cNvCxnSpPr>
          <p:nvPr/>
        </p:nvCxnSpPr>
        <p:spPr>
          <a:xfrm flipV="1">
            <a:off x="3987137" y="3276600"/>
            <a:ext cx="0" cy="3683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/>
          <p:cNvCxnSpPr>
            <a:stCxn id="6" idx="0"/>
          </p:cNvCxnSpPr>
          <p:nvPr/>
        </p:nvCxnSpPr>
        <p:spPr>
          <a:xfrm flipV="1">
            <a:off x="3987137" y="2362200"/>
            <a:ext cx="0" cy="2921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/>
          <p:cNvCxnSpPr>
            <a:stCxn id="8" idx="1"/>
          </p:cNvCxnSpPr>
          <p:nvPr/>
        </p:nvCxnSpPr>
        <p:spPr>
          <a:xfrm flipH="1">
            <a:off x="2156347" y="3956050"/>
            <a:ext cx="783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Elbow Connector 1045"/>
          <p:cNvCxnSpPr/>
          <p:nvPr/>
        </p:nvCxnSpPr>
        <p:spPr>
          <a:xfrm rot="10800000">
            <a:off x="5034890" y="3672706"/>
            <a:ext cx="2051711" cy="144914"/>
          </a:xfrm>
          <a:prstGeom prst="bentConnector3">
            <a:avLst>
              <a:gd name="adj1" fmla="val -5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5" name="Elbow Connector 1074"/>
          <p:cNvCxnSpPr>
            <a:stCxn id="28" idx="0"/>
            <a:endCxn id="24" idx="2"/>
          </p:cNvCxnSpPr>
          <p:nvPr/>
        </p:nvCxnSpPr>
        <p:spPr>
          <a:xfrm rot="16200000" flipV="1">
            <a:off x="6713855" y="3216275"/>
            <a:ext cx="669290" cy="5334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7" name="Elbow Connector 1076"/>
          <p:cNvCxnSpPr>
            <a:stCxn id="28" idx="0"/>
            <a:endCxn id="25" idx="2"/>
          </p:cNvCxnSpPr>
          <p:nvPr/>
        </p:nvCxnSpPr>
        <p:spPr>
          <a:xfrm rot="5400000" flipH="1" flipV="1">
            <a:off x="7247255" y="3216275"/>
            <a:ext cx="669290" cy="5334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620000" y="441960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CDN Job</a:t>
            </a:r>
            <a:endParaRPr lang="en-US" sz="1200" dirty="0"/>
          </a:p>
        </p:txBody>
      </p:sp>
      <p:cxnSp>
        <p:nvCxnSpPr>
          <p:cNvPr id="1094" name="Elbow Connector 1093"/>
          <p:cNvCxnSpPr>
            <a:stCxn id="1031" idx="4"/>
            <a:endCxn id="99" idx="2"/>
          </p:cNvCxnSpPr>
          <p:nvPr/>
        </p:nvCxnSpPr>
        <p:spPr>
          <a:xfrm flipV="1">
            <a:off x="4825337" y="4785360"/>
            <a:ext cx="3251863" cy="62484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Arrow Connector 1095"/>
          <p:cNvCxnSpPr>
            <a:endCxn id="99" idx="0"/>
          </p:cNvCxnSpPr>
          <p:nvPr/>
        </p:nvCxnSpPr>
        <p:spPr>
          <a:xfrm>
            <a:off x="8077200" y="3148329"/>
            <a:ext cx="0" cy="12712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Arrow Connector 1097"/>
          <p:cNvCxnSpPr>
            <a:stCxn id="24" idx="1"/>
            <a:endCxn id="6" idx="3"/>
          </p:cNvCxnSpPr>
          <p:nvPr/>
        </p:nvCxnSpPr>
        <p:spPr>
          <a:xfrm flipH="1">
            <a:off x="5034887" y="2965450"/>
            <a:ext cx="12897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Arrow Connector 1099"/>
          <p:cNvCxnSpPr/>
          <p:nvPr/>
        </p:nvCxnSpPr>
        <p:spPr>
          <a:xfrm>
            <a:off x="1800367" y="4464050"/>
            <a:ext cx="0" cy="41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Portal GUI</a:t>
            </a:r>
          </a:p>
          <a:p>
            <a:pPr lvl="1"/>
            <a:r>
              <a:rPr lang="en-US" dirty="0" smtClean="0"/>
              <a:t>Ruby</a:t>
            </a:r>
          </a:p>
          <a:p>
            <a:r>
              <a:rPr lang="en-US" dirty="0" smtClean="0"/>
              <a:t>API &amp; Models</a:t>
            </a:r>
          </a:p>
          <a:p>
            <a:pPr lvl="1"/>
            <a:r>
              <a:rPr lang="en-US" dirty="0" smtClean="0"/>
              <a:t>Rails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Mongo DB</a:t>
            </a:r>
          </a:p>
          <a:p>
            <a:pPr lvl="1"/>
            <a:r>
              <a:rPr lang="en-US" dirty="0" smtClean="0"/>
              <a:t>Transitioning to </a:t>
            </a:r>
            <a:r>
              <a:rPr lang="en-US" dirty="0" err="1" smtClean="0"/>
              <a:t>PostgreSQL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42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Flow – Save Policy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39387" y="2438400"/>
            <a:ext cx="20955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Portal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39387" y="3263900"/>
            <a:ext cx="2095500" cy="622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95400"/>
            <a:ext cx="361025" cy="65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39387" y="4254500"/>
            <a:ext cx="2095500" cy="622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1394347" y="4191000"/>
            <a:ext cx="304800" cy="533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1546747" y="4343400"/>
            <a:ext cx="304800" cy="533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699147" y="4495800"/>
            <a:ext cx="304800" cy="533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1851547" y="4648200"/>
            <a:ext cx="304800" cy="533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4400" y="5486400"/>
            <a:ext cx="1834487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Jobs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917243" y="582168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Analysis Job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831643" y="582168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MDM Job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917243" y="618744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Check Violation Job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831643" y="618744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Remediation Job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6324600" y="339217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/>
              <a:t>S3</a:t>
            </a:r>
            <a:r>
              <a:rPr lang="en-US" sz="1200" dirty="0" smtClean="0"/>
              <a:t> </a:t>
            </a:r>
          </a:p>
          <a:p>
            <a:pPr algn="ctr"/>
            <a:r>
              <a:rPr lang="en-US" sz="1200" dirty="0" smtClean="0"/>
              <a:t>File System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7391400" y="339217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/>
              <a:t>ElasticSearch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772436" y="442722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Check Violation Job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5791200" y="502920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MDM Job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858000" y="442722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Analysis Job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917243" y="3810000"/>
            <a:ext cx="136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Redis</a:t>
            </a:r>
            <a:r>
              <a:rPr lang="en-US" dirty="0" smtClean="0"/>
              <a:t> Queue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022093" y="4616127"/>
            <a:ext cx="7375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1"/>
          </p:cNvCxnSpPr>
          <p:nvPr/>
        </p:nvCxnSpPr>
        <p:spPr>
          <a:xfrm rot="10800000">
            <a:off x="5022094" y="4876800"/>
            <a:ext cx="769107" cy="3352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lowchart: Magnetic Disk 23"/>
          <p:cNvSpPr/>
          <p:nvPr/>
        </p:nvSpPr>
        <p:spPr>
          <a:xfrm>
            <a:off x="3148937" y="5410200"/>
            <a:ext cx="1676400" cy="12192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987137" y="4876800"/>
            <a:ext cx="0" cy="5334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0"/>
          </p:cNvCxnSpPr>
          <p:nvPr/>
        </p:nvCxnSpPr>
        <p:spPr>
          <a:xfrm flipV="1">
            <a:off x="3987137" y="3886200"/>
            <a:ext cx="0" cy="3683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0"/>
          </p:cNvCxnSpPr>
          <p:nvPr/>
        </p:nvCxnSpPr>
        <p:spPr>
          <a:xfrm flipV="1">
            <a:off x="3987137" y="2971800"/>
            <a:ext cx="0" cy="2921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1"/>
          </p:cNvCxnSpPr>
          <p:nvPr/>
        </p:nvCxnSpPr>
        <p:spPr>
          <a:xfrm flipH="1">
            <a:off x="2156347" y="4565650"/>
            <a:ext cx="783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5034890" y="4282306"/>
            <a:ext cx="2051711" cy="144914"/>
          </a:xfrm>
          <a:prstGeom prst="bentConnector3">
            <a:avLst>
              <a:gd name="adj1" fmla="val -5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0" idx="0"/>
            <a:endCxn id="16" idx="2"/>
          </p:cNvCxnSpPr>
          <p:nvPr/>
        </p:nvCxnSpPr>
        <p:spPr>
          <a:xfrm rot="16200000" flipV="1">
            <a:off x="6713855" y="3825875"/>
            <a:ext cx="669290" cy="5334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0"/>
            <a:endCxn id="17" idx="2"/>
          </p:cNvCxnSpPr>
          <p:nvPr/>
        </p:nvCxnSpPr>
        <p:spPr>
          <a:xfrm rot="5400000" flipH="1" flipV="1">
            <a:off x="7247255" y="3825875"/>
            <a:ext cx="669290" cy="5334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620000" y="5029200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CDN Job</a:t>
            </a:r>
            <a:endParaRPr lang="en-US" sz="1200" dirty="0"/>
          </a:p>
        </p:txBody>
      </p:sp>
      <p:cxnSp>
        <p:nvCxnSpPr>
          <p:cNvPr id="33" name="Elbow Connector 32"/>
          <p:cNvCxnSpPr>
            <a:stCxn id="24" idx="4"/>
            <a:endCxn id="32" idx="2"/>
          </p:cNvCxnSpPr>
          <p:nvPr/>
        </p:nvCxnSpPr>
        <p:spPr>
          <a:xfrm flipV="1">
            <a:off x="4825337" y="5394960"/>
            <a:ext cx="3251863" cy="62484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2" idx="0"/>
          </p:cNvCxnSpPr>
          <p:nvPr/>
        </p:nvCxnSpPr>
        <p:spPr>
          <a:xfrm>
            <a:off x="8077200" y="3757929"/>
            <a:ext cx="0" cy="12712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1"/>
            <a:endCxn id="4" idx="3"/>
          </p:cNvCxnSpPr>
          <p:nvPr/>
        </p:nvCxnSpPr>
        <p:spPr>
          <a:xfrm flipH="1">
            <a:off x="5034887" y="3575050"/>
            <a:ext cx="12897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800367" y="5073650"/>
            <a:ext cx="0" cy="41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23324" y="1443335"/>
            <a:ext cx="54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Save </a:t>
            </a:r>
          </a:p>
          <a:p>
            <a:pPr algn="ctr"/>
            <a:r>
              <a:rPr lang="en-US" sz="1200" dirty="0" smtClean="0"/>
              <a:t>Policy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43400" y="1905000"/>
            <a:ext cx="0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343400" y="3048000"/>
            <a:ext cx="0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43400" y="3962400"/>
            <a:ext cx="0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43400" y="5029200"/>
            <a:ext cx="0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036360" y="4796619"/>
            <a:ext cx="783040" cy="0"/>
          </a:xfrm>
          <a:prstGeom prst="line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825337" y="3757929"/>
            <a:ext cx="0" cy="42140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807993" y="2761098"/>
            <a:ext cx="0" cy="42140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825337" y="1941731"/>
            <a:ext cx="0" cy="30847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72000" y="1628001"/>
            <a:ext cx="586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Saved 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034889" y="4762500"/>
            <a:ext cx="724753" cy="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572000" y="4975664"/>
            <a:ext cx="0" cy="510736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590096" y="4975664"/>
            <a:ext cx="0" cy="510736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0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8" grpId="1" animBg="1"/>
      <p:bldP spid="18" grpId="2" animBg="1"/>
      <p:bldP spid="19" grpId="0" animBg="1"/>
      <p:bldP spid="20" grpId="0" animBg="1"/>
      <p:bldP spid="32" grpId="0" animBg="1"/>
      <p:bldP spid="37" grpId="0"/>
      <p:bldP spid="37" grpId="1"/>
      <p:bldP spid="53" grpId="0"/>
      <p:bldP spid="53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373</Words>
  <Application>Microsoft Office PowerPoint</Application>
  <PresentationFormat>On-screen Show (4:3)</PresentationFormat>
  <Paragraphs>150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Knowledge Transfer</vt:lpstr>
      <vt:lpstr>Agenda</vt:lpstr>
      <vt:lpstr>Appthority Introduction</vt:lpstr>
      <vt:lpstr>Appthority Introduction (Contd)</vt:lpstr>
      <vt:lpstr>Appthority Portal Overview</vt:lpstr>
      <vt:lpstr>PowerPoint Presentation</vt:lpstr>
      <vt:lpstr>Architectural Overview</vt:lpstr>
      <vt:lpstr>Key Technologies</vt:lpstr>
      <vt:lpstr>Sample Flow – Save Policy</vt:lpstr>
      <vt:lpstr>Additional Information</vt:lpstr>
      <vt:lpstr>Communication</vt:lpstr>
      <vt:lpstr>Communication Tools</vt:lpstr>
      <vt:lpstr>Important Links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Description</dc:title>
  <dc:creator>sanjul</dc:creator>
  <cp:lastModifiedBy>sanjul</cp:lastModifiedBy>
  <cp:revision>23</cp:revision>
  <dcterms:created xsi:type="dcterms:W3CDTF">2014-03-07T21:57:45Z</dcterms:created>
  <dcterms:modified xsi:type="dcterms:W3CDTF">2014-03-11T17:14:28Z</dcterms:modified>
</cp:coreProperties>
</file>