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3969" autoAdjust="0"/>
  </p:normalViewPr>
  <p:slideViewPr>
    <p:cSldViewPr snapToGrid="0">
      <p:cViewPr>
        <p:scale>
          <a:sx n="70" d="100"/>
          <a:sy n="70" d="100"/>
        </p:scale>
        <p:origin x="933" y="32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86BC37-FD6B-4342-AC59-D843764D82BA}"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B366EC43-6544-46AD-A4EA-723556722348}">
      <dgm:prSet/>
      <dgm:spPr/>
      <dgm:t>
        <a:bodyPr/>
        <a:lstStyle/>
        <a:p>
          <a:r>
            <a:rPr lang="en-US" b="1" dirty="0"/>
            <a:t>Data Collection Conditions, which is how data</a:t>
          </a:r>
          <a:r>
            <a:rPr lang="en-US" dirty="0"/>
            <a:t> was collected might influence the data. We must ask ourselves, was it a controlled experiment or an observational study? Were there any external factors (like a major news event or a holiday) </a:t>
          </a:r>
        </a:p>
      </dgm:t>
    </dgm:pt>
    <dgm:pt modelId="{5270F844-6CEC-4604-AA00-21F65433C12C}" type="parTrans" cxnId="{B96BB713-4524-4251-B390-E75B98491FC0}">
      <dgm:prSet/>
      <dgm:spPr/>
      <dgm:t>
        <a:bodyPr/>
        <a:lstStyle/>
        <a:p>
          <a:endParaRPr lang="en-US"/>
        </a:p>
      </dgm:t>
    </dgm:pt>
    <dgm:pt modelId="{08EE2C6D-3C01-40B9-89B6-58AF19A4C687}" type="sibTrans" cxnId="{B96BB713-4524-4251-B390-E75B98491FC0}">
      <dgm:prSet/>
      <dgm:spPr/>
      <dgm:t>
        <a:bodyPr/>
        <a:lstStyle/>
        <a:p>
          <a:endParaRPr lang="en-US"/>
        </a:p>
      </dgm:t>
    </dgm:pt>
    <dgm:pt modelId="{710964BD-DBAA-44BA-AF63-C4B157004BB7}">
      <dgm:prSet/>
      <dgm:spPr/>
      <dgm:t>
        <a:bodyPr/>
        <a:lstStyle/>
        <a:p>
          <a:r>
            <a:rPr lang="en-US" b="1" dirty="0"/>
            <a:t>It's important to consider the Purpose for </a:t>
          </a:r>
          <a:r>
            <a:rPr lang="en-US" dirty="0"/>
            <a:t>originally collecting data.  Data gathered for marketing purposes might have different features and biases than data collected for a scientific study. Using data for a purpose other than its original intent can be a major ethical issue.</a:t>
          </a:r>
        </a:p>
      </dgm:t>
    </dgm:pt>
    <dgm:pt modelId="{27302680-C842-47B3-AEEC-05DE3A9792AE}" type="parTrans" cxnId="{6FB00408-F6CA-42AB-8578-428B94F08033}">
      <dgm:prSet/>
      <dgm:spPr/>
      <dgm:t>
        <a:bodyPr/>
        <a:lstStyle/>
        <a:p>
          <a:endParaRPr lang="en-US"/>
        </a:p>
      </dgm:t>
    </dgm:pt>
    <dgm:pt modelId="{FAF925C2-FB94-45F6-B5BD-B49D4CACBDF1}" type="sibTrans" cxnId="{6FB00408-F6CA-42AB-8578-428B94F08033}">
      <dgm:prSet/>
      <dgm:spPr/>
      <dgm:t>
        <a:bodyPr/>
        <a:lstStyle/>
        <a:p>
          <a:endParaRPr lang="en-US"/>
        </a:p>
      </dgm:t>
    </dgm:pt>
    <dgm:pt modelId="{F16BC9A5-C81B-4F53-9460-31C6B0428663}">
      <dgm:prSet/>
      <dgm:spPr/>
      <dgm:t>
        <a:bodyPr/>
        <a:lstStyle/>
        <a:p>
          <a:r>
            <a:rPr lang="en-US"/>
            <a:t>For a data scientist, having domain expertise is critical. For a business, this could be understanding the company's goals, market, and customer base. For example, a data scientist working on a sales forecasting model needs to understand the business's product cycles, marketing campaigns, and competitive landscape. </a:t>
          </a:r>
        </a:p>
      </dgm:t>
    </dgm:pt>
    <dgm:pt modelId="{9E64FA12-9C57-4A81-9175-44D4DA30BE18}" type="parTrans" cxnId="{7BDD7281-B146-4EAC-AACE-051EA9E7EE01}">
      <dgm:prSet/>
      <dgm:spPr/>
      <dgm:t>
        <a:bodyPr/>
        <a:lstStyle/>
        <a:p>
          <a:endParaRPr lang="en-US"/>
        </a:p>
      </dgm:t>
    </dgm:pt>
    <dgm:pt modelId="{BBCBCCA5-E544-4129-96DA-1C3FE3840F4A}" type="sibTrans" cxnId="{7BDD7281-B146-4EAC-AACE-051EA9E7EE01}">
      <dgm:prSet/>
      <dgm:spPr/>
      <dgm:t>
        <a:bodyPr/>
        <a:lstStyle/>
        <a:p>
          <a:endParaRPr lang="en-US"/>
        </a:p>
      </dgm:t>
    </dgm:pt>
    <dgm:pt modelId="{C54CE98A-BF43-4F59-B365-FF8DF4D803E4}" type="pres">
      <dgm:prSet presAssocID="{C886BC37-FD6B-4342-AC59-D843764D82BA}" presName="linear" presStyleCnt="0">
        <dgm:presLayoutVars>
          <dgm:animLvl val="lvl"/>
          <dgm:resizeHandles val="exact"/>
        </dgm:presLayoutVars>
      </dgm:prSet>
      <dgm:spPr/>
    </dgm:pt>
    <dgm:pt modelId="{9F755114-8409-47E6-9D06-4FCC87EEDA27}" type="pres">
      <dgm:prSet presAssocID="{B366EC43-6544-46AD-A4EA-723556722348}" presName="parentText" presStyleLbl="node1" presStyleIdx="0" presStyleCnt="3">
        <dgm:presLayoutVars>
          <dgm:chMax val="0"/>
          <dgm:bulletEnabled val="1"/>
        </dgm:presLayoutVars>
      </dgm:prSet>
      <dgm:spPr/>
    </dgm:pt>
    <dgm:pt modelId="{5D1EA4FB-BBA5-4BB1-BB55-771D3BCF2136}" type="pres">
      <dgm:prSet presAssocID="{08EE2C6D-3C01-40B9-89B6-58AF19A4C687}" presName="spacer" presStyleCnt="0"/>
      <dgm:spPr/>
    </dgm:pt>
    <dgm:pt modelId="{5429040C-5645-4CD6-9660-F694038ABCB8}" type="pres">
      <dgm:prSet presAssocID="{710964BD-DBAA-44BA-AF63-C4B157004BB7}" presName="parentText" presStyleLbl="node1" presStyleIdx="1" presStyleCnt="3">
        <dgm:presLayoutVars>
          <dgm:chMax val="0"/>
          <dgm:bulletEnabled val="1"/>
        </dgm:presLayoutVars>
      </dgm:prSet>
      <dgm:spPr/>
    </dgm:pt>
    <dgm:pt modelId="{02120A0D-8F5A-4036-903C-4506132AD0AA}" type="pres">
      <dgm:prSet presAssocID="{FAF925C2-FB94-45F6-B5BD-B49D4CACBDF1}" presName="spacer" presStyleCnt="0"/>
      <dgm:spPr/>
    </dgm:pt>
    <dgm:pt modelId="{93199493-ABB2-4806-9D6D-D473BB37FC75}" type="pres">
      <dgm:prSet presAssocID="{F16BC9A5-C81B-4F53-9460-31C6B0428663}" presName="parentText" presStyleLbl="node1" presStyleIdx="2" presStyleCnt="3">
        <dgm:presLayoutVars>
          <dgm:chMax val="0"/>
          <dgm:bulletEnabled val="1"/>
        </dgm:presLayoutVars>
      </dgm:prSet>
      <dgm:spPr/>
    </dgm:pt>
  </dgm:ptLst>
  <dgm:cxnLst>
    <dgm:cxn modelId="{6FB00408-F6CA-42AB-8578-428B94F08033}" srcId="{C886BC37-FD6B-4342-AC59-D843764D82BA}" destId="{710964BD-DBAA-44BA-AF63-C4B157004BB7}" srcOrd="1" destOrd="0" parTransId="{27302680-C842-47B3-AEEC-05DE3A9792AE}" sibTransId="{FAF925C2-FB94-45F6-B5BD-B49D4CACBDF1}"/>
    <dgm:cxn modelId="{B96BB713-4524-4251-B390-E75B98491FC0}" srcId="{C886BC37-FD6B-4342-AC59-D843764D82BA}" destId="{B366EC43-6544-46AD-A4EA-723556722348}" srcOrd="0" destOrd="0" parTransId="{5270F844-6CEC-4604-AA00-21F65433C12C}" sibTransId="{08EE2C6D-3C01-40B9-89B6-58AF19A4C687}"/>
    <dgm:cxn modelId="{A2895A29-23E8-497A-B5D8-544712CA26A2}" type="presOf" srcId="{C886BC37-FD6B-4342-AC59-D843764D82BA}" destId="{C54CE98A-BF43-4F59-B365-FF8DF4D803E4}" srcOrd="0" destOrd="0" presId="urn:microsoft.com/office/officeart/2005/8/layout/vList2"/>
    <dgm:cxn modelId="{1E2A925E-7587-4A33-973C-DB0B742FCC16}" type="presOf" srcId="{B366EC43-6544-46AD-A4EA-723556722348}" destId="{9F755114-8409-47E6-9D06-4FCC87EEDA27}" srcOrd="0" destOrd="0" presId="urn:microsoft.com/office/officeart/2005/8/layout/vList2"/>
    <dgm:cxn modelId="{7BDD7281-B146-4EAC-AACE-051EA9E7EE01}" srcId="{C886BC37-FD6B-4342-AC59-D843764D82BA}" destId="{F16BC9A5-C81B-4F53-9460-31C6B0428663}" srcOrd="2" destOrd="0" parTransId="{9E64FA12-9C57-4A81-9175-44D4DA30BE18}" sibTransId="{BBCBCCA5-E544-4129-96DA-1C3FE3840F4A}"/>
    <dgm:cxn modelId="{20ECFB87-7338-4B29-9F42-DCF17B4E874F}" type="presOf" srcId="{F16BC9A5-C81B-4F53-9460-31C6B0428663}" destId="{93199493-ABB2-4806-9D6D-D473BB37FC75}" srcOrd="0" destOrd="0" presId="urn:microsoft.com/office/officeart/2005/8/layout/vList2"/>
    <dgm:cxn modelId="{B10EC9ED-010A-4401-AD4B-ECE8B943B53A}" type="presOf" srcId="{710964BD-DBAA-44BA-AF63-C4B157004BB7}" destId="{5429040C-5645-4CD6-9660-F694038ABCB8}" srcOrd="0" destOrd="0" presId="urn:microsoft.com/office/officeart/2005/8/layout/vList2"/>
    <dgm:cxn modelId="{AD8BF893-CE78-4D7E-8676-0187D57E9D5D}" type="presParOf" srcId="{C54CE98A-BF43-4F59-B365-FF8DF4D803E4}" destId="{9F755114-8409-47E6-9D06-4FCC87EEDA27}" srcOrd="0" destOrd="0" presId="urn:microsoft.com/office/officeart/2005/8/layout/vList2"/>
    <dgm:cxn modelId="{8465AAEC-F2EF-4CB4-ABF7-AA6669197428}" type="presParOf" srcId="{C54CE98A-BF43-4F59-B365-FF8DF4D803E4}" destId="{5D1EA4FB-BBA5-4BB1-BB55-771D3BCF2136}" srcOrd="1" destOrd="0" presId="urn:microsoft.com/office/officeart/2005/8/layout/vList2"/>
    <dgm:cxn modelId="{4BABD504-BF09-49B9-B8C7-0A38A2FD352C}" type="presParOf" srcId="{C54CE98A-BF43-4F59-B365-FF8DF4D803E4}" destId="{5429040C-5645-4CD6-9660-F694038ABCB8}" srcOrd="2" destOrd="0" presId="urn:microsoft.com/office/officeart/2005/8/layout/vList2"/>
    <dgm:cxn modelId="{CE8DC866-C67C-4077-9081-A00C787E1BB8}" type="presParOf" srcId="{C54CE98A-BF43-4F59-B365-FF8DF4D803E4}" destId="{02120A0D-8F5A-4036-903C-4506132AD0AA}" srcOrd="3" destOrd="0" presId="urn:microsoft.com/office/officeart/2005/8/layout/vList2"/>
    <dgm:cxn modelId="{1F79D1C0-11EB-4A24-8899-905E334122CA}" type="presParOf" srcId="{C54CE98A-BF43-4F59-B365-FF8DF4D803E4}" destId="{93199493-ABB2-4806-9D6D-D473BB37FC75}"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A3923A7-F4C7-444B-A20C-793655B7C558}"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C0D0D50F-AC19-4F5B-905C-945EBEEBFC10}">
      <dgm:prSet/>
      <dgm:spPr/>
      <dgm:t>
        <a:bodyPr/>
        <a:lstStyle/>
        <a:p>
          <a:r>
            <a:rPr lang="en-US" dirty="0"/>
            <a:t>Data science presents several ethical considerations, including issues of fairness, transparency, accountability, privacy, and causation. </a:t>
          </a:r>
        </a:p>
      </dgm:t>
    </dgm:pt>
    <dgm:pt modelId="{778CCFE4-00ED-4EC3-8503-15DF08E35D4A}" type="parTrans" cxnId="{2832D8D5-2D0B-4925-8FE7-BF57FCA77652}">
      <dgm:prSet/>
      <dgm:spPr/>
      <dgm:t>
        <a:bodyPr/>
        <a:lstStyle/>
        <a:p>
          <a:endParaRPr lang="en-US"/>
        </a:p>
      </dgm:t>
    </dgm:pt>
    <dgm:pt modelId="{565521D1-3510-4A8B-AE40-FD1FB00A457D}" type="sibTrans" cxnId="{2832D8D5-2D0B-4925-8FE7-BF57FCA77652}">
      <dgm:prSet/>
      <dgm:spPr/>
      <dgm:t>
        <a:bodyPr/>
        <a:lstStyle/>
        <a:p>
          <a:endParaRPr lang="en-US"/>
        </a:p>
      </dgm:t>
    </dgm:pt>
    <dgm:pt modelId="{16BE8C8D-B7E6-4488-B221-2FFAEB33DC41}">
      <dgm:prSet/>
      <dgm:spPr/>
      <dgm:t>
        <a:bodyPr/>
        <a:lstStyle/>
        <a:p>
          <a:r>
            <a:rPr lang="en-US" dirty="0"/>
            <a:t>These principles are critical for ensuring that data is used responsibly and that data-driven systems do not cause harm. A very specific and interesting example of a data manipulation problem is the aspect of the IMDb reviews. The issue of a movie being review-bombed before it's even released is a significant and well-known challenge for IMDb and other review platforms. IMDb's official policy is that you cannot rate a title until it has had at least one public screening, which includes film festivals, limited releases, or official theatrical releases. But the option to rate a movie should only be made available after IMDb's system has a confirmed release date and made available to registered users who are not new members. </a:t>
          </a:r>
        </a:p>
      </dgm:t>
    </dgm:pt>
    <dgm:pt modelId="{43F68199-7098-422E-991D-5C6E7BEAE225}" type="parTrans" cxnId="{0C8146AE-0B69-4AFE-A2E9-01CD43EF9568}">
      <dgm:prSet/>
      <dgm:spPr/>
      <dgm:t>
        <a:bodyPr/>
        <a:lstStyle/>
        <a:p>
          <a:endParaRPr lang="en-US"/>
        </a:p>
      </dgm:t>
    </dgm:pt>
    <dgm:pt modelId="{3C24A00E-51FA-46BB-B6C6-DFFB8978D7FE}" type="sibTrans" cxnId="{0C8146AE-0B69-4AFE-A2E9-01CD43EF9568}">
      <dgm:prSet/>
      <dgm:spPr/>
      <dgm:t>
        <a:bodyPr/>
        <a:lstStyle/>
        <a:p>
          <a:endParaRPr lang="en-US"/>
        </a:p>
      </dgm:t>
    </dgm:pt>
    <dgm:pt modelId="{28877CA1-11BE-46C2-87E1-16A69EDF2EFC}">
      <dgm:prSet/>
      <dgm:spPr/>
      <dgm:t>
        <a:bodyPr/>
        <a:lstStyle/>
        <a:p>
          <a:r>
            <a:rPr lang="en-US"/>
            <a:t>However, the reality is more complex, and this is where the "scandal" lies.</a:t>
          </a:r>
        </a:p>
      </dgm:t>
    </dgm:pt>
    <dgm:pt modelId="{7A153C75-7027-4657-BC6D-4783F4D62F53}" type="parTrans" cxnId="{CFFAC73E-77D8-4F81-8A3C-775FDD758DE7}">
      <dgm:prSet/>
      <dgm:spPr/>
      <dgm:t>
        <a:bodyPr/>
        <a:lstStyle/>
        <a:p>
          <a:endParaRPr lang="en-US"/>
        </a:p>
      </dgm:t>
    </dgm:pt>
    <dgm:pt modelId="{36E654C8-DBA6-47F6-8EC1-3A9EA60E91D2}" type="sibTrans" cxnId="{CFFAC73E-77D8-4F81-8A3C-775FDD758DE7}">
      <dgm:prSet/>
      <dgm:spPr/>
      <dgm:t>
        <a:bodyPr/>
        <a:lstStyle/>
        <a:p>
          <a:endParaRPr lang="en-US"/>
        </a:p>
      </dgm:t>
    </dgm:pt>
    <dgm:pt modelId="{DB332A54-4CF7-4FF1-9779-B56B753C03AC}" type="pres">
      <dgm:prSet presAssocID="{CA3923A7-F4C7-444B-A20C-793655B7C558}" presName="linear" presStyleCnt="0">
        <dgm:presLayoutVars>
          <dgm:animLvl val="lvl"/>
          <dgm:resizeHandles val="exact"/>
        </dgm:presLayoutVars>
      </dgm:prSet>
      <dgm:spPr/>
    </dgm:pt>
    <dgm:pt modelId="{1C7C3895-048B-4C65-AA13-CD483134E647}" type="pres">
      <dgm:prSet presAssocID="{C0D0D50F-AC19-4F5B-905C-945EBEEBFC10}" presName="parentText" presStyleLbl="node1" presStyleIdx="0" presStyleCnt="3">
        <dgm:presLayoutVars>
          <dgm:chMax val="0"/>
          <dgm:bulletEnabled val="1"/>
        </dgm:presLayoutVars>
      </dgm:prSet>
      <dgm:spPr/>
    </dgm:pt>
    <dgm:pt modelId="{99A3F7D8-7BC7-486E-89A4-4DA04BB7551B}" type="pres">
      <dgm:prSet presAssocID="{565521D1-3510-4A8B-AE40-FD1FB00A457D}" presName="spacer" presStyleCnt="0"/>
      <dgm:spPr/>
    </dgm:pt>
    <dgm:pt modelId="{0DC41064-EFAC-4A1B-9EA3-DCF6D1C647D5}" type="pres">
      <dgm:prSet presAssocID="{16BE8C8D-B7E6-4488-B221-2FFAEB33DC41}" presName="parentText" presStyleLbl="node1" presStyleIdx="1" presStyleCnt="3">
        <dgm:presLayoutVars>
          <dgm:chMax val="0"/>
          <dgm:bulletEnabled val="1"/>
        </dgm:presLayoutVars>
      </dgm:prSet>
      <dgm:spPr/>
    </dgm:pt>
    <dgm:pt modelId="{F5128D74-B4BA-4D16-B960-32D2435DA823}" type="pres">
      <dgm:prSet presAssocID="{3C24A00E-51FA-46BB-B6C6-DFFB8978D7FE}" presName="spacer" presStyleCnt="0"/>
      <dgm:spPr/>
    </dgm:pt>
    <dgm:pt modelId="{33202C67-78DB-4269-8A4A-D477DC4EC14B}" type="pres">
      <dgm:prSet presAssocID="{28877CA1-11BE-46C2-87E1-16A69EDF2EFC}" presName="parentText" presStyleLbl="node1" presStyleIdx="2" presStyleCnt="3">
        <dgm:presLayoutVars>
          <dgm:chMax val="0"/>
          <dgm:bulletEnabled val="1"/>
        </dgm:presLayoutVars>
      </dgm:prSet>
      <dgm:spPr/>
    </dgm:pt>
  </dgm:ptLst>
  <dgm:cxnLst>
    <dgm:cxn modelId="{CFFAC73E-77D8-4F81-8A3C-775FDD758DE7}" srcId="{CA3923A7-F4C7-444B-A20C-793655B7C558}" destId="{28877CA1-11BE-46C2-87E1-16A69EDF2EFC}" srcOrd="2" destOrd="0" parTransId="{7A153C75-7027-4657-BC6D-4783F4D62F53}" sibTransId="{36E654C8-DBA6-47F6-8EC1-3A9EA60E91D2}"/>
    <dgm:cxn modelId="{BC9A1E4F-41B2-4693-8BBF-3F22ABEF1EE8}" type="presOf" srcId="{CA3923A7-F4C7-444B-A20C-793655B7C558}" destId="{DB332A54-4CF7-4FF1-9779-B56B753C03AC}" srcOrd="0" destOrd="0" presId="urn:microsoft.com/office/officeart/2005/8/layout/vList2"/>
    <dgm:cxn modelId="{717FD36F-FC26-4BC1-A40E-E086F54D792C}" type="presOf" srcId="{C0D0D50F-AC19-4F5B-905C-945EBEEBFC10}" destId="{1C7C3895-048B-4C65-AA13-CD483134E647}" srcOrd="0" destOrd="0" presId="urn:microsoft.com/office/officeart/2005/8/layout/vList2"/>
    <dgm:cxn modelId="{0C8146AE-0B69-4AFE-A2E9-01CD43EF9568}" srcId="{CA3923A7-F4C7-444B-A20C-793655B7C558}" destId="{16BE8C8D-B7E6-4488-B221-2FFAEB33DC41}" srcOrd="1" destOrd="0" parTransId="{43F68199-7098-422E-991D-5C6E7BEAE225}" sibTransId="{3C24A00E-51FA-46BB-B6C6-DFFB8978D7FE}"/>
    <dgm:cxn modelId="{5D2871B8-251D-4069-A91B-0220D7AF2DD4}" type="presOf" srcId="{28877CA1-11BE-46C2-87E1-16A69EDF2EFC}" destId="{33202C67-78DB-4269-8A4A-D477DC4EC14B}" srcOrd="0" destOrd="0" presId="urn:microsoft.com/office/officeart/2005/8/layout/vList2"/>
    <dgm:cxn modelId="{EF645BD0-AC74-44E2-ACD1-141735E52FED}" type="presOf" srcId="{16BE8C8D-B7E6-4488-B221-2FFAEB33DC41}" destId="{0DC41064-EFAC-4A1B-9EA3-DCF6D1C647D5}" srcOrd="0" destOrd="0" presId="urn:microsoft.com/office/officeart/2005/8/layout/vList2"/>
    <dgm:cxn modelId="{2832D8D5-2D0B-4925-8FE7-BF57FCA77652}" srcId="{CA3923A7-F4C7-444B-A20C-793655B7C558}" destId="{C0D0D50F-AC19-4F5B-905C-945EBEEBFC10}" srcOrd="0" destOrd="0" parTransId="{778CCFE4-00ED-4EC3-8503-15DF08E35D4A}" sibTransId="{565521D1-3510-4A8B-AE40-FD1FB00A457D}"/>
    <dgm:cxn modelId="{E8BE4312-1255-4BAE-B193-F71C53DF0EA3}" type="presParOf" srcId="{DB332A54-4CF7-4FF1-9779-B56B753C03AC}" destId="{1C7C3895-048B-4C65-AA13-CD483134E647}" srcOrd="0" destOrd="0" presId="urn:microsoft.com/office/officeart/2005/8/layout/vList2"/>
    <dgm:cxn modelId="{7C5C5245-3211-4D16-BF50-948EE33DFA4F}" type="presParOf" srcId="{DB332A54-4CF7-4FF1-9779-B56B753C03AC}" destId="{99A3F7D8-7BC7-486E-89A4-4DA04BB7551B}" srcOrd="1" destOrd="0" presId="urn:microsoft.com/office/officeart/2005/8/layout/vList2"/>
    <dgm:cxn modelId="{7A0A3501-3DDA-4177-955B-04BFC45CD6DF}" type="presParOf" srcId="{DB332A54-4CF7-4FF1-9779-B56B753C03AC}" destId="{0DC41064-EFAC-4A1B-9EA3-DCF6D1C647D5}" srcOrd="2" destOrd="0" presId="urn:microsoft.com/office/officeart/2005/8/layout/vList2"/>
    <dgm:cxn modelId="{496AB80D-6CFF-4E29-8D5E-92F6702ADFCC}" type="presParOf" srcId="{DB332A54-4CF7-4FF1-9779-B56B753C03AC}" destId="{F5128D74-B4BA-4D16-B960-32D2435DA823}" srcOrd="3" destOrd="0" presId="urn:microsoft.com/office/officeart/2005/8/layout/vList2"/>
    <dgm:cxn modelId="{3539BD53-EDB1-4FFA-991A-9000830C69BE}" type="presParOf" srcId="{DB332A54-4CF7-4FF1-9779-B56B753C03AC}" destId="{33202C67-78DB-4269-8A4A-D477DC4EC14B}"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AB04B1A-5CB3-49A7-A10F-EEFECD786063}" type="doc">
      <dgm:prSet loTypeId="urn:microsoft.com/office/officeart/2018/2/layout/Icon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71AE0970-9172-4386-ABE8-B446D592797B}">
      <dgm:prSet/>
      <dgm:spPr/>
      <dgm:t>
        <a:bodyPr/>
        <a:lstStyle/>
        <a:p>
          <a:r>
            <a:rPr lang="en-US" dirty="0"/>
            <a:t>In 2012, it was widely reported that Orbitz was showing different hotel recommendations</a:t>
          </a:r>
        </a:p>
      </dgm:t>
    </dgm:pt>
    <dgm:pt modelId="{A391AFF5-337B-4817-8BB8-080E973330D1}" type="parTrans" cxnId="{F811BEC0-D0E3-4C0C-9E25-2816A5E247C0}">
      <dgm:prSet/>
      <dgm:spPr/>
      <dgm:t>
        <a:bodyPr/>
        <a:lstStyle/>
        <a:p>
          <a:endParaRPr lang="en-US"/>
        </a:p>
      </dgm:t>
    </dgm:pt>
    <dgm:pt modelId="{D13CC9F1-2615-4C99-AFD7-1E8FE167183F}" type="sibTrans" cxnId="{F811BEC0-D0E3-4C0C-9E25-2816A5E247C0}">
      <dgm:prSet/>
      <dgm:spPr/>
      <dgm:t>
        <a:bodyPr/>
        <a:lstStyle/>
        <a:p>
          <a:endParaRPr lang="en-US"/>
        </a:p>
      </dgm:t>
    </dgm:pt>
    <dgm:pt modelId="{76623AD4-05D5-4B4F-8EE9-03CD5DB0F4C1}">
      <dgm:prSet/>
      <dgm:spPr/>
      <dgm:t>
        <a:bodyPr/>
        <a:lstStyle/>
        <a:p>
          <a:r>
            <a:rPr lang="en-US"/>
            <a:t>to users based on the type of computer they were using. Specifically, the company found</a:t>
          </a:r>
        </a:p>
      </dgm:t>
    </dgm:pt>
    <dgm:pt modelId="{6E1FAE4F-6893-4588-BFC3-A06FFF8100D6}" type="parTrans" cxnId="{C0467706-822D-4F3C-A3F2-F71F5C65423F}">
      <dgm:prSet/>
      <dgm:spPr/>
      <dgm:t>
        <a:bodyPr/>
        <a:lstStyle/>
        <a:p>
          <a:endParaRPr lang="en-US"/>
        </a:p>
      </dgm:t>
    </dgm:pt>
    <dgm:pt modelId="{2A7CAED3-DFCB-488B-A5A9-E139C11B2065}" type="sibTrans" cxnId="{C0467706-822D-4F3C-A3F2-F71F5C65423F}">
      <dgm:prSet/>
      <dgm:spPr/>
      <dgm:t>
        <a:bodyPr/>
        <a:lstStyle/>
        <a:p>
          <a:endParaRPr lang="en-US"/>
        </a:p>
      </dgm:t>
    </dgm:pt>
    <dgm:pt modelId="{0649D1F6-2375-4871-BFB2-56A338C044C7}">
      <dgm:prSet/>
      <dgm:spPr/>
      <dgm:t>
        <a:bodyPr/>
        <a:lstStyle/>
        <a:p>
          <a:r>
            <a:rPr lang="en-US"/>
            <a:t>that customers using Apple Mac computers were more likely to book higher priced hotels</a:t>
          </a:r>
        </a:p>
      </dgm:t>
    </dgm:pt>
    <dgm:pt modelId="{EC07B8EC-6839-415F-A718-CA33BA0C3CA9}" type="parTrans" cxnId="{D922FBCA-C355-45CA-9CB4-0404D80A2CA5}">
      <dgm:prSet/>
      <dgm:spPr/>
      <dgm:t>
        <a:bodyPr/>
        <a:lstStyle/>
        <a:p>
          <a:endParaRPr lang="en-US"/>
        </a:p>
      </dgm:t>
    </dgm:pt>
    <dgm:pt modelId="{786F4BF8-BB4E-43E2-B31B-1479EC32BA08}" type="sibTrans" cxnId="{D922FBCA-C355-45CA-9CB4-0404D80A2CA5}">
      <dgm:prSet/>
      <dgm:spPr/>
      <dgm:t>
        <a:bodyPr/>
        <a:lstStyle/>
        <a:p>
          <a:endParaRPr lang="en-US"/>
        </a:p>
      </dgm:t>
    </dgm:pt>
    <dgm:pt modelId="{A8F56A7E-4D8A-4517-AD2B-5D8FBFE99729}">
      <dgm:prSet/>
      <dgm:spPr/>
      <dgm:t>
        <a:bodyPr/>
        <a:lstStyle/>
        <a:p>
          <a:r>
            <a:rPr lang="en-US"/>
            <a:t>and were also more likely to spend more per night on their stays.</a:t>
          </a:r>
        </a:p>
      </dgm:t>
    </dgm:pt>
    <dgm:pt modelId="{A1DB3CF2-706C-4CEB-9781-4888F9C71E06}" type="parTrans" cxnId="{2CBC4B98-D51D-43D8-8CD0-3D4C3F26EF35}">
      <dgm:prSet/>
      <dgm:spPr/>
      <dgm:t>
        <a:bodyPr/>
        <a:lstStyle/>
        <a:p>
          <a:endParaRPr lang="en-US"/>
        </a:p>
      </dgm:t>
    </dgm:pt>
    <dgm:pt modelId="{AC5FCFBC-CCB3-496F-A858-4B38233A6A20}" type="sibTrans" cxnId="{2CBC4B98-D51D-43D8-8CD0-3D4C3F26EF35}">
      <dgm:prSet/>
      <dgm:spPr/>
      <dgm:t>
        <a:bodyPr/>
        <a:lstStyle/>
        <a:p>
          <a:endParaRPr lang="en-US"/>
        </a:p>
      </dgm:t>
    </dgm:pt>
    <dgm:pt modelId="{84A76A78-8890-4101-8A66-BBFF2AE9ECA3}" type="pres">
      <dgm:prSet presAssocID="{5AB04B1A-5CB3-49A7-A10F-EEFECD786063}" presName="root" presStyleCnt="0">
        <dgm:presLayoutVars>
          <dgm:dir/>
          <dgm:resizeHandles val="exact"/>
        </dgm:presLayoutVars>
      </dgm:prSet>
      <dgm:spPr/>
    </dgm:pt>
    <dgm:pt modelId="{C4B43A1D-3D07-46E6-8157-008FEC714276}" type="pres">
      <dgm:prSet presAssocID="{71AE0970-9172-4386-ABE8-B446D592797B}" presName="compNode" presStyleCnt="0"/>
      <dgm:spPr/>
    </dgm:pt>
    <dgm:pt modelId="{751E6F4F-B823-45C1-92DE-4235E49C3815}" type="pres">
      <dgm:prSet presAssocID="{71AE0970-9172-4386-ABE8-B446D592797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leep"/>
        </a:ext>
      </dgm:extLst>
    </dgm:pt>
    <dgm:pt modelId="{1F016E4F-86FD-4FC8-91CE-7C751F7A2C0F}" type="pres">
      <dgm:prSet presAssocID="{71AE0970-9172-4386-ABE8-B446D592797B}" presName="spaceRect" presStyleCnt="0"/>
      <dgm:spPr/>
    </dgm:pt>
    <dgm:pt modelId="{2E71FC0C-DED0-49D2-B99B-345733F54DC8}" type="pres">
      <dgm:prSet presAssocID="{71AE0970-9172-4386-ABE8-B446D592797B}" presName="textRect" presStyleLbl="revTx" presStyleIdx="0" presStyleCnt="4">
        <dgm:presLayoutVars>
          <dgm:chMax val="1"/>
          <dgm:chPref val="1"/>
        </dgm:presLayoutVars>
      </dgm:prSet>
      <dgm:spPr/>
    </dgm:pt>
    <dgm:pt modelId="{18D78646-CF2E-4E4B-B026-4168831B2440}" type="pres">
      <dgm:prSet presAssocID="{D13CC9F1-2615-4C99-AFD7-1E8FE167183F}" presName="sibTrans" presStyleCnt="0"/>
      <dgm:spPr/>
    </dgm:pt>
    <dgm:pt modelId="{8BD5B081-57E9-40AF-97F8-E0D7E0C64C12}" type="pres">
      <dgm:prSet presAssocID="{76623AD4-05D5-4B4F-8EE9-03CD5DB0F4C1}" presName="compNode" presStyleCnt="0"/>
      <dgm:spPr/>
    </dgm:pt>
    <dgm:pt modelId="{117BC955-EED2-4D33-A1A2-906735E4C96C}" type="pres">
      <dgm:prSet presAssocID="{76623AD4-05D5-4B4F-8EE9-03CD5DB0F4C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4A56528E-01FF-4F87-9F9D-6EEE8922581C}" type="pres">
      <dgm:prSet presAssocID="{76623AD4-05D5-4B4F-8EE9-03CD5DB0F4C1}" presName="spaceRect" presStyleCnt="0"/>
      <dgm:spPr/>
    </dgm:pt>
    <dgm:pt modelId="{59B983E9-8B09-46CB-8048-0CA87E3959EB}" type="pres">
      <dgm:prSet presAssocID="{76623AD4-05D5-4B4F-8EE9-03CD5DB0F4C1}" presName="textRect" presStyleLbl="revTx" presStyleIdx="1" presStyleCnt="4">
        <dgm:presLayoutVars>
          <dgm:chMax val="1"/>
          <dgm:chPref val="1"/>
        </dgm:presLayoutVars>
      </dgm:prSet>
      <dgm:spPr/>
    </dgm:pt>
    <dgm:pt modelId="{6F0645A9-B057-406E-9BA1-47C6D16FD7AD}" type="pres">
      <dgm:prSet presAssocID="{2A7CAED3-DFCB-488B-A5A9-E139C11B2065}" presName="sibTrans" presStyleCnt="0"/>
      <dgm:spPr/>
    </dgm:pt>
    <dgm:pt modelId="{BF9766F9-59C5-45D4-AAB6-99D6A464C42F}" type="pres">
      <dgm:prSet presAssocID="{0649D1F6-2375-4871-BFB2-56A338C044C7}" presName="compNode" presStyleCnt="0"/>
      <dgm:spPr/>
    </dgm:pt>
    <dgm:pt modelId="{5B3B0A18-24EC-4852-9BBA-0045FD7B027E}" type="pres">
      <dgm:prSet presAssocID="{0649D1F6-2375-4871-BFB2-56A338C044C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aptop"/>
        </a:ext>
      </dgm:extLst>
    </dgm:pt>
    <dgm:pt modelId="{91462711-8649-40A4-9CF4-DC0DF2D47F98}" type="pres">
      <dgm:prSet presAssocID="{0649D1F6-2375-4871-BFB2-56A338C044C7}" presName="spaceRect" presStyleCnt="0"/>
      <dgm:spPr/>
    </dgm:pt>
    <dgm:pt modelId="{6D4AA8E6-F3C1-4407-B7F7-E9B20AF0FD75}" type="pres">
      <dgm:prSet presAssocID="{0649D1F6-2375-4871-BFB2-56A338C044C7}" presName="textRect" presStyleLbl="revTx" presStyleIdx="2" presStyleCnt="4">
        <dgm:presLayoutVars>
          <dgm:chMax val="1"/>
          <dgm:chPref val="1"/>
        </dgm:presLayoutVars>
      </dgm:prSet>
      <dgm:spPr/>
    </dgm:pt>
    <dgm:pt modelId="{582B5E47-D196-4D4C-902D-C94A6B64E0EB}" type="pres">
      <dgm:prSet presAssocID="{786F4BF8-BB4E-43E2-B31B-1479EC32BA08}" presName="sibTrans" presStyleCnt="0"/>
      <dgm:spPr/>
    </dgm:pt>
    <dgm:pt modelId="{A1CC7479-C0D5-4633-B77B-CECEBAAF40F8}" type="pres">
      <dgm:prSet presAssocID="{A8F56A7E-4D8A-4517-AD2B-5D8FBFE99729}" presName="compNode" presStyleCnt="0"/>
      <dgm:spPr/>
    </dgm:pt>
    <dgm:pt modelId="{36D28A6F-AAEB-4784-A0A2-587067D7A8FF}" type="pres">
      <dgm:prSet presAssocID="{A8F56A7E-4D8A-4517-AD2B-5D8FBFE9972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oon and stars"/>
        </a:ext>
      </dgm:extLst>
    </dgm:pt>
    <dgm:pt modelId="{3B8E0B40-CA05-4FE6-93AC-D5A0C0D6A29E}" type="pres">
      <dgm:prSet presAssocID="{A8F56A7E-4D8A-4517-AD2B-5D8FBFE99729}" presName="spaceRect" presStyleCnt="0"/>
      <dgm:spPr/>
    </dgm:pt>
    <dgm:pt modelId="{3C865C1D-493A-47A9-A88D-21872AC606B4}" type="pres">
      <dgm:prSet presAssocID="{A8F56A7E-4D8A-4517-AD2B-5D8FBFE99729}" presName="textRect" presStyleLbl="revTx" presStyleIdx="3" presStyleCnt="4">
        <dgm:presLayoutVars>
          <dgm:chMax val="1"/>
          <dgm:chPref val="1"/>
        </dgm:presLayoutVars>
      </dgm:prSet>
      <dgm:spPr/>
    </dgm:pt>
  </dgm:ptLst>
  <dgm:cxnLst>
    <dgm:cxn modelId="{D2A28D04-32B1-47F7-ACA7-13B88B9713C2}" type="presOf" srcId="{0649D1F6-2375-4871-BFB2-56A338C044C7}" destId="{6D4AA8E6-F3C1-4407-B7F7-E9B20AF0FD75}" srcOrd="0" destOrd="0" presId="urn:microsoft.com/office/officeart/2018/2/layout/IconLabelList"/>
    <dgm:cxn modelId="{C0467706-822D-4F3C-A3F2-F71F5C65423F}" srcId="{5AB04B1A-5CB3-49A7-A10F-EEFECD786063}" destId="{76623AD4-05D5-4B4F-8EE9-03CD5DB0F4C1}" srcOrd="1" destOrd="0" parTransId="{6E1FAE4F-6893-4588-BFC3-A06FFF8100D6}" sibTransId="{2A7CAED3-DFCB-488B-A5A9-E139C11B2065}"/>
    <dgm:cxn modelId="{9DB2370F-EE46-44AB-9DE2-29D74FAB9C16}" type="presOf" srcId="{A8F56A7E-4D8A-4517-AD2B-5D8FBFE99729}" destId="{3C865C1D-493A-47A9-A88D-21872AC606B4}" srcOrd="0" destOrd="0" presId="urn:microsoft.com/office/officeart/2018/2/layout/IconLabelList"/>
    <dgm:cxn modelId="{01094466-24A9-413C-81BC-0B1F561F701B}" type="presOf" srcId="{5AB04B1A-5CB3-49A7-A10F-EEFECD786063}" destId="{84A76A78-8890-4101-8A66-BBFF2AE9ECA3}" srcOrd="0" destOrd="0" presId="urn:microsoft.com/office/officeart/2018/2/layout/IconLabelList"/>
    <dgm:cxn modelId="{2CBC4B98-D51D-43D8-8CD0-3D4C3F26EF35}" srcId="{5AB04B1A-5CB3-49A7-A10F-EEFECD786063}" destId="{A8F56A7E-4D8A-4517-AD2B-5D8FBFE99729}" srcOrd="3" destOrd="0" parTransId="{A1DB3CF2-706C-4CEB-9781-4888F9C71E06}" sibTransId="{AC5FCFBC-CCB3-496F-A858-4B38233A6A20}"/>
    <dgm:cxn modelId="{F811BEC0-D0E3-4C0C-9E25-2816A5E247C0}" srcId="{5AB04B1A-5CB3-49A7-A10F-EEFECD786063}" destId="{71AE0970-9172-4386-ABE8-B446D592797B}" srcOrd="0" destOrd="0" parTransId="{A391AFF5-337B-4817-8BB8-080E973330D1}" sibTransId="{D13CC9F1-2615-4C99-AFD7-1E8FE167183F}"/>
    <dgm:cxn modelId="{D922FBCA-C355-45CA-9CB4-0404D80A2CA5}" srcId="{5AB04B1A-5CB3-49A7-A10F-EEFECD786063}" destId="{0649D1F6-2375-4871-BFB2-56A338C044C7}" srcOrd="2" destOrd="0" parTransId="{EC07B8EC-6839-415F-A718-CA33BA0C3CA9}" sibTransId="{786F4BF8-BB4E-43E2-B31B-1479EC32BA08}"/>
    <dgm:cxn modelId="{266285DD-AE64-4F74-8164-EDA63DB2CFA8}" type="presOf" srcId="{71AE0970-9172-4386-ABE8-B446D592797B}" destId="{2E71FC0C-DED0-49D2-B99B-345733F54DC8}" srcOrd="0" destOrd="0" presId="urn:microsoft.com/office/officeart/2018/2/layout/IconLabelList"/>
    <dgm:cxn modelId="{C82870ED-3633-4A3B-8696-E01C17DEE3A1}" type="presOf" srcId="{76623AD4-05D5-4B4F-8EE9-03CD5DB0F4C1}" destId="{59B983E9-8B09-46CB-8048-0CA87E3959EB}" srcOrd="0" destOrd="0" presId="urn:microsoft.com/office/officeart/2018/2/layout/IconLabelList"/>
    <dgm:cxn modelId="{A47B02BC-9677-4E0C-AF6A-0BAEE85B16C2}" type="presParOf" srcId="{84A76A78-8890-4101-8A66-BBFF2AE9ECA3}" destId="{C4B43A1D-3D07-46E6-8157-008FEC714276}" srcOrd="0" destOrd="0" presId="urn:microsoft.com/office/officeart/2018/2/layout/IconLabelList"/>
    <dgm:cxn modelId="{55EE1DAC-1A75-4D1D-AF0D-0B3E4CD1FCC5}" type="presParOf" srcId="{C4B43A1D-3D07-46E6-8157-008FEC714276}" destId="{751E6F4F-B823-45C1-92DE-4235E49C3815}" srcOrd="0" destOrd="0" presId="urn:microsoft.com/office/officeart/2018/2/layout/IconLabelList"/>
    <dgm:cxn modelId="{60F78251-3F2F-489E-8DE8-56726981C8D8}" type="presParOf" srcId="{C4B43A1D-3D07-46E6-8157-008FEC714276}" destId="{1F016E4F-86FD-4FC8-91CE-7C751F7A2C0F}" srcOrd="1" destOrd="0" presId="urn:microsoft.com/office/officeart/2018/2/layout/IconLabelList"/>
    <dgm:cxn modelId="{BA7749DA-A834-49D2-BD12-74C1C05CEC8E}" type="presParOf" srcId="{C4B43A1D-3D07-46E6-8157-008FEC714276}" destId="{2E71FC0C-DED0-49D2-B99B-345733F54DC8}" srcOrd="2" destOrd="0" presId="urn:microsoft.com/office/officeart/2018/2/layout/IconLabelList"/>
    <dgm:cxn modelId="{5EBB2FDA-83DD-4EB6-8A29-9FE162C952E9}" type="presParOf" srcId="{84A76A78-8890-4101-8A66-BBFF2AE9ECA3}" destId="{18D78646-CF2E-4E4B-B026-4168831B2440}" srcOrd="1" destOrd="0" presId="urn:microsoft.com/office/officeart/2018/2/layout/IconLabelList"/>
    <dgm:cxn modelId="{4D46C486-9CD4-44A5-B0F7-357205BF5727}" type="presParOf" srcId="{84A76A78-8890-4101-8A66-BBFF2AE9ECA3}" destId="{8BD5B081-57E9-40AF-97F8-E0D7E0C64C12}" srcOrd="2" destOrd="0" presId="urn:microsoft.com/office/officeart/2018/2/layout/IconLabelList"/>
    <dgm:cxn modelId="{73149960-DA5E-4970-BC26-313EF1380ACE}" type="presParOf" srcId="{8BD5B081-57E9-40AF-97F8-E0D7E0C64C12}" destId="{117BC955-EED2-4D33-A1A2-906735E4C96C}" srcOrd="0" destOrd="0" presId="urn:microsoft.com/office/officeart/2018/2/layout/IconLabelList"/>
    <dgm:cxn modelId="{364EB4FB-FCEB-4630-89B8-FA0F996B4FB8}" type="presParOf" srcId="{8BD5B081-57E9-40AF-97F8-E0D7E0C64C12}" destId="{4A56528E-01FF-4F87-9F9D-6EEE8922581C}" srcOrd="1" destOrd="0" presId="urn:microsoft.com/office/officeart/2018/2/layout/IconLabelList"/>
    <dgm:cxn modelId="{25D88A7F-27AE-4073-A68C-6864E6DD5D4E}" type="presParOf" srcId="{8BD5B081-57E9-40AF-97F8-E0D7E0C64C12}" destId="{59B983E9-8B09-46CB-8048-0CA87E3959EB}" srcOrd="2" destOrd="0" presId="urn:microsoft.com/office/officeart/2018/2/layout/IconLabelList"/>
    <dgm:cxn modelId="{F57B2EBB-C81F-403C-9C7C-7494F36473A5}" type="presParOf" srcId="{84A76A78-8890-4101-8A66-BBFF2AE9ECA3}" destId="{6F0645A9-B057-406E-9BA1-47C6D16FD7AD}" srcOrd="3" destOrd="0" presId="urn:microsoft.com/office/officeart/2018/2/layout/IconLabelList"/>
    <dgm:cxn modelId="{8900C5A6-B995-483E-91CA-AE3AA74EB677}" type="presParOf" srcId="{84A76A78-8890-4101-8A66-BBFF2AE9ECA3}" destId="{BF9766F9-59C5-45D4-AAB6-99D6A464C42F}" srcOrd="4" destOrd="0" presId="urn:microsoft.com/office/officeart/2018/2/layout/IconLabelList"/>
    <dgm:cxn modelId="{A361DA0A-A1F2-4C98-ACB3-4AF2600106B2}" type="presParOf" srcId="{BF9766F9-59C5-45D4-AAB6-99D6A464C42F}" destId="{5B3B0A18-24EC-4852-9BBA-0045FD7B027E}" srcOrd="0" destOrd="0" presId="urn:microsoft.com/office/officeart/2018/2/layout/IconLabelList"/>
    <dgm:cxn modelId="{0591C33E-4A10-4095-BF6E-C8E80D0B5B68}" type="presParOf" srcId="{BF9766F9-59C5-45D4-AAB6-99D6A464C42F}" destId="{91462711-8649-40A4-9CF4-DC0DF2D47F98}" srcOrd="1" destOrd="0" presId="urn:microsoft.com/office/officeart/2018/2/layout/IconLabelList"/>
    <dgm:cxn modelId="{6164D5A8-6A41-4D2B-A362-F343957E8605}" type="presParOf" srcId="{BF9766F9-59C5-45D4-AAB6-99D6A464C42F}" destId="{6D4AA8E6-F3C1-4407-B7F7-E9B20AF0FD75}" srcOrd="2" destOrd="0" presId="urn:microsoft.com/office/officeart/2018/2/layout/IconLabelList"/>
    <dgm:cxn modelId="{BDE6D259-E2EF-4830-9DA1-935A771834FF}" type="presParOf" srcId="{84A76A78-8890-4101-8A66-BBFF2AE9ECA3}" destId="{582B5E47-D196-4D4C-902D-C94A6B64E0EB}" srcOrd="5" destOrd="0" presId="urn:microsoft.com/office/officeart/2018/2/layout/IconLabelList"/>
    <dgm:cxn modelId="{FCD6B830-FD37-461B-B31F-54BEDD717F0D}" type="presParOf" srcId="{84A76A78-8890-4101-8A66-BBFF2AE9ECA3}" destId="{A1CC7479-C0D5-4633-B77B-CECEBAAF40F8}" srcOrd="6" destOrd="0" presId="urn:microsoft.com/office/officeart/2018/2/layout/IconLabelList"/>
    <dgm:cxn modelId="{005F2C1F-16A4-49E0-9370-DE1759419346}" type="presParOf" srcId="{A1CC7479-C0D5-4633-B77B-CECEBAAF40F8}" destId="{36D28A6F-AAEB-4784-A0A2-587067D7A8FF}" srcOrd="0" destOrd="0" presId="urn:microsoft.com/office/officeart/2018/2/layout/IconLabelList"/>
    <dgm:cxn modelId="{3C36BB2B-7F44-4AF6-915E-A54BBDB25FF4}" type="presParOf" srcId="{A1CC7479-C0D5-4633-B77B-CECEBAAF40F8}" destId="{3B8E0B40-CA05-4FE6-93AC-D5A0C0D6A29E}" srcOrd="1" destOrd="0" presId="urn:microsoft.com/office/officeart/2018/2/layout/IconLabelList"/>
    <dgm:cxn modelId="{D41E7984-71A8-4122-9246-1A8C946033C1}" type="presParOf" srcId="{A1CC7479-C0D5-4633-B77B-CECEBAAF40F8}" destId="{3C865C1D-493A-47A9-A88D-21872AC606B4}"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755114-8409-47E6-9D06-4FCC87EEDA27}">
      <dsp:nvSpPr>
        <dsp:cNvPr id="0" name=""/>
        <dsp:cNvSpPr/>
      </dsp:nvSpPr>
      <dsp:spPr>
        <a:xfrm>
          <a:off x="0" y="308708"/>
          <a:ext cx="11381013" cy="165496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kern="1200" dirty="0"/>
            <a:t>Data Collection Conditions, which is how data</a:t>
          </a:r>
          <a:r>
            <a:rPr lang="en-US" sz="2300" kern="1200" dirty="0"/>
            <a:t> was collected might influence the data. We must ask ourselves, was it a controlled experiment or an observational study? Were there any external factors (like a major news event or a holiday) </a:t>
          </a:r>
        </a:p>
      </dsp:txBody>
      <dsp:txXfrm>
        <a:off x="80789" y="389497"/>
        <a:ext cx="11219435" cy="1493387"/>
      </dsp:txXfrm>
    </dsp:sp>
    <dsp:sp modelId="{5429040C-5645-4CD6-9660-F694038ABCB8}">
      <dsp:nvSpPr>
        <dsp:cNvPr id="0" name=""/>
        <dsp:cNvSpPr/>
      </dsp:nvSpPr>
      <dsp:spPr>
        <a:xfrm>
          <a:off x="0" y="2029913"/>
          <a:ext cx="11381013" cy="1654965"/>
        </a:xfrm>
        <a:prstGeom prst="roundRect">
          <a:avLst/>
        </a:prstGeom>
        <a:solidFill>
          <a:schemeClr val="accent5">
            <a:hueOff val="4557164"/>
            <a:satOff val="-2052"/>
            <a:lumOff val="-254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kern="1200" dirty="0"/>
            <a:t>It's important to consider the Purpose for </a:t>
          </a:r>
          <a:r>
            <a:rPr lang="en-US" sz="2300" kern="1200" dirty="0"/>
            <a:t>originally collecting data.  Data gathered for marketing purposes might have different features and biases than data collected for a scientific study. Using data for a purpose other than its original intent can be a major ethical issue.</a:t>
          </a:r>
        </a:p>
      </dsp:txBody>
      <dsp:txXfrm>
        <a:off x="80789" y="2110702"/>
        <a:ext cx="11219435" cy="1493387"/>
      </dsp:txXfrm>
    </dsp:sp>
    <dsp:sp modelId="{93199493-ABB2-4806-9D6D-D473BB37FC75}">
      <dsp:nvSpPr>
        <dsp:cNvPr id="0" name=""/>
        <dsp:cNvSpPr/>
      </dsp:nvSpPr>
      <dsp:spPr>
        <a:xfrm>
          <a:off x="0" y="3751118"/>
          <a:ext cx="11381013" cy="1654965"/>
        </a:xfrm>
        <a:prstGeom prst="roundRect">
          <a:avLst/>
        </a:prstGeom>
        <a:solidFill>
          <a:schemeClr val="accent5">
            <a:hueOff val="9114327"/>
            <a:satOff val="-4104"/>
            <a:lumOff val="-509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For a data scientist, having domain expertise is critical. For a business, this could be understanding the company's goals, market, and customer base. For example, a data scientist working on a sales forecasting model needs to understand the business's product cycles, marketing campaigns, and competitive landscape. </a:t>
          </a:r>
        </a:p>
      </dsp:txBody>
      <dsp:txXfrm>
        <a:off x="80789" y="3831907"/>
        <a:ext cx="11219435" cy="14933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7C3895-048B-4C65-AA13-CD483134E647}">
      <dsp:nvSpPr>
        <dsp:cNvPr id="0" name=""/>
        <dsp:cNvSpPr/>
      </dsp:nvSpPr>
      <dsp:spPr>
        <a:xfrm>
          <a:off x="0" y="256005"/>
          <a:ext cx="7313232" cy="208845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Data science presents several ethical considerations, including issues of fairness, transparency, accountability, privacy, and causation. </a:t>
          </a:r>
        </a:p>
      </dsp:txBody>
      <dsp:txXfrm>
        <a:off x="101950" y="357955"/>
        <a:ext cx="7109332" cy="1884550"/>
      </dsp:txXfrm>
    </dsp:sp>
    <dsp:sp modelId="{0DC41064-EFAC-4A1B-9EA3-DCF6D1C647D5}">
      <dsp:nvSpPr>
        <dsp:cNvPr id="0" name=""/>
        <dsp:cNvSpPr/>
      </dsp:nvSpPr>
      <dsp:spPr>
        <a:xfrm>
          <a:off x="0" y="2384775"/>
          <a:ext cx="7313232" cy="2088450"/>
        </a:xfrm>
        <a:prstGeom prst="roundRect">
          <a:avLst/>
        </a:prstGeom>
        <a:solidFill>
          <a:schemeClr val="accent5">
            <a:hueOff val="4557164"/>
            <a:satOff val="-2052"/>
            <a:lumOff val="-254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These principles are critical for ensuring that data is used responsibly and that data-driven systems do not cause harm. A very specific and interesting example of a data manipulation problem is the aspect of the IMDb reviews. The issue of a movie being review-bombed before it's even released is a significant and well-known challenge for IMDb and other review platforms. IMDb's official policy is that you cannot rate a title until it has had at least one public screening, which includes film festivals, limited releases, or official theatrical releases. But the option to rate a movie should only be made available after IMDb's system has a confirmed release date and made available to registered users who are not new members. </a:t>
          </a:r>
        </a:p>
      </dsp:txBody>
      <dsp:txXfrm>
        <a:off x="101950" y="2486725"/>
        <a:ext cx="7109332" cy="1884550"/>
      </dsp:txXfrm>
    </dsp:sp>
    <dsp:sp modelId="{33202C67-78DB-4269-8A4A-D477DC4EC14B}">
      <dsp:nvSpPr>
        <dsp:cNvPr id="0" name=""/>
        <dsp:cNvSpPr/>
      </dsp:nvSpPr>
      <dsp:spPr>
        <a:xfrm>
          <a:off x="0" y="4513545"/>
          <a:ext cx="7313232" cy="2088450"/>
        </a:xfrm>
        <a:prstGeom prst="roundRect">
          <a:avLst/>
        </a:prstGeom>
        <a:solidFill>
          <a:schemeClr val="accent5">
            <a:hueOff val="9114327"/>
            <a:satOff val="-4104"/>
            <a:lumOff val="-509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However, the reality is more complex, and this is where the "scandal" lies.</a:t>
          </a:r>
        </a:p>
      </dsp:txBody>
      <dsp:txXfrm>
        <a:off x="101950" y="4615495"/>
        <a:ext cx="7109332" cy="18845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E6F4F-B823-45C1-92DE-4235E49C3815}">
      <dsp:nvSpPr>
        <dsp:cNvPr id="0" name=""/>
        <dsp:cNvSpPr/>
      </dsp:nvSpPr>
      <dsp:spPr>
        <a:xfrm>
          <a:off x="759033" y="1155796"/>
          <a:ext cx="1067204" cy="10672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E71FC0C-DED0-49D2-B99B-345733F54DC8}">
      <dsp:nvSpPr>
        <dsp:cNvPr id="0" name=""/>
        <dsp:cNvSpPr/>
      </dsp:nvSpPr>
      <dsp:spPr>
        <a:xfrm>
          <a:off x="106853" y="2538557"/>
          <a:ext cx="237156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dirty="0"/>
            <a:t>In 2012, it was widely reported that Orbitz was showing different hotel recommendations</a:t>
          </a:r>
        </a:p>
      </dsp:txBody>
      <dsp:txXfrm>
        <a:off x="106853" y="2538557"/>
        <a:ext cx="2371564" cy="720000"/>
      </dsp:txXfrm>
    </dsp:sp>
    <dsp:sp modelId="{117BC955-EED2-4D33-A1A2-906735E4C96C}">
      <dsp:nvSpPr>
        <dsp:cNvPr id="0" name=""/>
        <dsp:cNvSpPr/>
      </dsp:nvSpPr>
      <dsp:spPr>
        <a:xfrm>
          <a:off x="3545622" y="1155796"/>
          <a:ext cx="1067204" cy="10672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B983E9-8B09-46CB-8048-0CA87E3959EB}">
      <dsp:nvSpPr>
        <dsp:cNvPr id="0" name=""/>
        <dsp:cNvSpPr/>
      </dsp:nvSpPr>
      <dsp:spPr>
        <a:xfrm>
          <a:off x="2893441" y="2538557"/>
          <a:ext cx="237156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to users based on the type of computer they were using. Specifically, the company found</a:t>
          </a:r>
        </a:p>
      </dsp:txBody>
      <dsp:txXfrm>
        <a:off x="2893441" y="2538557"/>
        <a:ext cx="2371564" cy="720000"/>
      </dsp:txXfrm>
    </dsp:sp>
    <dsp:sp modelId="{5B3B0A18-24EC-4852-9BBA-0045FD7B027E}">
      <dsp:nvSpPr>
        <dsp:cNvPr id="0" name=""/>
        <dsp:cNvSpPr/>
      </dsp:nvSpPr>
      <dsp:spPr>
        <a:xfrm>
          <a:off x="6332210" y="1155796"/>
          <a:ext cx="1067204" cy="10672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4AA8E6-F3C1-4407-B7F7-E9B20AF0FD75}">
      <dsp:nvSpPr>
        <dsp:cNvPr id="0" name=""/>
        <dsp:cNvSpPr/>
      </dsp:nvSpPr>
      <dsp:spPr>
        <a:xfrm>
          <a:off x="5680030" y="2538557"/>
          <a:ext cx="237156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that customers using Apple Mac computers were more likely to book higher priced hotels</a:t>
          </a:r>
        </a:p>
      </dsp:txBody>
      <dsp:txXfrm>
        <a:off x="5680030" y="2538557"/>
        <a:ext cx="2371564" cy="720000"/>
      </dsp:txXfrm>
    </dsp:sp>
    <dsp:sp modelId="{36D28A6F-AAEB-4784-A0A2-587067D7A8FF}">
      <dsp:nvSpPr>
        <dsp:cNvPr id="0" name=""/>
        <dsp:cNvSpPr/>
      </dsp:nvSpPr>
      <dsp:spPr>
        <a:xfrm>
          <a:off x="9118799" y="1155796"/>
          <a:ext cx="1067204" cy="10672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865C1D-493A-47A9-A88D-21872AC606B4}">
      <dsp:nvSpPr>
        <dsp:cNvPr id="0" name=""/>
        <dsp:cNvSpPr/>
      </dsp:nvSpPr>
      <dsp:spPr>
        <a:xfrm>
          <a:off x="8466619" y="2538557"/>
          <a:ext cx="237156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and were also more likely to spend more per night on their stays.</a:t>
          </a:r>
        </a:p>
      </dsp:txBody>
      <dsp:txXfrm>
        <a:off x="8466619" y="2538557"/>
        <a:ext cx="2371564"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860D70-F316-46B5-A00F-14ED7D98949E}" type="datetimeFigureOut">
              <a:rPr lang="en-US" smtClean="0"/>
              <a:t>9/2/2025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64C0C4-9556-48D9-B2DE-0D59AC35A6A0}" type="slidenum">
              <a:rPr lang="en-US" smtClean="0"/>
              <a:t>‹#›</a:t>
            </a:fld>
            <a:endParaRPr lang="en-US"/>
          </a:p>
        </p:txBody>
      </p:sp>
    </p:spTree>
    <p:extLst>
      <p:ext uri="{BB962C8B-B14F-4D97-AF65-F5344CB8AC3E}">
        <p14:creationId xmlns:p14="http://schemas.microsoft.com/office/powerpoint/2010/main" val="531863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64C0C4-9556-48D9-B2DE-0D59AC35A6A0}" type="slidenum">
              <a:rPr lang="en-US" smtClean="0"/>
              <a:t>12</a:t>
            </a:fld>
            <a:endParaRPr lang="en-US"/>
          </a:p>
        </p:txBody>
      </p:sp>
    </p:spTree>
    <p:extLst>
      <p:ext uri="{BB962C8B-B14F-4D97-AF65-F5344CB8AC3E}">
        <p14:creationId xmlns:p14="http://schemas.microsoft.com/office/powerpoint/2010/main" val="3264093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C128FA71-3A18-48C0-980F-4B68F7F63042}" type="datetime1">
              <a:rPr lang="en-US" smtClean="0"/>
              <a:t>9/2/2025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008757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7104EDB3-C0E8-45F8-9E1D-1B6C8D1880C0}" type="datetime1">
              <a:rPr lang="en-US" smtClean="0"/>
              <a:t>9/2/2025</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615381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CF0EC4B-54ED-4041-B552-9BA760FA3DBA}" type="datetime1">
              <a:rPr lang="en-US" smtClean="0"/>
              <a:t>9/2/2025</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102362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1C1210E-201E-4473-82AC-2466F5386C38}" type="datetime1">
              <a:rPr lang="en-US" smtClean="0"/>
              <a:t>9/2/2025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74964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B01EA198-6CAB-4B8F-B93F-1F9C8C4B6CE7}" type="datetime1">
              <a:rPr lang="en-US" smtClean="0"/>
              <a:t>9/2/2025</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63415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A06041F-4525-44D5-AA4F-332294BF1F56}" type="datetime1">
              <a:rPr lang="en-US" smtClean="0"/>
              <a:t>9/2/2025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858489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F9557091-BBDF-4EB9-BA6B-2BB67AC4FC0F}" type="datetime1">
              <a:rPr lang="en-US" smtClean="0"/>
              <a:t>9/2/2025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852842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2D6B226B-77A6-410C-9796-083F278E0125}" type="datetime1">
              <a:rPr lang="en-US" smtClean="0"/>
              <a:t>9/2/2025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981265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A23A578B-D289-4C40-8593-3D356C49DA58}" type="datetime1">
              <a:rPr lang="en-US" smtClean="0"/>
              <a:t>9/2/2025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624288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13DFAE3-14DB-48A7-A80F-80DDB072CE3D}" type="datetime1">
              <a:rPr lang="en-US" smtClean="0"/>
              <a:t>9/2/2025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245152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2C5EAEF-6478-4102-8F5D-A5FE9FC97ACB}" type="datetime1">
              <a:rPr lang="en-US" smtClean="0"/>
              <a:t>9/2/2025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982948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67F45AC6-C491-4585-A584-9CE2AF7D5500}" type="datetime1">
              <a:rPr lang="en-US" smtClean="0"/>
              <a:t>9/2/2025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391441007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76" r:id="rId6"/>
    <p:sldLayoutId id="2147483672" r:id="rId7"/>
    <p:sldLayoutId id="2147483673" r:id="rId8"/>
    <p:sldLayoutId id="2147483674" r:id="rId9"/>
    <p:sldLayoutId id="2147483675" r:id="rId10"/>
    <p:sldLayoutId id="2147483677" r:id="rId11"/>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iabac.org/blog/the-importance-of-data-scientist-in-the-current-business-environment"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creativecommons.org/licenses/by-sa/3.0/"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ecisionstats.com/2016/09/15/data-science-cartoons/" TargetMode="External"/><Relationship Id="rId2" Type="http://schemas.openxmlformats.org/officeDocument/2006/relationships/image" Target="../media/image22.jp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gbcnv.edu/rights_responsibilities/student_records.html" TargetMode="External"/><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hyperlink" Target="https://creativecommons.org/licenses/by-nc-nd/3.0/" TargetMode="Externa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7A875D55-4A80-43E9-38F6-27E366493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head with gears in it&#10;&#10;AI-generated content may be incorrect.">
            <a:extLst>
              <a:ext uri="{FF2B5EF4-FFF2-40B4-BE49-F238E27FC236}">
                <a16:creationId xmlns:a16="http://schemas.microsoft.com/office/drawing/2014/main" id="{871687CF-1868-3100-54CB-27749E04EA0B}"/>
              </a:ext>
            </a:extLst>
          </p:cNvPr>
          <p:cNvPicPr>
            <a:picLocks noChangeAspect="1"/>
          </p:cNvPicPr>
          <p:nvPr/>
        </p:nvPicPr>
        <p:blipFill>
          <a:blip r:embed="rId2">
            <a:alphaModFix amt="60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r="11111"/>
          <a:stretch>
            <a:fillRect/>
          </a:stretch>
        </p:blipFill>
        <p:spPr>
          <a:xfrm>
            <a:off x="1" y="1"/>
            <a:ext cx="12192000" cy="6857999"/>
          </a:xfrm>
          <a:prstGeom prst="rect">
            <a:avLst/>
          </a:prstGeom>
        </p:spPr>
      </p:pic>
      <p:sp>
        <p:nvSpPr>
          <p:cNvPr id="2" name="Title 1">
            <a:extLst>
              <a:ext uri="{FF2B5EF4-FFF2-40B4-BE49-F238E27FC236}">
                <a16:creationId xmlns:a16="http://schemas.microsoft.com/office/drawing/2014/main" id="{5AB597BE-8798-426F-D4D5-C4E00AAB92BB}"/>
              </a:ext>
            </a:extLst>
          </p:cNvPr>
          <p:cNvSpPr>
            <a:spLocks noGrp="1"/>
          </p:cNvSpPr>
          <p:nvPr>
            <p:ph type="ctrTitle"/>
          </p:nvPr>
        </p:nvSpPr>
        <p:spPr>
          <a:xfrm>
            <a:off x="6338170" y="688933"/>
            <a:ext cx="5724394" cy="2079320"/>
          </a:xfrm>
        </p:spPr>
        <p:txBody>
          <a:bodyPr>
            <a:normAutofit fontScale="90000"/>
          </a:bodyPr>
          <a:lstStyle/>
          <a:p>
            <a:r>
              <a:rPr lang="en-US" sz="3800" b="1" dirty="0">
                <a:solidFill>
                  <a:srgbClr val="FFFFFF"/>
                </a:solidFill>
              </a:rPr>
              <a:t>Data Science in Context </a:t>
            </a:r>
            <a:br>
              <a:rPr lang="en-US" sz="3800" b="1" dirty="0">
                <a:solidFill>
                  <a:srgbClr val="FFFFFF"/>
                </a:solidFill>
              </a:rPr>
            </a:br>
            <a:r>
              <a:rPr lang="en-US" sz="3800" dirty="0">
                <a:solidFill>
                  <a:srgbClr val="FFFFFF"/>
                </a:solidFill>
              </a:rPr>
              <a:t>B</a:t>
            </a:r>
            <a:r>
              <a:rPr lang="en-US" sz="3800" b="1" dirty="0">
                <a:solidFill>
                  <a:srgbClr val="FFFFFF"/>
                </a:solidFill>
              </a:rPr>
              <a:t>y </a:t>
            </a:r>
            <a:r>
              <a:rPr lang="en-US" sz="3800" b="1" dirty="0" err="1">
                <a:solidFill>
                  <a:srgbClr val="FFFFFF"/>
                </a:solidFill>
              </a:rPr>
              <a:t>Nakyazze</a:t>
            </a:r>
            <a:r>
              <a:rPr lang="en-US" sz="3800" b="1" dirty="0">
                <a:solidFill>
                  <a:srgbClr val="FFFFFF"/>
                </a:solidFill>
              </a:rPr>
              <a:t> Pricilla</a:t>
            </a:r>
            <a:br>
              <a:rPr lang="en-US" sz="3800" b="1" dirty="0">
                <a:solidFill>
                  <a:srgbClr val="FFFFFF"/>
                </a:solidFill>
              </a:rPr>
            </a:br>
            <a:r>
              <a:rPr lang="en-US" sz="3800" b="1" dirty="0">
                <a:solidFill>
                  <a:srgbClr val="FFFFFF"/>
                </a:solidFill>
              </a:rPr>
              <a:t> Date: "2025-09-02"</a:t>
            </a:r>
          </a:p>
        </p:txBody>
      </p:sp>
      <p:sp>
        <p:nvSpPr>
          <p:cNvPr id="7" name="TextBox 6">
            <a:extLst>
              <a:ext uri="{FF2B5EF4-FFF2-40B4-BE49-F238E27FC236}">
                <a16:creationId xmlns:a16="http://schemas.microsoft.com/office/drawing/2014/main" id="{38F60653-6724-4BD3-A2D8-7CE8A4CA3DE5}"/>
              </a:ext>
            </a:extLst>
          </p:cNvPr>
          <p:cNvSpPr txBox="1"/>
          <p:nvPr/>
        </p:nvSpPr>
        <p:spPr>
          <a:xfrm>
            <a:off x="9668554" y="6657945"/>
            <a:ext cx="2523447"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iabac.org/blog/the-importance-of-data-scientist-in-the-current-business-environment">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270091314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2" name="Rectangle 2061">
            <a:extLst>
              <a:ext uri="{FF2B5EF4-FFF2-40B4-BE49-F238E27FC236}">
                <a16:creationId xmlns:a16="http://schemas.microsoft.com/office/drawing/2014/main" id="{37B65277-82C6-6D08-6DCA-4A7DCC3B7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B2FE9B3D-BA54-0BAC-7991-D2C275A946C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2648" y="1570591"/>
            <a:ext cx="4681506" cy="374520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053F1055-7D83-A1AA-0073-621EAB136FF4}"/>
              </a:ext>
            </a:extLst>
          </p:cNvPr>
          <p:cNvSpPr>
            <a:spLocks noGrp="1"/>
          </p:cNvSpPr>
          <p:nvPr>
            <p:ph idx="1"/>
          </p:nvPr>
        </p:nvSpPr>
        <p:spPr>
          <a:xfrm>
            <a:off x="5813946" y="968991"/>
            <a:ext cx="5670758" cy="5340369"/>
          </a:xfrm>
        </p:spPr>
        <p:txBody>
          <a:bodyPr>
            <a:normAutofit/>
          </a:bodyPr>
          <a:lstStyle/>
          <a:p>
            <a:pPr marL="0" indent="0">
              <a:lnSpc>
                <a:spcPct val="110000"/>
              </a:lnSpc>
              <a:buNone/>
            </a:pPr>
            <a:r>
              <a:rPr lang="en-US" sz="1400" dirty="0"/>
              <a:t>Transparency and explainability relate to the ability to understand how a data-driven system reaches its conclusions. Many advanced machine learning models, like deep neural networks, are considered "black boxes" because their decision-making processes are not easily decipherable by humans. This lack of transparency can be a problem in </a:t>
            </a:r>
            <a:r>
              <a:rPr lang="en-US" sz="1400" dirty="0" err="1"/>
              <a:t>highstakes</a:t>
            </a:r>
            <a:r>
              <a:rPr lang="en-US" sz="1400" dirty="0"/>
              <a:t> applications, such as medical diagnoses or credit approvals, where a person needs to understand why a certain decision was made.</a:t>
            </a:r>
          </a:p>
          <a:p>
            <a:pPr marL="0" indent="0">
              <a:lnSpc>
                <a:spcPct val="110000"/>
              </a:lnSpc>
              <a:buNone/>
            </a:pPr>
            <a:r>
              <a:rPr lang="en-US" sz="1400" dirty="0"/>
              <a:t> Transparency is essential for building trust and allowing for human oversight and auditing of AI systems. Orbitz was not transparent about its practice. Users were not informed that their search results were being manipulated based on their operating system. This lack of transparency undermines consumer trust and prevents users from making informed choices. A simple linear regression might be more transparent and easier for stakeholders to understand than a deep neural network, which could be a "black box" solution. The level of transparency needed is a contextual choice.</a:t>
            </a:r>
          </a:p>
        </p:txBody>
      </p:sp>
    </p:spTree>
    <p:extLst>
      <p:ext uri="{BB962C8B-B14F-4D97-AF65-F5344CB8AC3E}">
        <p14:creationId xmlns:p14="http://schemas.microsoft.com/office/powerpoint/2010/main" val="2694718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B65277-82C6-6D08-6DCA-4A7DCC3B7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992FC3-EC7F-EF7E-FCD2-A356B403D8C5}"/>
              </a:ext>
            </a:extLst>
          </p:cNvPr>
          <p:cNvSpPr>
            <a:spLocks noGrp="1"/>
          </p:cNvSpPr>
          <p:nvPr>
            <p:ph type="title"/>
          </p:nvPr>
        </p:nvSpPr>
        <p:spPr>
          <a:xfrm>
            <a:off x="612648" y="603504"/>
            <a:ext cx="6059648" cy="740800"/>
          </a:xfrm>
        </p:spPr>
        <p:txBody>
          <a:bodyPr anchor="b">
            <a:normAutofit/>
          </a:bodyPr>
          <a:lstStyle/>
          <a:p>
            <a:r>
              <a:rPr lang="en-US" dirty="0"/>
              <a:t>Accountability</a:t>
            </a:r>
          </a:p>
        </p:txBody>
      </p:sp>
      <p:sp>
        <p:nvSpPr>
          <p:cNvPr id="3" name="Content Placeholder 2">
            <a:extLst>
              <a:ext uri="{FF2B5EF4-FFF2-40B4-BE49-F238E27FC236}">
                <a16:creationId xmlns:a16="http://schemas.microsoft.com/office/drawing/2014/main" id="{00DC575F-51F8-6D75-383A-CD725B461984}"/>
              </a:ext>
            </a:extLst>
          </p:cNvPr>
          <p:cNvSpPr>
            <a:spLocks noGrp="1"/>
          </p:cNvSpPr>
          <p:nvPr>
            <p:ph idx="1"/>
          </p:nvPr>
        </p:nvSpPr>
        <p:spPr>
          <a:xfrm>
            <a:off x="612647" y="1480782"/>
            <a:ext cx="6641137" cy="4828578"/>
          </a:xfrm>
        </p:spPr>
        <p:txBody>
          <a:bodyPr>
            <a:normAutofit/>
          </a:bodyPr>
          <a:lstStyle/>
          <a:p>
            <a:pPr marL="0" indent="0">
              <a:buNone/>
            </a:pPr>
            <a:r>
              <a:rPr lang="en-US" sz="1800" dirty="0"/>
              <a:t>Accountability in data science refers to the responsibility for the outcomes and impacts of a data-driven system. When an algorithm makes a harmful or incorrect decision, it's crucial to know who is responsible. This can be complex, as it could involve the data scientist, the organization that deployed the model, or the company that provided the data. Establishing clear accountability mechanisms is essential for addressing harm, correcting errors, and ensuring compliance with regulations. The choice of metric (e.g., accuracy, precision, recall, F1 score) depends on the problem.</a:t>
            </a:r>
          </a:p>
        </p:txBody>
      </p:sp>
      <p:pic>
        <p:nvPicPr>
          <p:cNvPr id="7" name="Graphic 6" descr="Presentation with Checklist">
            <a:extLst>
              <a:ext uri="{FF2B5EF4-FFF2-40B4-BE49-F238E27FC236}">
                <a16:creationId xmlns:a16="http://schemas.microsoft.com/office/drawing/2014/main" id="{75CE6544-64D3-6072-276F-9AA8C5359F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91395" y="1102440"/>
            <a:ext cx="4681506" cy="4681506"/>
          </a:xfrm>
          <a:prstGeom prst="rect">
            <a:avLst/>
          </a:prstGeom>
        </p:spPr>
      </p:pic>
    </p:spTree>
    <p:extLst>
      <p:ext uri="{BB962C8B-B14F-4D97-AF65-F5344CB8AC3E}">
        <p14:creationId xmlns:p14="http://schemas.microsoft.com/office/powerpoint/2010/main" val="1069778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37B65277-82C6-6D08-6DCA-4A7DCC3B7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A7D306-250F-92BB-16F6-A6C135A16E4A}"/>
              </a:ext>
            </a:extLst>
          </p:cNvPr>
          <p:cNvSpPr>
            <a:spLocks noGrp="1"/>
          </p:cNvSpPr>
          <p:nvPr>
            <p:ph type="title"/>
          </p:nvPr>
        </p:nvSpPr>
        <p:spPr>
          <a:xfrm>
            <a:off x="612648" y="603504"/>
            <a:ext cx="5862396" cy="1527048"/>
          </a:xfrm>
        </p:spPr>
        <p:txBody>
          <a:bodyPr anchor="b">
            <a:normAutofit/>
          </a:bodyPr>
          <a:lstStyle/>
          <a:p>
            <a:r>
              <a:rPr lang="en-US" dirty="0"/>
              <a:t>Privacy</a:t>
            </a:r>
          </a:p>
        </p:txBody>
      </p:sp>
      <p:sp>
        <p:nvSpPr>
          <p:cNvPr id="3" name="Content Placeholder 2">
            <a:extLst>
              <a:ext uri="{FF2B5EF4-FFF2-40B4-BE49-F238E27FC236}">
                <a16:creationId xmlns:a16="http://schemas.microsoft.com/office/drawing/2014/main" id="{6B25ECAC-832C-1265-AB80-DDC40B70EF5E}"/>
              </a:ext>
            </a:extLst>
          </p:cNvPr>
          <p:cNvSpPr>
            <a:spLocks noGrp="1"/>
          </p:cNvSpPr>
          <p:nvPr>
            <p:ph idx="1"/>
          </p:nvPr>
        </p:nvSpPr>
        <p:spPr>
          <a:xfrm>
            <a:off x="612648" y="2212848"/>
            <a:ext cx="5862396" cy="4096512"/>
          </a:xfrm>
        </p:spPr>
        <p:txBody>
          <a:bodyPr>
            <a:normAutofit/>
          </a:bodyPr>
          <a:lstStyle/>
          <a:p>
            <a:pPr marL="0" indent="0">
              <a:buNone/>
            </a:pPr>
            <a:r>
              <a:rPr lang="en-US" sz="1800" dirty="0"/>
              <a:t>The scandal highlighted the use of seemingly innocuous data like the type of device you're using to build a profile of a user's spending habits and preferences. This kind of data mining, which is now commonplace, raises significant privacy concerns about what information companies are collecting and how they are using it.</a:t>
            </a:r>
          </a:p>
        </p:txBody>
      </p:sp>
      <p:pic>
        <p:nvPicPr>
          <p:cNvPr id="3074" name="Picture 2">
            <a:extLst>
              <a:ext uri="{FF2B5EF4-FFF2-40B4-BE49-F238E27FC236}">
                <a16:creationId xmlns:a16="http://schemas.microsoft.com/office/drawing/2014/main" id="{4D6DFDD4-D1C3-BD0D-18B0-DB5CD495928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091395" y="1570591"/>
            <a:ext cx="4681506" cy="37452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0195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8" name="Rectangle 4107">
            <a:extLst>
              <a:ext uri="{FF2B5EF4-FFF2-40B4-BE49-F238E27FC236}">
                <a16:creationId xmlns:a16="http://schemas.microsoft.com/office/drawing/2014/main" id="{CBB0869A-0BE5-B3E9-F73D-2F3691E4D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841864-98A6-2E33-B4EA-DC089B6EC43E}"/>
              </a:ext>
            </a:extLst>
          </p:cNvPr>
          <p:cNvSpPr>
            <a:spLocks noGrp="1"/>
          </p:cNvSpPr>
          <p:nvPr>
            <p:ph type="title"/>
          </p:nvPr>
        </p:nvSpPr>
        <p:spPr>
          <a:xfrm>
            <a:off x="612647" y="423082"/>
            <a:ext cx="4245955" cy="805218"/>
          </a:xfrm>
        </p:spPr>
        <p:txBody>
          <a:bodyPr anchor="b">
            <a:normAutofit/>
          </a:bodyPr>
          <a:lstStyle/>
          <a:p>
            <a:r>
              <a:rPr lang="en-US" dirty="0"/>
              <a:t>Causation</a:t>
            </a:r>
          </a:p>
        </p:txBody>
      </p:sp>
      <p:sp>
        <p:nvSpPr>
          <p:cNvPr id="3" name="Content Placeholder 2">
            <a:extLst>
              <a:ext uri="{FF2B5EF4-FFF2-40B4-BE49-F238E27FC236}">
                <a16:creationId xmlns:a16="http://schemas.microsoft.com/office/drawing/2014/main" id="{2217C988-0865-EE08-B403-4D2CD0C32A5F}"/>
              </a:ext>
            </a:extLst>
          </p:cNvPr>
          <p:cNvSpPr>
            <a:spLocks noGrp="1"/>
          </p:cNvSpPr>
          <p:nvPr>
            <p:ph idx="1"/>
          </p:nvPr>
        </p:nvSpPr>
        <p:spPr>
          <a:xfrm>
            <a:off x="612649" y="1228300"/>
            <a:ext cx="4245953" cy="5206618"/>
          </a:xfrm>
        </p:spPr>
        <p:txBody>
          <a:bodyPr>
            <a:noAutofit/>
          </a:bodyPr>
          <a:lstStyle/>
          <a:p>
            <a:pPr marL="0" indent="0">
              <a:lnSpc>
                <a:spcPct val="110000"/>
              </a:lnSpc>
              <a:buNone/>
            </a:pPr>
            <a:r>
              <a:rPr lang="en-US" sz="1400" dirty="0"/>
              <a:t>Causation is a central concept in data science that is often confused with correlation. Correlation simply means that two variables are related or move together. For example, ice cream sales and shark attacks may both increase in the summer, but one does not cause the other. Causation, however, means that a change in one variable directly causes a change in another. In data science, drawing causal conclusions from correlational data can lead to flawed and harmful decisions. </a:t>
            </a:r>
          </a:p>
          <a:p>
            <a:pPr marL="0" indent="0">
              <a:lnSpc>
                <a:spcPct val="110000"/>
              </a:lnSpc>
              <a:buNone/>
            </a:pPr>
            <a:r>
              <a:rPr lang="en-US" sz="1400" dirty="0"/>
              <a:t>To establish causation, researchers often need to use more rigorous methods, such as controlled experiments or causal inference techniques, to prove a true cause-and-effect relationship. A common mistake is to confuse correlation with causation. Just because a model predicts a link between two variables (e.g., ice cream sales and shark attacks), it doesn't mean one causes the other. You must communicate this distinction clearly. </a:t>
            </a:r>
          </a:p>
        </p:txBody>
      </p:sp>
      <p:pic>
        <p:nvPicPr>
          <p:cNvPr id="4098" name="Picture 2" descr="A diagram of a computer&#10;&#10;AI-generated content may be incorrect.">
            <a:extLst>
              <a:ext uri="{FF2B5EF4-FFF2-40B4-BE49-F238E27FC236}">
                <a16:creationId xmlns:a16="http://schemas.microsoft.com/office/drawing/2014/main" id="{19C9A230-8FD4-2AD7-D186-00B0B0285C7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717555" y="1114923"/>
            <a:ext cx="5785191" cy="4628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6480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ACA6F80-D392-A64E-3CF8-F28F1CCEE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94AA45-EDFC-86FE-2A1F-FF494E934764}"/>
              </a:ext>
            </a:extLst>
          </p:cNvPr>
          <p:cNvSpPr>
            <a:spLocks noGrp="1"/>
          </p:cNvSpPr>
          <p:nvPr>
            <p:ph type="title"/>
          </p:nvPr>
        </p:nvSpPr>
        <p:spPr>
          <a:xfrm>
            <a:off x="614679" y="548641"/>
            <a:ext cx="4414521" cy="746760"/>
          </a:xfrm>
        </p:spPr>
        <p:txBody>
          <a:bodyPr anchor="t">
            <a:normAutofit/>
          </a:bodyPr>
          <a:lstStyle/>
          <a:p>
            <a:r>
              <a:rPr lang="en-US" dirty="0"/>
              <a:t>Conclusion</a:t>
            </a:r>
          </a:p>
        </p:txBody>
      </p:sp>
      <p:pic>
        <p:nvPicPr>
          <p:cNvPr id="7" name="Graphic 6" descr="Database">
            <a:extLst>
              <a:ext uri="{FF2B5EF4-FFF2-40B4-BE49-F238E27FC236}">
                <a16:creationId xmlns:a16="http://schemas.microsoft.com/office/drawing/2014/main" id="{8D296012-7B16-B357-2E4D-9C7F59A2DAC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2439" y="770215"/>
            <a:ext cx="4200524" cy="6198822"/>
          </a:xfrm>
          <a:prstGeom prst="rect">
            <a:avLst/>
          </a:prstGeom>
        </p:spPr>
      </p:pic>
      <p:sp>
        <p:nvSpPr>
          <p:cNvPr id="3" name="Content Placeholder 2">
            <a:extLst>
              <a:ext uri="{FF2B5EF4-FFF2-40B4-BE49-F238E27FC236}">
                <a16:creationId xmlns:a16="http://schemas.microsoft.com/office/drawing/2014/main" id="{E34AFD0B-C480-BF5B-E1FF-B4B821985F1D}"/>
              </a:ext>
            </a:extLst>
          </p:cNvPr>
          <p:cNvSpPr>
            <a:spLocks noGrp="1"/>
          </p:cNvSpPr>
          <p:nvPr>
            <p:ph idx="1"/>
          </p:nvPr>
        </p:nvSpPr>
        <p:spPr>
          <a:xfrm>
            <a:off x="4503761" y="770216"/>
            <a:ext cx="7335672" cy="5539144"/>
          </a:xfrm>
        </p:spPr>
        <p:txBody>
          <a:bodyPr anchor="t">
            <a:normAutofit fontScale="77500" lnSpcReduction="20000"/>
          </a:bodyPr>
          <a:lstStyle/>
          <a:p>
            <a:pPr marL="0" indent="0" fontAlgn="base">
              <a:lnSpc>
                <a:spcPct val="110000"/>
              </a:lnSpc>
              <a:buNone/>
            </a:pPr>
            <a:r>
              <a:rPr lang="en-US" sz="1600" dirty="0"/>
              <a:t>Raw data is often messy and may contain errors or missing values. Before analysis, tasks such as: </a:t>
            </a:r>
          </a:p>
          <a:p>
            <a:pPr fontAlgn="base">
              <a:lnSpc>
                <a:spcPct val="110000"/>
              </a:lnSpc>
            </a:pPr>
            <a:r>
              <a:rPr lang="en-US" sz="1600" dirty="0"/>
              <a:t>Handling missing values (e.g., using is.na() and </a:t>
            </a:r>
            <a:r>
              <a:rPr lang="en-US" sz="1600" dirty="0" err="1"/>
              <a:t>na.omit</a:t>
            </a:r>
            <a:r>
              <a:rPr lang="en-US" sz="1600" dirty="0"/>
              <a:t>()). </a:t>
            </a:r>
          </a:p>
          <a:p>
            <a:pPr fontAlgn="base">
              <a:lnSpc>
                <a:spcPct val="110000"/>
              </a:lnSpc>
            </a:pPr>
            <a:r>
              <a:rPr lang="en-US" sz="1600" dirty="0"/>
              <a:t>Converting data types (e.g., using </a:t>
            </a:r>
            <a:r>
              <a:rPr lang="en-US" sz="1600" dirty="0" err="1"/>
              <a:t>as.numeric</a:t>
            </a:r>
            <a:r>
              <a:rPr lang="en-US" sz="1600" dirty="0"/>
              <a:t>() or </a:t>
            </a:r>
            <a:r>
              <a:rPr lang="en-US" sz="1600" dirty="0" err="1"/>
              <a:t>as.factor</a:t>
            </a:r>
            <a:r>
              <a:rPr lang="en-US" sz="1600" dirty="0"/>
              <a:t>()). </a:t>
            </a:r>
          </a:p>
          <a:p>
            <a:pPr fontAlgn="base">
              <a:lnSpc>
                <a:spcPct val="110000"/>
              </a:lnSpc>
            </a:pPr>
            <a:r>
              <a:rPr lang="en-US" sz="1600" dirty="0"/>
              <a:t>Renaming columns for clarity (e.g., using rename() from the </a:t>
            </a:r>
            <a:r>
              <a:rPr lang="en-US" sz="1600" b="1" dirty="0" err="1"/>
              <a:t>dplyr</a:t>
            </a:r>
            <a:r>
              <a:rPr lang="en-US" sz="1600" dirty="0"/>
              <a:t> package) </a:t>
            </a:r>
          </a:p>
          <a:p>
            <a:pPr fontAlgn="base">
              <a:lnSpc>
                <a:spcPct val="110000"/>
              </a:lnSpc>
            </a:pPr>
            <a:r>
              <a:rPr lang="en-US" sz="1600" dirty="0"/>
              <a:t> Use functions like summary() and mean() to get a quick overview of variables like average grades or study hours. </a:t>
            </a:r>
          </a:p>
          <a:p>
            <a:pPr fontAlgn="base">
              <a:lnSpc>
                <a:spcPct val="110000"/>
              </a:lnSpc>
            </a:pPr>
            <a:r>
              <a:rPr lang="en-US" sz="1600" dirty="0"/>
              <a:t>Create plots to explore relationships and distributions. The </a:t>
            </a:r>
            <a:r>
              <a:rPr lang="en-US" sz="1600" b="1" dirty="0"/>
              <a:t>ggplot2</a:t>
            </a:r>
            <a:r>
              <a:rPr lang="en-US" sz="1600" dirty="0"/>
              <a:t> package is a powerful tool for this. </a:t>
            </a:r>
          </a:p>
          <a:p>
            <a:pPr fontAlgn="base">
              <a:lnSpc>
                <a:spcPct val="110000"/>
              </a:lnSpc>
            </a:pPr>
            <a:r>
              <a:rPr lang="en-US" sz="1600" dirty="0"/>
              <a:t>Use of the </a:t>
            </a:r>
            <a:r>
              <a:rPr lang="en-US" sz="1600" dirty="0" err="1"/>
              <a:t>cor</a:t>
            </a:r>
            <a:r>
              <a:rPr lang="en-US" sz="1600" dirty="0"/>
              <a:t>() function to calculate the correlation between different variables, like the relationship between a student's previous grades and their final grade. </a:t>
            </a:r>
          </a:p>
          <a:p>
            <a:pPr fontAlgn="base">
              <a:lnSpc>
                <a:spcPct val="110000"/>
              </a:lnSpc>
            </a:pPr>
            <a:r>
              <a:rPr lang="en-US" sz="1600" dirty="0"/>
              <a:t>Use the </a:t>
            </a:r>
            <a:r>
              <a:rPr lang="en-US" sz="1600" dirty="0" err="1"/>
              <a:t>lm</a:t>
            </a:r>
            <a:r>
              <a:rPr lang="en-US" sz="1600" dirty="0"/>
              <a:t>() function to build a linear model that predicts a student's final grade based on a set of independent variables (e.g., study time, absences, and parental education level). The output of this model helps you understand which factors have a significant impact. </a:t>
            </a:r>
          </a:p>
          <a:p>
            <a:pPr marL="0" indent="0" fontAlgn="base">
              <a:lnSpc>
                <a:spcPct val="110000"/>
              </a:lnSpc>
              <a:buNone/>
            </a:pPr>
            <a:r>
              <a:rPr lang="en-US" sz="1600" dirty="0"/>
              <a:t>As Data scientists this serves as a cautionary tale about the fine line between providing a customized user experience and engaging in potentially discriminatory or manipulative practices because of the solutions we created. Solving data science problems effectively requires more than just technical skills, it demands a deep understanding of the context in which the problem exists. Without this context, you risk building models that are technically sound but practically useless or even harmful. By prioritizing context the role of a data scientist transforms from a technical expert into a strategic problem solver who creates impactful and ethical solutions. </a:t>
            </a:r>
          </a:p>
          <a:p>
            <a:pPr marL="0" indent="0" fontAlgn="base">
              <a:lnSpc>
                <a:spcPct val="110000"/>
              </a:lnSpc>
              <a:buNone/>
            </a:pPr>
            <a:r>
              <a:rPr lang="en-US" sz="1600" dirty="0"/>
              <a:t> </a:t>
            </a:r>
          </a:p>
          <a:p>
            <a:pPr marL="0" indent="0" fontAlgn="base">
              <a:lnSpc>
                <a:spcPct val="110000"/>
              </a:lnSpc>
              <a:buNone/>
            </a:pPr>
            <a:r>
              <a:rPr lang="en-US" sz="1000" dirty="0"/>
              <a:t> </a:t>
            </a:r>
          </a:p>
          <a:p>
            <a:pPr>
              <a:lnSpc>
                <a:spcPct val="110000"/>
              </a:lnSpc>
            </a:pPr>
            <a:endParaRPr lang="en-US" sz="1000" dirty="0"/>
          </a:p>
        </p:txBody>
      </p:sp>
    </p:spTree>
    <p:extLst>
      <p:ext uri="{BB962C8B-B14F-4D97-AF65-F5344CB8AC3E}">
        <p14:creationId xmlns:p14="http://schemas.microsoft.com/office/powerpoint/2010/main" val="3045641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A32057F-F015-B1B2-4E3E-2307F8EFC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822041-64A6-B735-319D-0102A4F20B48}"/>
              </a:ext>
            </a:extLst>
          </p:cNvPr>
          <p:cNvSpPr>
            <a:spLocks noGrp="1"/>
          </p:cNvSpPr>
          <p:nvPr>
            <p:ph type="title"/>
          </p:nvPr>
        </p:nvSpPr>
        <p:spPr>
          <a:xfrm>
            <a:off x="6473589" y="1187354"/>
            <a:ext cx="5056995" cy="3417435"/>
          </a:xfrm>
        </p:spPr>
        <p:txBody>
          <a:bodyPr vert="horz" lIns="91440" tIns="45720" rIns="91440" bIns="45720" rtlCol="0" anchor="b">
            <a:normAutofit/>
          </a:bodyPr>
          <a:lstStyle/>
          <a:p>
            <a:r>
              <a:rPr lang="en-US" sz="5400" dirty="0"/>
              <a:t>Data Science in Context. The end.</a:t>
            </a:r>
          </a:p>
        </p:txBody>
      </p:sp>
      <p:pic>
        <p:nvPicPr>
          <p:cNvPr id="5" name="Picture 4" descr="Cartoon of a person painting a picture&#10;&#10;AI-generated content may be incorrect.">
            <a:extLst>
              <a:ext uri="{FF2B5EF4-FFF2-40B4-BE49-F238E27FC236}">
                <a16:creationId xmlns:a16="http://schemas.microsoft.com/office/drawing/2014/main" id="{F111A97D-AB98-B02C-BFDD-96D1DA5D934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7524" r="-1" b="8687"/>
          <a:stretch>
            <a:fillRect/>
          </a:stretch>
        </p:blipFill>
        <p:spPr>
          <a:xfrm>
            <a:off x="1" y="-20"/>
            <a:ext cx="5718412" cy="5964007"/>
          </a:xfrm>
          <a:prstGeom prst="rect">
            <a:avLst/>
          </a:prstGeom>
        </p:spPr>
      </p:pic>
      <p:sp>
        <p:nvSpPr>
          <p:cNvPr id="6" name="TextBox 5">
            <a:extLst>
              <a:ext uri="{FF2B5EF4-FFF2-40B4-BE49-F238E27FC236}">
                <a16:creationId xmlns:a16="http://schemas.microsoft.com/office/drawing/2014/main" id="{06AD154F-1611-36C4-022F-5C6427C46552}"/>
              </a:ext>
            </a:extLst>
          </p:cNvPr>
          <p:cNvSpPr txBox="1"/>
          <p:nvPr/>
        </p:nvSpPr>
        <p:spPr>
          <a:xfrm>
            <a:off x="3749196" y="6657946"/>
            <a:ext cx="2826415"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decisionstats.com/2016/09/15/data-science-cartoons/">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sa/3.0/">
                  <a:extLst>
                    <a:ext uri="{A12FA001-AC4F-418D-AE19-62706E023703}">
                      <ahyp:hlinkClr xmlns:ahyp="http://schemas.microsoft.com/office/drawing/2018/hyperlinkcolor" val="tx"/>
                    </a:ext>
                  </a:extLst>
                </a:hlinkClick>
              </a:rPr>
              <a:t>CC BY-SA-NC</a:t>
            </a:r>
            <a:endParaRPr lang="en-US" sz="700">
              <a:solidFill>
                <a:srgbClr val="FFFFFF"/>
              </a:solidFill>
            </a:endParaRPr>
          </a:p>
        </p:txBody>
      </p:sp>
    </p:spTree>
    <p:extLst>
      <p:ext uri="{BB962C8B-B14F-4D97-AF65-F5344CB8AC3E}">
        <p14:creationId xmlns:p14="http://schemas.microsoft.com/office/powerpoint/2010/main" val="4087438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BB0869A-0BE5-B3E9-F73D-2F3691E4D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183C566-55A8-3AF4-B195-8A37D3DA83A1}"/>
              </a:ext>
            </a:extLst>
          </p:cNvPr>
          <p:cNvSpPr>
            <a:spLocks noGrp="1"/>
          </p:cNvSpPr>
          <p:nvPr>
            <p:ph idx="1"/>
          </p:nvPr>
        </p:nvSpPr>
        <p:spPr>
          <a:xfrm>
            <a:off x="652250" y="555076"/>
            <a:ext cx="4913443" cy="5258869"/>
          </a:xfrm>
        </p:spPr>
        <p:txBody>
          <a:bodyPr>
            <a:normAutofit/>
          </a:bodyPr>
          <a:lstStyle/>
          <a:p>
            <a:pPr marL="0" indent="0">
              <a:buNone/>
            </a:pPr>
            <a:r>
              <a:rPr lang="en-US" sz="1800" dirty="0"/>
              <a:t>It's crucial to understand that data points by themselves are often meaningless. They gain value and utility only when they are understood within a broader context. This context provides the "who, what, where, when, why, and how" behind the data, which is essential for accurate analysis and ethical application</a:t>
            </a:r>
          </a:p>
          <a:p>
            <a:pPr marL="0" indent="0">
              <a:buNone/>
            </a:pPr>
            <a:r>
              <a:rPr lang="en-US" sz="1800" dirty="0"/>
              <a:t>Data comes from A </a:t>
            </a:r>
            <a:r>
              <a:rPr lang="en-US" sz="1800" b="1" dirty="0"/>
              <a:t>Data Source. </a:t>
            </a:r>
            <a:endParaRPr lang="en-US" sz="1800" dirty="0"/>
          </a:p>
          <a:p>
            <a:pPr marL="0" indent="0">
              <a:buNone/>
            </a:pPr>
            <a:r>
              <a:rPr lang="en-US" sz="1800" dirty="0"/>
              <a:t>For e.g., a customer survey, a website's server logs, a medical sensor, Data Base entry. The source can influence the data's reliability, accuracy, and potential biases.</a:t>
            </a:r>
          </a:p>
          <a:p>
            <a:endParaRPr lang="en-US" sz="1800" dirty="0"/>
          </a:p>
        </p:txBody>
      </p:sp>
      <p:pic>
        <p:nvPicPr>
          <p:cNvPr id="4" name="drawing">
            <a:extLst>
              <a:ext uri="{FF2B5EF4-FFF2-40B4-BE49-F238E27FC236}">
                <a16:creationId xmlns:a16="http://schemas.microsoft.com/office/drawing/2014/main" id="{63543F80-D26F-CF67-1F9D-55F6F9DB15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6251" y="628650"/>
            <a:ext cx="5785191" cy="4628153"/>
          </a:xfrm>
          <a:prstGeom prst="rect">
            <a:avLst/>
          </a:prstGeom>
        </p:spPr>
      </p:pic>
    </p:spTree>
    <p:extLst>
      <p:ext uri="{BB962C8B-B14F-4D97-AF65-F5344CB8AC3E}">
        <p14:creationId xmlns:p14="http://schemas.microsoft.com/office/powerpoint/2010/main" val="3712215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00DC1B0-7E1A-BD02-3F93-19E6B1B75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177E9ECB-C81A-04A3-143A-F8AF6CB029EA}"/>
              </a:ext>
            </a:extLst>
          </p:cNvPr>
          <p:cNvGraphicFramePr>
            <a:graphicFrameLocks noGrp="1"/>
          </p:cNvGraphicFramePr>
          <p:nvPr>
            <p:ph idx="1"/>
            <p:extLst>
              <p:ext uri="{D42A27DB-BD31-4B8C-83A1-F6EECF244321}">
                <p14:modId xmlns:p14="http://schemas.microsoft.com/office/powerpoint/2010/main" val="3700428677"/>
              </p:ext>
            </p:extLst>
          </p:nvPr>
        </p:nvGraphicFramePr>
        <p:xfrm>
          <a:off x="310243" y="800100"/>
          <a:ext cx="11381014" cy="57147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97863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7B65277-82C6-6D08-6DCA-4A7DCC3B7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923B0E-B172-8E1C-3704-D001C88C8738}"/>
              </a:ext>
            </a:extLst>
          </p:cNvPr>
          <p:cNvSpPr>
            <a:spLocks noGrp="1"/>
          </p:cNvSpPr>
          <p:nvPr>
            <p:ph type="title"/>
          </p:nvPr>
        </p:nvSpPr>
        <p:spPr>
          <a:xfrm>
            <a:off x="612648" y="603504"/>
            <a:ext cx="5862396" cy="1527048"/>
          </a:xfrm>
        </p:spPr>
        <p:txBody>
          <a:bodyPr vert="horz" lIns="91440" tIns="45720" rIns="91440" bIns="45720" rtlCol="0" anchor="b">
            <a:normAutofit/>
          </a:bodyPr>
          <a:lstStyle/>
          <a:p>
            <a:r>
              <a:rPr lang="en-US" sz="3300" b="1" kern="1200">
                <a:solidFill>
                  <a:schemeClr val="tx1"/>
                </a:solidFill>
                <a:latin typeface="+mj-lt"/>
                <a:ea typeface="+mj-ea"/>
                <a:cs typeface="+mj-cs"/>
              </a:rPr>
              <a:t>Data Context in Higher Education</a:t>
            </a:r>
            <a:br>
              <a:rPr lang="en-US" sz="3300" b="1" kern="1200">
                <a:solidFill>
                  <a:schemeClr val="tx1"/>
                </a:solidFill>
                <a:latin typeface="+mj-lt"/>
                <a:ea typeface="+mj-ea"/>
                <a:cs typeface="+mj-cs"/>
              </a:rPr>
            </a:br>
            <a:endParaRPr lang="en-US" sz="3300" b="1" kern="1200">
              <a:solidFill>
                <a:schemeClr val="tx1"/>
              </a:solidFill>
              <a:latin typeface="+mj-lt"/>
              <a:ea typeface="+mj-ea"/>
              <a:cs typeface="+mj-cs"/>
            </a:endParaRPr>
          </a:p>
        </p:txBody>
      </p:sp>
      <p:sp>
        <p:nvSpPr>
          <p:cNvPr id="6" name="TextBox 5">
            <a:extLst>
              <a:ext uri="{FF2B5EF4-FFF2-40B4-BE49-F238E27FC236}">
                <a16:creationId xmlns:a16="http://schemas.microsoft.com/office/drawing/2014/main" id="{2472ABE9-F36B-58E8-9304-4F5D09506DC8}"/>
              </a:ext>
            </a:extLst>
          </p:cNvPr>
          <p:cNvSpPr txBox="1"/>
          <p:nvPr/>
        </p:nvSpPr>
        <p:spPr>
          <a:xfrm>
            <a:off x="419099" y="2130552"/>
            <a:ext cx="6055945" cy="4178808"/>
          </a:xfrm>
          <a:prstGeom prst="rect">
            <a:avLst/>
          </a:prstGeom>
        </p:spPr>
        <p:txBody>
          <a:bodyPr vert="horz" lIns="91440" tIns="45720" rIns="91440" bIns="45720" rtlCol="0">
            <a:normAutofit/>
          </a:bodyPr>
          <a:lstStyle/>
          <a:p>
            <a:pPr marR="0">
              <a:lnSpc>
                <a:spcPct val="120000"/>
              </a:lnSpc>
              <a:spcBef>
                <a:spcPts val="1200"/>
              </a:spcBef>
              <a:spcAft>
                <a:spcPts val="1200"/>
              </a:spcAft>
            </a:pPr>
            <a:r>
              <a:rPr lang="en-US" sz="2400" b="1" dirty="0">
                <a:solidFill>
                  <a:srgbClr val="002060"/>
                </a:solidFill>
                <a:effectLst/>
              </a:rPr>
              <a:t>Student Performance and Success</a:t>
            </a:r>
            <a:endParaRPr lang="en-US" sz="2400" dirty="0">
              <a:solidFill>
                <a:srgbClr val="002060"/>
              </a:solidFill>
              <a:effectLst/>
            </a:endParaRPr>
          </a:p>
          <a:p>
            <a:pPr marR="0">
              <a:lnSpc>
                <a:spcPct val="120000"/>
              </a:lnSpc>
              <a:spcBef>
                <a:spcPts val="1200"/>
              </a:spcBef>
              <a:spcAft>
                <a:spcPts val="1200"/>
              </a:spcAft>
            </a:pPr>
            <a:r>
              <a:rPr lang="en-US" dirty="0">
                <a:effectLst/>
              </a:rPr>
              <a:t> Data on grades, attendance, and learning management system engagement can be used for more than just academic records. When put in context, this data can identify students at risk of dropping out and help academic advisors provide timely interventions. For example, a student with a sudden drop in a specific course's grade may need a targeted support session.</a:t>
            </a:r>
          </a:p>
        </p:txBody>
      </p:sp>
      <p:pic>
        <p:nvPicPr>
          <p:cNvPr id="4" name="drawing">
            <a:extLst>
              <a:ext uri="{FF2B5EF4-FFF2-40B4-BE49-F238E27FC236}">
                <a16:creationId xmlns:a16="http://schemas.microsoft.com/office/drawing/2014/main" id="{69FEF7C1-A9FA-2E32-04C7-64E42B0F31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49390" y="1570591"/>
            <a:ext cx="5223511" cy="4178808"/>
          </a:xfrm>
          <a:prstGeom prst="rect">
            <a:avLst/>
          </a:prstGeom>
        </p:spPr>
      </p:pic>
    </p:spTree>
    <p:extLst>
      <p:ext uri="{BB962C8B-B14F-4D97-AF65-F5344CB8AC3E}">
        <p14:creationId xmlns:p14="http://schemas.microsoft.com/office/powerpoint/2010/main" val="2634718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ACA6F80-D392-A64E-3CF8-F28F1CCEE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4" name="drawing">
            <a:extLst>
              <a:ext uri="{FF2B5EF4-FFF2-40B4-BE49-F238E27FC236}">
                <a16:creationId xmlns:a16="http://schemas.microsoft.com/office/drawing/2014/main" id="{9AEEDAD5-F77A-4CFC-8EC4-578F92EF79F1}"/>
              </a:ext>
            </a:extLst>
          </p:cNvPr>
          <p:cNvPicPr>
            <a:picLocks noChangeAspect="1"/>
          </p:cNvPicPr>
          <p:nvPr/>
        </p:nvPicPr>
        <p:blipFill>
          <a:blip r:embed="rId2">
            <a:extLst>
              <a:ext uri="{28A0092B-C50C-407E-A947-70E740481C1C}">
                <a14:useLocalDpi xmlns:a14="http://schemas.microsoft.com/office/drawing/2010/main" val="0"/>
              </a:ext>
            </a:extLst>
          </a:blip>
          <a:srcRect l="3662" r="9139" b="-2"/>
          <a:stretch>
            <a:fillRect/>
          </a:stretch>
        </p:blipFill>
        <p:spPr>
          <a:xfrm>
            <a:off x="248297" y="261257"/>
            <a:ext cx="4919280" cy="5917473"/>
          </a:xfrm>
          <a:prstGeom prst="rect">
            <a:avLst/>
          </a:prstGeom>
        </p:spPr>
      </p:pic>
      <p:sp>
        <p:nvSpPr>
          <p:cNvPr id="3" name="Content Placeholder 2">
            <a:extLst>
              <a:ext uri="{FF2B5EF4-FFF2-40B4-BE49-F238E27FC236}">
                <a16:creationId xmlns:a16="http://schemas.microsoft.com/office/drawing/2014/main" id="{C2AF8B74-561B-32B7-FC9D-4844AD4933A2}"/>
              </a:ext>
            </a:extLst>
          </p:cNvPr>
          <p:cNvSpPr>
            <a:spLocks noGrp="1"/>
          </p:cNvSpPr>
          <p:nvPr>
            <p:ph idx="1"/>
          </p:nvPr>
        </p:nvSpPr>
        <p:spPr>
          <a:xfrm>
            <a:off x="5415873" y="548637"/>
            <a:ext cx="6159417" cy="5760723"/>
          </a:xfrm>
        </p:spPr>
        <p:txBody>
          <a:bodyPr>
            <a:normAutofit/>
          </a:bodyPr>
          <a:lstStyle/>
          <a:p>
            <a:pPr marL="0" indent="0">
              <a:lnSpc>
                <a:spcPct val="110000"/>
              </a:lnSpc>
              <a:buNone/>
            </a:pPr>
            <a:r>
              <a:rPr lang="en-US" sz="1500" b="1" dirty="0"/>
              <a:t>Admissions and Enrollment</a:t>
            </a:r>
            <a:endParaRPr lang="en-US" sz="1500" dirty="0"/>
          </a:p>
          <a:p>
            <a:pPr marL="0" indent="0">
              <a:lnSpc>
                <a:spcPct val="110000"/>
              </a:lnSpc>
              <a:buNone/>
            </a:pPr>
            <a:r>
              <a:rPr lang="en-US" sz="1500" dirty="0"/>
              <a:t> Admissions data, including demographics, test scores, and application trends, is used to tailor recruitment strategies. However, this data must be used carefully. Relying too heavily on factors like ZIP code or high school GPA without considering other contextual information can perpetuate bias and lead to inequitable enrollment. Context is key to identifying and mitigating bias. An algorithm for college admissions might be biased if it's trained on historical data that favored certain demographics.</a:t>
            </a:r>
          </a:p>
          <a:p>
            <a:pPr marL="0" indent="0">
              <a:lnSpc>
                <a:spcPct val="110000"/>
              </a:lnSpc>
              <a:buNone/>
            </a:pPr>
            <a:r>
              <a:rPr lang="en-US" sz="1500" b="1" dirty="0"/>
              <a:t>Curriculum and Academic Planning</a:t>
            </a:r>
            <a:endParaRPr lang="en-US" sz="1500" dirty="0"/>
          </a:p>
          <a:p>
            <a:pPr marL="0" indent="0">
              <a:lnSpc>
                <a:spcPct val="110000"/>
              </a:lnSpc>
              <a:buNone/>
            </a:pPr>
            <a:r>
              <a:rPr lang="en-US" sz="1500" dirty="0"/>
              <a:t> Institutions use data to align their programs with the needs of the job market. By analyzing student outcomes and alumni employment data, universities can identify in-demand skills and adapt their curriculum to ensure graduates are workforce-ready. This also helps with resource allocation, such as deciding which departments need more funding or faculty.</a:t>
            </a:r>
          </a:p>
        </p:txBody>
      </p:sp>
    </p:spTree>
    <p:extLst>
      <p:ext uri="{BB962C8B-B14F-4D97-AF65-F5344CB8AC3E}">
        <p14:creationId xmlns:p14="http://schemas.microsoft.com/office/powerpoint/2010/main" val="2879725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AB9B8B4-6AA0-6EC2-5180-35BA3CFC28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logo of a department of education&#10;&#10;AI-generated content may be incorrect.">
            <a:extLst>
              <a:ext uri="{FF2B5EF4-FFF2-40B4-BE49-F238E27FC236}">
                <a16:creationId xmlns:a16="http://schemas.microsoft.com/office/drawing/2014/main" id="{A1A86ED0-74B4-DEA4-7AE6-FC6B68EBA1E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662" r="1304" b="1"/>
          <a:stretch>
            <a:fillRect/>
          </a:stretch>
        </p:blipFill>
        <p:spPr>
          <a:xfrm>
            <a:off x="727379" y="1775012"/>
            <a:ext cx="4445256" cy="4534348"/>
          </a:xfrm>
          <a:prstGeom prst="rect">
            <a:avLst/>
          </a:prstGeom>
        </p:spPr>
      </p:pic>
      <p:sp>
        <p:nvSpPr>
          <p:cNvPr id="3" name="Content Placeholder 2">
            <a:extLst>
              <a:ext uri="{FF2B5EF4-FFF2-40B4-BE49-F238E27FC236}">
                <a16:creationId xmlns:a16="http://schemas.microsoft.com/office/drawing/2014/main" id="{79882861-6803-0AE3-0D41-374820C85D15}"/>
              </a:ext>
            </a:extLst>
          </p:cNvPr>
          <p:cNvSpPr>
            <a:spLocks noGrp="1"/>
          </p:cNvSpPr>
          <p:nvPr>
            <p:ph idx="1"/>
          </p:nvPr>
        </p:nvSpPr>
        <p:spPr>
          <a:xfrm>
            <a:off x="5172635" y="1012371"/>
            <a:ext cx="6312227" cy="5296989"/>
          </a:xfrm>
        </p:spPr>
        <p:txBody>
          <a:bodyPr>
            <a:normAutofit lnSpcReduction="10000"/>
          </a:bodyPr>
          <a:lstStyle/>
          <a:p>
            <a:pPr marL="0" marR="0">
              <a:lnSpc>
                <a:spcPct val="110000"/>
              </a:lnSpc>
              <a:spcBef>
                <a:spcPts val="1200"/>
              </a:spcBef>
              <a:spcAft>
                <a:spcPts val="1200"/>
              </a:spcAft>
              <a:buNone/>
            </a:pPr>
            <a:r>
              <a:rPr lang="en-US" sz="1800" b="1" dirty="0">
                <a:effectLst/>
                <a:latin typeface="Aptos" panose="020B0004020202020204" pitchFamily="34" charset="0"/>
                <a:ea typeface="Aptos" panose="020B0004020202020204" pitchFamily="34" charset="0"/>
                <a:cs typeface="Aptos" panose="020B0004020202020204" pitchFamily="34" charset="0"/>
              </a:rPr>
              <a:t>Operational Efficiency</a:t>
            </a:r>
            <a:endParaRPr lang="en-US" sz="1800" dirty="0">
              <a:effectLst/>
              <a:latin typeface="Aptos" panose="020B0004020202020204" pitchFamily="34" charset="0"/>
              <a:ea typeface="Times New Roman" panose="02020603050405020304" pitchFamily="18" charset="0"/>
              <a:cs typeface="Times New Roman" panose="02020603050405020304" pitchFamily="18" charset="0"/>
            </a:endParaRPr>
          </a:p>
          <a:p>
            <a:pPr marL="0" marR="0">
              <a:lnSpc>
                <a:spcPct val="110000"/>
              </a:lnSpc>
              <a:spcBef>
                <a:spcPts val="1200"/>
              </a:spcBef>
              <a:spcAft>
                <a:spcPts val="1200"/>
              </a:spcAft>
              <a:buNone/>
            </a:pPr>
            <a:r>
              <a:rPr lang="en-US" sz="1800" dirty="0">
                <a:effectLst/>
                <a:latin typeface="Aptos" panose="020B0004020202020204" pitchFamily="34" charset="0"/>
                <a:ea typeface="Aptos" panose="020B0004020202020204" pitchFamily="34" charset="0"/>
                <a:cs typeface="Aptos" panose="020B0004020202020204" pitchFamily="34" charset="0"/>
              </a:rPr>
              <a:t> Data analytics helps universities manage their resources more effectively. By analyzing data from finance, human resources, and facility usage, institutions can streamline administrative tasks, optimize budgets, and improve campus-wide services.</a:t>
            </a:r>
            <a:endParaRPr lang="en-US" sz="1800" dirty="0">
              <a:effectLst/>
              <a:latin typeface="Aptos" panose="020B0004020202020204" pitchFamily="34" charset="0"/>
              <a:ea typeface="Times New Roman" panose="02020603050405020304" pitchFamily="18" charset="0"/>
              <a:cs typeface="Times New Roman" panose="02020603050405020304" pitchFamily="18" charset="0"/>
            </a:endParaRPr>
          </a:p>
          <a:p>
            <a:pPr marL="0" marR="0">
              <a:lnSpc>
                <a:spcPct val="110000"/>
              </a:lnSpc>
              <a:spcBef>
                <a:spcPts val="1200"/>
              </a:spcBef>
              <a:spcAft>
                <a:spcPts val="1200"/>
              </a:spcAft>
              <a:buNone/>
            </a:pPr>
            <a:r>
              <a:rPr lang="en-US" sz="1800" b="1" dirty="0">
                <a:effectLst/>
                <a:latin typeface="Aptos" panose="020B0004020202020204" pitchFamily="34" charset="0"/>
                <a:ea typeface="Aptos" panose="020B0004020202020204" pitchFamily="34" charset="0"/>
                <a:cs typeface="Aptos" panose="020B0004020202020204" pitchFamily="34" charset="0"/>
              </a:rPr>
              <a:t>Ethical and Privacy Considerations</a:t>
            </a:r>
            <a:endParaRPr lang="en-US" sz="1800" dirty="0">
              <a:effectLst/>
              <a:latin typeface="Aptos" panose="020B0004020202020204" pitchFamily="34" charset="0"/>
              <a:ea typeface="Times New Roman" panose="02020603050405020304" pitchFamily="18" charset="0"/>
              <a:cs typeface="Times New Roman" panose="02020603050405020304" pitchFamily="18" charset="0"/>
            </a:endParaRPr>
          </a:p>
          <a:p>
            <a:pPr marL="0" marR="0">
              <a:lnSpc>
                <a:spcPct val="110000"/>
              </a:lnSpc>
              <a:spcBef>
                <a:spcPts val="1200"/>
              </a:spcBef>
              <a:spcAft>
                <a:spcPts val="1200"/>
              </a:spcAft>
              <a:buNone/>
            </a:pPr>
            <a:r>
              <a:rPr lang="en-US" sz="1800" dirty="0">
                <a:effectLst/>
                <a:latin typeface="Aptos" panose="020B0004020202020204" pitchFamily="34" charset="0"/>
                <a:ea typeface="Aptos" panose="020B0004020202020204" pitchFamily="34" charset="0"/>
                <a:cs typeface="Aptos" panose="020B0004020202020204" pitchFamily="34" charset="0"/>
              </a:rPr>
              <a:t> The context of student data is particularly sensitive. Institutions must adhere to regulations like FERPA (Family Educational Rights and Privacy Act) and establish strong data governance frameworks. This includes being transparent with students about what data is collected and how it is used and ensuring that algorithms do not lead to biased or discriminatory outcomes in areas like financial aid or disciplinary action</a:t>
            </a:r>
            <a:r>
              <a:rPr lang="en-US" sz="1600" dirty="0">
                <a:effectLst/>
                <a:latin typeface="Aptos" panose="020B0004020202020204" pitchFamily="34" charset="0"/>
                <a:ea typeface="Aptos" panose="020B0004020202020204" pitchFamily="34" charset="0"/>
                <a:cs typeface="Aptos" panose="020B0004020202020204" pitchFamily="34" charset="0"/>
              </a:rPr>
              <a:t>.</a:t>
            </a:r>
            <a:r>
              <a:rPr lang="en-US" sz="1400" dirty="0">
                <a:effectLst/>
                <a:latin typeface="Aptos" panose="020B0004020202020204" pitchFamily="34" charset="0"/>
                <a:ea typeface="Aptos" panose="020B0004020202020204" pitchFamily="34" charset="0"/>
                <a:cs typeface="Aptos" panose="020B0004020202020204" pitchFamily="34" charset="0"/>
              </a:rPr>
              <a:t> </a:t>
            </a:r>
            <a:endParaRPr lang="en-US" sz="1400" dirty="0">
              <a:effectLst/>
              <a:latin typeface="Aptos" panose="020B0004020202020204" pitchFamily="34" charset="0"/>
              <a:ea typeface="Times New Roman" panose="02020603050405020304" pitchFamily="18" charset="0"/>
              <a:cs typeface="Times New Roman" panose="02020603050405020304" pitchFamily="18" charset="0"/>
            </a:endParaRPr>
          </a:p>
          <a:p>
            <a:pPr marL="0" indent="0">
              <a:lnSpc>
                <a:spcPct val="110000"/>
              </a:lnSpc>
              <a:buNone/>
            </a:pPr>
            <a:endParaRPr lang="en-US" sz="1400" dirty="0"/>
          </a:p>
        </p:txBody>
      </p:sp>
      <p:sp>
        <p:nvSpPr>
          <p:cNvPr id="6" name="TextBox 5">
            <a:extLst>
              <a:ext uri="{FF2B5EF4-FFF2-40B4-BE49-F238E27FC236}">
                <a16:creationId xmlns:a16="http://schemas.microsoft.com/office/drawing/2014/main" id="{7E5A618F-B412-ECB0-F580-8E3133DE4543}"/>
              </a:ext>
            </a:extLst>
          </p:cNvPr>
          <p:cNvSpPr txBox="1"/>
          <p:nvPr/>
        </p:nvSpPr>
        <p:spPr>
          <a:xfrm>
            <a:off x="2338205" y="6109305"/>
            <a:ext cx="2834430"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www.gbcnv.edu/rights_responsibilities/student_records.html">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nd/3.0/">
                  <a:extLst>
                    <a:ext uri="{A12FA001-AC4F-418D-AE19-62706E023703}">
                      <ahyp:hlinkClr xmlns:ahyp="http://schemas.microsoft.com/office/drawing/2018/hyperlinkcolor" val="tx"/>
                    </a:ext>
                  </a:extLst>
                </a:hlinkClick>
              </a:rPr>
              <a:t>CC BY-NC-ND</a:t>
            </a:r>
            <a:endParaRPr lang="en-US" sz="700">
              <a:solidFill>
                <a:srgbClr val="FFFFFF"/>
              </a:solidFill>
            </a:endParaRPr>
          </a:p>
        </p:txBody>
      </p:sp>
    </p:spTree>
    <p:extLst>
      <p:ext uri="{BB962C8B-B14F-4D97-AF65-F5344CB8AC3E}">
        <p14:creationId xmlns:p14="http://schemas.microsoft.com/office/powerpoint/2010/main" val="1454600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00DC1B0-7E1A-BD02-3F93-19E6B1B75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1ED5F2-AD0E-576A-9F4F-52CAA46E59C8}"/>
              </a:ext>
            </a:extLst>
          </p:cNvPr>
          <p:cNvSpPr>
            <a:spLocks noGrp="1"/>
          </p:cNvSpPr>
          <p:nvPr>
            <p:ph type="title"/>
          </p:nvPr>
        </p:nvSpPr>
        <p:spPr>
          <a:xfrm>
            <a:off x="612649" y="548638"/>
            <a:ext cx="3493008" cy="5788152"/>
          </a:xfrm>
        </p:spPr>
        <p:txBody>
          <a:bodyPr anchor="ctr">
            <a:normAutofit/>
          </a:bodyPr>
          <a:lstStyle/>
          <a:p>
            <a:r>
              <a:rPr lang="en-US" sz="3400"/>
              <a:t>Fairness, transparency, accountability, privacy, and causation</a:t>
            </a:r>
          </a:p>
        </p:txBody>
      </p:sp>
      <p:graphicFrame>
        <p:nvGraphicFramePr>
          <p:cNvPr id="5" name="Content Placeholder 2">
            <a:extLst>
              <a:ext uri="{FF2B5EF4-FFF2-40B4-BE49-F238E27FC236}">
                <a16:creationId xmlns:a16="http://schemas.microsoft.com/office/drawing/2014/main" id="{CED9D15B-ED7F-4656-47D6-6E7BB46DD58B}"/>
              </a:ext>
            </a:extLst>
          </p:cNvPr>
          <p:cNvGraphicFramePr>
            <a:graphicFrameLocks noGrp="1"/>
          </p:cNvGraphicFramePr>
          <p:nvPr>
            <p:ph idx="1"/>
            <p:extLst>
              <p:ext uri="{D42A27DB-BD31-4B8C-83A1-F6EECF244321}">
                <p14:modId xmlns:p14="http://schemas.microsoft.com/office/powerpoint/2010/main" val="683675197"/>
              </p:ext>
            </p:extLst>
          </p:nvPr>
        </p:nvGraphicFramePr>
        <p:xfrm>
          <a:off x="4244455" y="109182"/>
          <a:ext cx="7313232"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7885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53CF00F-82D0-0DBA-75D5-1D01B4526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B4F09E-A7B6-72C7-31BA-631A4FC2BB7B}"/>
              </a:ext>
            </a:extLst>
          </p:cNvPr>
          <p:cNvSpPr>
            <a:spLocks noGrp="1"/>
          </p:cNvSpPr>
          <p:nvPr>
            <p:ph type="title"/>
          </p:nvPr>
        </p:nvSpPr>
        <p:spPr>
          <a:xfrm>
            <a:off x="612648" y="548640"/>
            <a:ext cx="10945037" cy="1133856"/>
          </a:xfrm>
        </p:spPr>
        <p:txBody>
          <a:bodyPr anchor="t">
            <a:normAutofit/>
          </a:bodyPr>
          <a:lstStyle/>
          <a:p>
            <a:r>
              <a:rPr lang="en-US" dirty="0"/>
              <a:t>Orbitz an online travel company. A classic example of ethical issues in data science.</a:t>
            </a:r>
          </a:p>
        </p:txBody>
      </p:sp>
      <p:graphicFrame>
        <p:nvGraphicFramePr>
          <p:cNvPr id="5" name="Content Placeholder 2">
            <a:extLst>
              <a:ext uri="{FF2B5EF4-FFF2-40B4-BE49-F238E27FC236}">
                <a16:creationId xmlns:a16="http://schemas.microsoft.com/office/drawing/2014/main" id="{CF180A2B-FE35-74C5-0641-4FB4024FC0BD}"/>
              </a:ext>
            </a:extLst>
          </p:cNvPr>
          <p:cNvGraphicFramePr>
            <a:graphicFrameLocks noGrp="1"/>
          </p:cNvGraphicFramePr>
          <p:nvPr>
            <p:ph idx="1"/>
            <p:extLst>
              <p:ext uri="{D42A27DB-BD31-4B8C-83A1-F6EECF244321}">
                <p14:modId xmlns:p14="http://schemas.microsoft.com/office/powerpoint/2010/main" val="2592175063"/>
              </p:ext>
            </p:extLst>
          </p:nvPr>
        </p:nvGraphicFramePr>
        <p:xfrm>
          <a:off x="612648" y="1881051"/>
          <a:ext cx="10945037" cy="44143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7486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C20CE451-818C-E63D-258B-234B6C543D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E07A1A-3FEE-5CC8-7567-AB3C661B9702}"/>
              </a:ext>
            </a:extLst>
          </p:cNvPr>
          <p:cNvSpPr>
            <a:spLocks noGrp="1"/>
          </p:cNvSpPr>
          <p:nvPr>
            <p:ph type="title"/>
          </p:nvPr>
        </p:nvSpPr>
        <p:spPr>
          <a:xfrm>
            <a:off x="612648" y="603504"/>
            <a:ext cx="4225483" cy="624795"/>
          </a:xfrm>
        </p:spPr>
        <p:txBody>
          <a:bodyPr anchor="b">
            <a:normAutofit/>
          </a:bodyPr>
          <a:lstStyle/>
          <a:p>
            <a:r>
              <a:rPr lang="en-US" dirty="0"/>
              <a:t>Fairness</a:t>
            </a:r>
          </a:p>
        </p:txBody>
      </p:sp>
      <p:sp>
        <p:nvSpPr>
          <p:cNvPr id="3" name="Content Placeholder 2">
            <a:extLst>
              <a:ext uri="{FF2B5EF4-FFF2-40B4-BE49-F238E27FC236}">
                <a16:creationId xmlns:a16="http://schemas.microsoft.com/office/drawing/2014/main" id="{669EDF77-25FD-DDDA-D26E-5726D4E66180}"/>
              </a:ext>
            </a:extLst>
          </p:cNvPr>
          <p:cNvSpPr>
            <a:spLocks noGrp="1"/>
          </p:cNvSpPr>
          <p:nvPr>
            <p:ph idx="1"/>
          </p:nvPr>
        </p:nvSpPr>
        <p:spPr>
          <a:xfrm>
            <a:off x="612647" y="1180531"/>
            <a:ext cx="5385544" cy="5677469"/>
          </a:xfrm>
        </p:spPr>
        <p:txBody>
          <a:bodyPr>
            <a:noAutofit/>
          </a:bodyPr>
          <a:lstStyle/>
          <a:p>
            <a:pPr marL="0" indent="0">
              <a:lnSpc>
                <a:spcPct val="110000"/>
              </a:lnSpc>
              <a:buNone/>
            </a:pPr>
            <a:r>
              <a:rPr lang="en-US" sz="1400" dirty="0"/>
              <a:t>Fairness in data science means ensuring that algorithms and models do not perpetuate or amplify existing societal biases. Data sets often reflect historical and systemic prejudices related to race, gender, socioeconomic status, and other factors. If a model is trained on this biased data, it can lead to discriminatory outcomes. For example, a hiring algorithm trained on a biased dataset may unfairly screen out qualified candidates from certain demographics. </a:t>
            </a:r>
          </a:p>
          <a:p>
            <a:pPr marL="0" indent="0">
              <a:lnSpc>
                <a:spcPct val="110000"/>
              </a:lnSpc>
              <a:buNone/>
            </a:pPr>
            <a:endParaRPr lang="en-US" sz="1400" dirty="0"/>
          </a:p>
          <a:p>
            <a:pPr marL="0" indent="0">
              <a:lnSpc>
                <a:spcPct val="110000"/>
              </a:lnSpc>
              <a:buNone/>
            </a:pPr>
            <a:r>
              <a:rPr lang="en-US" sz="1400" dirty="0"/>
              <a:t>The goal of fairness is to build systems that provide equitable treatment and outcomes for all individuals and groups. The practice was seen by many as unfair. While Orbitz executives argued they weren't charging different prices for the same room, they were actively curating a more expensive set of options for a specific demographic. This raised questions about whether it was right to use a proxy for income (the type of computer) to influence a person's choices and potentially encourage them to spend more.</a:t>
            </a:r>
          </a:p>
        </p:txBody>
      </p:sp>
      <p:pic>
        <p:nvPicPr>
          <p:cNvPr id="1026" name="Picture 2">
            <a:extLst>
              <a:ext uri="{FF2B5EF4-FFF2-40B4-BE49-F238E27FC236}">
                <a16:creationId xmlns:a16="http://schemas.microsoft.com/office/drawing/2014/main" id="{91D5D91E-2735-A843-1070-758CB6247F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4897" r="10757"/>
          <a:stretch>
            <a:fillRect/>
          </a:stretch>
        </p:blipFill>
        <p:spPr bwMode="auto">
          <a:xfrm>
            <a:off x="6271145" y="178527"/>
            <a:ext cx="5920853" cy="6371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5119060"/>
      </p:ext>
    </p:extLst>
  </p:cSld>
  <p:clrMapOvr>
    <a:masterClrMapping/>
  </p:clrMapOvr>
</p:sld>
</file>

<file path=ppt/theme/theme1.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64</TotalTime>
  <Words>1870</Words>
  <Application>Microsoft Office PowerPoint</Application>
  <PresentationFormat>Widescreen</PresentationFormat>
  <Paragraphs>57</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Aptos</vt:lpstr>
      <vt:lpstr>Arial</vt:lpstr>
      <vt:lpstr>Neue Haas Grotesk Text Pro</vt:lpstr>
      <vt:lpstr>VanillaVTI</vt:lpstr>
      <vt:lpstr>Data Science in Context  By Nakyazze Pricilla  Date: "2025-09-02"</vt:lpstr>
      <vt:lpstr>PowerPoint Presentation</vt:lpstr>
      <vt:lpstr>PowerPoint Presentation</vt:lpstr>
      <vt:lpstr>Data Context in Higher Education </vt:lpstr>
      <vt:lpstr>PowerPoint Presentation</vt:lpstr>
      <vt:lpstr>PowerPoint Presentation</vt:lpstr>
      <vt:lpstr>Fairness, transparency, accountability, privacy, and causation</vt:lpstr>
      <vt:lpstr>Orbitz an online travel company. A classic example of ethical issues in data science.</vt:lpstr>
      <vt:lpstr>Fairness</vt:lpstr>
      <vt:lpstr>PowerPoint Presentation</vt:lpstr>
      <vt:lpstr>Accountability</vt:lpstr>
      <vt:lpstr>Privacy</vt:lpstr>
      <vt:lpstr>Causation</vt:lpstr>
      <vt:lpstr>Conclusion</vt:lpstr>
      <vt:lpstr>Data Science in Context. 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Shafik Kalyango</dc:creator>
  <cp:lastModifiedBy>Pricilla Nakyazze</cp:lastModifiedBy>
  <cp:revision>3</cp:revision>
  <dcterms:created xsi:type="dcterms:W3CDTF">2025-09-03T00:09:28Z</dcterms:created>
  <dcterms:modified xsi:type="dcterms:W3CDTF">2025-09-03T01:17:18Z</dcterms:modified>
</cp:coreProperties>
</file>