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8" r:id="rId3"/>
    <p:sldId id="259" r:id="rId4"/>
    <p:sldId id="260" r:id="rId5"/>
    <p:sldId id="261" r:id="rId6"/>
    <p:sldId id="262" r:id="rId7"/>
    <p:sldId id="263" r:id="rId8"/>
    <p:sldId id="264" r:id="rId9"/>
    <p:sldId id="265" r:id="rId10"/>
    <p:sldId id="267" r:id="rId11"/>
    <p:sldId id="268"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F19AA-208D-43CE-A8CC-84D55002ABE3}" v="229" dt="2021-03-29T14:03:19.030"/>
    <p1510:client id="{60CD4D67-BA68-4072-A64E-79F6605A4214}" v="691" dt="2021-03-28T16:26:34.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3/30/2021</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49496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3/30/2021</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6801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3/30/2021</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13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3/30/2021</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3325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3/30/2021</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113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3/30/2021</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3583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3/30/2021</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0700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3/30/2021</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98616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3/30/2021</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93216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3/30/2021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3313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3/30/2021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60045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3/30/2021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798297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0" r:id="rId6"/>
    <p:sldLayoutId id="2147483706" r:id="rId7"/>
    <p:sldLayoutId id="2147483707" r:id="rId8"/>
    <p:sldLayoutId id="2147483708" r:id="rId9"/>
    <p:sldLayoutId id="2147483709" r:id="rId10"/>
    <p:sldLayoutId id="214748371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omkar5/dataset-for-bank-loan-predictio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601567C-4815-45C4-A8C8-DEF236232A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9D2BBCA2-F039-47DF-B36F-39D7E7CC009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277711D3-2534-4918-8661-020829D713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xmlns="" id="{76D879C9-8047-403D-8A2D-252586EF71ED}"/>
              </a:ext>
            </a:extLst>
          </p:cNvPr>
          <p:cNvSpPr>
            <a:spLocks noGrp="1"/>
          </p:cNvSpPr>
          <p:nvPr/>
        </p:nvSpPr>
        <p:spPr>
          <a:xfrm>
            <a:off x="401433" y="501796"/>
            <a:ext cx="11385630" cy="5222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3600" dirty="0">
                <a:latin typeface="Times New Roman"/>
                <a:ea typeface="+mj-lt"/>
                <a:cs typeface="+mj-lt"/>
              </a:rPr>
              <a:t>BANKING CUSTOMER &amp; LOAN PREDICTION SYSTEM</a:t>
            </a:r>
            <a:endParaRPr lang="en-US" sz="3600" dirty="0">
              <a:latin typeface="Times New Roman"/>
              <a:cs typeface="Times New Roman"/>
            </a:endParaRPr>
          </a:p>
        </p:txBody>
      </p:sp>
      <p:sp>
        <p:nvSpPr>
          <p:cNvPr id="9" name="TextBox 1">
            <a:extLst>
              <a:ext uri="{FF2B5EF4-FFF2-40B4-BE49-F238E27FC236}">
                <a16:creationId xmlns:a16="http://schemas.microsoft.com/office/drawing/2014/main" xmlns="" id="{80069F3B-4413-42FF-8D6A-AC78DB926900}"/>
              </a:ext>
            </a:extLst>
          </p:cNvPr>
          <p:cNvSpPr txBox="1"/>
          <p:nvPr/>
        </p:nvSpPr>
        <p:spPr>
          <a:xfrm>
            <a:off x="3281848" y="1214504"/>
            <a:ext cx="603540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400" dirty="0">
                <a:latin typeface="Times New Roman"/>
                <a:cs typeface="Calibri"/>
              </a:rPr>
              <a:t>Dept. Of Computer Science &amp; Engineering</a:t>
            </a:r>
            <a:endParaRPr lang="en-US" sz="2400" dirty="0">
              <a:latin typeface="Times New Roman"/>
              <a:cs typeface="Calibri"/>
            </a:endParaRPr>
          </a:p>
          <a:p>
            <a:pPr algn="ctr"/>
            <a:r>
              <a:rPr lang="en-GB" sz="2400" dirty="0">
                <a:latin typeface="Times New Roman"/>
                <a:cs typeface="Calibri"/>
              </a:rPr>
              <a:t>Rajiv Gandhi University</a:t>
            </a:r>
          </a:p>
        </p:txBody>
      </p:sp>
      <p:pic>
        <p:nvPicPr>
          <p:cNvPr id="4" name="Picture 4" descr="A picture containing text&#10;&#10;Description automatically generated">
            <a:extLst>
              <a:ext uri="{FF2B5EF4-FFF2-40B4-BE49-F238E27FC236}">
                <a16:creationId xmlns:a16="http://schemas.microsoft.com/office/drawing/2014/main" xmlns="" id="{DB75C943-C304-400E-A0D4-B8AC485CCD8C}"/>
              </a:ext>
            </a:extLst>
          </p:cNvPr>
          <p:cNvPicPr>
            <a:picLocks noChangeAspect="1"/>
          </p:cNvPicPr>
          <p:nvPr/>
        </p:nvPicPr>
        <p:blipFill>
          <a:blip r:embed="rId2"/>
          <a:stretch>
            <a:fillRect/>
          </a:stretch>
        </p:blipFill>
        <p:spPr>
          <a:xfrm>
            <a:off x="5842478" y="2242617"/>
            <a:ext cx="715810" cy="754823"/>
          </a:xfrm>
          <a:prstGeom prst="rect">
            <a:avLst/>
          </a:prstGeom>
        </p:spPr>
      </p:pic>
      <p:sp>
        <p:nvSpPr>
          <p:cNvPr id="11" name="TextBox 1">
            <a:extLst>
              <a:ext uri="{FF2B5EF4-FFF2-40B4-BE49-F238E27FC236}">
                <a16:creationId xmlns:a16="http://schemas.microsoft.com/office/drawing/2014/main" xmlns="" id="{9DB69F34-51BF-4BB4-95B3-EB3964461D69}"/>
              </a:ext>
            </a:extLst>
          </p:cNvPr>
          <p:cNvSpPr txBox="1"/>
          <p:nvPr/>
        </p:nvSpPr>
        <p:spPr>
          <a:xfrm>
            <a:off x="3573882" y="3132723"/>
            <a:ext cx="5331498"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400" dirty="0">
                <a:latin typeface="Times New Roman"/>
                <a:cs typeface="Times New Roman"/>
              </a:rPr>
              <a:t>Under the Supervision &amp; Guidance of</a:t>
            </a:r>
            <a:endParaRPr lang="en-US" sz="2400" dirty="0">
              <a:latin typeface="Times New Roman"/>
              <a:cs typeface="Times New Roman"/>
            </a:endParaRPr>
          </a:p>
          <a:p>
            <a:pPr algn="ctr"/>
            <a:r>
              <a:rPr lang="en-GB" sz="2400" b="1" dirty="0">
                <a:latin typeface="Times New Roman"/>
                <a:cs typeface="Calibri"/>
              </a:rPr>
              <a:t>Prof. Utpal Bhattacharjee</a:t>
            </a:r>
          </a:p>
          <a:p>
            <a:pPr algn="ctr"/>
            <a:r>
              <a:rPr lang="en-GB" sz="2400" b="1" dirty="0">
                <a:latin typeface="Times New Roman"/>
                <a:cs typeface="Calibri"/>
              </a:rPr>
              <a:t>Professor Dept. of CSE</a:t>
            </a:r>
          </a:p>
        </p:txBody>
      </p:sp>
      <p:sp>
        <p:nvSpPr>
          <p:cNvPr id="13" name="TextBox 1">
            <a:extLst>
              <a:ext uri="{FF2B5EF4-FFF2-40B4-BE49-F238E27FC236}">
                <a16:creationId xmlns:a16="http://schemas.microsoft.com/office/drawing/2014/main" xmlns="" id="{F91902E5-8097-4126-9841-2AF7685287CB}"/>
              </a:ext>
            </a:extLst>
          </p:cNvPr>
          <p:cNvSpPr txBox="1"/>
          <p:nvPr/>
        </p:nvSpPr>
        <p:spPr>
          <a:xfrm>
            <a:off x="7837028" y="4722242"/>
            <a:ext cx="3901855" cy="151118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spcBef>
                <a:spcPts val="1000"/>
              </a:spcBef>
            </a:pPr>
            <a:r>
              <a:rPr lang="en-US" sz="1400" cap="all" dirty="0">
                <a:latin typeface="Times New Roman"/>
                <a:cs typeface="Times New Roman"/>
              </a:rPr>
              <a:t>PRESENTED BY:</a:t>
            </a:r>
            <a:endParaRPr lang="en-US" sz="1400" dirty="0">
              <a:latin typeface="Times New Roman"/>
              <a:ea typeface="+mn-lt"/>
              <a:cs typeface="Times New Roman"/>
            </a:endParaRPr>
          </a:p>
          <a:p>
            <a:pPr>
              <a:lnSpc>
                <a:spcPct val="120000"/>
              </a:lnSpc>
              <a:spcBef>
                <a:spcPts val="1000"/>
              </a:spcBef>
            </a:pPr>
            <a:r>
              <a:rPr lang="en-US" sz="1400" b="1" cap="all" dirty="0">
                <a:latin typeface="Calibri"/>
                <a:cs typeface="Times New Roman"/>
              </a:rPr>
              <a:t>                            </a:t>
            </a:r>
            <a:r>
              <a:rPr lang="en-US" sz="1400" b="1" cap="all" dirty="0">
                <a:latin typeface="Times New Roman"/>
                <a:cs typeface="Times New Roman"/>
              </a:rPr>
              <a:t>PRANAB BORA</a:t>
            </a:r>
            <a:endParaRPr lang="en-US" sz="1400" b="1" dirty="0">
              <a:latin typeface="Times New Roman"/>
              <a:ea typeface="+mn-lt"/>
              <a:cs typeface="Times New Roman"/>
            </a:endParaRPr>
          </a:p>
          <a:p>
            <a:pPr>
              <a:lnSpc>
                <a:spcPct val="120000"/>
              </a:lnSpc>
              <a:spcBef>
                <a:spcPts val="1000"/>
              </a:spcBef>
            </a:pPr>
            <a:r>
              <a:rPr lang="en-US" sz="1400" b="1" cap="all" dirty="0">
                <a:latin typeface="Times New Roman"/>
                <a:cs typeface="Times New Roman"/>
              </a:rPr>
              <a:t>                         MCA </a:t>
            </a:r>
            <a:r>
              <a:rPr lang="en-US" sz="1400" b="1" cap="all" dirty="0" smtClean="0">
                <a:latin typeface="Times New Roman"/>
                <a:cs typeface="Times New Roman"/>
              </a:rPr>
              <a:t>6TH </a:t>
            </a:r>
            <a:r>
              <a:rPr lang="en-US" sz="1400" b="1" cap="all" dirty="0">
                <a:latin typeface="Times New Roman"/>
                <a:cs typeface="Times New Roman"/>
              </a:rPr>
              <a:t>SEMESTER</a:t>
            </a:r>
            <a:endParaRPr lang="en-US" sz="1400" b="1" dirty="0">
              <a:latin typeface="Times New Roman"/>
              <a:ea typeface="+mn-lt"/>
              <a:cs typeface="Times New Roman"/>
            </a:endParaRPr>
          </a:p>
          <a:p>
            <a:pPr>
              <a:lnSpc>
                <a:spcPct val="120000"/>
              </a:lnSpc>
              <a:spcBef>
                <a:spcPts val="1000"/>
              </a:spcBef>
            </a:pPr>
            <a:r>
              <a:rPr lang="en-US" sz="1400" b="1" cap="all" dirty="0">
                <a:latin typeface="Times New Roman"/>
                <a:cs typeface="Times New Roman"/>
              </a:rPr>
              <a:t>                         18MCA012</a:t>
            </a:r>
            <a:endParaRPr lang="en-US" sz="1400" b="1" dirty="0">
              <a:latin typeface="Times New Roman"/>
              <a:ea typeface="+mn-lt"/>
              <a:cs typeface="Times New Roman"/>
            </a:endParaRPr>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427E49-F02D-417D-940E-B5E2ED62090D}"/>
              </a:ext>
            </a:extLst>
          </p:cNvPr>
          <p:cNvSpPr>
            <a:spLocks noGrp="1"/>
          </p:cNvSpPr>
          <p:nvPr>
            <p:ph type="title"/>
          </p:nvPr>
        </p:nvSpPr>
        <p:spPr/>
        <p:txBody>
          <a:bodyPr/>
          <a:lstStyle/>
          <a:p>
            <a:r>
              <a:rPr lang="en-GB" dirty="0"/>
              <a:t>Reference</a:t>
            </a:r>
          </a:p>
        </p:txBody>
      </p:sp>
      <p:sp>
        <p:nvSpPr>
          <p:cNvPr id="3" name="TextBox 2">
            <a:extLst>
              <a:ext uri="{FF2B5EF4-FFF2-40B4-BE49-F238E27FC236}">
                <a16:creationId xmlns:a16="http://schemas.microsoft.com/office/drawing/2014/main" xmlns="" id="{45403B50-3A83-449E-A55F-B63AB0A0FA2E}"/>
              </a:ext>
            </a:extLst>
          </p:cNvPr>
          <p:cNvSpPr txBox="1"/>
          <p:nvPr/>
        </p:nvSpPr>
        <p:spPr>
          <a:xfrm>
            <a:off x="1245269" y="2057400"/>
            <a:ext cx="1029301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dirty="0">
                <a:latin typeface="Times New Roman"/>
                <a:ea typeface="+mn-lt"/>
                <a:cs typeface="+mn-lt"/>
              </a:rPr>
              <a:t>Rattle data mining tool: available from http://rattle.togaware.com/rattle-download.html </a:t>
            </a:r>
            <a:endParaRPr lang="en-US" sz="2000">
              <a:latin typeface="Times New Roman"/>
              <a:ea typeface="+mn-lt"/>
              <a:cs typeface="+mn-lt"/>
            </a:endParaRPr>
          </a:p>
          <a:p>
            <a:pPr marL="342900" indent="-342900">
              <a:buFont typeface="Wingdings"/>
              <a:buChar char="Ø"/>
            </a:pPr>
            <a:r>
              <a:rPr lang="en-GB" sz="2000" dirty="0">
                <a:latin typeface="Times New Roman"/>
                <a:ea typeface="+mn-lt"/>
                <a:cs typeface="+mn-lt"/>
              </a:rPr>
              <a:t>Ekta </a:t>
            </a:r>
            <a:r>
              <a:rPr lang="en-GB" sz="2000" dirty="0" err="1">
                <a:latin typeface="Times New Roman"/>
                <a:ea typeface="+mn-lt"/>
                <a:cs typeface="+mn-lt"/>
              </a:rPr>
              <a:t>Gandotra</a:t>
            </a:r>
            <a:r>
              <a:rPr lang="en-GB" sz="2000" dirty="0">
                <a:latin typeface="Times New Roman"/>
                <a:ea typeface="+mn-lt"/>
                <a:cs typeface="+mn-lt"/>
              </a:rPr>
              <a:t>, Divya Bansal, Sanjeev </a:t>
            </a:r>
            <a:r>
              <a:rPr lang="en-GB" sz="2000" dirty="0" err="1">
                <a:latin typeface="Times New Roman"/>
                <a:ea typeface="+mn-lt"/>
                <a:cs typeface="+mn-lt"/>
              </a:rPr>
              <a:t>Sofat</a:t>
            </a:r>
            <a:r>
              <a:rPr lang="en-GB" sz="2000" dirty="0">
                <a:latin typeface="Times New Roman"/>
                <a:ea typeface="+mn-lt"/>
                <a:cs typeface="+mn-lt"/>
              </a:rPr>
              <a:t> 2014, ‘Malware Analysis and Classification: A </a:t>
            </a:r>
            <a:r>
              <a:rPr lang="en-GB" sz="2000" dirty="0" err="1">
                <a:latin typeface="Times New Roman"/>
                <a:ea typeface="+mn-lt"/>
                <a:cs typeface="+mn-lt"/>
              </a:rPr>
              <a:t>Survey’available</a:t>
            </a:r>
            <a:r>
              <a:rPr lang="en-GB" sz="2000" dirty="0">
                <a:latin typeface="Times New Roman"/>
                <a:ea typeface="+mn-lt"/>
                <a:cs typeface="+mn-lt"/>
              </a:rPr>
              <a:t> from http:// www.scirp.org/journal/jis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J. R. Quinlan. Induction of Decision Tree. Machine Learning, Vol. 1, No. 1. pp. 81-106., 1086.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Mean Decrease Accuracy https://dinsdalelab.sdsu.edu/metag.stats/code/randomforest.hml </a:t>
            </a:r>
            <a:endParaRPr lang="en-US" sz="2000" dirty="0">
              <a:latin typeface="Times New Roman"/>
              <a:ea typeface="+mn-lt"/>
              <a:cs typeface="+mn-lt"/>
            </a:endParaRPr>
          </a:p>
          <a:p>
            <a:pPr marL="342900" indent="-342900">
              <a:buFont typeface="Wingdings"/>
              <a:buChar char="Ø"/>
            </a:pPr>
            <a:r>
              <a:rPr lang="en-GB" sz="2000" dirty="0">
                <a:latin typeface="Times New Roman"/>
              </a:rPr>
              <a:t>J.R. Quinlan. Induction of decision trees. </a:t>
            </a:r>
            <a:r>
              <a:rPr lang="en-GB" sz="2000" err="1">
                <a:latin typeface="Times New Roman"/>
              </a:rPr>
              <a:t>MachinelearningSpringer</a:t>
            </a:r>
            <a:r>
              <a:rPr lang="en-GB" sz="2000" dirty="0">
                <a:latin typeface="Times New Roman"/>
              </a:rPr>
              <a:t>, 1(1):81–106, 1086. </a:t>
            </a:r>
            <a:endParaRPr lang="en-US" sz="2000">
              <a:latin typeface="Times New Roman"/>
              <a:cs typeface="Times New Roman"/>
            </a:endParaRPr>
          </a:p>
          <a:p>
            <a:pPr marL="342900" indent="-342900">
              <a:buFont typeface="Wingdings"/>
              <a:buChar char="Ø"/>
            </a:pPr>
            <a:r>
              <a:rPr lang="en-GB" sz="2000" dirty="0">
                <a:latin typeface="Times New Roman"/>
              </a:rPr>
              <a:t>Andy Liaw and Matthew Wiener. Classification and Regression by </a:t>
            </a:r>
            <a:r>
              <a:rPr lang="en-GB" sz="2000" err="1">
                <a:latin typeface="Times New Roman"/>
              </a:rPr>
              <a:t>randomForest</a:t>
            </a:r>
            <a:r>
              <a:rPr lang="en-GB" sz="2000" dirty="0">
                <a:latin typeface="Times New Roman"/>
              </a:rPr>
              <a:t>. R News( http://CRAN.R-project.org/doc/Rnews/ ), 2(3):9–22, 2002. </a:t>
            </a:r>
            <a:endParaRPr lang="en-US" sz="2000">
              <a:latin typeface="Times New Roman"/>
              <a:cs typeface="Times New Roman"/>
            </a:endParaRPr>
          </a:p>
        </p:txBody>
      </p:sp>
    </p:spTree>
    <p:extLst>
      <p:ext uri="{BB962C8B-B14F-4D97-AF65-F5344CB8AC3E}">
        <p14:creationId xmlns:p14="http://schemas.microsoft.com/office/powerpoint/2010/main" xmlns="" val="3774004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xmlns="" id="{652BD35A-BC99-4831-A358-06E2CEB966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xmlns="" id="{B76E24C1-2968-40DC-A36E-F6B85F0F07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Logo&#10;&#10;Description automatically generated">
            <a:extLst>
              <a:ext uri="{FF2B5EF4-FFF2-40B4-BE49-F238E27FC236}">
                <a16:creationId xmlns:a16="http://schemas.microsoft.com/office/drawing/2014/main" xmlns="" id="{7C52C8F7-27E1-4ABB-8CAB-B8F655A8C7E1}"/>
              </a:ext>
            </a:extLst>
          </p:cNvPr>
          <p:cNvPicPr>
            <a:picLocks noChangeAspect="1"/>
          </p:cNvPicPr>
          <p:nvPr/>
        </p:nvPicPr>
        <p:blipFill>
          <a:blip r:embed="rId2"/>
          <a:stretch>
            <a:fillRect/>
          </a:stretch>
        </p:blipFill>
        <p:spPr>
          <a:xfrm>
            <a:off x="1072274" y="905933"/>
            <a:ext cx="10079456" cy="5039728"/>
          </a:xfrm>
          <a:prstGeom prst="rect">
            <a:avLst/>
          </a:prstGeom>
        </p:spPr>
      </p:pic>
    </p:spTree>
    <p:extLst>
      <p:ext uri="{BB962C8B-B14F-4D97-AF65-F5344CB8AC3E}">
        <p14:creationId xmlns:p14="http://schemas.microsoft.com/office/powerpoint/2010/main" xmlns="" val="3608156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78EB3-06D0-41A0-9541-BF7D298A897C}"/>
              </a:ext>
            </a:extLst>
          </p:cNvPr>
          <p:cNvSpPr>
            <a:spLocks noGrp="1"/>
          </p:cNvSpPr>
          <p:nvPr>
            <p:ph type="title"/>
          </p:nvPr>
        </p:nvSpPr>
        <p:spPr/>
        <p:txBody>
          <a:bodyPr/>
          <a:lstStyle/>
          <a:p>
            <a:r>
              <a:rPr lang="en-GB" dirty="0"/>
              <a:t>Contents</a:t>
            </a:r>
          </a:p>
        </p:txBody>
      </p:sp>
      <p:sp>
        <p:nvSpPr>
          <p:cNvPr id="3" name="TextBox 1">
            <a:extLst>
              <a:ext uri="{FF2B5EF4-FFF2-40B4-BE49-F238E27FC236}">
                <a16:creationId xmlns:a16="http://schemas.microsoft.com/office/drawing/2014/main" xmlns="" id="{1FB63A13-8507-4C2B-AC5B-46F91920F675}"/>
              </a:ext>
            </a:extLst>
          </p:cNvPr>
          <p:cNvSpPr txBox="1"/>
          <p:nvPr/>
        </p:nvSpPr>
        <p:spPr>
          <a:xfrm>
            <a:off x="1375610" y="2120580"/>
            <a:ext cx="4935666"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a:buChar char="ü"/>
            </a:pPr>
            <a:r>
              <a:rPr lang="en-GB" sz="2000" dirty="0">
                <a:latin typeface="Times New Roman"/>
                <a:cs typeface="Times New Roman"/>
              </a:rPr>
              <a:t> Introduction</a:t>
            </a:r>
          </a:p>
          <a:p>
            <a:pPr marL="285750" indent="-285750">
              <a:buFont typeface="Wingdings"/>
              <a:buChar char="ü"/>
            </a:pPr>
            <a:r>
              <a:rPr lang="en-GB" sz="2000" dirty="0">
                <a:latin typeface="Times New Roman"/>
                <a:ea typeface="+mn-lt"/>
                <a:cs typeface="Times New Roman"/>
              </a:rPr>
              <a:t> Objective</a:t>
            </a:r>
          </a:p>
          <a:p>
            <a:pPr marL="342900" indent="-342900">
              <a:buFont typeface="Wingdings"/>
              <a:buChar char="ü"/>
            </a:pPr>
            <a:r>
              <a:rPr lang="en-GB" sz="2000" dirty="0">
                <a:latin typeface="Times New Roman"/>
                <a:ea typeface="+mn-lt"/>
                <a:cs typeface="+mn-lt"/>
              </a:rPr>
              <a:t>Neural Network</a:t>
            </a:r>
            <a:endParaRPr lang="en-GB" sz="2000" dirty="0">
              <a:latin typeface="Times New Roman"/>
              <a:ea typeface="+mn-lt"/>
              <a:cs typeface="Times New Roman"/>
            </a:endParaRPr>
          </a:p>
          <a:p>
            <a:pPr marL="342900" indent="-342900">
              <a:buFont typeface="Wingdings"/>
              <a:buChar char="ü"/>
            </a:pPr>
            <a:r>
              <a:rPr lang="en-GB" sz="2000" dirty="0">
                <a:latin typeface="Times New Roman"/>
                <a:ea typeface="+mn-lt"/>
                <a:cs typeface="+mn-lt"/>
              </a:rPr>
              <a:t>System Requirements</a:t>
            </a:r>
            <a:endParaRPr lang="en-GB" sz="2000" dirty="0">
              <a:latin typeface="Times New Roman"/>
              <a:cs typeface="Times New Roman"/>
            </a:endParaRPr>
          </a:p>
          <a:p>
            <a:pPr marL="342900" indent="-342900">
              <a:buFont typeface="Wingdings"/>
              <a:buChar char="ü"/>
            </a:pPr>
            <a:r>
              <a:rPr lang="en-GB" sz="2000" dirty="0">
                <a:latin typeface="Times New Roman"/>
                <a:ea typeface="+mn-lt"/>
                <a:cs typeface="+mn-lt"/>
              </a:rPr>
              <a:t>Python Libraries</a:t>
            </a:r>
            <a:endParaRPr lang="en-GB" sz="2000" dirty="0">
              <a:latin typeface="Times New Roman"/>
              <a:cs typeface="Times New Roman"/>
            </a:endParaRPr>
          </a:p>
          <a:p>
            <a:pPr marL="342900" indent="-342900">
              <a:buFont typeface="Wingdings"/>
              <a:buChar char="ü"/>
            </a:pPr>
            <a:r>
              <a:rPr lang="en-GB" sz="2000" dirty="0">
                <a:latin typeface="Times New Roman"/>
                <a:ea typeface="+mn-lt"/>
                <a:cs typeface="+mn-lt"/>
              </a:rPr>
              <a:t>Dataset</a:t>
            </a:r>
            <a:endParaRPr lang="en-GB" dirty="0" err="1">
              <a:latin typeface="Times New Roman"/>
              <a:cs typeface="Times New Roman"/>
            </a:endParaRPr>
          </a:p>
          <a:p>
            <a:pPr marL="285750" indent="-285750">
              <a:buFont typeface="Wingdings"/>
              <a:buChar char="ü"/>
            </a:pPr>
            <a:r>
              <a:rPr lang="en-GB" sz="2000" dirty="0">
                <a:latin typeface="Times New Roman"/>
                <a:cs typeface="Times New Roman"/>
              </a:rPr>
              <a:t> Reference</a:t>
            </a:r>
          </a:p>
        </p:txBody>
      </p:sp>
    </p:spTree>
    <p:extLst>
      <p:ext uri="{BB962C8B-B14F-4D97-AF65-F5344CB8AC3E}">
        <p14:creationId xmlns:p14="http://schemas.microsoft.com/office/powerpoint/2010/main" xmlns="" val="2045317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FDA13-172F-4996-B20F-B5FF6E0AFDFF}"/>
              </a:ext>
            </a:extLst>
          </p:cNvPr>
          <p:cNvSpPr>
            <a:spLocks noGrp="1"/>
          </p:cNvSpPr>
          <p:nvPr>
            <p:ph type="title"/>
          </p:nvPr>
        </p:nvSpPr>
        <p:spPr/>
        <p:txBody>
          <a:bodyPr/>
          <a:lstStyle/>
          <a:p>
            <a:r>
              <a:rPr lang="en-GB" dirty="0"/>
              <a:t>Introduction</a:t>
            </a:r>
          </a:p>
        </p:txBody>
      </p:sp>
      <p:sp>
        <p:nvSpPr>
          <p:cNvPr id="3" name="TextBox 2">
            <a:extLst>
              <a:ext uri="{FF2B5EF4-FFF2-40B4-BE49-F238E27FC236}">
                <a16:creationId xmlns:a16="http://schemas.microsoft.com/office/drawing/2014/main" xmlns="" id="{4136E7E8-C9F4-4E1C-B26D-D9D6292DAB1E}"/>
              </a:ext>
            </a:extLst>
          </p:cNvPr>
          <p:cNvSpPr txBox="1"/>
          <p:nvPr/>
        </p:nvSpPr>
        <p:spPr>
          <a:xfrm>
            <a:off x="1455821" y="2187742"/>
            <a:ext cx="996214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IN" sz="2000" dirty="0">
                <a:latin typeface="Times New Roman"/>
                <a:ea typeface="+mn-lt"/>
                <a:cs typeface="+mn-lt"/>
              </a:rPr>
              <a:t>Banking Customer and Loan Prediction System is a system that can be used by bank employee to verify with the previous loan applicants data and whether the application was approved or not for the current customer. </a:t>
            </a:r>
            <a:endParaRPr lang="en-US" sz="2000" dirty="0">
              <a:latin typeface="Times New Roman"/>
              <a:ea typeface="+mn-lt"/>
              <a:cs typeface="+mn-lt"/>
            </a:endParaRPr>
          </a:p>
          <a:p>
            <a:pPr marL="285750" indent="-285750">
              <a:buFont typeface="Wingdings"/>
              <a:buChar char="Ø"/>
            </a:pPr>
            <a:r>
              <a:rPr lang="en-IN" sz="2000" dirty="0">
                <a:latin typeface="Times New Roman"/>
                <a:ea typeface="+mn-lt"/>
                <a:cs typeface="+mn-lt"/>
              </a:rPr>
              <a:t>In this project , we will build a machine learning model to predict the loan approval probability.</a:t>
            </a:r>
            <a:r>
              <a:rPr lang="en-GB" sz="2000" dirty="0">
                <a:latin typeface="Times New Roman"/>
                <a:ea typeface="+mn-lt"/>
                <a:cs typeface="+mn-lt"/>
              </a:rPr>
              <a:t> </a:t>
            </a:r>
            <a:endParaRPr lang="en-US" sz="2000" dirty="0">
              <a:latin typeface="Times New Roman"/>
            </a:endParaRPr>
          </a:p>
        </p:txBody>
      </p:sp>
    </p:spTree>
    <p:extLst>
      <p:ext uri="{BB962C8B-B14F-4D97-AF65-F5344CB8AC3E}">
        <p14:creationId xmlns:p14="http://schemas.microsoft.com/office/powerpoint/2010/main" xmlns="" val="912343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21A64-86E1-4210-AD7D-D7BBAB313168}"/>
              </a:ext>
            </a:extLst>
          </p:cNvPr>
          <p:cNvSpPr>
            <a:spLocks noGrp="1"/>
          </p:cNvSpPr>
          <p:nvPr>
            <p:ph type="title"/>
          </p:nvPr>
        </p:nvSpPr>
        <p:spPr/>
        <p:txBody>
          <a:bodyPr/>
          <a:lstStyle/>
          <a:p>
            <a:r>
              <a:rPr lang="en-GB" dirty="0"/>
              <a:t>Objective</a:t>
            </a:r>
          </a:p>
        </p:txBody>
      </p:sp>
      <p:sp>
        <p:nvSpPr>
          <p:cNvPr id="3" name="TextBox 2">
            <a:extLst>
              <a:ext uri="{FF2B5EF4-FFF2-40B4-BE49-F238E27FC236}">
                <a16:creationId xmlns:a16="http://schemas.microsoft.com/office/drawing/2014/main" xmlns="" id="{BF4AD675-506A-4C95-B98F-741D1133A045}"/>
              </a:ext>
            </a:extLst>
          </p:cNvPr>
          <p:cNvSpPr txBox="1"/>
          <p:nvPr/>
        </p:nvSpPr>
        <p:spPr>
          <a:xfrm>
            <a:off x="1646321" y="2197768"/>
            <a:ext cx="951096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IN" sz="2000" dirty="0">
                <a:latin typeface="Times New Roman"/>
                <a:ea typeface="+mn-lt"/>
                <a:cs typeface="+mn-lt"/>
              </a:rPr>
              <a:t>We have the dataset for loan application information like the applicant's name, personal details, financial information and requested loan amount and related details and the outcome (whether the application was approved or rejected). </a:t>
            </a:r>
            <a:endParaRPr lang="en-US" sz="2000" dirty="0">
              <a:latin typeface="Times New Roman"/>
              <a:ea typeface="+mn-lt"/>
              <a:cs typeface="+mn-lt"/>
            </a:endParaRPr>
          </a:p>
          <a:p>
            <a:pPr marL="285750" indent="-285750">
              <a:buFont typeface="Wingdings"/>
              <a:buChar char="Ø"/>
            </a:pPr>
            <a:r>
              <a:rPr lang="en-IN" sz="2000" dirty="0">
                <a:latin typeface="Times New Roman"/>
                <a:ea typeface="+mn-lt"/>
                <a:cs typeface="+mn-lt"/>
              </a:rPr>
              <a:t>Based on this we are going to train a model </a:t>
            </a:r>
            <a:r>
              <a:rPr lang="en-IN" sz="2000" dirty="0" smtClean="0">
                <a:latin typeface="Times New Roman"/>
                <a:ea typeface="+mn-lt"/>
                <a:cs typeface="+mn-lt"/>
              </a:rPr>
              <a:t>with </a:t>
            </a:r>
            <a:r>
              <a:rPr lang="en-IN" sz="2000" dirty="0" err="1" smtClean="0">
                <a:latin typeface="Times New Roman"/>
                <a:ea typeface="+mn-lt"/>
                <a:cs typeface="+mn-lt"/>
              </a:rPr>
              <a:t>nueral</a:t>
            </a:r>
            <a:r>
              <a:rPr lang="en-IN" sz="2000" dirty="0" smtClean="0">
                <a:latin typeface="Times New Roman"/>
                <a:ea typeface="+mn-lt"/>
                <a:cs typeface="+mn-lt"/>
              </a:rPr>
              <a:t> network and </a:t>
            </a:r>
            <a:r>
              <a:rPr lang="en-IN" sz="2000" dirty="0">
                <a:latin typeface="Times New Roman"/>
                <a:ea typeface="+mn-lt"/>
                <a:cs typeface="+mn-lt"/>
              </a:rPr>
              <a:t>predict if a loan will get approved or not. </a:t>
            </a:r>
            <a:endParaRPr lang="en-US" sz="2000" dirty="0">
              <a:latin typeface="Times New Roman"/>
            </a:endParaRPr>
          </a:p>
        </p:txBody>
      </p:sp>
    </p:spTree>
    <p:extLst>
      <p:ext uri="{BB962C8B-B14F-4D97-AF65-F5344CB8AC3E}">
        <p14:creationId xmlns:p14="http://schemas.microsoft.com/office/powerpoint/2010/main" xmlns="" val="1387169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4FA304-CF1D-417A-84FF-9AFF126E5303}"/>
              </a:ext>
            </a:extLst>
          </p:cNvPr>
          <p:cNvSpPr>
            <a:spLocks noGrp="1"/>
          </p:cNvSpPr>
          <p:nvPr>
            <p:ph type="title"/>
          </p:nvPr>
        </p:nvSpPr>
        <p:spPr/>
        <p:txBody>
          <a:bodyPr/>
          <a:lstStyle/>
          <a:p>
            <a:r>
              <a:rPr lang="en-GB" dirty="0"/>
              <a:t>Neural Network</a:t>
            </a:r>
          </a:p>
        </p:txBody>
      </p:sp>
      <p:sp>
        <p:nvSpPr>
          <p:cNvPr id="3" name="TextBox 1">
            <a:extLst>
              <a:ext uri="{FF2B5EF4-FFF2-40B4-BE49-F238E27FC236}">
                <a16:creationId xmlns:a16="http://schemas.microsoft.com/office/drawing/2014/main" xmlns="" id="{3B4D3E40-263C-4EC8-8633-0D189CC159B9}"/>
              </a:ext>
            </a:extLst>
          </p:cNvPr>
          <p:cNvSpPr txBox="1"/>
          <p:nvPr/>
        </p:nvSpPr>
        <p:spPr>
          <a:xfrm>
            <a:off x="1425742" y="2017295"/>
            <a:ext cx="7916778" cy="221599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a:buChar char="Ø"/>
            </a:pPr>
            <a:r>
              <a:rPr lang="en-GB" sz="2000" dirty="0">
                <a:latin typeface="Times New Roman"/>
                <a:ea typeface="+mn-lt"/>
                <a:cs typeface="+mn-lt"/>
              </a:rPr>
              <a:t>A neural network is a series of algorithms that </a:t>
            </a:r>
            <a:r>
              <a:rPr lang="en-GB" sz="2000" dirty="0" err="1">
                <a:latin typeface="Times New Roman"/>
                <a:ea typeface="+mn-lt"/>
                <a:cs typeface="+mn-lt"/>
              </a:rPr>
              <a:t>endeavors</a:t>
            </a:r>
            <a:r>
              <a:rPr lang="en-GB" sz="2000" dirty="0">
                <a:latin typeface="Times New Roman"/>
                <a:ea typeface="+mn-lt"/>
                <a:cs typeface="+mn-lt"/>
              </a:rPr>
              <a:t> to</a:t>
            </a:r>
            <a:r>
              <a:rPr lang="en-US" sz="2000" dirty="0">
                <a:latin typeface="Times New Roman"/>
                <a:ea typeface="+mn-lt"/>
                <a:cs typeface="+mn-lt"/>
              </a:rPr>
              <a:t> </a:t>
            </a:r>
            <a:r>
              <a:rPr lang="en-GB" sz="2000" dirty="0">
                <a:latin typeface="Times New Roman"/>
                <a:ea typeface="+mn-lt"/>
                <a:cs typeface="+mn-lt"/>
              </a:rPr>
              <a:t>recognize underlying relationships in a set of data through a</a:t>
            </a:r>
            <a:r>
              <a:rPr lang="en-GB" sz="2000" dirty="0">
                <a:latin typeface="Times New Roman"/>
                <a:cs typeface="Times New Roman"/>
              </a:rPr>
              <a:t> </a:t>
            </a:r>
            <a:r>
              <a:rPr lang="en-GB" sz="2000" dirty="0">
                <a:latin typeface="Times New Roman"/>
                <a:ea typeface="+mn-lt"/>
                <a:cs typeface="+mn-lt"/>
              </a:rPr>
              <a:t>process that mimics the way the human brain operates.</a:t>
            </a:r>
            <a:endParaRPr lang="en-GB" sz="2000" dirty="0">
              <a:latin typeface="Times New Roman"/>
              <a:cs typeface="Times New Roman"/>
            </a:endParaRPr>
          </a:p>
          <a:p>
            <a:pPr marL="342900" indent="-342900">
              <a:buFont typeface="Wingdings"/>
              <a:buChar char="Ø"/>
            </a:pPr>
            <a:r>
              <a:rPr lang="en-GB" sz="2000" dirty="0">
                <a:latin typeface="Times New Roman"/>
                <a:ea typeface="+mn-lt"/>
                <a:cs typeface="+mn-lt"/>
              </a:rPr>
              <a:t>A neural network contains layers of interconnected nodes.</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In this project, we will use </a:t>
            </a:r>
            <a:r>
              <a:rPr lang="en-GB" sz="2000" dirty="0" smtClean="0">
                <a:latin typeface="Times New Roman"/>
                <a:ea typeface="+mn-lt"/>
                <a:cs typeface="+mn-lt"/>
              </a:rPr>
              <a:t>artificial neural network(ANN</a:t>
            </a:r>
            <a:r>
              <a:rPr lang="en-GB" sz="2000" dirty="0">
                <a:latin typeface="Times New Roman"/>
                <a:ea typeface="+mn-lt"/>
                <a:cs typeface="+mn-lt"/>
              </a:rPr>
              <a:t>).</a:t>
            </a:r>
            <a:endParaRPr lang="en-GB" dirty="0">
              <a:latin typeface="Times New Roman"/>
              <a:cs typeface="Times New Roman"/>
            </a:endParaRPr>
          </a:p>
          <a:p>
            <a:endParaRPr lang="en-GB" sz="2000" dirty="0">
              <a:latin typeface="Times New Roman"/>
              <a:cs typeface="Times New Roman"/>
            </a:endParaRPr>
          </a:p>
          <a:p>
            <a:pPr algn="l"/>
            <a:endParaRPr lang="en-GB" dirty="0"/>
          </a:p>
        </p:txBody>
      </p:sp>
      <p:pic>
        <p:nvPicPr>
          <p:cNvPr id="4" name="Picture 4" descr="Diagram, schematic&#10;&#10;Description automatically generated">
            <a:extLst>
              <a:ext uri="{FF2B5EF4-FFF2-40B4-BE49-F238E27FC236}">
                <a16:creationId xmlns:a16="http://schemas.microsoft.com/office/drawing/2014/main" xmlns="" id="{614D622B-914D-4AD1-B325-D61C5CE6A878}"/>
              </a:ext>
            </a:extLst>
          </p:cNvPr>
          <p:cNvPicPr>
            <a:picLocks noChangeAspect="1"/>
          </p:cNvPicPr>
          <p:nvPr/>
        </p:nvPicPr>
        <p:blipFill>
          <a:blip r:embed="rId2"/>
          <a:stretch>
            <a:fillRect/>
          </a:stretch>
        </p:blipFill>
        <p:spPr>
          <a:xfrm>
            <a:off x="9344526" y="2305301"/>
            <a:ext cx="2667000" cy="3209925"/>
          </a:xfrm>
          <a:prstGeom prst="rect">
            <a:avLst/>
          </a:prstGeom>
        </p:spPr>
      </p:pic>
    </p:spTree>
    <p:extLst>
      <p:ext uri="{BB962C8B-B14F-4D97-AF65-F5344CB8AC3E}">
        <p14:creationId xmlns:p14="http://schemas.microsoft.com/office/powerpoint/2010/main" xmlns="" val="71812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CD4D5-3C63-4205-A887-5258481649EB}"/>
              </a:ext>
            </a:extLst>
          </p:cNvPr>
          <p:cNvSpPr>
            <a:spLocks noGrp="1"/>
          </p:cNvSpPr>
          <p:nvPr>
            <p:ph type="title"/>
          </p:nvPr>
        </p:nvSpPr>
        <p:spPr/>
        <p:txBody>
          <a:bodyPr/>
          <a:lstStyle/>
          <a:p>
            <a:r>
              <a:rPr lang="en-GB" dirty="0"/>
              <a:t>Artificial Neural Network(ANN)</a:t>
            </a:r>
          </a:p>
        </p:txBody>
      </p:sp>
      <p:sp>
        <p:nvSpPr>
          <p:cNvPr id="3" name="TextBox 2">
            <a:extLst>
              <a:ext uri="{FF2B5EF4-FFF2-40B4-BE49-F238E27FC236}">
                <a16:creationId xmlns:a16="http://schemas.microsoft.com/office/drawing/2014/main" xmlns="" id="{EAFB08F2-640E-4BB8-A97A-869F490958E7}"/>
              </a:ext>
            </a:extLst>
          </p:cNvPr>
          <p:cNvSpPr txBox="1"/>
          <p:nvPr/>
        </p:nvSpPr>
        <p:spPr>
          <a:xfrm>
            <a:off x="1546058" y="2308058"/>
            <a:ext cx="890938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000" dirty="0">
                <a:latin typeface="Times New Roman"/>
                <a:ea typeface="+mn-lt"/>
                <a:cs typeface="+mn-lt"/>
              </a:rPr>
              <a:t>One of the most influential technologies of the decade is artificial neural networks.</a:t>
            </a:r>
            <a:endParaRPr lang="en-US" sz="2000">
              <a:latin typeface="Times New Roman"/>
              <a:cs typeface="Times New Roman"/>
            </a:endParaRPr>
          </a:p>
          <a:p>
            <a:pPr marL="285750" indent="-285750">
              <a:buFont typeface="Wingdings"/>
              <a:buChar char="Ø"/>
            </a:pPr>
            <a:r>
              <a:rPr lang="en-GB" sz="2000" dirty="0">
                <a:latin typeface="Times New Roman"/>
                <a:ea typeface="+mn-lt"/>
                <a:cs typeface="+mn-lt"/>
              </a:rPr>
              <a:t>It is the fundamental piece of deep learning algorithms.</a:t>
            </a:r>
          </a:p>
          <a:p>
            <a:pPr marL="285750" indent="-285750">
              <a:buFont typeface="Wingdings"/>
              <a:buChar char="Ø"/>
            </a:pPr>
            <a:r>
              <a:rPr lang="en-GB" sz="2000" dirty="0">
                <a:latin typeface="Times New Roman"/>
                <a:ea typeface="+mn-lt"/>
                <a:cs typeface="+mn-lt"/>
              </a:rPr>
              <a:t>The core component of ANNs is artificial neurons. </a:t>
            </a:r>
          </a:p>
          <a:p>
            <a:pPr marL="285750" indent="-285750">
              <a:buFont typeface="Wingdings"/>
              <a:buChar char="Ø"/>
            </a:pPr>
            <a:r>
              <a:rPr lang="en-GB" sz="2000" dirty="0">
                <a:latin typeface="Times New Roman"/>
                <a:ea typeface="+mn-lt"/>
                <a:cs typeface="+mn-lt"/>
              </a:rPr>
              <a:t>Each neuron receives inputs from several other neurons, multiplies them by assigned weights, adds them and passes the sum to one or more neurons.</a:t>
            </a:r>
          </a:p>
          <a:p>
            <a:pPr marL="285750" indent="-285750">
              <a:buFont typeface="Wingdings"/>
              <a:buChar char="Ø"/>
            </a:pPr>
            <a:r>
              <a:rPr lang="en-GB" sz="2000" dirty="0">
                <a:latin typeface="Times New Roman"/>
                <a:ea typeface="+mn-lt"/>
                <a:cs typeface="+mn-lt"/>
              </a:rPr>
              <a:t>Artificial neural networks are composed of an input layer, which receives data from outside sources (data files, images, hardware sensors, microphone…), one or more hidden layers that process the data, and an output layer that provides one or more data points based on the function of the network</a:t>
            </a:r>
            <a:endParaRPr lang="en-GB" sz="2000" dirty="0">
              <a:latin typeface="Times New Roman"/>
              <a:cs typeface="Times New Roman"/>
            </a:endParaRPr>
          </a:p>
        </p:txBody>
      </p:sp>
    </p:spTree>
    <p:extLst>
      <p:ext uri="{BB962C8B-B14F-4D97-AF65-F5344CB8AC3E}">
        <p14:creationId xmlns:p14="http://schemas.microsoft.com/office/powerpoint/2010/main" xmlns="" val="81633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926B6-D2E0-4180-8932-E710E6F107BA}"/>
              </a:ext>
            </a:extLst>
          </p:cNvPr>
          <p:cNvSpPr>
            <a:spLocks noGrp="1"/>
          </p:cNvSpPr>
          <p:nvPr>
            <p:ph type="title"/>
          </p:nvPr>
        </p:nvSpPr>
        <p:spPr/>
        <p:txBody>
          <a:bodyPr/>
          <a:lstStyle/>
          <a:p>
            <a:r>
              <a:rPr lang="en-GB" dirty="0"/>
              <a:t>System Requirements</a:t>
            </a:r>
          </a:p>
        </p:txBody>
      </p:sp>
      <p:sp>
        <p:nvSpPr>
          <p:cNvPr id="3" name="TextBox 1">
            <a:extLst>
              <a:ext uri="{FF2B5EF4-FFF2-40B4-BE49-F238E27FC236}">
                <a16:creationId xmlns:a16="http://schemas.microsoft.com/office/drawing/2014/main" xmlns="" id="{A8181078-09FD-48B9-8E4D-2A4F6DA2120B}"/>
              </a:ext>
            </a:extLst>
          </p:cNvPr>
          <p:cNvSpPr txBox="1"/>
          <p:nvPr/>
        </p:nvSpPr>
        <p:spPr>
          <a:xfrm>
            <a:off x="1475874" y="2117558"/>
            <a:ext cx="8217568" cy="437042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000" dirty="0">
                <a:latin typeface="Times New Roman"/>
                <a:ea typeface="+mn-lt"/>
                <a:cs typeface="+mn-lt"/>
              </a:rPr>
              <a:t>Operating System :</a:t>
            </a:r>
            <a:endParaRPr lang="en-US" sz="2000" dirty="0">
              <a:latin typeface="Times New Roman"/>
              <a:ea typeface="+mn-lt"/>
              <a:cs typeface="Times New Roman"/>
            </a:endParaRPr>
          </a:p>
          <a:p>
            <a:pPr marL="800100" lvl="1" indent="-342900">
              <a:buFont typeface="Wingdings"/>
              <a:buChar char="Ø"/>
            </a:pPr>
            <a:r>
              <a:rPr lang="en-GB" sz="2000" dirty="0">
                <a:latin typeface="Times New Roman"/>
                <a:ea typeface="+mn-lt"/>
                <a:cs typeface="+mn-lt"/>
              </a:rPr>
              <a:t>Windows/Linux/MacOS (Support)</a:t>
            </a:r>
          </a:p>
          <a:p>
            <a:r>
              <a:rPr lang="en-GB" sz="2000" dirty="0">
                <a:latin typeface="Times New Roman"/>
                <a:ea typeface="+mn-lt"/>
                <a:cs typeface="+mn-lt"/>
              </a:rPr>
              <a:t>Hardware :</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Processor : Intel i5 , Ryzen3 etc</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Ram : 8GB</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ROM : HDD or SSD(Provide processing speed)</a:t>
            </a:r>
          </a:p>
          <a:p>
            <a:pPr marL="800100" lvl="1" indent="-342900">
              <a:buFont typeface="Wingdings"/>
              <a:buChar char="Ø"/>
            </a:pPr>
            <a:r>
              <a:rPr lang="en-GB" sz="2000" dirty="0">
                <a:latin typeface="Times New Roman"/>
                <a:ea typeface="+mn-lt"/>
                <a:cs typeface="+mn-lt"/>
              </a:rPr>
              <a:t>Graphics card : Required (else it will take more time to execute</a:t>
            </a:r>
            <a:r>
              <a:rPr lang="en-GB" sz="2000" dirty="0" smtClean="0">
                <a:latin typeface="Times New Roman"/>
                <a:ea typeface="+mn-lt"/>
                <a:cs typeface="+mn-lt"/>
              </a:rPr>
              <a:t>)</a:t>
            </a:r>
          </a:p>
          <a:p>
            <a:r>
              <a:rPr lang="en-GB" sz="2000" dirty="0" smtClean="0">
                <a:latin typeface="Times New Roman"/>
                <a:ea typeface="+mn-lt"/>
                <a:cs typeface="+mn-lt"/>
              </a:rPr>
              <a:t>Software </a:t>
            </a:r>
            <a:r>
              <a:rPr lang="en-GB" sz="2000" dirty="0">
                <a:latin typeface="Times New Roman"/>
                <a:ea typeface="+mn-lt"/>
                <a:cs typeface="+mn-lt"/>
              </a:rPr>
              <a:t>:</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Python</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Anaconda navigator (</a:t>
            </a:r>
            <a:r>
              <a:rPr lang="en-GB" sz="2000" dirty="0" err="1">
                <a:latin typeface="Times New Roman"/>
                <a:ea typeface="+mn-lt"/>
                <a:cs typeface="+mn-lt"/>
              </a:rPr>
              <a:t>Jupyter</a:t>
            </a:r>
            <a:r>
              <a:rPr lang="en-GB" sz="2000" dirty="0">
                <a:latin typeface="Times New Roman"/>
                <a:ea typeface="+mn-lt"/>
                <a:cs typeface="+mn-lt"/>
              </a:rPr>
              <a:t> notebook / Spyder)</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Or Google </a:t>
            </a:r>
            <a:r>
              <a:rPr lang="en-GB" sz="2000" dirty="0" err="1">
                <a:latin typeface="Times New Roman"/>
                <a:ea typeface="+mn-lt"/>
                <a:cs typeface="+mn-lt"/>
              </a:rPr>
              <a:t>Colab</a:t>
            </a:r>
            <a:endParaRPr lang="en-US" dirty="0" err="1">
              <a:latin typeface="Times New Roman"/>
              <a:cs typeface="Times New Roman"/>
            </a:endParaRPr>
          </a:p>
          <a:p>
            <a:pPr marL="800100" lvl="1" indent="-342900">
              <a:buFont typeface="Wingdings"/>
              <a:buChar char="Ø"/>
            </a:pPr>
            <a:r>
              <a:rPr lang="en-GB" sz="2000" dirty="0" err="1">
                <a:latin typeface="Times New Roman"/>
                <a:cs typeface="Times New Roman"/>
              </a:rPr>
              <a:t>Intellij</a:t>
            </a:r>
            <a:r>
              <a:rPr lang="en-GB" sz="2000" dirty="0">
                <a:latin typeface="Times New Roman"/>
                <a:cs typeface="Times New Roman"/>
              </a:rPr>
              <a:t> </a:t>
            </a:r>
            <a:r>
              <a:rPr lang="en-GB" sz="2000" dirty="0" smtClean="0">
                <a:latin typeface="Times New Roman"/>
                <a:cs typeface="Times New Roman"/>
              </a:rPr>
              <a:t>Idea Ultimate</a:t>
            </a:r>
          </a:p>
          <a:p>
            <a:pPr marL="800100" lvl="1" indent="-342900">
              <a:buFont typeface="Wingdings"/>
              <a:buChar char="Ø"/>
            </a:pPr>
            <a:r>
              <a:rPr lang="en-GB" sz="2000" dirty="0" smtClean="0">
                <a:latin typeface="Times New Roman"/>
                <a:cs typeface="Times New Roman"/>
              </a:rPr>
              <a:t>CUDA</a:t>
            </a:r>
            <a:endParaRPr lang="en-GB" sz="2000" dirty="0">
              <a:latin typeface="Times New Roman"/>
              <a:cs typeface="Times New Roman"/>
            </a:endParaRPr>
          </a:p>
          <a:p>
            <a:endParaRPr lang="en-GB" dirty="0">
              <a:latin typeface="Impact" panose="020B0806030902050204"/>
              <a:cs typeface="Times New Roman"/>
            </a:endParaRPr>
          </a:p>
        </p:txBody>
      </p:sp>
    </p:spTree>
    <p:extLst>
      <p:ext uri="{BB962C8B-B14F-4D97-AF65-F5344CB8AC3E}">
        <p14:creationId xmlns:p14="http://schemas.microsoft.com/office/powerpoint/2010/main" xmlns="" val="2795050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EC22B-47A0-4616-8ADF-42C3DD6CF981}"/>
              </a:ext>
            </a:extLst>
          </p:cNvPr>
          <p:cNvSpPr>
            <a:spLocks noGrp="1"/>
          </p:cNvSpPr>
          <p:nvPr>
            <p:ph type="title"/>
          </p:nvPr>
        </p:nvSpPr>
        <p:spPr/>
        <p:txBody>
          <a:bodyPr/>
          <a:lstStyle/>
          <a:p>
            <a:r>
              <a:rPr lang="en-GB" dirty="0"/>
              <a:t>Python Libraries</a:t>
            </a:r>
          </a:p>
        </p:txBody>
      </p:sp>
      <p:sp>
        <p:nvSpPr>
          <p:cNvPr id="3" name="TextBox 2">
            <a:extLst>
              <a:ext uri="{FF2B5EF4-FFF2-40B4-BE49-F238E27FC236}">
                <a16:creationId xmlns:a16="http://schemas.microsoft.com/office/drawing/2014/main" xmlns="" id="{26D6B6AB-CD18-4CEF-B1F8-4085482C790E}"/>
              </a:ext>
            </a:extLst>
          </p:cNvPr>
          <p:cNvSpPr txBox="1"/>
          <p:nvPr/>
        </p:nvSpPr>
        <p:spPr>
          <a:xfrm>
            <a:off x="1526005" y="2388268"/>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000" dirty="0" err="1">
                <a:latin typeface="Times New Roman"/>
                <a:cs typeface="Arial"/>
              </a:rPr>
              <a:t>Numpy</a:t>
            </a:r>
            <a:r>
              <a:rPr lang="en-US" sz="2000" dirty="0">
                <a:latin typeface="Times New Roman"/>
                <a:cs typeface="Arial"/>
              </a:rPr>
              <a:t>​</a:t>
            </a:r>
            <a:endParaRPr lang="en-US" sz="2000" dirty="0">
              <a:latin typeface="Times New Roman"/>
              <a:cs typeface="Times New Roman"/>
            </a:endParaRPr>
          </a:p>
          <a:p>
            <a:pPr marL="285750" indent="-285750">
              <a:buFont typeface="Wingdings"/>
              <a:buChar char="Ø"/>
            </a:pPr>
            <a:r>
              <a:rPr lang="en-GB" sz="2000" dirty="0">
                <a:latin typeface="Times New Roman"/>
                <a:cs typeface="Arial"/>
              </a:rPr>
              <a:t>Pandas​</a:t>
            </a:r>
          </a:p>
          <a:p>
            <a:pPr marL="285750" indent="-285750">
              <a:buFont typeface="Wingdings"/>
              <a:buChar char="Ø"/>
            </a:pPr>
            <a:r>
              <a:rPr lang="en-GB" sz="2000" dirty="0">
                <a:latin typeface="Times New Roman"/>
                <a:cs typeface="Arial"/>
              </a:rPr>
              <a:t>Matplotlib​</a:t>
            </a:r>
          </a:p>
          <a:p>
            <a:pPr marL="285750" indent="-285750">
              <a:buFont typeface="Wingdings"/>
              <a:buChar char="Ø"/>
            </a:pPr>
            <a:r>
              <a:rPr lang="en-GB" sz="2000" dirty="0">
                <a:latin typeface="Times New Roman"/>
                <a:cs typeface="Arial"/>
              </a:rPr>
              <a:t>Scikit-learn​</a:t>
            </a:r>
          </a:p>
          <a:p>
            <a:pPr marL="285750" indent="-285750">
              <a:buFont typeface="Wingdings"/>
              <a:buChar char="Ø"/>
            </a:pPr>
            <a:r>
              <a:rPr lang="en-GB" sz="2000" dirty="0" err="1">
                <a:latin typeface="Times New Roman"/>
                <a:cs typeface="Arial"/>
              </a:rPr>
              <a:t>Keras</a:t>
            </a:r>
            <a:r>
              <a:rPr lang="en-GB" sz="2000" dirty="0">
                <a:latin typeface="Times New Roman"/>
                <a:cs typeface="Arial"/>
              </a:rPr>
              <a:t> ​</a:t>
            </a:r>
          </a:p>
          <a:p>
            <a:pPr marL="285750" indent="-285750">
              <a:buFont typeface="Wingdings"/>
              <a:buChar char="Ø"/>
            </a:pPr>
            <a:r>
              <a:rPr lang="en-GB" sz="2000" dirty="0" err="1">
                <a:latin typeface="Times New Roman"/>
                <a:cs typeface="Arial"/>
              </a:rPr>
              <a:t>Tensorflow</a:t>
            </a:r>
            <a:r>
              <a:rPr lang="en-GB" sz="2000" dirty="0">
                <a:latin typeface="Times New Roman"/>
                <a:cs typeface="Arial"/>
              </a:rPr>
              <a:t> ​</a:t>
            </a:r>
          </a:p>
          <a:p>
            <a:pPr marL="285750" indent="-285750">
              <a:buFont typeface="Wingdings"/>
              <a:buChar char="Ø"/>
            </a:pPr>
            <a:r>
              <a:rPr lang="en-GB" sz="2000" dirty="0">
                <a:latin typeface="Times New Roman"/>
                <a:cs typeface="Arial"/>
              </a:rPr>
              <a:t>Flask etc</a:t>
            </a:r>
          </a:p>
        </p:txBody>
      </p:sp>
    </p:spTree>
    <p:extLst>
      <p:ext uri="{BB962C8B-B14F-4D97-AF65-F5344CB8AC3E}">
        <p14:creationId xmlns:p14="http://schemas.microsoft.com/office/powerpoint/2010/main" xmlns="" val="699683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70BB88-AA2B-4652-B1ED-5F39A00CDE70}"/>
              </a:ext>
            </a:extLst>
          </p:cNvPr>
          <p:cNvSpPr>
            <a:spLocks noGrp="1"/>
          </p:cNvSpPr>
          <p:nvPr>
            <p:ph type="title"/>
          </p:nvPr>
        </p:nvSpPr>
        <p:spPr/>
        <p:txBody>
          <a:bodyPr/>
          <a:lstStyle/>
          <a:p>
            <a:r>
              <a:rPr lang="en-GB" dirty="0"/>
              <a:t>Dataset</a:t>
            </a:r>
          </a:p>
        </p:txBody>
      </p:sp>
      <p:sp>
        <p:nvSpPr>
          <p:cNvPr id="3" name="TextBox 2">
            <a:extLst>
              <a:ext uri="{FF2B5EF4-FFF2-40B4-BE49-F238E27FC236}">
                <a16:creationId xmlns:a16="http://schemas.microsoft.com/office/drawing/2014/main" xmlns="" id="{124BCEDC-B37F-4661-BD3D-29F0AB3A2A3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4" name="TextBox 3">
            <a:extLst>
              <a:ext uri="{FF2B5EF4-FFF2-40B4-BE49-F238E27FC236}">
                <a16:creationId xmlns:a16="http://schemas.microsoft.com/office/drawing/2014/main" xmlns="" id="{2341564D-8CAD-4499-BF65-3BD362C0B246}"/>
              </a:ext>
            </a:extLst>
          </p:cNvPr>
          <p:cNvSpPr txBox="1"/>
          <p:nvPr/>
        </p:nvSpPr>
        <p:spPr>
          <a:xfrm>
            <a:off x="1796716" y="3060032"/>
            <a:ext cx="85183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Ø"/>
            </a:pPr>
            <a:r>
              <a:rPr lang="en-GB" sz="2000" dirty="0">
                <a:latin typeface="Times New Roman"/>
                <a:ea typeface="+mn-lt"/>
                <a:cs typeface="+mn-lt"/>
                <a:hlinkClick r:id="rId2"/>
              </a:rPr>
              <a:t>https://www.kaggle.com/omkar5/dataset-for-bank-loan-prediction</a:t>
            </a:r>
            <a:endParaRPr lang="en-US" sz="2000">
              <a:latin typeface="Times New Roman"/>
              <a:ea typeface="+mn-lt"/>
              <a:cs typeface="+mn-lt"/>
            </a:endParaRPr>
          </a:p>
          <a:p>
            <a:pPr marL="342900" indent="-342900">
              <a:buFont typeface="Wingdings"/>
              <a:buChar char="Ø"/>
            </a:pPr>
            <a:r>
              <a:rPr lang="en-GB" sz="2000" dirty="0">
                <a:latin typeface="Times New Roman"/>
                <a:cs typeface="Times New Roman"/>
              </a:rPr>
              <a:t>Dataset have approximately 10000 users data.</a:t>
            </a:r>
          </a:p>
        </p:txBody>
      </p:sp>
    </p:spTree>
    <p:extLst>
      <p:ext uri="{BB962C8B-B14F-4D97-AF65-F5344CB8AC3E}">
        <p14:creationId xmlns:p14="http://schemas.microsoft.com/office/powerpoint/2010/main" xmlns="" val="1267493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295</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RetrospectVTI</vt:lpstr>
      <vt:lpstr>Slide 1</vt:lpstr>
      <vt:lpstr>Contents</vt:lpstr>
      <vt:lpstr>Introduction</vt:lpstr>
      <vt:lpstr>Objective</vt:lpstr>
      <vt:lpstr>Neural Network</vt:lpstr>
      <vt:lpstr>Artificial Neural Network(ANN)</vt:lpstr>
      <vt:lpstr>System Requirements</vt:lpstr>
      <vt:lpstr>Python Libraries</vt:lpstr>
      <vt:lpstr>Dataset</vt:lpstr>
      <vt:lpstr>Reference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prnb bora</cp:lastModifiedBy>
  <cp:revision>208</cp:revision>
  <dcterms:created xsi:type="dcterms:W3CDTF">2021-03-28T14:27:26Z</dcterms:created>
  <dcterms:modified xsi:type="dcterms:W3CDTF">2021-03-30T02:22:09Z</dcterms:modified>
</cp:coreProperties>
</file>