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sldIdLst>
    <p:sldId id="256" r:id="rId2"/>
    <p:sldId id="289" r:id="rId3"/>
    <p:sldId id="290" r:id="rId4"/>
    <p:sldId id="291" r:id="rId5"/>
    <p:sldId id="292" r:id="rId6"/>
    <p:sldId id="293" r:id="rId7"/>
    <p:sldId id="258" r:id="rId8"/>
    <p:sldId id="262" r:id="rId9"/>
    <p:sldId id="263" r:id="rId10"/>
    <p:sldId id="281" r:id="rId11"/>
    <p:sldId id="294" r:id="rId12"/>
    <p:sldId id="295" r:id="rId13"/>
    <p:sldId id="296" r:id="rId14"/>
    <p:sldId id="297" r:id="rId15"/>
    <p:sldId id="298" r:id="rId16"/>
    <p:sldId id="299" r:id="rId17"/>
    <p:sldId id="300" r:id="rId18"/>
    <p:sldId id="282" r:id="rId19"/>
    <p:sldId id="260" r:id="rId20"/>
    <p:sldId id="285" r:id="rId21"/>
    <p:sldId id="286" r:id="rId22"/>
    <p:sldId id="287" r:id="rId23"/>
    <p:sldId id="288" r:id="rId24"/>
    <p:sldId id="267"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9/5/2016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9/5/2016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9/5/2016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9/5/2016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29913"/>
            <a:ext cx="9525000" cy="1470025"/>
          </a:xfrm>
        </p:spPr>
        <p:txBody>
          <a:bodyPr>
            <a:normAutofit/>
          </a:bodyPr>
          <a:lstStyle/>
          <a:p>
            <a:r>
              <a:rPr lang="en-US" sz="4300" dirty="0"/>
              <a:t>MINING AND ANALYSIS OF INSURANCE POLICIES CUSTOMER DATABASE</a:t>
            </a:r>
            <a:endParaRPr lang="en-US" sz="4300" dirty="0"/>
          </a:p>
        </p:txBody>
      </p:sp>
      <p:sp>
        <p:nvSpPr>
          <p:cNvPr id="3" name="Subtitle 2"/>
          <p:cNvSpPr>
            <a:spLocks noGrp="1"/>
          </p:cNvSpPr>
          <p:nvPr>
            <p:ph type="subTitle" idx="1"/>
          </p:nvPr>
        </p:nvSpPr>
        <p:spPr/>
        <p:txBody>
          <a:bodyPr/>
          <a:lstStyle/>
          <a:p>
            <a:endParaRPr lang="en-US" dirty="0" smtClean="0"/>
          </a:p>
          <a:p>
            <a:endParaRPr lang="en-US" dirty="0"/>
          </a:p>
        </p:txBody>
      </p:sp>
    </p:spTree>
    <p:extLst>
      <p:ext uri="{BB962C8B-B14F-4D97-AF65-F5344CB8AC3E}">
        <p14:creationId xmlns:p14="http://schemas.microsoft.com/office/powerpoint/2010/main" val="2163696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325112"/>
          </a:xfrm>
        </p:spPr>
        <p:txBody>
          <a:bodyPr>
            <a:normAutofit/>
          </a:bodyPr>
          <a:lstStyle/>
          <a:p>
            <a:pPr marL="109728" indent="0">
              <a:buNone/>
            </a:pPr>
            <a:r>
              <a:rPr lang="en-US" sz="3600" dirty="0"/>
              <a:t>Microsoft Excel is a spreadsheet developed by Microsoft for Windows, Mac OS X, Android and </a:t>
            </a:r>
            <a:r>
              <a:rPr lang="en-US" sz="3600" dirty="0" err="1"/>
              <a:t>iOS</a:t>
            </a:r>
            <a:r>
              <a:rPr lang="en-US" sz="3600" dirty="0"/>
              <a:t>. It features calculation, graphing tools, pivot tables, and a macro programming language called Visual Basic for Applications.</a:t>
            </a:r>
            <a:endParaRPr lang="en-US" sz="3600" dirty="0"/>
          </a:p>
        </p:txBody>
      </p:sp>
    </p:spTree>
    <p:extLst>
      <p:ext uri="{BB962C8B-B14F-4D97-AF65-F5344CB8AC3E}">
        <p14:creationId xmlns:p14="http://schemas.microsoft.com/office/powerpoint/2010/main" val="2660561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325112"/>
          </a:xfrm>
        </p:spPr>
        <p:txBody>
          <a:bodyPr>
            <a:normAutofit/>
          </a:bodyPr>
          <a:lstStyle/>
          <a:p>
            <a:pPr marL="109728" indent="0">
              <a:buNone/>
            </a:pPr>
            <a:r>
              <a:rPr lang="en-US" sz="3600" dirty="0"/>
              <a:t>Microsoft Excel has the basic features of all spreadsheets</a:t>
            </a:r>
            <a:r>
              <a:rPr lang="en-US" sz="3600" dirty="0" smtClean="0"/>
              <a:t>, using </a:t>
            </a:r>
            <a:r>
              <a:rPr lang="en-US" sz="3600" dirty="0"/>
              <a:t>a grid of cells arranged in numbered rows and letter-named columns to store data and perform mathematical operations. In addition, it can display data as line graphs, histograms and charts.</a:t>
            </a:r>
            <a:endParaRPr lang="en-US" sz="3600" dirty="0"/>
          </a:p>
        </p:txBody>
      </p:sp>
    </p:spTree>
    <p:extLst>
      <p:ext uri="{BB962C8B-B14F-4D97-AF65-F5344CB8AC3E}">
        <p14:creationId xmlns:p14="http://schemas.microsoft.com/office/powerpoint/2010/main" val="2180388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PIVOT TABLE</a:t>
            </a:r>
            <a:endParaRPr lang="en-US" sz="4400" b="1" dirty="0"/>
          </a:p>
        </p:txBody>
      </p:sp>
      <p:sp>
        <p:nvSpPr>
          <p:cNvPr id="3" name="Content Placeholder 2"/>
          <p:cNvSpPr>
            <a:spLocks noGrp="1"/>
          </p:cNvSpPr>
          <p:nvPr>
            <p:ph idx="1"/>
          </p:nvPr>
        </p:nvSpPr>
        <p:spPr>
          <a:xfrm>
            <a:off x="457200" y="2667000"/>
            <a:ext cx="8229600" cy="4325112"/>
          </a:xfrm>
        </p:spPr>
        <p:txBody>
          <a:bodyPr>
            <a:normAutofit/>
          </a:bodyPr>
          <a:lstStyle/>
          <a:p>
            <a:pPr marL="109728" indent="0">
              <a:buNone/>
            </a:pPr>
            <a:r>
              <a:rPr lang="en-US" sz="3600" dirty="0"/>
              <a:t>A pivot table is a data summarization tool. Among other functions, it can automatically sort, count, sum or give the average of the data stored in one table or spreadsheet.</a:t>
            </a:r>
          </a:p>
        </p:txBody>
      </p:sp>
    </p:spTree>
    <p:extLst>
      <p:ext uri="{BB962C8B-B14F-4D97-AF65-F5344CB8AC3E}">
        <p14:creationId xmlns:p14="http://schemas.microsoft.com/office/powerpoint/2010/main" val="188341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8915400" cy="5562600"/>
          </a:xfrm>
        </p:spPr>
        <p:txBody>
          <a:bodyPr>
            <a:noAutofit/>
          </a:bodyPr>
          <a:lstStyle/>
          <a:p>
            <a:pPr marL="109728" indent="0">
              <a:buNone/>
            </a:pPr>
            <a:r>
              <a:rPr lang="en-US" sz="3000" dirty="0"/>
              <a:t>Each field can be dragged to one of the following 4 options</a:t>
            </a:r>
            <a:r>
              <a:rPr lang="en-US" sz="3000" dirty="0" smtClean="0"/>
              <a:t>:</a:t>
            </a:r>
          </a:p>
          <a:p>
            <a:pPr marL="109728" indent="0">
              <a:buNone/>
            </a:pPr>
            <a:endParaRPr lang="en-US" sz="3000" dirty="0" smtClean="0"/>
          </a:p>
          <a:p>
            <a:pPr marL="109728" indent="0">
              <a:buNone/>
            </a:pPr>
            <a:r>
              <a:rPr lang="en-US" sz="3000" b="1" dirty="0" smtClean="0"/>
              <a:t>Report </a:t>
            </a:r>
            <a:r>
              <a:rPr lang="en-US" sz="3000" b="1" dirty="0"/>
              <a:t>filter- </a:t>
            </a:r>
            <a:r>
              <a:rPr lang="en-US" sz="3000" dirty="0"/>
              <a:t>used to apply a filter to an entire table</a:t>
            </a:r>
            <a:r>
              <a:rPr lang="en-US" sz="3000" dirty="0" smtClean="0"/>
              <a:t>.</a:t>
            </a:r>
          </a:p>
          <a:p>
            <a:pPr marL="109728" indent="0">
              <a:buNone/>
            </a:pPr>
            <a:r>
              <a:rPr lang="en-US" sz="3000" b="1" dirty="0" smtClean="0"/>
              <a:t>Column </a:t>
            </a:r>
            <a:r>
              <a:rPr lang="en-US" sz="3000" b="1" dirty="0"/>
              <a:t>labels- </a:t>
            </a:r>
            <a:r>
              <a:rPr lang="en-US" sz="3000" dirty="0"/>
              <a:t>used to apply a filter to one or more columns</a:t>
            </a:r>
            <a:r>
              <a:rPr lang="en-US" sz="3000" dirty="0" smtClean="0"/>
              <a:t>.</a:t>
            </a:r>
          </a:p>
          <a:p>
            <a:pPr marL="109728" indent="0">
              <a:buNone/>
            </a:pPr>
            <a:r>
              <a:rPr lang="en-US" sz="3000" b="1" dirty="0" smtClean="0"/>
              <a:t>Row </a:t>
            </a:r>
            <a:r>
              <a:rPr lang="en-US" sz="3000" b="1" dirty="0"/>
              <a:t>labels- </a:t>
            </a:r>
            <a:r>
              <a:rPr lang="en-US" sz="3000" dirty="0"/>
              <a:t>used to apply a filter to one or more rows</a:t>
            </a:r>
            <a:r>
              <a:rPr lang="en-US" sz="3000" dirty="0" smtClean="0"/>
              <a:t>.</a:t>
            </a:r>
          </a:p>
          <a:p>
            <a:pPr marL="109728" indent="0">
              <a:buNone/>
            </a:pPr>
            <a:r>
              <a:rPr lang="en-US" sz="3000" b="1" dirty="0" smtClean="0"/>
              <a:t>Summation </a:t>
            </a:r>
            <a:r>
              <a:rPr lang="en-US" sz="3000" b="1" dirty="0"/>
              <a:t>Values- </a:t>
            </a:r>
            <a:r>
              <a:rPr lang="en-US" sz="3000" dirty="0"/>
              <a:t>has numerical values that can be used for different types of calculations.</a:t>
            </a:r>
            <a:endParaRPr lang="en-US" sz="3000" dirty="0"/>
          </a:p>
        </p:txBody>
      </p:sp>
    </p:spTree>
    <p:extLst>
      <p:ext uri="{BB962C8B-B14F-4D97-AF65-F5344CB8AC3E}">
        <p14:creationId xmlns:p14="http://schemas.microsoft.com/office/powerpoint/2010/main" val="799158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PIVOT CHART</a:t>
            </a:r>
            <a:endParaRPr lang="en-US" sz="4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575" y="2514600"/>
            <a:ext cx="6038850" cy="3949408"/>
          </a:xfrm>
        </p:spPr>
      </p:pic>
    </p:spTree>
    <p:extLst>
      <p:ext uri="{BB962C8B-B14F-4D97-AF65-F5344CB8AC3E}">
        <p14:creationId xmlns:p14="http://schemas.microsoft.com/office/powerpoint/2010/main" val="283921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sz="3600" dirty="0"/>
              <a:t>A pivot chart is a data analysis tool that enables one to visualize a pivot table.</a:t>
            </a:r>
          </a:p>
        </p:txBody>
      </p:sp>
    </p:spTree>
    <p:extLst>
      <p:ext uri="{BB962C8B-B14F-4D97-AF65-F5344CB8AC3E}">
        <p14:creationId xmlns:p14="http://schemas.microsoft.com/office/powerpoint/2010/main" val="271162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INSURANCE</a:t>
            </a:r>
            <a:endParaRPr lang="en-US" sz="4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325" y="2895600"/>
            <a:ext cx="5467350" cy="3619500"/>
          </a:xfrm>
        </p:spPr>
      </p:pic>
    </p:spTree>
    <p:extLst>
      <p:ext uri="{BB962C8B-B14F-4D97-AF65-F5344CB8AC3E}">
        <p14:creationId xmlns:p14="http://schemas.microsoft.com/office/powerpoint/2010/main" val="319692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638800"/>
          </a:xfrm>
        </p:spPr>
        <p:txBody>
          <a:bodyPr>
            <a:noAutofit/>
          </a:bodyPr>
          <a:lstStyle/>
          <a:p>
            <a:pPr marL="109728" indent="0">
              <a:buNone/>
            </a:pPr>
            <a:r>
              <a:rPr lang="en-US" sz="3600" dirty="0"/>
              <a:t>Insurance helps us protect ourselves and the things we value, such as our homes, our cars and our valuables, from the financial impact of risks, big and small – from fire, flood, storm and earthquake, to theft, car accidents, travel mishaps It works by spreading the cost of unexpected risks among a large number of people in the same region who share similar risks.</a:t>
            </a:r>
          </a:p>
        </p:txBody>
      </p:sp>
    </p:spTree>
    <p:extLst>
      <p:ext uri="{BB962C8B-B14F-4D97-AF65-F5344CB8AC3E}">
        <p14:creationId xmlns:p14="http://schemas.microsoft.com/office/powerpoint/2010/main" val="327158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IS AN INSURANCE BROKER ?</a:t>
            </a:r>
            <a:endParaRPr lang="en-US" b="1" dirty="0"/>
          </a:p>
        </p:txBody>
      </p:sp>
      <p:sp>
        <p:nvSpPr>
          <p:cNvPr id="3" name="Content Placeholder 2"/>
          <p:cNvSpPr>
            <a:spLocks noGrp="1"/>
          </p:cNvSpPr>
          <p:nvPr>
            <p:ph idx="1"/>
          </p:nvPr>
        </p:nvSpPr>
        <p:spPr>
          <a:xfrm>
            <a:off x="457200" y="2667000"/>
            <a:ext cx="8229600" cy="4325112"/>
          </a:xfrm>
        </p:spPr>
        <p:txBody>
          <a:bodyPr>
            <a:normAutofit/>
          </a:bodyPr>
          <a:lstStyle/>
          <a:p>
            <a:pPr marL="109728" indent="0">
              <a:buNone/>
            </a:pPr>
            <a:r>
              <a:rPr lang="en-US" sz="3600" dirty="0" smtClean="0"/>
              <a:t>Brokers </a:t>
            </a:r>
            <a:r>
              <a:rPr lang="en-US" sz="3600" dirty="0"/>
              <a:t>use their professional knowledge and experience to help you properly assess your insurance needs, shop for the best value in insurance coverage and help you in the event of a claim.</a:t>
            </a:r>
            <a:br>
              <a:rPr lang="en-US" sz="3600" dirty="0"/>
            </a:br>
            <a:endParaRPr lang="en-US" sz="3600" dirty="0"/>
          </a:p>
        </p:txBody>
      </p:sp>
    </p:spTree>
    <p:extLst>
      <p:ext uri="{BB962C8B-B14F-4D97-AF65-F5344CB8AC3E}">
        <p14:creationId xmlns:p14="http://schemas.microsoft.com/office/powerpoint/2010/main" val="1683653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534400" cy="1066800"/>
          </a:xfrm>
        </p:spPr>
        <p:txBody>
          <a:bodyPr>
            <a:normAutofit fontScale="90000"/>
          </a:bodyPr>
          <a:lstStyle/>
          <a:p>
            <a:r>
              <a:rPr lang="en-US" b="1" dirty="0" smtClean="0"/>
              <a:t>DESCRIPTION OF </a:t>
            </a:r>
            <a:r>
              <a:rPr lang="en-US" b="1" dirty="0" smtClean="0"/>
              <a:t>CUSTOMER DATABASE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Data set containing information regarding renewals of insurance policies</a:t>
            </a:r>
            <a:r>
              <a:rPr lang="en-US" dirty="0" smtClean="0"/>
              <a:t>.</a:t>
            </a:r>
          </a:p>
          <a:p>
            <a:r>
              <a:rPr lang="en-US" dirty="0" smtClean="0"/>
              <a:t>Data </a:t>
            </a:r>
            <a:r>
              <a:rPr lang="en-US" dirty="0"/>
              <a:t>is of the first quarter (April, May, June</a:t>
            </a:r>
            <a:r>
              <a:rPr lang="en-US" dirty="0" smtClean="0"/>
              <a:t>).</a:t>
            </a:r>
          </a:p>
          <a:p>
            <a:r>
              <a:rPr lang="en-US" dirty="0" smtClean="0"/>
              <a:t>There </a:t>
            </a:r>
            <a:r>
              <a:rPr lang="en-US" dirty="0"/>
              <a:t>are two types of customers: Company and Individual</a:t>
            </a:r>
            <a:r>
              <a:rPr lang="en-US" dirty="0" smtClean="0"/>
              <a:t>.</a:t>
            </a:r>
          </a:p>
          <a:p>
            <a:r>
              <a:rPr lang="en-US" dirty="0" smtClean="0"/>
              <a:t>Customers </a:t>
            </a:r>
            <a:r>
              <a:rPr lang="en-US" dirty="0"/>
              <a:t>are based in various regions (cities) in India</a:t>
            </a:r>
            <a:r>
              <a:rPr lang="en-US" dirty="0" smtClean="0"/>
              <a:t>.</a:t>
            </a:r>
          </a:p>
          <a:p>
            <a:r>
              <a:rPr lang="en-US" dirty="0" smtClean="0"/>
              <a:t>There </a:t>
            </a:r>
            <a:r>
              <a:rPr lang="en-US" dirty="0"/>
              <a:t>are various Insurance companies and Policy categories</a:t>
            </a:r>
            <a:r>
              <a:rPr lang="en-US" dirty="0" smtClean="0"/>
              <a:t>.</a:t>
            </a:r>
          </a:p>
          <a:p>
            <a:r>
              <a:rPr lang="en-US" dirty="0" smtClean="0"/>
              <a:t>The </a:t>
            </a:r>
            <a:r>
              <a:rPr lang="en-US" dirty="0"/>
              <a:t>data contains information of a total of 19,760 customers.</a:t>
            </a:r>
            <a:endParaRPr lang="en-US" dirty="0"/>
          </a:p>
        </p:txBody>
      </p:sp>
    </p:spTree>
    <p:extLst>
      <p:ext uri="{BB962C8B-B14F-4D97-AF65-F5344CB8AC3E}">
        <p14:creationId xmlns:p14="http://schemas.microsoft.com/office/powerpoint/2010/main" val="392196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DATA</a:t>
            </a:r>
            <a:endParaRPr lang="en-US" sz="4800" b="1" dirty="0"/>
          </a:p>
        </p:txBody>
      </p:sp>
      <p:sp>
        <p:nvSpPr>
          <p:cNvPr id="3" name="Content Placeholder 2"/>
          <p:cNvSpPr>
            <a:spLocks noGrp="1"/>
          </p:cNvSpPr>
          <p:nvPr>
            <p:ph idx="1"/>
          </p:nvPr>
        </p:nvSpPr>
        <p:spPr>
          <a:xfrm>
            <a:off x="457200" y="2819400"/>
            <a:ext cx="8229600" cy="3755136"/>
          </a:xfrm>
        </p:spPr>
        <p:txBody>
          <a:bodyPr>
            <a:normAutofit/>
          </a:bodyPr>
          <a:lstStyle/>
          <a:p>
            <a:pPr marL="109728" indent="0">
              <a:buNone/>
            </a:pPr>
            <a:r>
              <a:rPr lang="en-US" sz="3600" dirty="0"/>
              <a:t>Data are any facts, numbers, or text that can be processed by a computer.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531" y="4696968"/>
            <a:ext cx="3568421" cy="1446657"/>
          </a:xfrm>
          <a:prstGeom prst="rect">
            <a:avLst/>
          </a:prstGeom>
        </p:spPr>
      </p:pic>
    </p:spTree>
    <p:extLst>
      <p:ext uri="{BB962C8B-B14F-4D97-AF65-F5344CB8AC3E}">
        <p14:creationId xmlns:p14="http://schemas.microsoft.com/office/powerpoint/2010/main" val="781764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38" y="2314575"/>
            <a:ext cx="4276725"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Business done</a:t>
            </a:r>
            <a:endParaRPr lang="en-US" sz="3600" dirty="0">
              <a:solidFill>
                <a:schemeClr val="tx2"/>
              </a:solidFill>
              <a:latin typeface="+mj-lt"/>
            </a:endParaRPr>
          </a:p>
        </p:txBody>
      </p:sp>
      <p:sp>
        <p:nvSpPr>
          <p:cNvPr id="7" name="TextBox 6"/>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8" name="TextBox 7"/>
          <p:cNvSpPr txBox="1"/>
          <p:nvPr/>
        </p:nvSpPr>
        <p:spPr>
          <a:xfrm>
            <a:off x="390832" y="1592252"/>
            <a:ext cx="4419600"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Month: April, May and June</a:t>
            </a:r>
            <a:endParaRPr lang="en-US" sz="1400" dirty="0"/>
          </a:p>
        </p:txBody>
      </p:sp>
      <p:sp>
        <p:nvSpPr>
          <p:cNvPr id="9" name="TextBox 8"/>
          <p:cNvSpPr txBox="1"/>
          <p:nvPr/>
        </p:nvSpPr>
        <p:spPr>
          <a:xfrm>
            <a:off x="390832" y="5892225"/>
            <a:ext cx="8067368" cy="800219"/>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Maximum percentage of business was done in the month of May, followed by equal amounts of business in April and June.</a:t>
            </a:r>
            <a:endParaRPr lang="en-US" sz="1400" dirty="0"/>
          </a:p>
        </p:txBody>
      </p:sp>
    </p:spTree>
    <p:extLst>
      <p:ext uri="{BB962C8B-B14F-4D97-AF65-F5344CB8AC3E}">
        <p14:creationId xmlns:p14="http://schemas.microsoft.com/office/powerpoint/2010/main" val="3181982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Business done</a:t>
            </a:r>
            <a:endParaRPr lang="en-US" sz="3600" dirty="0">
              <a:solidFill>
                <a:schemeClr val="tx2"/>
              </a:solidFill>
              <a:latin typeface="+mj-lt"/>
            </a:endParaRPr>
          </a:p>
        </p:txBody>
      </p:sp>
      <p:sp>
        <p:nvSpPr>
          <p:cNvPr id="7" name="TextBox 6"/>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8" name="TextBox 7"/>
          <p:cNvSpPr txBox="1"/>
          <p:nvPr/>
        </p:nvSpPr>
        <p:spPr>
          <a:xfrm>
            <a:off x="390832" y="1592252"/>
            <a:ext cx="4419600"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Region: various cities</a:t>
            </a:r>
            <a:endParaRPr lang="en-US" sz="1400" dirty="0"/>
          </a:p>
        </p:txBody>
      </p:sp>
      <p:sp>
        <p:nvSpPr>
          <p:cNvPr id="9" name="TextBox 8"/>
          <p:cNvSpPr txBox="1"/>
          <p:nvPr/>
        </p:nvSpPr>
        <p:spPr>
          <a:xfrm>
            <a:off x="390832" y="5892225"/>
            <a:ext cx="8067368" cy="800219"/>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Maximum percentage of business was done in Mumbai, followed by Ahmedabad, which together constitute more than 50% of the total business.</a:t>
            </a:r>
            <a:endParaRPr lang="en-US" sz="1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19158"/>
            <a:ext cx="5043948" cy="3673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950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Business done</a:t>
            </a:r>
            <a:endParaRPr lang="en-US" sz="3600" dirty="0">
              <a:solidFill>
                <a:schemeClr val="tx2"/>
              </a:solidFill>
              <a:latin typeface="+mj-lt"/>
            </a:endParaRPr>
          </a:p>
        </p:txBody>
      </p:sp>
      <p:sp>
        <p:nvSpPr>
          <p:cNvPr id="7" name="TextBox 6"/>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8" name="TextBox 7"/>
          <p:cNvSpPr txBox="1"/>
          <p:nvPr/>
        </p:nvSpPr>
        <p:spPr>
          <a:xfrm>
            <a:off x="390832" y="1592252"/>
            <a:ext cx="4419600"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InsCompany: various insurance companies</a:t>
            </a:r>
            <a:endParaRPr lang="en-US" sz="1400" dirty="0"/>
          </a:p>
        </p:txBody>
      </p:sp>
      <p:sp>
        <p:nvSpPr>
          <p:cNvPr id="9" name="TextBox 8"/>
          <p:cNvSpPr txBox="1"/>
          <p:nvPr/>
        </p:nvSpPr>
        <p:spPr>
          <a:xfrm>
            <a:off x="390832" y="5892225"/>
            <a:ext cx="8067368" cy="800219"/>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Maximum percentage of business was done with ICICI Lombard, followed by Bharti </a:t>
            </a:r>
            <a:r>
              <a:rPr lang="en-US" sz="1400" dirty="0" err="1" smtClean="0"/>
              <a:t>Axa</a:t>
            </a:r>
            <a:r>
              <a:rPr lang="en-US" sz="1400" dirty="0" smtClean="0"/>
              <a:t>, which together constitute more than 50% of the total business.</a:t>
            </a:r>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118" y="2223495"/>
            <a:ext cx="5021772" cy="3651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087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Business done</a:t>
            </a:r>
            <a:endParaRPr lang="en-US" sz="3600" dirty="0">
              <a:solidFill>
                <a:schemeClr val="tx2"/>
              </a:solidFill>
              <a:latin typeface="+mj-lt"/>
            </a:endParaRPr>
          </a:p>
        </p:txBody>
      </p:sp>
      <p:sp>
        <p:nvSpPr>
          <p:cNvPr id="7" name="TextBox 6"/>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9" name="TextBox 8"/>
          <p:cNvSpPr txBox="1"/>
          <p:nvPr/>
        </p:nvSpPr>
        <p:spPr>
          <a:xfrm>
            <a:off x="390832" y="5892225"/>
            <a:ext cx="8067368" cy="800219"/>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More than 50% of the business was done with vehicles made by Honda, followed by </a:t>
            </a:r>
            <a:r>
              <a:rPr lang="en-US" sz="1400" dirty="0" err="1" smtClean="0"/>
              <a:t>Volkwagen</a:t>
            </a:r>
            <a:r>
              <a:rPr lang="en-US" sz="1400" dirty="0" smtClean="0"/>
              <a:t> vehicles.</a:t>
            </a:r>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62200"/>
            <a:ext cx="4689170" cy="3414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Vehicle Company: Honda, Mercedes, Volkswagen and Others</a:t>
            </a:r>
            <a:endParaRPr lang="en-US" sz="1400" dirty="0"/>
          </a:p>
        </p:txBody>
      </p:sp>
    </p:spTree>
    <p:extLst>
      <p:ext uri="{BB962C8B-B14F-4D97-AF65-F5344CB8AC3E}">
        <p14:creationId xmlns:p14="http://schemas.microsoft.com/office/powerpoint/2010/main" val="3971471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2352675"/>
            <a:ext cx="4581525"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3" name="TextBox 2"/>
          <p:cNvSpPr txBox="1"/>
          <p:nvPr/>
        </p:nvSpPr>
        <p:spPr>
          <a:xfrm>
            <a:off x="390832" y="1592252"/>
            <a:ext cx="4419600"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Month: April, May and June</a:t>
            </a:r>
            <a:endParaRPr lang="en-US" sz="1400" dirty="0"/>
          </a:p>
        </p:txBody>
      </p:sp>
      <p:sp>
        <p:nvSpPr>
          <p:cNvPr id="4" name="TextBox 3"/>
          <p:cNvSpPr txBox="1"/>
          <p:nvPr/>
        </p:nvSpPr>
        <p:spPr>
          <a:xfrm>
            <a:off x="390832" y="5892225"/>
            <a:ext cx="8067368" cy="584775"/>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Percentage of retained cases is consistently decreasing with each month.</a:t>
            </a:r>
            <a:endParaRPr lang="en-US" sz="1400" dirty="0"/>
          </a:p>
        </p:txBody>
      </p:sp>
      <p:sp>
        <p:nvSpPr>
          <p:cNvPr id="6" name="TextBox 5"/>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Cases Retention Percentage</a:t>
            </a:r>
            <a:endParaRPr lang="en-US" sz="3600" dirty="0">
              <a:solidFill>
                <a:schemeClr val="tx2"/>
              </a:solidFill>
              <a:latin typeface="+mj-lt"/>
            </a:endParaRPr>
          </a:p>
        </p:txBody>
      </p:sp>
    </p:spTree>
    <p:extLst>
      <p:ext uri="{BB962C8B-B14F-4D97-AF65-F5344CB8AC3E}">
        <p14:creationId xmlns:p14="http://schemas.microsoft.com/office/powerpoint/2010/main" val="1046630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8" y="2295525"/>
            <a:ext cx="416242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Cases Retention Percentage</a:t>
            </a:r>
            <a:endParaRPr lang="en-US" sz="3600" dirty="0">
              <a:solidFill>
                <a:schemeClr val="tx2"/>
              </a:solidFill>
              <a:latin typeface="+mj-lt"/>
            </a:endParaRPr>
          </a:p>
        </p:txBody>
      </p:sp>
      <p:sp>
        <p:nvSpPr>
          <p:cNvPr id="6" name="TextBox 5"/>
          <p:cNvSpPr txBox="1"/>
          <p:nvPr/>
        </p:nvSpPr>
        <p:spPr>
          <a:xfrm>
            <a:off x="390832" y="1592252"/>
            <a:ext cx="4419600"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Customer Type: Company and Individual</a:t>
            </a:r>
            <a:endParaRPr lang="en-US" sz="1400" dirty="0"/>
          </a:p>
        </p:txBody>
      </p:sp>
      <p:sp>
        <p:nvSpPr>
          <p:cNvPr id="7" name="TextBox 6"/>
          <p:cNvSpPr txBox="1"/>
          <p:nvPr/>
        </p:nvSpPr>
        <p:spPr>
          <a:xfrm>
            <a:off x="390832" y="5892225"/>
            <a:ext cx="8067368" cy="584775"/>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Percentage of retained cases is higher for ‘Individual’ customers than ‘Company’ customers.</a:t>
            </a:r>
            <a:endParaRPr lang="en-US" sz="1400" dirty="0"/>
          </a:p>
        </p:txBody>
      </p:sp>
    </p:spTree>
    <p:extLst>
      <p:ext uri="{BB962C8B-B14F-4D97-AF65-F5344CB8AC3E}">
        <p14:creationId xmlns:p14="http://schemas.microsoft.com/office/powerpoint/2010/main" val="3383408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New fold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8" y="2295525"/>
            <a:ext cx="4162425"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Cases Retention Percentage</a:t>
            </a:r>
            <a:endParaRPr lang="en-US" sz="3600" dirty="0">
              <a:solidFill>
                <a:schemeClr val="tx2"/>
              </a:solidFill>
              <a:latin typeface="+mj-lt"/>
            </a:endParaRPr>
          </a:p>
        </p:txBody>
      </p:sp>
      <p:sp>
        <p:nvSpPr>
          <p:cNvPr id="6" name="TextBox 5"/>
          <p:cNvSpPr txBox="1"/>
          <p:nvPr/>
        </p:nvSpPr>
        <p:spPr>
          <a:xfrm>
            <a:off x="390832" y="1592252"/>
            <a:ext cx="56289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Premium Category: &lt;3k,  3k-10k, 10k-15k, 15k-20k and &gt;20k</a:t>
            </a:r>
            <a:endParaRPr lang="en-US" sz="1400" dirty="0"/>
          </a:p>
        </p:txBody>
      </p:sp>
      <p:sp>
        <p:nvSpPr>
          <p:cNvPr id="7" name="TextBox 6"/>
          <p:cNvSpPr txBox="1"/>
          <p:nvPr/>
        </p:nvSpPr>
        <p:spPr>
          <a:xfrm>
            <a:off x="390832" y="5892225"/>
            <a:ext cx="8067368" cy="800219"/>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Percentage of retained cases decreases with increase in Premium  amount, except for the last 2 categories.</a:t>
            </a:r>
            <a:endParaRPr lang="en-US" sz="1400" dirty="0"/>
          </a:p>
        </p:txBody>
      </p:sp>
    </p:spTree>
    <p:extLst>
      <p:ext uri="{BB962C8B-B14F-4D97-AF65-F5344CB8AC3E}">
        <p14:creationId xmlns:p14="http://schemas.microsoft.com/office/powerpoint/2010/main" val="32265101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2295525"/>
            <a:ext cx="4533900"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Cases Retention Percentage</a:t>
            </a:r>
            <a:endParaRPr lang="en-US" sz="3600" dirty="0">
              <a:solidFill>
                <a:schemeClr val="tx2"/>
              </a:solidFill>
              <a:latin typeface="+mj-lt"/>
            </a:endParaRP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Vehicle Company: Honda, Mercedes, Volkswagen and Others</a:t>
            </a:r>
            <a:endParaRPr lang="en-US" sz="1400" dirty="0"/>
          </a:p>
        </p:txBody>
      </p:sp>
      <p:sp>
        <p:nvSpPr>
          <p:cNvPr id="7" name="TextBox 6"/>
          <p:cNvSpPr txBox="1"/>
          <p:nvPr/>
        </p:nvSpPr>
        <p:spPr>
          <a:xfrm>
            <a:off x="390832" y="5892225"/>
            <a:ext cx="8067368" cy="584775"/>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Percentage of retained cases is the highest for Mercedes vehicles.</a:t>
            </a:r>
            <a:endParaRPr lang="en-US" sz="1400" dirty="0"/>
          </a:p>
        </p:txBody>
      </p:sp>
    </p:spTree>
    <p:extLst>
      <p:ext uri="{BB962C8B-B14F-4D97-AF65-F5344CB8AC3E}">
        <p14:creationId xmlns:p14="http://schemas.microsoft.com/office/powerpoint/2010/main" val="2010221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2314575"/>
            <a:ext cx="45815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OD Target and Retained</a:t>
            </a:r>
            <a:endParaRPr lang="en-US" sz="3600" dirty="0">
              <a:solidFill>
                <a:schemeClr val="tx2"/>
              </a:solidFill>
              <a:latin typeface="+mj-lt"/>
            </a:endParaRP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Month: April, May and June</a:t>
            </a:r>
            <a:endParaRPr lang="en-US" sz="1400" dirty="0"/>
          </a:p>
        </p:txBody>
      </p:sp>
      <p:sp>
        <p:nvSpPr>
          <p:cNvPr id="7" name="TextBox 6"/>
          <p:cNvSpPr txBox="1"/>
          <p:nvPr/>
        </p:nvSpPr>
        <p:spPr>
          <a:xfrm>
            <a:off x="390832" y="5892225"/>
            <a:ext cx="8067368" cy="584775"/>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OD retention target and retained percentage is almost consistent over the three months.</a:t>
            </a:r>
            <a:endParaRPr lang="en-US" sz="1400" dirty="0"/>
          </a:p>
        </p:txBody>
      </p:sp>
    </p:spTree>
    <p:extLst>
      <p:ext uri="{BB962C8B-B14F-4D97-AF65-F5344CB8AC3E}">
        <p14:creationId xmlns:p14="http://schemas.microsoft.com/office/powerpoint/2010/main" val="1420079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2314575"/>
            <a:ext cx="49339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OD Target and Retained</a:t>
            </a:r>
            <a:endParaRPr lang="en-US" sz="3600" dirty="0">
              <a:solidFill>
                <a:schemeClr val="tx2"/>
              </a:solidFill>
              <a:latin typeface="+mj-lt"/>
            </a:endParaRP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Customer Type: Company and Individual</a:t>
            </a:r>
            <a:endParaRPr lang="en-US" sz="1400" dirty="0"/>
          </a:p>
        </p:txBody>
      </p:sp>
      <p:sp>
        <p:nvSpPr>
          <p:cNvPr id="7" name="TextBox 6"/>
          <p:cNvSpPr txBox="1"/>
          <p:nvPr/>
        </p:nvSpPr>
        <p:spPr>
          <a:xfrm>
            <a:off x="390832" y="5892225"/>
            <a:ext cx="8067368" cy="584775"/>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OD retention target and Retained percentage is slightly higher for ‘Individual’ customers.</a:t>
            </a:r>
            <a:endParaRPr lang="en-US" sz="1400" dirty="0"/>
          </a:p>
        </p:txBody>
      </p:sp>
    </p:spTree>
    <p:extLst>
      <p:ext uri="{BB962C8B-B14F-4D97-AF65-F5344CB8AC3E}">
        <p14:creationId xmlns:p14="http://schemas.microsoft.com/office/powerpoint/2010/main" val="4272916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DATABASE</a:t>
            </a:r>
            <a:endParaRPr lang="en-US" sz="4800" b="1" dirty="0"/>
          </a:p>
        </p:txBody>
      </p:sp>
      <p:sp>
        <p:nvSpPr>
          <p:cNvPr id="3" name="Content Placeholder 2"/>
          <p:cNvSpPr>
            <a:spLocks noGrp="1"/>
          </p:cNvSpPr>
          <p:nvPr>
            <p:ph idx="1"/>
          </p:nvPr>
        </p:nvSpPr>
        <p:spPr>
          <a:xfrm>
            <a:off x="457200" y="2667000"/>
            <a:ext cx="8229600" cy="3907536"/>
          </a:xfrm>
        </p:spPr>
        <p:txBody>
          <a:bodyPr>
            <a:normAutofit/>
          </a:bodyPr>
          <a:lstStyle/>
          <a:p>
            <a:pPr marL="109728" indent="0">
              <a:buNone/>
            </a:pPr>
            <a:r>
              <a:rPr lang="en-US" sz="3600" dirty="0"/>
              <a:t>A database is an organized collection of data in the form of schemas, tables, queries, reports, views, and other objects.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4505325"/>
            <a:ext cx="4629150" cy="2352675"/>
          </a:xfrm>
          <a:prstGeom prst="rect">
            <a:avLst/>
          </a:prstGeom>
        </p:spPr>
      </p:pic>
    </p:spTree>
    <p:extLst>
      <p:ext uri="{BB962C8B-B14F-4D97-AF65-F5344CB8AC3E}">
        <p14:creationId xmlns:p14="http://schemas.microsoft.com/office/powerpoint/2010/main" val="3451675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New fold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2314575"/>
            <a:ext cx="4933950" cy="3552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OD Target and Retained</a:t>
            </a:r>
            <a:endParaRPr lang="en-US" sz="3600" dirty="0">
              <a:solidFill>
                <a:schemeClr val="tx2"/>
              </a:solidFill>
              <a:latin typeface="+mj-lt"/>
            </a:endParaRPr>
          </a:p>
        </p:txBody>
      </p:sp>
      <p:sp>
        <p:nvSpPr>
          <p:cNvPr id="6" name="TextBox 5"/>
          <p:cNvSpPr txBox="1"/>
          <p:nvPr/>
        </p:nvSpPr>
        <p:spPr>
          <a:xfrm>
            <a:off x="390832" y="1592252"/>
            <a:ext cx="7000568" cy="584775"/>
          </a:xfrm>
          <a:prstGeom prst="rect">
            <a:avLst/>
          </a:prstGeom>
          <a:noFill/>
        </p:spPr>
        <p:txBody>
          <a:bodyPr wrap="square" rtlCol="0">
            <a:spAutoFit/>
          </a:bodyPr>
          <a:lstStyle/>
          <a:p>
            <a:r>
              <a:rPr lang="en-US" dirty="0"/>
              <a:t>Attribute</a:t>
            </a:r>
          </a:p>
          <a:p>
            <a:pPr marL="285750" indent="-285750">
              <a:buFont typeface="Arial" panose="020B0604020202020204" pitchFamily="34" charset="0"/>
              <a:buChar char="•"/>
            </a:pPr>
            <a:r>
              <a:rPr lang="en-US" sz="1400" dirty="0"/>
              <a:t>Premium Category: &lt;3k,  3k-10k, 10k-15k, 15k-20k and &gt;20k</a:t>
            </a:r>
          </a:p>
        </p:txBody>
      </p:sp>
      <p:sp>
        <p:nvSpPr>
          <p:cNvPr id="7" name="TextBox 6"/>
          <p:cNvSpPr txBox="1"/>
          <p:nvPr/>
        </p:nvSpPr>
        <p:spPr>
          <a:xfrm>
            <a:off x="390832" y="5892225"/>
            <a:ext cx="8067368" cy="584775"/>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OD retention target is achieved in the ‘less than 3k’ category only.</a:t>
            </a:r>
            <a:endParaRPr lang="en-US" sz="1400" dirty="0"/>
          </a:p>
        </p:txBody>
      </p:sp>
    </p:spTree>
    <p:extLst>
      <p:ext uri="{BB962C8B-B14F-4D97-AF65-F5344CB8AC3E}">
        <p14:creationId xmlns:p14="http://schemas.microsoft.com/office/powerpoint/2010/main" val="1170953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2314575"/>
            <a:ext cx="49339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1" y="647874"/>
            <a:ext cx="6086168" cy="646331"/>
          </a:xfrm>
          <a:prstGeom prst="rect">
            <a:avLst/>
          </a:prstGeom>
          <a:noFill/>
        </p:spPr>
        <p:txBody>
          <a:bodyPr wrap="square" rtlCol="0">
            <a:spAutoFit/>
          </a:bodyPr>
          <a:lstStyle/>
          <a:p>
            <a:r>
              <a:rPr lang="en-US" sz="3600" dirty="0" smtClean="0">
                <a:solidFill>
                  <a:schemeClr val="tx2"/>
                </a:solidFill>
                <a:latin typeface="+mj-lt"/>
              </a:rPr>
              <a:t>OD Target and Retained</a:t>
            </a:r>
            <a:endParaRPr lang="en-US" sz="3600" dirty="0">
              <a:solidFill>
                <a:schemeClr val="tx2"/>
              </a:solidFill>
              <a:latin typeface="+mj-lt"/>
            </a:endParaRP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Vehicle Company: Honda, Mercedes, Volkswagen and Others</a:t>
            </a:r>
            <a:endParaRPr lang="en-US" sz="1400" dirty="0"/>
          </a:p>
        </p:txBody>
      </p:sp>
      <p:sp>
        <p:nvSpPr>
          <p:cNvPr id="7" name="TextBox 6"/>
          <p:cNvSpPr txBox="1"/>
          <p:nvPr/>
        </p:nvSpPr>
        <p:spPr>
          <a:xfrm>
            <a:off x="390832" y="5892225"/>
            <a:ext cx="8067368" cy="584775"/>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OD retention target is achieved only in the case of Mercedes vehicles.</a:t>
            </a:r>
            <a:endParaRPr lang="en-US" sz="1400" dirty="0"/>
          </a:p>
        </p:txBody>
      </p:sp>
    </p:spTree>
    <p:extLst>
      <p:ext uri="{BB962C8B-B14F-4D97-AF65-F5344CB8AC3E}">
        <p14:creationId xmlns:p14="http://schemas.microsoft.com/office/powerpoint/2010/main" val="578727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2181225"/>
            <a:ext cx="45815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0" y="647874"/>
            <a:ext cx="6484223" cy="646331"/>
          </a:xfrm>
          <a:prstGeom prst="rect">
            <a:avLst/>
          </a:prstGeom>
          <a:noFill/>
        </p:spPr>
        <p:txBody>
          <a:bodyPr wrap="square" rtlCol="0">
            <a:spAutoFit/>
          </a:bodyPr>
          <a:lstStyle/>
          <a:p>
            <a:r>
              <a:rPr lang="en-US" sz="3600" dirty="0" smtClean="0">
                <a:solidFill>
                  <a:schemeClr val="tx2"/>
                </a:solidFill>
                <a:latin typeface="+mj-lt"/>
              </a:rPr>
              <a:t>Percentage of Ins Comp Shifts</a:t>
            </a:r>
            <a:endParaRPr lang="en-US" sz="3600" dirty="0">
              <a:solidFill>
                <a:schemeClr val="tx2"/>
              </a:solidFill>
              <a:latin typeface="+mj-lt"/>
            </a:endParaRP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Month: April, May and June</a:t>
            </a:r>
            <a:endParaRPr lang="en-US" sz="1400" dirty="0"/>
          </a:p>
        </p:txBody>
      </p:sp>
      <p:sp>
        <p:nvSpPr>
          <p:cNvPr id="7" name="TextBox 6"/>
          <p:cNvSpPr txBox="1"/>
          <p:nvPr/>
        </p:nvSpPr>
        <p:spPr>
          <a:xfrm>
            <a:off x="390832" y="5892225"/>
            <a:ext cx="8067368" cy="584775"/>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Maximum percentage of shifts was observed in the month of May.</a:t>
            </a:r>
            <a:endParaRPr lang="en-US" sz="1400" dirty="0"/>
          </a:p>
        </p:txBody>
      </p:sp>
    </p:spTree>
    <p:extLst>
      <p:ext uri="{BB962C8B-B14F-4D97-AF65-F5344CB8AC3E}">
        <p14:creationId xmlns:p14="http://schemas.microsoft.com/office/powerpoint/2010/main" val="4101522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2181225"/>
            <a:ext cx="45815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0" y="647874"/>
            <a:ext cx="6722807" cy="646331"/>
          </a:xfrm>
          <a:prstGeom prst="rect">
            <a:avLst/>
          </a:prstGeom>
          <a:noFill/>
        </p:spPr>
        <p:txBody>
          <a:bodyPr wrap="square" rtlCol="0">
            <a:spAutoFit/>
          </a:bodyPr>
          <a:lstStyle/>
          <a:p>
            <a:r>
              <a:rPr lang="en-US" sz="3600" dirty="0">
                <a:solidFill>
                  <a:schemeClr val="tx2"/>
                </a:solidFill>
              </a:rPr>
              <a:t>Percentage of Ins Comp Shifts</a:t>
            </a: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a:t>Customer Type: Company and Individual</a:t>
            </a:r>
          </a:p>
        </p:txBody>
      </p:sp>
      <p:sp>
        <p:nvSpPr>
          <p:cNvPr id="7" name="TextBox 6"/>
          <p:cNvSpPr txBox="1"/>
          <p:nvPr/>
        </p:nvSpPr>
        <p:spPr>
          <a:xfrm>
            <a:off x="390832" y="5892225"/>
            <a:ext cx="8067368" cy="800219"/>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Percentage of Company shifts is higher for ‘Individual’ customers than that for ‘Company’ customers.</a:t>
            </a:r>
            <a:endParaRPr lang="en-US" sz="1400" dirty="0"/>
          </a:p>
        </p:txBody>
      </p:sp>
    </p:spTree>
    <p:extLst>
      <p:ext uri="{BB962C8B-B14F-4D97-AF65-F5344CB8AC3E}">
        <p14:creationId xmlns:p14="http://schemas.microsoft.com/office/powerpoint/2010/main" val="4270477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28233"/>
            <a:ext cx="8064910" cy="3805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0" y="647874"/>
            <a:ext cx="6479459" cy="646331"/>
          </a:xfrm>
          <a:prstGeom prst="rect">
            <a:avLst/>
          </a:prstGeom>
          <a:noFill/>
        </p:spPr>
        <p:txBody>
          <a:bodyPr wrap="square" rtlCol="0">
            <a:spAutoFit/>
          </a:bodyPr>
          <a:lstStyle/>
          <a:p>
            <a:r>
              <a:rPr lang="en-US" sz="3600" dirty="0">
                <a:solidFill>
                  <a:schemeClr val="tx2"/>
                </a:solidFill>
              </a:rPr>
              <a:t>Percentage of Ins Comp Shifts</a:t>
            </a: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Insurance Company: various companies</a:t>
            </a:r>
            <a:endParaRPr lang="en-US" sz="1400" dirty="0"/>
          </a:p>
        </p:txBody>
      </p:sp>
      <p:sp>
        <p:nvSpPr>
          <p:cNvPr id="7" name="TextBox 6"/>
          <p:cNvSpPr txBox="1"/>
          <p:nvPr/>
        </p:nvSpPr>
        <p:spPr>
          <a:xfrm>
            <a:off x="390832" y="5892225"/>
            <a:ext cx="8067368" cy="1015663"/>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Almost all the customers having policies of ‘</a:t>
            </a:r>
            <a:r>
              <a:rPr lang="en-US" sz="1400" dirty="0" err="1" smtClean="0"/>
              <a:t>Shriram</a:t>
            </a:r>
            <a:r>
              <a:rPr lang="en-US" sz="1400" dirty="0" smtClean="0"/>
              <a:t> Gen Ins’ and ‘Magma HDI Gen Ins’ shifted to other companies.</a:t>
            </a:r>
          </a:p>
          <a:p>
            <a:pPr marL="285750" indent="-285750">
              <a:buFont typeface="Arial" panose="020B0604020202020204" pitchFamily="34" charset="0"/>
              <a:buChar char="•"/>
            </a:pPr>
            <a:r>
              <a:rPr lang="en-US" sz="1400" dirty="0" smtClean="0"/>
              <a:t>Minimum percentage of shift was observed for ‘</a:t>
            </a:r>
            <a:r>
              <a:rPr lang="en-US" sz="1400" dirty="0" err="1" smtClean="0"/>
              <a:t>Iffco-Tokio</a:t>
            </a:r>
            <a:r>
              <a:rPr lang="en-US" sz="1400" dirty="0" smtClean="0"/>
              <a:t> Gen Ins’. </a:t>
            </a:r>
            <a:endParaRPr lang="en-US" sz="1400" dirty="0"/>
          </a:p>
        </p:txBody>
      </p:sp>
    </p:spTree>
    <p:extLst>
      <p:ext uri="{BB962C8B-B14F-4D97-AF65-F5344CB8AC3E}">
        <p14:creationId xmlns:p14="http://schemas.microsoft.com/office/powerpoint/2010/main" val="1492768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New folde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2181225"/>
            <a:ext cx="5133975" cy="3686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0" y="647874"/>
            <a:ext cx="6403259" cy="646331"/>
          </a:xfrm>
          <a:prstGeom prst="rect">
            <a:avLst/>
          </a:prstGeom>
          <a:noFill/>
        </p:spPr>
        <p:txBody>
          <a:bodyPr wrap="square" rtlCol="0">
            <a:spAutoFit/>
          </a:bodyPr>
          <a:lstStyle/>
          <a:p>
            <a:r>
              <a:rPr lang="en-US" sz="3600" dirty="0">
                <a:solidFill>
                  <a:schemeClr val="tx2"/>
                </a:solidFill>
              </a:rPr>
              <a:t>Percentage of Ins Comp Shifts</a:t>
            </a: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a:t>Attribute</a:t>
            </a:r>
          </a:p>
          <a:p>
            <a:pPr marL="285750" indent="-285750">
              <a:buFont typeface="Arial" panose="020B0604020202020204" pitchFamily="34" charset="0"/>
              <a:buChar char="•"/>
            </a:pPr>
            <a:r>
              <a:rPr lang="en-US" sz="1400" dirty="0"/>
              <a:t>Premium Category: &lt;3k,  3k-10k, 10k-15k, 15k-20k and &gt;20k</a:t>
            </a:r>
          </a:p>
        </p:txBody>
      </p:sp>
      <p:sp>
        <p:nvSpPr>
          <p:cNvPr id="7" name="TextBox 6"/>
          <p:cNvSpPr txBox="1"/>
          <p:nvPr/>
        </p:nvSpPr>
        <p:spPr>
          <a:xfrm>
            <a:off x="390832" y="5892225"/>
            <a:ext cx="8067368" cy="800219"/>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Percentage of shift increases consistently with increase in the Premium amount, except for the last two categories where it is almost same.</a:t>
            </a:r>
            <a:endParaRPr lang="en-US" sz="1400" dirty="0"/>
          </a:p>
        </p:txBody>
      </p:sp>
    </p:spTree>
    <p:extLst>
      <p:ext uri="{BB962C8B-B14F-4D97-AF65-F5344CB8AC3E}">
        <p14:creationId xmlns:p14="http://schemas.microsoft.com/office/powerpoint/2010/main" val="38226358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2181225"/>
            <a:ext cx="513397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01348" y="832540"/>
            <a:ext cx="2057400" cy="461665"/>
          </a:xfrm>
          <a:prstGeom prst="rect">
            <a:avLst/>
          </a:prstGeom>
          <a:noFill/>
        </p:spPr>
        <p:txBody>
          <a:bodyPr wrap="square" rtlCol="0">
            <a:spAutoFit/>
          </a:bodyPr>
          <a:lstStyle/>
          <a:p>
            <a:r>
              <a:rPr lang="en-US" sz="1200" dirty="0" smtClean="0"/>
              <a:t>#Total Policies= 19760</a:t>
            </a:r>
          </a:p>
          <a:p>
            <a:r>
              <a:rPr lang="en-US" sz="1200" dirty="0" smtClean="0"/>
              <a:t>#2016 Quarter 1 Renewals</a:t>
            </a:r>
          </a:p>
        </p:txBody>
      </p:sp>
      <p:sp>
        <p:nvSpPr>
          <p:cNvPr id="5" name="TextBox 4"/>
          <p:cNvSpPr txBox="1"/>
          <p:nvPr/>
        </p:nvSpPr>
        <p:spPr>
          <a:xfrm>
            <a:off x="378540" y="647874"/>
            <a:ext cx="6479459" cy="646331"/>
          </a:xfrm>
          <a:prstGeom prst="rect">
            <a:avLst/>
          </a:prstGeom>
          <a:noFill/>
        </p:spPr>
        <p:txBody>
          <a:bodyPr wrap="square" rtlCol="0">
            <a:spAutoFit/>
          </a:bodyPr>
          <a:lstStyle/>
          <a:p>
            <a:r>
              <a:rPr lang="en-US" sz="3600" dirty="0">
                <a:solidFill>
                  <a:schemeClr val="tx2"/>
                </a:solidFill>
              </a:rPr>
              <a:t>Percentage of Ins Comp Shifts</a:t>
            </a:r>
          </a:p>
        </p:txBody>
      </p:sp>
      <p:sp>
        <p:nvSpPr>
          <p:cNvPr id="6" name="TextBox 5"/>
          <p:cNvSpPr txBox="1"/>
          <p:nvPr/>
        </p:nvSpPr>
        <p:spPr>
          <a:xfrm>
            <a:off x="390832" y="1592252"/>
            <a:ext cx="5400368" cy="584775"/>
          </a:xfrm>
          <a:prstGeom prst="rect">
            <a:avLst/>
          </a:prstGeom>
          <a:noFill/>
        </p:spPr>
        <p:txBody>
          <a:bodyPr wrap="square" rtlCol="0">
            <a:spAutoFit/>
          </a:bodyPr>
          <a:lstStyle/>
          <a:p>
            <a:r>
              <a:rPr lang="en-US" dirty="0" smtClean="0"/>
              <a:t>Attribute</a:t>
            </a:r>
          </a:p>
          <a:p>
            <a:pPr marL="285750" indent="-285750">
              <a:buFont typeface="Arial" panose="020B0604020202020204" pitchFamily="34" charset="0"/>
              <a:buChar char="•"/>
            </a:pPr>
            <a:r>
              <a:rPr lang="en-US" sz="1400" dirty="0" smtClean="0"/>
              <a:t>Vehicle Company: Honda, Mercedes, Volkswagen and Others</a:t>
            </a:r>
            <a:endParaRPr lang="en-US" sz="1400" dirty="0"/>
          </a:p>
        </p:txBody>
      </p:sp>
      <p:sp>
        <p:nvSpPr>
          <p:cNvPr id="7" name="TextBox 6"/>
          <p:cNvSpPr txBox="1"/>
          <p:nvPr/>
        </p:nvSpPr>
        <p:spPr>
          <a:xfrm>
            <a:off x="390832" y="5892225"/>
            <a:ext cx="8067368" cy="800219"/>
          </a:xfrm>
          <a:prstGeom prst="rect">
            <a:avLst/>
          </a:prstGeom>
          <a:noFill/>
        </p:spPr>
        <p:txBody>
          <a:bodyPr wrap="square" rtlCol="0">
            <a:spAutoFit/>
          </a:bodyPr>
          <a:lstStyle/>
          <a:p>
            <a:r>
              <a:rPr lang="en-US" dirty="0" smtClean="0"/>
              <a:t>Inference</a:t>
            </a:r>
          </a:p>
          <a:p>
            <a:pPr marL="285750" indent="-285750">
              <a:buFont typeface="Arial" panose="020B0604020202020204" pitchFamily="34" charset="0"/>
              <a:buChar char="•"/>
            </a:pPr>
            <a:r>
              <a:rPr lang="en-US" sz="1400" dirty="0" smtClean="0"/>
              <a:t>Highest shift in the Insurance company is observed for Volkswagen vehicles, and minimum for Mercedes vehicles.</a:t>
            </a:r>
            <a:endParaRPr lang="en-US" sz="1400" dirty="0"/>
          </a:p>
        </p:txBody>
      </p:sp>
    </p:spTree>
    <p:extLst>
      <p:ext uri="{BB962C8B-B14F-4D97-AF65-F5344CB8AC3E}">
        <p14:creationId xmlns:p14="http://schemas.microsoft.com/office/powerpoint/2010/main" val="3136107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DATA MINING</a:t>
            </a:r>
            <a:endParaRPr lang="en-US" sz="48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2590800"/>
            <a:ext cx="5548544" cy="3810000"/>
          </a:xfrm>
        </p:spPr>
      </p:pic>
    </p:spTree>
    <p:extLst>
      <p:ext uri="{BB962C8B-B14F-4D97-AF65-F5344CB8AC3E}">
        <p14:creationId xmlns:p14="http://schemas.microsoft.com/office/powerpoint/2010/main" val="92805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4648200"/>
          </a:xfrm>
        </p:spPr>
        <p:txBody>
          <a:bodyPr>
            <a:noAutofit/>
          </a:bodyPr>
          <a:lstStyle/>
          <a:p>
            <a:pPr marL="109728" indent="0">
              <a:buNone/>
            </a:pPr>
            <a:r>
              <a:rPr lang="en-US" sz="3600" dirty="0"/>
              <a:t>Data mining is the process of discovering meaningful new correlations, patterns and trends by sifting through large amounts of data stored in repositories, using pattern recognition technologies as well as statistical and mathematical techniques.</a:t>
            </a:r>
          </a:p>
        </p:txBody>
      </p:sp>
    </p:spTree>
    <p:extLst>
      <p:ext uri="{BB962C8B-B14F-4D97-AF65-F5344CB8AC3E}">
        <p14:creationId xmlns:p14="http://schemas.microsoft.com/office/powerpoint/2010/main" val="183402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8839200" cy="5334000"/>
          </a:xfrm>
        </p:spPr>
        <p:txBody>
          <a:bodyPr>
            <a:noAutofit/>
          </a:bodyPr>
          <a:lstStyle/>
          <a:p>
            <a:pPr marL="109728" indent="0">
              <a:buNone/>
            </a:pPr>
            <a:r>
              <a:rPr lang="en-US" dirty="0"/>
              <a:t>-&gt;  Who is my target customer? </a:t>
            </a:r>
            <a:endParaRPr lang="en-US" dirty="0" smtClean="0"/>
          </a:p>
          <a:p>
            <a:pPr marL="109728" indent="0">
              <a:buNone/>
            </a:pPr>
            <a:endParaRPr lang="en-US" dirty="0" smtClean="0"/>
          </a:p>
          <a:p>
            <a:pPr marL="109728" indent="0">
              <a:buNone/>
            </a:pPr>
            <a:r>
              <a:rPr lang="en-US" dirty="0" smtClean="0"/>
              <a:t>-&gt;  </a:t>
            </a:r>
            <a:r>
              <a:rPr lang="en-US" dirty="0"/>
              <a:t>What products are the most popular? </a:t>
            </a:r>
            <a:endParaRPr lang="en-US" dirty="0" smtClean="0"/>
          </a:p>
          <a:p>
            <a:pPr marL="109728" indent="0">
              <a:buNone/>
            </a:pPr>
            <a:endParaRPr lang="en-US" dirty="0" smtClean="0"/>
          </a:p>
          <a:p>
            <a:pPr marL="109728" indent="0">
              <a:buNone/>
            </a:pPr>
            <a:r>
              <a:rPr lang="en-US" dirty="0" smtClean="0"/>
              <a:t>-&gt;  </a:t>
            </a:r>
            <a:r>
              <a:rPr lang="en-US" dirty="0"/>
              <a:t>What trends have been the most successful for my business? </a:t>
            </a:r>
            <a:endParaRPr lang="en-US" dirty="0" smtClean="0"/>
          </a:p>
          <a:p>
            <a:pPr marL="109728" indent="0">
              <a:buNone/>
            </a:pPr>
            <a:endParaRPr lang="en-US" dirty="0" smtClean="0"/>
          </a:p>
          <a:p>
            <a:pPr marL="109728" indent="0">
              <a:buNone/>
            </a:pPr>
            <a:r>
              <a:rPr lang="en-US" dirty="0" smtClean="0"/>
              <a:t>-&gt;  </a:t>
            </a:r>
            <a:r>
              <a:rPr lang="en-US" dirty="0"/>
              <a:t>What is the ideal location for my business</a:t>
            </a:r>
            <a:r>
              <a:rPr lang="en-US" dirty="0" smtClean="0"/>
              <a:t>?</a:t>
            </a:r>
          </a:p>
          <a:p>
            <a:pPr marL="109728" indent="0">
              <a:buNone/>
            </a:pPr>
            <a:endParaRPr lang="en-US" dirty="0" smtClean="0"/>
          </a:p>
          <a:p>
            <a:pPr marL="109728" indent="0">
              <a:buNone/>
            </a:pPr>
            <a:r>
              <a:rPr lang="en-US" dirty="0" smtClean="0"/>
              <a:t>-&gt;  </a:t>
            </a:r>
            <a:r>
              <a:rPr lang="en-US" dirty="0"/>
              <a:t>How can I identify new sales prospects for my business?</a:t>
            </a:r>
          </a:p>
        </p:txBody>
      </p:sp>
    </p:spTree>
    <p:extLst>
      <p:ext uri="{BB962C8B-B14F-4D97-AF65-F5344CB8AC3E}">
        <p14:creationId xmlns:p14="http://schemas.microsoft.com/office/powerpoint/2010/main" val="205398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DATA ANALYTICS</a:t>
            </a:r>
            <a:endParaRPr lang="en-US" sz="48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2600" y="2743200"/>
            <a:ext cx="5638800" cy="3759200"/>
          </a:xfrm>
        </p:spPr>
      </p:pic>
    </p:spTree>
    <p:extLst>
      <p:ext uri="{BB962C8B-B14F-4D97-AF65-F5344CB8AC3E}">
        <p14:creationId xmlns:p14="http://schemas.microsoft.com/office/powerpoint/2010/main" val="893136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50536"/>
          </a:xfrm>
        </p:spPr>
        <p:txBody>
          <a:bodyPr>
            <a:normAutofit/>
          </a:bodyPr>
          <a:lstStyle/>
          <a:p>
            <a:pPr marL="0" indent="0">
              <a:buNone/>
            </a:pPr>
            <a:r>
              <a:rPr lang="en-US" sz="3200" dirty="0"/>
              <a:t>Data analysis is the science of examining raw data with the purpose of drawing conclusions about that information. Data analytics is used in many industries to allow companies and organizations to make better business decisions and in the sciences to verify or disprove existing models or theories..</a:t>
            </a:r>
            <a:r>
              <a:rPr lang="en-US" sz="3200" dirty="0"/>
              <a:t> </a:t>
            </a:r>
          </a:p>
        </p:txBody>
      </p:sp>
    </p:spTree>
    <p:extLst>
      <p:ext uri="{BB962C8B-B14F-4D97-AF65-F5344CB8AC3E}">
        <p14:creationId xmlns:p14="http://schemas.microsoft.com/office/powerpoint/2010/main" val="1839780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MICROSOFT EXCEL</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25" y="2401888"/>
            <a:ext cx="7143750" cy="4019550"/>
          </a:xfrm>
        </p:spPr>
      </p:pic>
    </p:spTree>
    <p:extLst>
      <p:ext uri="{BB962C8B-B14F-4D97-AF65-F5344CB8AC3E}">
        <p14:creationId xmlns:p14="http://schemas.microsoft.com/office/powerpoint/2010/main" val="289355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550</TotalTime>
  <Words>1311</Words>
  <Application>Microsoft Office PowerPoint</Application>
  <PresentationFormat>On-screen Show (4:3)</PresentationFormat>
  <Paragraphs>162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Georgia</vt:lpstr>
      <vt:lpstr>Trebuchet MS</vt:lpstr>
      <vt:lpstr>Wingdings 2</vt:lpstr>
      <vt:lpstr>Urban</vt:lpstr>
      <vt:lpstr>MINING AND ANALYSIS OF INSURANCE POLICIES CUSTOMER DATABASE</vt:lpstr>
      <vt:lpstr>DATA</vt:lpstr>
      <vt:lpstr>DATABASE</vt:lpstr>
      <vt:lpstr>DATA MINING</vt:lpstr>
      <vt:lpstr>PowerPoint Presentation</vt:lpstr>
      <vt:lpstr>PowerPoint Presentation</vt:lpstr>
      <vt:lpstr>DATA ANALYTICS</vt:lpstr>
      <vt:lpstr>PowerPoint Presentation</vt:lpstr>
      <vt:lpstr>MICROSOFT EXCEL</vt:lpstr>
      <vt:lpstr>PowerPoint Presentation</vt:lpstr>
      <vt:lpstr>PowerPoint Presentation</vt:lpstr>
      <vt:lpstr>PIVOT TABLE</vt:lpstr>
      <vt:lpstr>PowerPoint Presentation</vt:lpstr>
      <vt:lpstr>PIVOT CHART</vt:lpstr>
      <vt:lpstr>PowerPoint Presentation</vt:lpstr>
      <vt:lpstr>INSURANCE</vt:lpstr>
      <vt:lpstr>PowerPoint Presentation</vt:lpstr>
      <vt:lpstr>WHO IS AN INSURANCE BROKER ?</vt:lpstr>
      <vt:lpstr>DESCRIPTION OF CUSTOMER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PROJECT REPORT </dc:title>
  <dc:creator>Tushar Gupta</dc:creator>
  <cp:lastModifiedBy>S.K.GUPTA</cp:lastModifiedBy>
  <cp:revision>68</cp:revision>
  <dcterms:created xsi:type="dcterms:W3CDTF">2006-08-16T00:00:00Z</dcterms:created>
  <dcterms:modified xsi:type="dcterms:W3CDTF">2016-09-05T09:06:28Z</dcterms:modified>
</cp:coreProperties>
</file>