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0"/>
  </p:notesMasterIdLst>
  <p:sldIdLst>
    <p:sldId id="256" r:id="rId4"/>
    <p:sldId id="301" r:id="rId5"/>
    <p:sldId id="261" r:id="rId6"/>
    <p:sldId id="271" r:id="rId7"/>
    <p:sldId id="302" r:id="rId8"/>
    <p:sldId id="265" r:id="rId9"/>
    <p:sldId id="303" r:id="rId10"/>
    <p:sldId id="282" r:id="rId11"/>
    <p:sldId id="292" r:id="rId12"/>
    <p:sldId id="275" r:id="rId13"/>
    <p:sldId id="310" r:id="rId14"/>
    <p:sldId id="306" r:id="rId15"/>
    <p:sldId id="307" r:id="rId16"/>
    <p:sldId id="308" r:id="rId17"/>
    <p:sldId id="311" r:id="rId18"/>
    <p:sldId id="262"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18" d="100"/>
          <a:sy n="118" d="100"/>
        </p:scale>
        <p:origin x="446" y="58"/>
      </p:cViewPr>
      <p:guideLst>
        <p:guide orient="horz" pos="1620"/>
        <p:guide pos="2880"/>
        <p:guide orient="horz" pos="19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t>11/22/2019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t>‹#›</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dirty="0" smtClean="0">
                <a:ea typeface="맑은 고딕" pitchFamily="50" charset="-127"/>
              </a:rPr>
              <a:t>SOFTWERE ENGINEERING</a:t>
            </a:r>
            <a:endParaRPr lang="en-US" altLang="ko-KR" b="1" dirty="0"/>
          </a:p>
        </p:txBody>
      </p:sp>
      <p:sp>
        <p:nvSpPr>
          <p:cNvPr id="4" name="Text Placeholder 3"/>
          <p:cNvSpPr>
            <a:spLocks noGrp="1"/>
          </p:cNvSpPr>
          <p:nvPr>
            <p:ph type="body" sz="quarter" idx="11"/>
          </p:nvPr>
        </p:nvSpPr>
        <p:spPr/>
        <p:txBody>
          <a:bodyPr/>
          <a:lstStyle/>
          <a:p>
            <a:pPr>
              <a:spcBef>
                <a:spcPts val="0"/>
              </a:spcBef>
              <a:defRPr/>
            </a:pPr>
            <a:r>
              <a:rPr lang="en-US" altLang="ko-KR" dirty="0" smtClean="0"/>
              <a:t>JOB AND COURSE PROPOSAL</a:t>
            </a:r>
            <a:endParaRPr lang="en-US" altLang="ko-KR" dirty="0"/>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19622"/>
            <a:ext cx="4572000" cy="324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395536" y="410929"/>
            <a:ext cx="3672408" cy="523220"/>
          </a:xfrm>
          <a:prstGeom prst="rect">
            <a:avLst/>
          </a:prstGeom>
          <a:noFill/>
        </p:spPr>
        <p:txBody>
          <a:bodyPr wrap="square" rtlCol="0" anchor="ctr">
            <a:spAutoFit/>
          </a:bodyPr>
          <a:lstStyle/>
          <a:p>
            <a:r>
              <a:rPr lang="en-US" altLang="ko-KR" sz="2800" b="1" dirty="0" smtClean="0">
                <a:solidFill>
                  <a:schemeClr val="tx1">
                    <a:lumMod val="75000"/>
                    <a:lumOff val="25000"/>
                  </a:schemeClr>
                </a:solidFill>
                <a:latin typeface="+mj-lt"/>
                <a:cs typeface="Arial" pitchFamily="34" charset="0"/>
              </a:rPr>
              <a:t>STAKEHOLDERS</a:t>
            </a:r>
            <a:endParaRPr lang="ko-KR" altLang="en-US" sz="2800" b="1" dirty="0">
              <a:solidFill>
                <a:schemeClr val="tx1">
                  <a:lumMod val="75000"/>
                  <a:lumOff val="25000"/>
                </a:schemeClr>
              </a:solidFill>
              <a:latin typeface="+mj-lt"/>
              <a:cs typeface="Arial" pitchFamily="34" charset="0"/>
            </a:endParaRPr>
          </a:p>
        </p:txBody>
      </p:sp>
      <p:pic>
        <p:nvPicPr>
          <p:cNvPr id="2" name="Picture Placeholder 1"/>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319" b="319"/>
          <a:stretch>
            <a:fillRect/>
          </a:stretch>
        </p:blipFill>
        <p:spPr/>
      </p:pic>
      <p:graphicFrame>
        <p:nvGraphicFramePr>
          <p:cNvPr id="4" name="Table 3"/>
          <p:cNvGraphicFramePr>
            <a:graphicFrameLocks noGrp="1"/>
          </p:cNvGraphicFramePr>
          <p:nvPr>
            <p:extLst>
              <p:ext uri="{D42A27DB-BD31-4B8C-83A1-F6EECF244321}">
                <p14:modId xmlns:p14="http://schemas.microsoft.com/office/powerpoint/2010/main" val="2079009286"/>
              </p:ext>
            </p:extLst>
          </p:nvPr>
        </p:nvGraphicFramePr>
        <p:xfrm>
          <a:off x="107504" y="2139702"/>
          <a:ext cx="4392486" cy="2225040"/>
        </p:xfrm>
        <a:graphic>
          <a:graphicData uri="http://schemas.openxmlformats.org/drawingml/2006/table">
            <a:tbl>
              <a:tblPr firstRow="1" bandRow="1">
                <a:tableStyleId>{073A0DAA-6AF3-43AB-8588-CEC1D06C72B9}</a:tableStyleId>
              </a:tblPr>
              <a:tblGrid>
                <a:gridCol w="1464162"/>
                <a:gridCol w="1464162"/>
                <a:gridCol w="1464162"/>
              </a:tblGrid>
              <a:tr h="370840">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Stakeholder Name</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Organization</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Role</a:t>
                      </a:r>
                    </a:p>
                  </a:txBody>
                  <a:tcPr marL="68580" marR="68580" marT="0" marB="0"/>
                </a:tc>
              </a:tr>
              <a:tr h="370840">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Osama Bin </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President</a:t>
                      </a:r>
                    </a:p>
                  </a:txBody>
                  <a:tcPr marL="68580" marR="68580" marT="0" marB="0"/>
                </a:tc>
              </a:tr>
              <a:tr h="370840">
                <a:tc>
                  <a:txBody>
                    <a:bodyPr/>
                    <a:lstStyle/>
                    <a:p>
                      <a:pPr marL="0" marR="0">
                        <a:spcBef>
                          <a:spcPts val="0"/>
                        </a:spcBef>
                        <a:spcAft>
                          <a:spcPts val="0"/>
                        </a:spcAft>
                      </a:pPr>
                      <a:r>
                        <a:rPr lang="en-US" sz="1200" kern="50" dirty="0" err="1" smtClean="0">
                          <a:effectLst/>
                          <a:latin typeface="Times New Roman" panose="02020603050405020304" pitchFamily="18" charset="0"/>
                          <a:ea typeface="Times New Roman" panose="02020603050405020304" pitchFamily="18" charset="0"/>
                        </a:rPr>
                        <a:t>Ayman</a:t>
                      </a:r>
                      <a:r>
                        <a:rPr lang="en-US" sz="1200" kern="50" dirty="0" smtClean="0">
                          <a:effectLst/>
                          <a:latin typeface="Times New Roman" panose="02020603050405020304" pitchFamily="18" charset="0"/>
                          <a:ea typeface="Times New Roman" panose="02020603050405020304" pitchFamily="18" charset="0"/>
                        </a:rPr>
                        <a:t> </a:t>
                      </a:r>
                      <a:r>
                        <a:rPr lang="en-US" sz="1200" kern="50" dirty="0">
                          <a:effectLst/>
                          <a:latin typeface="Times New Roman" panose="02020603050405020304" pitchFamily="18" charset="0"/>
                          <a:ea typeface="Times New Roman" panose="02020603050405020304" pitchFamily="18" charset="0"/>
                        </a:rPr>
                        <a:t>Zawahiri</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Treasurer </a:t>
                      </a:r>
                    </a:p>
                  </a:txBody>
                  <a:tcPr marL="68580" marR="68580" marT="0" marB="0"/>
                </a:tc>
              </a:tr>
              <a:tr h="370840">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Abu Zarqawi</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Secretary</a:t>
                      </a:r>
                    </a:p>
                  </a:txBody>
                  <a:tcPr marL="68580" marR="68580" marT="0" marB="0"/>
                </a:tc>
              </a:tr>
              <a:tr h="370840">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Hamza Bin</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Member</a:t>
                      </a:r>
                    </a:p>
                  </a:txBody>
                  <a:tcPr marL="68580" marR="68580" marT="0" marB="0"/>
                </a:tc>
              </a:tr>
              <a:tr h="370840">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Abu Masri</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Vice President</a:t>
                      </a:r>
                    </a:p>
                  </a:txBody>
                  <a:tcPr marL="68580" marR="68580" marT="0" marB="0"/>
                </a:tc>
              </a:tr>
            </a:tbl>
          </a:graphicData>
        </a:graphic>
      </p:graphicFrame>
    </p:spTree>
    <p:extLst>
      <p:ext uri="{BB962C8B-B14F-4D97-AF65-F5344CB8AC3E}">
        <p14:creationId xmlns:p14="http://schemas.microsoft.com/office/powerpoint/2010/main" val="2539446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1520" y="339502"/>
            <a:ext cx="7200800" cy="576064"/>
          </a:xfrm>
        </p:spPr>
        <p:txBody>
          <a:bodyPr/>
          <a:lstStyle/>
          <a:p>
            <a:r>
              <a:rPr lang="en-US" sz="2400" b="1" i="1" dirty="0"/>
              <a:t>Job and Course Proposer Processes Affected </a:t>
            </a:r>
          </a:p>
        </p:txBody>
      </p:sp>
      <p:sp>
        <p:nvSpPr>
          <p:cNvPr id="4" name="TextBox 3"/>
          <p:cNvSpPr txBox="1"/>
          <p:nvPr/>
        </p:nvSpPr>
        <p:spPr>
          <a:xfrm>
            <a:off x="251520" y="1347614"/>
            <a:ext cx="8424936" cy="2062103"/>
          </a:xfrm>
          <a:prstGeom prst="rect">
            <a:avLst/>
          </a:prstGeom>
          <a:noFill/>
        </p:spPr>
        <p:txBody>
          <a:bodyPr wrap="square" rtlCol="0">
            <a:spAutoFit/>
          </a:bodyPr>
          <a:lstStyle/>
          <a:p>
            <a:r>
              <a:rPr lang="en-US" sz="2000" b="1" dirty="0"/>
              <a:t>The following Job and Course Proposer processes are “in scope: </a:t>
            </a:r>
          </a:p>
          <a:p>
            <a:r>
              <a:rPr lang="en-US" dirty="0">
                <a:sym typeface="Symbol" panose="05050102010706020507" pitchFamily="18" charset="2"/>
              </a:rPr>
              <a:t></a:t>
            </a:r>
            <a:r>
              <a:rPr lang="en-US" dirty="0"/>
              <a:t> New member registration</a:t>
            </a:r>
          </a:p>
          <a:p>
            <a:r>
              <a:rPr lang="en-US" dirty="0" smtClean="0">
                <a:sym typeface="Symbol" panose="05050102010706020507" pitchFamily="18" charset="2"/>
              </a:rPr>
              <a:t></a:t>
            </a:r>
            <a:r>
              <a:rPr lang="en-US" dirty="0" smtClean="0"/>
              <a:t> </a:t>
            </a:r>
            <a:r>
              <a:rPr lang="en-US" dirty="0"/>
              <a:t>Sign in and Sign out</a:t>
            </a:r>
          </a:p>
          <a:p>
            <a:r>
              <a:rPr lang="en-US" dirty="0" smtClean="0">
                <a:sym typeface="Symbol" panose="05050102010706020507" pitchFamily="18" charset="2"/>
              </a:rPr>
              <a:t></a:t>
            </a:r>
            <a:r>
              <a:rPr lang="en-US" dirty="0" smtClean="0"/>
              <a:t> </a:t>
            </a:r>
            <a:r>
              <a:rPr lang="en-US" dirty="0"/>
              <a:t>Set Constraints</a:t>
            </a:r>
          </a:p>
          <a:p>
            <a:r>
              <a:rPr lang="en-US" dirty="0" smtClean="0">
                <a:sym typeface="Symbol" panose="05050102010706020507" pitchFamily="18" charset="2"/>
              </a:rPr>
              <a:t></a:t>
            </a:r>
            <a:r>
              <a:rPr lang="en-US" dirty="0"/>
              <a:t>Results will be scanned of completed credits of a student match</a:t>
            </a:r>
          </a:p>
          <a:p>
            <a:r>
              <a:rPr lang="en-US" dirty="0">
                <a:sym typeface="Symbol" panose="05050102010706020507" pitchFamily="18" charset="2"/>
              </a:rPr>
              <a:t></a:t>
            </a:r>
            <a:r>
              <a:rPr lang="en-US" dirty="0"/>
              <a:t>Users can edit their profile</a:t>
            </a:r>
          </a:p>
          <a:p>
            <a:endParaRPr lang="en-US" dirty="0"/>
          </a:p>
        </p:txBody>
      </p:sp>
      <p:sp>
        <p:nvSpPr>
          <p:cNvPr id="5" name="TextBox 4"/>
          <p:cNvSpPr txBox="1"/>
          <p:nvPr/>
        </p:nvSpPr>
        <p:spPr>
          <a:xfrm>
            <a:off x="179512" y="3169780"/>
            <a:ext cx="2088232" cy="646331"/>
          </a:xfrm>
          <a:prstGeom prst="rect">
            <a:avLst/>
          </a:prstGeom>
          <a:noFill/>
        </p:spPr>
        <p:txBody>
          <a:bodyPr wrap="square" rtlCol="0">
            <a:spAutoFit/>
          </a:bodyPr>
          <a:lstStyle/>
          <a:p>
            <a:r>
              <a:rPr lang="en-US" b="1" i="1" dirty="0"/>
              <a:t>Applications </a:t>
            </a:r>
          </a:p>
          <a:p>
            <a:endParaRPr lang="en-US" dirty="0"/>
          </a:p>
        </p:txBody>
      </p:sp>
      <p:sp>
        <p:nvSpPr>
          <p:cNvPr id="6" name="TextBox 5"/>
          <p:cNvSpPr txBox="1"/>
          <p:nvPr/>
        </p:nvSpPr>
        <p:spPr>
          <a:xfrm>
            <a:off x="287524" y="3579862"/>
            <a:ext cx="4284476" cy="923330"/>
          </a:xfrm>
          <a:prstGeom prst="rect">
            <a:avLst/>
          </a:prstGeom>
          <a:noFill/>
        </p:spPr>
        <p:txBody>
          <a:bodyPr wrap="square" rtlCol="0">
            <a:spAutoFit/>
          </a:bodyPr>
          <a:lstStyle/>
          <a:p>
            <a:r>
              <a:rPr lang="en-US" dirty="0"/>
              <a:t>The following applications are in scope:</a:t>
            </a:r>
          </a:p>
          <a:p>
            <a:r>
              <a:rPr lang="en-US" dirty="0">
                <a:sym typeface="Symbol" panose="05050102010706020507" pitchFamily="18" charset="2"/>
              </a:rPr>
              <a:t></a:t>
            </a:r>
            <a:r>
              <a:rPr lang="en-US" dirty="0"/>
              <a:t> Job and Course Proposer Website</a:t>
            </a:r>
          </a:p>
          <a:p>
            <a:r>
              <a:rPr lang="en-US" dirty="0"/>
              <a:t> </a:t>
            </a:r>
          </a:p>
        </p:txBody>
      </p:sp>
      <p:sp>
        <p:nvSpPr>
          <p:cNvPr id="7" name="TextBox 6"/>
          <p:cNvSpPr txBox="1"/>
          <p:nvPr/>
        </p:nvSpPr>
        <p:spPr>
          <a:xfrm>
            <a:off x="5220072" y="2871814"/>
            <a:ext cx="3096344" cy="646331"/>
          </a:xfrm>
          <a:prstGeom prst="rect">
            <a:avLst/>
          </a:prstGeom>
          <a:noFill/>
        </p:spPr>
        <p:txBody>
          <a:bodyPr wrap="square" rtlCol="0">
            <a:spAutoFit/>
          </a:bodyPr>
          <a:lstStyle/>
          <a:p>
            <a:pPr marL="0" lvl="1"/>
            <a:r>
              <a:rPr lang="en-US" b="1" i="1" dirty="0"/>
              <a:t>Assumptions/Constraints</a:t>
            </a:r>
          </a:p>
          <a:p>
            <a:endParaRPr lang="en-US" dirty="0"/>
          </a:p>
        </p:txBody>
      </p:sp>
      <p:sp>
        <p:nvSpPr>
          <p:cNvPr id="8" name="TextBox 7"/>
          <p:cNvSpPr txBox="1"/>
          <p:nvPr/>
        </p:nvSpPr>
        <p:spPr>
          <a:xfrm>
            <a:off x="5868144" y="3183382"/>
            <a:ext cx="646331" cy="369332"/>
          </a:xfrm>
          <a:prstGeom prst="rect">
            <a:avLst/>
          </a:prstGeom>
          <a:noFill/>
        </p:spPr>
        <p:txBody>
          <a:bodyPr wrap="none" rtlCol="0">
            <a:spAutoFit/>
          </a:bodyPr>
          <a:lstStyle/>
          <a:p>
            <a:pPr lvl="0"/>
            <a:r>
              <a:rPr lang="en-US" dirty="0" smtClean="0"/>
              <a:t>- n/a</a:t>
            </a:r>
            <a:endParaRPr lang="en-US" dirty="0"/>
          </a:p>
        </p:txBody>
      </p:sp>
      <p:sp>
        <p:nvSpPr>
          <p:cNvPr id="9" name="TextBox 8"/>
          <p:cNvSpPr txBox="1"/>
          <p:nvPr/>
        </p:nvSpPr>
        <p:spPr>
          <a:xfrm>
            <a:off x="5796136" y="3523135"/>
            <a:ext cx="2160240" cy="646331"/>
          </a:xfrm>
          <a:prstGeom prst="rect">
            <a:avLst/>
          </a:prstGeom>
          <a:noFill/>
        </p:spPr>
        <p:txBody>
          <a:bodyPr wrap="square" rtlCol="0">
            <a:spAutoFit/>
          </a:bodyPr>
          <a:lstStyle/>
          <a:p>
            <a:pPr marL="0" lvl="1"/>
            <a:r>
              <a:rPr lang="en-US" b="1" i="1" dirty="0"/>
              <a:t>Risks </a:t>
            </a:r>
          </a:p>
          <a:p>
            <a:endParaRPr lang="en-US" dirty="0"/>
          </a:p>
        </p:txBody>
      </p:sp>
      <p:sp>
        <p:nvSpPr>
          <p:cNvPr id="10" name="TextBox 9"/>
          <p:cNvSpPr txBox="1"/>
          <p:nvPr/>
        </p:nvSpPr>
        <p:spPr>
          <a:xfrm>
            <a:off x="5780677" y="3856861"/>
            <a:ext cx="1296144" cy="646331"/>
          </a:xfrm>
          <a:prstGeom prst="rect">
            <a:avLst/>
          </a:prstGeom>
          <a:noFill/>
        </p:spPr>
        <p:txBody>
          <a:bodyPr wrap="square" rtlCol="0">
            <a:spAutoFit/>
          </a:bodyPr>
          <a:lstStyle/>
          <a:p>
            <a:pPr lvl="0"/>
            <a:r>
              <a:rPr lang="en-US" dirty="0" smtClean="0"/>
              <a:t> - n/a</a:t>
            </a:r>
            <a:endParaRPr lang="en-US" dirty="0"/>
          </a:p>
          <a:p>
            <a:endParaRPr lang="en-US" dirty="0"/>
          </a:p>
        </p:txBody>
      </p:sp>
      <p:sp>
        <p:nvSpPr>
          <p:cNvPr id="12" name="TextBox 11"/>
          <p:cNvSpPr txBox="1"/>
          <p:nvPr/>
        </p:nvSpPr>
        <p:spPr>
          <a:xfrm>
            <a:off x="5549769" y="4135667"/>
            <a:ext cx="2376264" cy="646331"/>
          </a:xfrm>
          <a:prstGeom prst="rect">
            <a:avLst/>
          </a:prstGeom>
          <a:noFill/>
        </p:spPr>
        <p:txBody>
          <a:bodyPr wrap="square" rtlCol="0">
            <a:spAutoFit/>
          </a:bodyPr>
          <a:lstStyle/>
          <a:p>
            <a:pPr marL="0" lvl="1"/>
            <a:r>
              <a:rPr lang="en-US" b="1" i="1" dirty="0"/>
              <a:t>Related Documents</a:t>
            </a:r>
          </a:p>
          <a:p>
            <a:endParaRPr lang="en-US" dirty="0"/>
          </a:p>
        </p:txBody>
      </p:sp>
      <p:sp>
        <p:nvSpPr>
          <p:cNvPr id="14" name="TextBox 13"/>
          <p:cNvSpPr txBox="1"/>
          <p:nvPr/>
        </p:nvSpPr>
        <p:spPr>
          <a:xfrm>
            <a:off x="5868144" y="4503192"/>
            <a:ext cx="1512168" cy="369332"/>
          </a:xfrm>
          <a:prstGeom prst="rect">
            <a:avLst/>
          </a:prstGeom>
          <a:noFill/>
        </p:spPr>
        <p:txBody>
          <a:bodyPr wrap="square" rtlCol="0">
            <a:spAutoFit/>
          </a:bodyPr>
          <a:lstStyle/>
          <a:p>
            <a:pPr lvl="0"/>
            <a:r>
              <a:rPr lang="en-US" dirty="0" smtClean="0"/>
              <a:t>- n/a</a:t>
            </a:r>
            <a:endParaRPr lang="en-US" dirty="0"/>
          </a:p>
        </p:txBody>
      </p:sp>
    </p:spTree>
    <p:extLst>
      <p:ext uri="{BB962C8B-B14F-4D97-AF65-F5344CB8AC3E}">
        <p14:creationId xmlns:p14="http://schemas.microsoft.com/office/powerpoint/2010/main" val="3181108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FUNCTIONAL REQUIREMENTS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09014859"/>
              </p:ext>
            </p:extLst>
          </p:nvPr>
        </p:nvGraphicFramePr>
        <p:xfrm>
          <a:off x="251520" y="915566"/>
          <a:ext cx="6096000" cy="3515268"/>
        </p:xfrm>
        <a:graphic>
          <a:graphicData uri="http://schemas.openxmlformats.org/drawingml/2006/table">
            <a:tbl>
              <a:tblPr firstRow="1" bandRow="1">
                <a:tableStyleId>{073A0DAA-6AF3-43AB-8588-CEC1D06C72B9}</a:tableStyleId>
              </a:tblPr>
              <a:tblGrid>
                <a:gridCol w="1219200"/>
                <a:gridCol w="1219200"/>
                <a:gridCol w="1219200"/>
                <a:gridCol w="1219200"/>
                <a:gridCol w="1219200"/>
              </a:tblGrid>
              <a:tr h="3600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Requirement ID</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Requirement Statement</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Must/Want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Comments</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Requirement ID</a:t>
                      </a:r>
                    </a:p>
                  </a:txBody>
                  <a:tcPr marL="68580" marR="68580" marT="0" marB="0"/>
                </a:tc>
              </a:tr>
              <a:tr h="1026114">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FR001</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The Home page shall have a  list of the purpose of the organization</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FR001</a:t>
                      </a:r>
                    </a:p>
                  </a:txBody>
                  <a:tcPr marL="68580" marR="68580" marT="0" marB="0"/>
                </a:tc>
              </a:tr>
              <a:tr h="1026114">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FR002</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The Home page shall list categories from where user may select their desired options.</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FR002</a:t>
                      </a:r>
                    </a:p>
                  </a:txBody>
                  <a:tcPr marL="68580" marR="68580" marT="0" marB="0"/>
                </a:tc>
              </a:tr>
              <a:tr h="1026114">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FR003</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The Home page may show categories like job, course outline, online institution, set location etc.</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We have a spreadsheet that contains the students name, institution names, email, location etc.</a:t>
                      </a:r>
                    </a:p>
                  </a:txBody>
                  <a:tcPr marL="68580" marR="68580" marT="0" marB="0"/>
                </a:tc>
                <a:tc>
                  <a:txBody>
                    <a:bodyPr/>
                    <a:lstStyle/>
                    <a:p>
                      <a:pPr marL="0" marR="0" algn="ctr">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FR003</a:t>
                      </a:r>
                    </a:p>
                  </a:txBody>
                  <a:tcPr marL="68580" marR="68580" marT="0" marB="0"/>
                </a:tc>
              </a:tr>
            </a:tbl>
          </a:graphicData>
        </a:graphic>
      </p:graphicFrame>
    </p:spTree>
    <p:extLst>
      <p:ext uri="{BB962C8B-B14F-4D97-AF65-F5344CB8AC3E}">
        <p14:creationId xmlns:p14="http://schemas.microsoft.com/office/powerpoint/2010/main" val="3644695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FUNCTIONAL REQUIREMENTS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57096911"/>
              </p:ext>
            </p:extLst>
          </p:nvPr>
        </p:nvGraphicFramePr>
        <p:xfrm>
          <a:off x="107504" y="987574"/>
          <a:ext cx="6096000" cy="4053840"/>
        </p:xfrm>
        <a:graphic>
          <a:graphicData uri="http://schemas.openxmlformats.org/drawingml/2006/table">
            <a:tbl>
              <a:tblPr firstRow="1" bandRow="1">
                <a:tableStyleId>{93296810-A885-4BE3-A3E7-6D5BEEA58F35}</a:tableStyleId>
              </a:tblPr>
              <a:tblGrid>
                <a:gridCol w="1524000"/>
                <a:gridCol w="1524000"/>
                <a:gridCol w="1524000"/>
                <a:gridCol w="1524000"/>
              </a:tblGrid>
              <a:tr h="370840">
                <a:tc>
                  <a:txBody>
                    <a:bodyPr/>
                    <a:lstStyle/>
                    <a:p>
                      <a:r>
                        <a:rPr lang="en-US" sz="1100" dirty="0" smtClean="0"/>
                        <a:t>REQUIREMENT</a:t>
                      </a:r>
                      <a:r>
                        <a:rPr lang="en-US" sz="1100" baseline="0" dirty="0" smtClean="0"/>
                        <a:t> ID</a:t>
                      </a:r>
                      <a:endParaRPr lang="en-US" sz="1100" dirty="0"/>
                    </a:p>
                  </a:txBody>
                  <a:tcPr/>
                </a:tc>
                <a:tc>
                  <a:txBody>
                    <a:bodyPr/>
                    <a:lstStyle/>
                    <a:p>
                      <a:r>
                        <a:rPr lang="en-US" sz="1000" dirty="0" smtClean="0"/>
                        <a:t>REQUIREMENT</a:t>
                      </a:r>
                      <a:r>
                        <a:rPr lang="en-US" sz="1000" baseline="0" dirty="0" smtClean="0"/>
                        <a:t> STATEMENT</a:t>
                      </a:r>
                      <a:endParaRPr lang="en-US" sz="1000" dirty="0"/>
                    </a:p>
                  </a:txBody>
                  <a:tcPr/>
                </a:tc>
                <a:tc>
                  <a:txBody>
                    <a:bodyPr/>
                    <a:lstStyle/>
                    <a:p>
                      <a:r>
                        <a:rPr lang="en-US" sz="1000" dirty="0" smtClean="0"/>
                        <a:t>MUST  /  WANT</a:t>
                      </a:r>
                      <a:endParaRPr lang="en-US" sz="1000" dirty="0"/>
                    </a:p>
                  </a:txBody>
                  <a:tcPr/>
                </a:tc>
                <a:tc>
                  <a:txBody>
                    <a:bodyPr/>
                    <a:lstStyle/>
                    <a:p>
                      <a:r>
                        <a:rPr lang="en-US" sz="1000" dirty="0" smtClean="0"/>
                        <a:t>COMMENTS</a:t>
                      </a:r>
                      <a:endParaRPr lang="en-US" sz="1000" dirty="0"/>
                    </a:p>
                  </a:txBody>
                  <a:tcPr/>
                </a:tc>
              </a:tr>
              <a:tr h="370840">
                <a:tc>
                  <a:txBody>
                    <a:bodyPr/>
                    <a:lstStyle/>
                    <a:p>
                      <a:pPr marL="0" marR="0" algn="ctr">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FR004</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Students will be able pay for online courses and there will be list of courses which students can avail for free.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Credit cards/ </a:t>
                      </a:r>
                      <a:r>
                        <a:rPr lang="en-US" sz="1200" kern="50" dirty="0" err="1">
                          <a:effectLst/>
                          <a:latin typeface="Times New Roman" panose="02020603050405020304" pitchFamily="18" charset="0"/>
                          <a:ea typeface="Times New Roman" panose="02020603050405020304" pitchFamily="18" charset="0"/>
                        </a:rPr>
                        <a:t>Paypal</a:t>
                      </a:r>
                      <a:endParaRPr lang="en-US" sz="1200" kern="50" dirty="0">
                        <a:effectLst/>
                        <a:latin typeface="Times New Roman" panose="02020603050405020304" pitchFamily="18" charset="0"/>
                        <a:ea typeface="Times New Roman" panose="02020603050405020304" pitchFamily="18" charset="0"/>
                      </a:endParaRP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FR005</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If students select any courses they’ll be provided suggestions of courses available in those particular institutions.</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FR006</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Links of some part and full time job will be provided from where students can avail this job according to their interest and qualities job can be paid or unpaid depending on experience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Salary will be provided via online or </a:t>
                      </a:r>
                      <a:r>
                        <a:rPr lang="en-US" sz="1200" kern="50" dirty="0" err="1">
                          <a:effectLst/>
                          <a:latin typeface="Times New Roman" panose="02020603050405020304" pitchFamily="18" charset="0"/>
                          <a:ea typeface="Times New Roman" panose="02020603050405020304" pitchFamily="18" charset="0"/>
                        </a:rPr>
                        <a:t>Paypal</a:t>
                      </a:r>
                      <a:endParaRPr lang="en-US" sz="1200" kern="5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15085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NON-FUNCTIONAL REQUIREMENTS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96527249"/>
              </p:ext>
            </p:extLst>
          </p:nvPr>
        </p:nvGraphicFramePr>
        <p:xfrm>
          <a:off x="539552" y="1707654"/>
          <a:ext cx="6096000" cy="3307080"/>
        </p:xfrm>
        <a:graphic>
          <a:graphicData uri="http://schemas.openxmlformats.org/drawingml/2006/table">
            <a:tbl>
              <a:tblPr firstRow="1" bandRow="1">
                <a:tableStyleId>{93296810-A885-4BE3-A3E7-6D5BEEA58F35}</a:tableStyleId>
              </a:tblPr>
              <a:tblGrid>
                <a:gridCol w="1524000"/>
                <a:gridCol w="1524000"/>
                <a:gridCol w="1524000"/>
                <a:gridCol w="1524000"/>
              </a:tblGrid>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Requirement ID</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Requirement Statement</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Must/Want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Comments</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NF001</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This App shall cost less than $1,000 to build.</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NF002</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The App shall be secure from hackers.</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NF003</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This App is user friendly for students they’ll have a clear view on what courses they shall focus more.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NF004</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The website shall be backed up nightly and be able to be restored on one hour’s notice.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NF005</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Student’s information will be secured within the application.</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 </a:t>
                      </a:r>
                    </a:p>
                  </a:txBody>
                  <a:tcPr marL="68580" marR="68580" marT="0" marB="0"/>
                </a:tc>
              </a:tr>
            </a:tbl>
          </a:graphicData>
        </a:graphic>
      </p:graphicFrame>
    </p:spTree>
    <p:extLst>
      <p:ext uri="{BB962C8B-B14F-4D97-AF65-F5344CB8AC3E}">
        <p14:creationId xmlns:p14="http://schemas.microsoft.com/office/powerpoint/2010/main" val="2730986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u="sng" dirty="0" smtClean="0"/>
              <a:t>FEATURES</a:t>
            </a:r>
            <a:endParaRPr lang="en-US" u="sng" dirty="0"/>
          </a:p>
        </p:txBody>
      </p:sp>
      <p:sp>
        <p:nvSpPr>
          <p:cNvPr id="4" name="TextBox 3"/>
          <p:cNvSpPr txBox="1"/>
          <p:nvPr/>
        </p:nvSpPr>
        <p:spPr>
          <a:xfrm>
            <a:off x="1691680" y="987574"/>
            <a:ext cx="7344816" cy="4524315"/>
          </a:xfrm>
          <a:prstGeom prst="rect">
            <a:avLst/>
          </a:prstGeom>
          <a:noFill/>
        </p:spPr>
        <p:txBody>
          <a:bodyPr wrap="square" rtlCol="0">
            <a:spAutoFit/>
          </a:bodyPr>
          <a:lstStyle/>
          <a:p>
            <a:pPr lvl="0"/>
            <a:r>
              <a:rPr lang="en-US" dirty="0" smtClean="0"/>
              <a:t>1)  </a:t>
            </a:r>
            <a:r>
              <a:rPr lang="en-US" u="sng" dirty="0" smtClean="0"/>
              <a:t>Registration</a:t>
            </a:r>
            <a:r>
              <a:rPr lang="en-US" dirty="0" smtClean="0"/>
              <a:t> </a:t>
            </a:r>
            <a:r>
              <a:rPr lang="en-US" dirty="0"/>
              <a:t>: </a:t>
            </a:r>
            <a:r>
              <a:rPr lang="en-US" dirty="0" smtClean="0"/>
              <a:t>  </a:t>
            </a:r>
            <a:r>
              <a:rPr lang="en-US" dirty="0"/>
              <a:t>Every student must have to sign up an create an account to that application in order to get access to all the facilities to our software.</a:t>
            </a:r>
          </a:p>
          <a:p>
            <a:pPr lvl="0"/>
            <a:r>
              <a:rPr lang="en-US" dirty="0" smtClean="0"/>
              <a:t>2)  </a:t>
            </a:r>
            <a:r>
              <a:rPr lang="en-US" u="sng" dirty="0" smtClean="0"/>
              <a:t>Log </a:t>
            </a:r>
            <a:r>
              <a:rPr lang="en-US" u="sng" dirty="0"/>
              <a:t>in </a:t>
            </a:r>
            <a:r>
              <a:rPr lang="en-US" dirty="0"/>
              <a:t>:   After completion of their registration they can log in to their respective accounts and check all the updates of newly arrived jobs and courses.</a:t>
            </a:r>
          </a:p>
          <a:p>
            <a:pPr lvl="0"/>
            <a:r>
              <a:rPr lang="en-US" dirty="0" smtClean="0"/>
              <a:t>3)  </a:t>
            </a:r>
            <a:r>
              <a:rPr lang="en-US" u="sng" dirty="0" smtClean="0"/>
              <a:t>Set </a:t>
            </a:r>
            <a:r>
              <a:rPr lang="en-US" u="sng" dirty="0"/>
              <a:t>constraints </a:t>
            </a:r>
            <a:r>
              <a:rPr lang="en-US" dirty="0"/>
              <a:t>: </a:t>
            </a:r>
            <a:r>
              <a:rPr lang="en-US" dirty="0" smtClean="0"/>
              <a:t> After </a:t>
            </a:r>
            <a:r>
              <a:rPr lang="en-US" dirty="0"/>
              <a:t>selecting any options from the list provided in our system we can also set additional  conditions as per need. For example while selecting a courses we can also set location and range of money we want to pay for that course.</a:t>
            </a:r>
          </a:p>
          <a:p>
            <a:pPr lvl="0"/>
            <a:r>
              <a:rPr lang="en-US" dirty="0" smtClean="0"/>
              <a:t>4)  </a:t>
            </a:r>
            <a:r>
              <a:rPr lang="en-US" u="sng" dirty="0" smtClean="0"/>
              <a:t>Auto </a:t>
            </a:r>
            <a:r>
              <a:rPr lang="en-US" u="sng" dirty="0"/>
              <a:t>checker</a:t>
            </a:r>
            <a:r>
              <a:rPr lang="en-US" dirty="0"/>
              <a:t>: </a:t>
            </a:r>
            <a:r>
              <a:rPr lang="en-US" dirty="0" smtClean="0"/>
              <a:t> The </a:t>
            </a:r>
            <a:r>
              <a:rPr lang="en-US" dirty="0"/>
              <a:t>software will filter before showing results all the eligible jobs and courses for that students. It will check students profile and match will all requirements to the particular jobs/courses and show results.</a:t>
            </a:r>
          </a:p>
          <a:p>
            <a:r>
              <a:rPr lang="en-US" dirty="0"/>
              <a:t> </a:t>
            </a:r>
          </a:p>
          <a:p>
            <a:endParaRPr lang="en-US" dirty="0"/>
          </a:p>
        </p:txBody>
      </p:sp>
    </p:spTree>
    <p:extLst>
      <p:ext uri="{BB962C8B-B14F-4D97-AF65-F5344CB8AC3E}">
        <p14:creationId xmlns:p14="http://schemas.microsoft.com/office/powerpoint/2010/main" val="3153509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71800" y="1347614"/>
            <a:ext cx="3470076" cy="576063"/>
          </a:xfrm>
          <a:prstGeom prst="rect">
            <a:avLst/>
          </a:prstGeom>
        </p:spPr>
        <p:txBody>
          <a:bodyPr/>
          <a:lstStyle/>
          <a:p>
            <a:pPr marL="0" indent="0" algn="ctr">
              <a:buNone/>
            </a:pPr>
            <a:r>
              <a:rPr lang="en-US" altLang="ko-KR" sz="3600" dirty="0">
                <a:latin typeface="+mj-lt"/>
              </a:rPr>
              <a:t>Thank you</a:t>
            </a:r>
            <a:endParaRPr lang="ko-KR" altLang="en-US" sz="3600" dirty="0">
              <a:latin typeface="+mj-lt"/>
            </a:endParaRPr>
          </a:p>
        </p:txBody>
      </p:sp>
      <p:sp>
        <p:nvSpPr>
          <p:cNvPr id="4" name="Oval 3"/>
          <p:cNvSpPr/>
          <p:nvPr/>
        </p:nvSpPr>
        <p:spPr>
          <a:xfrm>
            <a:off x="967612" y="2463737"/>
            <a:ext cx="724067" cy="717029"/>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79812" y="2463738"/>
            <a:ext cx="648072" cy="648072"/>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06838" y="2466204"/>
            <a:ext cx="648072" cy="648072"/>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1750" y="2466204"/>
            <a:ext cx="720080" cy="709047"/>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23528" y="3219822"/>
            <a:ext cx="1977612" cy="369332"/>
          </a:xfrm>
          <a:prstGeom prst="rect">
            <a:avLst/>
          </a:prstGeom>
          <a:noFill/>
        </p:spPr>
        <p:txBody>
          <a:bodyPr wrap="square" rtlCol="0">
            <a:spAutoFit/>
          </a:bodyPr>
          <a:lstStyle/>
          <a:p>
            <a:r>
              <a:rPr lang="en-US" dirty="0" smtClean="0"/>
              <a:t>SHAMMI </a:t>
            </a:r>
            <a:r>
              <a:rPr lang="en-US" dirty="0" smtClean="0"/>
              <a:t>AKTER</a:t>
            </a:r>
            <a:endParaRPr lang="en-US" dirty="0"/>
          </a:p>
        </p:txBody>
      </p:sp>
      <p:sp>
        <p:nvSpPr>
          <p:cNvPr id="10" name="TextBox 9"/>
          <p:cNvSpPr txBox="1"/>
          <p:nvPr/>
        </p:nvSpPr>
        <p:spPr>
          <a:xfrm>
            <a:off x="2339752" y="3219822"/>
            <a:ext cx="1728192" cy="369332"/>
          </a:xfrm>
          <a:prstGeom prst="rect">
            <a:avLst/>
          </a:prstGeom>
          <a:noFill/>
        </p:spPr>
        <p:txBody>
          <a:bodyPr wrap="square" rtlCol="0">
            <a:spAutoFit/>
          </a:bodyPr>
          <a:lstStyle/>
          <a:p>
            <a:r>
              <a:rPr lang="en-US" dirty="0" smtClean="0"/>
              <a:t>NAYMA ISLAM</a:t>
            </a:r>
            <a:endParaRPr lang="en-US" dirty="0"/>
          </a:p>
        </p:txBody>
      </p:sp>
      <p:sp>
        <p:nvSpPr>
          <p:cNvPr id="11" name="TextBox 10"/>
          <p:cNvSpPr txBox="1"/>
          <p:nvPr/>
        </p:nvSpPr>
        <p:spPr>
          <a:xfrm>
            <a:off x="4084166" y="3204847"/>
            <a:ext cx="2493923" cy="369332"/>
          </a:xfrm>
          <a:prstGeom prst="rect">
            <a:avLst/>
          </a:prstGeom>
          <a:noFill/>
        </p:spPr>
        <p:txBody>
          <a:bodyPr wrap="square" rtlCol="0">
            <a:spAutoFit/>
          </a:bodyPr>
          <a:lstStyle/>
          <a:p>
            <a:r>
              <a:rPr lang="en-US" dirty="0" smtClean="0"/>
              <a:t>ANIKA TAHSIN MEEM</a:t>
            </a:r>
            <a:endParaRPr lang="en-US" dirty="0"/>
          </a:p>
        </p:txBody>
      </p:sp>
      <p:sp>
        <p:nvSpPr>
          <p:cNvPr id="12" name="TextBox 11"/>
          <p:cNvSpPr txBox="1"/>
          <p:nvPr/>
        </p:nvSpPr>
        <p:spPr>
          <a:xfrm>
            <a:off x="6616701" y="3147814"/>
            <a:ext cx="2160240" cy="646331"/>
          </a:xfrm>
          <a:prstGeom prst="rect">
            <a:avLst/>
          </a:prstGeom>
          <a:noFill/>
        </p:spPr>
        <p:txBody>
          <a:bodyPr wrap="square" rtlCol="0">
            <a:spAutoFit/>
          </a:bodyPr>
          <a:lstStyle/>
          <a:p>
            <a:r>
              <a:rPr lang="en-US" dirty="0" smtClean="0"/>
              <a:t>EHSANUL HAQUE ANTIK</a:t>
            </a:r>
            <a:endParaRPr lang="en-US" dirty="0"/>
          </a:p>
        </p:txBody>
      </p:sp>
      <p:sp>
        <p:nvSpPr>
          <p:cNvPr id="3" name="TextBox 2"/>
          <p:cNvSpPr txBox="1"/>
          <p:nvPr/>
        </p:nvSpPr>
        <p:spPr>
          <a:xfrm>
            <a:off x="499561" y="3507854"/>
            <a:ext cx="1656184" cy="369332"/>
          </a:xfrm>
          <a:prstGeom prst="rect">
            <a:avLst/>
          </a:prstGeom>
          <a:noFill/>
        </p:spPr>
        <p:txBody>
          <a:bodyPr wrap="square" rtlCol="0">
            <a:spAutoFit/>
          </a:bodyPr>
          <a:lstStyle/>
          <a:p>
            <a:r>
              <a:rPr lang="en-US" dirty="0"/>
              <a:t>18-36445-1</a:t>
            </a:r>
          </a:p>
        </p:txBody>
      </p:sp>
      <p:sp>
        <p:nvSpPr>
          <p:cNvPr id="8" name="TextBox 7"/>
          <p:cNvSpPr txBox="1"/>
          <p:nvPr/>
        </p:nvSpPr>
        <p:spPr>
          <a:xfrm>
            <a:off x="2398126" y="3507995"/>
            <a:ext cx="1656184" cy="369332"/>
          </a:xfrm>
          <a:prstGeom prst="rect">
            <a:avLst/>
          </a:prstGeom>
          <a:noFill/>
        </p:spPr>
        <p:txBody>
          <a:bodyPr wrap="square" rtlCol="0">
            <a:spAutoFit/>
          </a:bodyPr>
          <a:lstStyle/>
          <a:p>
            <a:r>
              <a:rPr lang="en-US"/>
              <a:t>18-36607-1</a:t>
            </a:r>
            <a:endParaRPr lang="en-US" dirty="0"/>
          </a:p>
        </p:txBody>
      </p:sp>
      <p:sp>
        <p:nvSpPr>
          <p:cNvPr id="13" name="TextBox 12"/>
          <p:cNvSpPr txBox="1"/>
          <p:nvPr/>
        </p:nvSpPr>
        <p:spPr>
          <a:xfrm>
            <a:off x="4139359" y="3507854"/>
            <a:ext cx="2562391" cy="369332"/>
          </a:xfrm>
          <a:prstGeom prst="rect">
            <a:avLst/>
          </a:prstGeom>
          <a:noFill/>
        </p:spPr>
        <p:txBody>
          <a:bodyPr wrap="square" rtlCol="0">
            <a:spAutoFit/>
          </a:bodyPr>
          <a:lstStyle/>
          <a:p>
            <a:r>
              <a:rPr lang="en-US"/>
              <a:t>18-37662-1</a:t>
            </a:r>
            <a:endParaRPr lang="en-US" dirty="0"/>
          </a:p>
        </p:txBody>
      </p:sp>
      <p:sp>
        <p:nvSpPr>
          <p:cNvPr id="14" name="TextBox 13"/>
          <p:cNvSpPr txBox="1"/>
          <p:nvPr/>
        </p:nvSpPr>
        <p:spPr>
          <a:xfrm>
            <a:off x="6616701" y="3692520"/>
            <a:ext cx="2448272" cy="369332"/>
          </a:xfrm>
          <a:prstGeom prst="rect">
            <a:avLst/>
          </a:prstGeom>
          <a:noFill/>
        </p:spPr>
        <p:txBody>
          <a:bodyPr wrap="square" rtlCol="0">
            <a:spAutoFit/>
          </a:bodyPr>
          <a:lstStyle/>
          <a:p>
            <a:r>
              <a:rPr lang="en-US" dirty="0" smtClean="0"/>
              <a:t>18-36572-1</a:t>
            </a:r>
            <a:endParaRPr lang="en-US"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29031" y="3579862"/>
            <a:ext cx="6192688" cy="756413"/>
          </a:xfrm>
        </p:spPr>
        <p:txBody>
          <a:bodyPr/>
          <a:lstStyle/>
          <a:p>
            <a:r>
              <a:rPr lang="en-US" dirty="0" smtClean="0"/>
              <a:t>JOB AND COURSE PROPOSAL</a:t>
            </a:r>
            <a:endParaRPr lang="en-US" dirty="0"/>
          </a:p>
        </p:txBody>
      </p:sp>
      <p:sp>
        <p:nvSpPr>
          <p:cNvPr id="4" name="TextBox 3"/>
          <p:cNvSpPr txBox="1"/>
          <p:nvPr/>
        </p:nvSpPr>
        <p:spPr>
          <a:xfrm>
            <a:off x="6506175" y="1379857"/>
            <a:ext cx="2448272" cy="369332"/>
          </a:xfrm>
          <a:prstGeom prst="rect">
            <a:avLst/>
          </a:prstGeom>
          <a:solidFill>
            <a:schemeClr val="tx1">
              <a:lumMod val="65000"/>
              <a:lumOff val="35000"/>
            </a:schemeClr>
          </a:solidFill>
        </p:spPr>
        <p:txBody>
          <a:bodyPr wrap="square" rtlCol="0">
            <a:spAutoFit/>
          </a:bodyPr>
          <a:lstStyle/>
          <a:p>
            <a:r>
              <a:rPr lang="en-US" dirty="0" smtClean="0"/>
              <a:t>GROUP MEMBERS</a:t>
            </a:r>
            <a:endParaRPr lang="en-US" dirty="0"/>
          </a:p>
        </p:txBody>
      </p:sp>
      <p:sp>
        <p:nvSpPr>
          <p:cNvPr id="5" name="TextBox 4"/>
          <p:cNvSpPr txBox="1"/>
          <p:nvPr/>
        </p:nvSpPr>
        <p:spPr>
          <a:xfrm>
            <a:off x="6444208" y="1923678"/>
            <a:ext cx="2808312" cy="369332"/>
          </a:xfrm>
          <a:prstGeom prst="rect">
            <a:avLst/>
          </a:prstGeom>
          <a:noFill/>
        </p:spPr>
        <p:txBody>
          <a:bodyPr wrap="square" rtlCol="0">
            <a:spAutoFit/>
          </a:bodyPr>
          <a:lstStyle/>
          <a:p>
            <a:r>
              <a:rPr lang="en-US" dirty="0" smtClean="0">
                <a:solidFill>
                  <a:schemeClr val="accent6">
                    <a:lumMod val="50000"/>
                  </a:schemeClr>
                </a:solidFill>
              </a:rPr>
              <a:t>EHSANUL HAQUE</a:t>
            </a:r>
            <a:endParaRPr lang="en-US" dirty="0">
              <a:solidFill>
                <a:schemeClr val="accent6">
                  <a:lumMod val="50000"/>
                </a:schemeClr>
              </a:solidFill>
            </a:endParaRPr>
          </a:p>
        </p:txBody>
      </p:sp>
      <p:sp>
        <p:nvSpPr>
          <p:cNvPr id="6" name="TextBox 5"/>
          <p:cNvSpPr txBox="1"/>
          <p:nvPr/>
        </p:nvSpPr>
        <p:spPr>
          <a:xfrm>
            <a:off x="6444208" y="2276195"/>
            <a:ext cx="2510239" cy="369332"/>
          </a:xfrm>
          <a:prstGeom prst="rect">
            <a:avLst/>
          </a:prstGeom>
          <a:noFill/>
        </p:spPr>
        <p:txBody>
          <a:bodyPr wrap="none" rtlCol="0">
            <a:spAutoFit/>
          </a:bodyPr>
          <a:lstStyle/>
          <a:p>
            <a:r>
              <a:rPr lang="en-US" dirty="0" smtClean="0"/>
              <a:t>ANIKA TAHSIN MEEM</a:t>
            </a:r>
            <a:endParaRPr lang="en-US" dirty="0"/>
          </a:p>
        </p:txBody>
      </p:sp>
      <p:sp>
        <p:nvSpPr>
          <p:cNvPr id="7" name="TextBox 6"/>
          <p:cNvSpPr txBox="1"/>
          <p:nvPr/>
        </p:nvSpPr>
        <p:spPr>
          <a:xfrm>
            <a:off x="6417412" y="2665858"/>
            <a:ext cx="1732141" cy="369332"/>
          </a:xfrm>
          <a:prstGeom prst="rect">
            <a:avLst/>
          </a:prstGeom>
          <a:noFill/>
        </p:spPr>
        <p:txBody>
          <a:bodyPr wrap="none" rtlCol="0">
            <a:spAutoFit/>
          </a:bodyPr>
          <a:lstStyle/>
          <a:p>
            <a:r>
              <a:rPr lang="en-US" dirty="0" smtClean="0"/>
              <a:t>NAYMA ISLAM</a:t>
            </a:r>
            <a:endParaRPr lang="en-US" dirty="0"/>
          </a:p>
        </p:txBody>
      </p:sp>
      <p:sp>
        <p:nvSpPr>
          <p:cNvPr id="8" name="TextBox 7"/>
          <p:cNvSpPr txBox="1"/>
          <p:nvPr/>
        </p:nvSpPr>
        <p:spPr>
          <a:xfrm>
            <a:off x="6361884" y="3059976"/>
            <a:ext cx="1928798" cy="369332"/>
          </a:xfrm>
          <a:prstGeom prst="rect">
            <a:avLst/>
          </a:prstGeom>
          <a:noFill/>
        </p:spPr>
        <p:txBody>
          <a:bodyPr wrap="none" rtlCol="0">
            <a:spAutoFit/>
          </a:bodyPr>
          <a:lstStyle/>
          <a:p>
            <a:r>
              <a:rPr lang="en-US" dirty="0" smtClean="0"/>
              <a:t>SHAMMI </a:t>
            </a:r>
            <a:r>
              <a:rPr lang="en-US" dirty="0" smtClean="0"/>
              <a:t>AKTER</a:t>
            </a:r>
            <a:endParaRPr lang="en-US" dirty="0"/>
          </a:p>
        </p:txBody>
      </p:sp>
    </p:spTree>
    <p:extLst>
      <p:ext uri="{BB962C8B-B14F-4D97-AF65-F5344CB8AC3E}">
        <p14:creationId xmlns:p14="http://schemas.microsoft.com/office/powerpoint/2010/main" val="2132738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797898" y="339502"/>
            <a:ext cx="6346102" cy="576064"/>
          </a:xfrm>
          <a:prstGeom prst="rect">
            <a:avLst/>
          </a:prstGeom>
          <a:solidFill>
            <a:schemeClr val="tx1"/>
          </a:solidFill>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bg1"/>
                </a:solidFill>
                <a:latin typeface="Arial" pitchFamily="34" charset="0"/>
                <a:cs typeface="Arial" pitchFamily="34" charset="0"/>
              </a:rPr>
              <a:t>PANEL DISCUSION </a:t>
            </a:r>
            <a:endParaRPr lang="en-US" sz="3600" dirty="0">
              <a:solidFill>
                <a:schemeClr val="bg1"/>
              </a:solidFill>
              <a:latin typeface="Arial" pitchFamily="34" charset="0"/>
              <a:cs typeface="Arial" pitchFamily="34" charset="0"/>
            </a:endParaRP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79778"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51920" y="1499509"/>
            <a:ext cx="4608512" cy="461665"/>
          </a:xfrm>
          <a:prstGeom prst="rect">
            <a:avLst/>
          </a:prstGeom>
          <a:noFill/>
        </p:spPr>
        <p:txBody>
          <a:bodyPr wrap="square" rtlCol="0" anchor="ctr">
            <a:spAutoFit/>
          </a:bodyPr>
          <a:lstStyle/>
          <a:p>
            <a:r>
              <a:rPr lang="en-US" altLang="ko-KR" sz="2400" b="1" dirty="0" smtClean="0">
                <a:solidFill>
                  <a:schemeClr val="tx1">
                    <a:lumMod val="75000"/>
                    <a:lumOff val="25000"/>
                  </a:schemeClr>
                </a:solidFill>
                <a:cs typeface="Arial" pitchFamily="34" charset="0"/>
              </a:rPr>
              <a:t>ENTITY RELATION DIAGRAM</a:t>
            </a:r>
            <a:endParaRPr lang="ko-KR" altLang="en-US" sz="2400" b="1" dirty="0">
              <a:solidFill>
                <a:schemeClr val="tx1">
                  <a:lumMod val="75000"/>
                  <a:lumOff val="25000"/>
                </a:schemeClr>
              </a:solidFill>
              <a:cs typeface="Arial" pitchFamily="34" charset="0"/>
            </a:endParaRPr>
          </a:p>
        </p:txBody>
      </p:sp>
      <p:sp>
        <p:nvSpPr>
          <p:cNvPr id="14" name="TextBox 13"/>
          <p:cNvSpPr txBox="1"/>
          <p:nvPr/>
        </p:nvSpPr>
        <p:spPr>
          <a:xfrm>
            <a:off x="3267276" y="2461094"/>
            <a:ext cx="4608512" cy="461665"/>
          </a:xfrm>
          <a:prstGeom prst="rect">
            <a:avLst/>
          </a:prstGeom>
          <a:noFill/>
        </p:spPr>
        <p:txBody>
          <a:bodyPr wrap="square" rtlCol="0" anchor="ctr">
            <a:spAutoFit/>
          </a:bodyPr>
          <a:lstStyle/>
          <a:p>
            <a:r>
              <a:rPr lang="en-US" altLang="ko-KR" sz="2400" b="1" dirty="0" smtClean="0">
                <a:solidFill>
                  <a:schemeClr val="tx1">
                    <a:lumMod val="75000"/>
                    <a:lumOff val="25000"/>
                  </a:schemeClr>
                </a:solidFill>
                <a:cs typeface="Arial" pitchFamily="34" charset="0"/>
              </a:rPr>
              <a:t>CLASS DIAGRAM</a:t>
            </a:r>
            <a:endParaRPr lang="ko-KR" altLang="en-US" sz="2400" b="1" dirty="0">
              <a:solidFill>
                <a:schemeClr val="tx1">
                  <a:lumMod val="75000"/>
                  <a:lumOff val="25000"/>
                </a:schemeClr>
              </a:solidFill>
              <a:cs typeface="Arial" pitchFamily="34" charset="0"/>
            </a:endParaRPr>
          </a:p>
        </p:txBody>
      </p:sp>
      <p:sp>
        <p:nvSpPr>
          <p:cNvPr id="18" name="TextBox 17"/>
          <p:cNvSpPr txBox="1"/>
          <p:nvPr/>
        </p:nvSpPr>
        <p:spPr>
          <a:xfrm>
            <a:off x="2939816" y="3308379"/>
            <a:ext cx="6096679" cy="461665"/>
          </a:xfrm>
          <a:prstGeom prst="rect">
            <a:avLst/>
          </a:prstGeom>
          <a:noFill/>
        </p:spPr>
        <p:txBody>
          <a:bodyPr wrap="square" rtlCol="0" anchor="ctr">
            <a:spAutoFit/>
          </a:bodyPr>
          <a:lstStyle/>
          <a:p>
            <a:r>
              <a:rPr lang="en-US" altLang="ko-KR" sz="2400" b="1" dirty="0" smtClean="0">
                <a:solidFill>
                  <a:schemeClr val="tx1">
                    <a:lumMod val="75000"/>
                    <a:lumOff val="25000"/>
                  </a:schemeClr>
                </a:solidFill>
                <a:cs typeface="Arial" pitchFamily="34" charset="0"/>
              </a:rPr>
              <a:t>STAKEHOLDERS AND REQUIREMENTS</a:t>
            </a:r>
            <a:endParaRPr lang="ko-KR" altLang="en-US" sz="2400" b="1" dirty="0">
              <a:solidFill>
                <a:schemeClr val="tx1">
                  <a:lumMod val="75000"/>
                  <a:lumOff val="25000"/>
                </a:schemeClr>
              </a:solidFill>
              <a:cs typeface="Arial" pitchFamily="34" charset="0"/>
            </a:endParaRPr>
          </a:p>
        </p:txBody>
      </p:sp>
      <p:sp>
        <p:nvSpPr>
          <p:cNvPr id="20" name="TextBox 19"/>
          <p:cNvSpPr txBox="1"/>
          <p:nvPr/>
        </p:nvSpPr>
        <p:spPr>
          <a:xfrm>
            <a:off x="2337519" y="4267008"/>
            <a:ext cx="4608512" cy="523220"/>
          </a:xfrm>
          <a:prstGeom prst="rect">
            <a:avLst/>
          </a:prstGeom>
          <a:noFill/>
        </p:spPr>
        <p:txBody>
          <a:bodyPr wrap="square" rtlCol="0" anchor="ctr">
            <a:spAutoFit/>
          </a:bodyPr>
          <a:lstStyle/>
          <a:p>
            <a:r>
              <a:rPr lang="en-US" altLang="ko-KR" sz="2800" b="1" dirty="0" smtClean="0">
                <a:solidFill>
                  <a:schemeClr val="tx1">
                    <a:lumMod val="75000"/>
                    <a:lumOff val="25000"/>
                  </a:schemeClr>
                </a:solidFill>
                <a:cs typeface="Arial" pitchFamily="34" charset="0"/>
              </a:rPr>
              <a:t>FEATURES</a:t>
            </a:r>
            <a:endParaRPr lang="ko-KR" altLang="en-US" sz="2800" b="1" dirty="0">
              <a:solidFill>
                <a:schemeClr val="tx1">
                  <a:lumMod val="75000"/>
                  <a:lumOff val="25000"/>
                </a:schemeClr>
              </a:solidFill>
              <a:cs typeface="Arial" pitchFamily="34" charset="0"/>
            </a:endParaRPr>
          </a:p>
        </p:txBody>
      </p:sp>
      <p:sp>
        <p:nvSpPr>
          <p:cNvPr id="22" name="TextBox 21"/>
          <p:cNvSpPr txBox="1"/>
          <p:nvPr/>
        </p:nvSpPr>
        <p:spPr>
          <a:xfrm>
            <a:off x="3131839" y="151555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3" name="TextBox 22"/>
          <p:cNvSpPr txBox="1"/>
          <p:nvPr/>
        </p:nvSpPr>
        <p:spPr>
          <a:xfrm>
            <a:off x="2579776" y="2406793"/>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4" name="TextBox 23"/>
          <p:cNvSpPr txBox="1"/>
          <p:nvPr/>
        </p:nvSpPr>
        <p:spPr>
          <a:xfrm>
            <a:off x="2027713" y="3298031"/>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5" name="TextBox 24"/>
          <p:cNvSpPr txBox="1"/>
          <p:nvPr/>
        </p:nvSpPr>
        <p:spPr>
          <a:xfrm>
            <a:off x="1475650" y="4189269"/>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43808" y="2283718"/>
            <a:ext cx="3470076" cy="576063"/>
          </a:xfrm>
          <a:prstGeom prst="rect">
            <a:avLst/>
          </a:prstGeom>
        </p:spPr>
        <p:txBody>
          <a:bodyPr/>
          <a:lstStyle/>
          <a:p>
            <a:pPr marL="0" indent="0" algn="ctr">
              <a:buNone/>
            </a:pPr>
            <a:r>
              <a:rPr lang="en-US" altLang="ko-KR" sz="3600" b="1" dirty="0">
                <a:solidFill>
                  <a:schemeClr val="tx1">
                    <a:lumMod val="75000"/>
                    <a:lumOff val="25000"/>
                  </a:schemeClr>
                </a:solidFill>
                <a:latin typeface="+mj-lt"/>
              </a:rPr>
              <a:t>Welcome!!</a:t>
            </a:r>
            <a:endParaRPr lang="ko-KR" altLang="en-US" sz="3600" b="1" dirty="0">
              <a:solidFill>
                <a:schemeClr val="tx1">
                  <a:lumMod val="75000"/>
                  <a:lumOff val="25000"/>
                </a:schemeClr>
              </a:solidFill>
              <a:latin typeface="+mj-lt"/>
            </a:endParaRPr>
          </a:p>
        </p:txBody>
      </p:sp>
    </p:spTree>
    <p:extLst>
      <p:ext uri="{BB962C8B-B14F-4D97-AF65-F5344CB8AC3E}">
        <p14:creationId xmlns:p14="http://schemas.microsoft.com/office/powerpoint/2010/main" val="135074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a:t>
            </a:r>
            <a:endParaRPr lang="en-US" dirty="0"/>
          </a:p>
        </p:txBody>
      </p:sp>
      <p:sp>
        <p:nvSpPr>
          <p:cNvPr id="7" name="Rectangle 6"/>
          <p:cNvSpPr/>
          <p:nvPr/>
        </p:nvSpPr>
        <p:spPr>
          <a:xfrm>
            <a:off x="251520" y="1059582"/>
            <a:ext cx="4968552" cy="36724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engineering is all about the benefit  and developments about the society and the society will be self-dependent only the economical developments of a country. Today most of the undergraduate students is seen not to find eligible job according to their qualification. Our software can help the undergraduate students to find the eligible jobs according to their qualification and expectation salary. And also any undergraduate students if interested he can do courses according to their pre requisite.</a:t>
            </a:r>
            <a:endParaRPr lang="en-US" dirty="0"/>
          </a:p>
          <a:p>
            <a:pPr algn="ctr"/>
            <a:endParaRPr lang="en-US" dirty="0"/>
          </a:p>
        </p:txBody>
      </p:sp>
    </p:spTree>
    <p:extLst>
      <p:ext uri="{BB962C8B-B14F-4D97-AF65-F5344CB8AC3E}">
        <p14:creationId xmlns:p14="http://schemas.microsoft.com/office/powerpoint/2010/main" val="2708086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a:t>
            </a:r>
            <a:r>
              <a:rPr lang="en-US" altLang="ko-KR" dirty="0">
                <a:solidFill>
                  <a:schemeClr val="accent1"/>
                </a:solidFill>
              </a:rPr>
              <a:t>Services</a:t>
            </a:r>
            <a:endParaRPr lang="ko-KR" altLang="en-US" dirty="0">
              <a:solidFill>
                <a:schemeClr val="accent1"/>
              </a:solidFill>
            </a:endParaRPr>
          </a:p>
        </p:txBody>
      </p:sp>
      <p:sp>
        <p:nvSpPr>
          <p:cNvPr id="6" name="Oval 5"/>
          <p:cNvSpPr/>
          <p:nvPr/>
        </p:nvSpPr>
        <p:spPr>
          <a:xfrm>
            <a:off x="899592" y="1963433"/>
            <a:ext cx="1512168" cy="1512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lumMod val="75000"/>
                  <a:lumOff val="25000"/>
                </a:schemeClr>
              </a:solidFill>
            </a:endParaRPr>
          </a:p>
        </p:txBody>
      </p:sp>
      <p:sp>
        <p:nvSpPr>
          <p:cNvPr id="10" name="TextBox 9"/>
          <p:cNvSpPr txBox="1"/>
          <p:nvPr/>
        </p:nvSpPr>
        <p:spPr>
          <a:xfrm>
            <a:off x="3995936" y="1622253"/>
            <a:ext cx="1800199" cy="584775"/>
          </a:xfrm>
          <a:prstGeom prst="rect">
            <a:avLst/>
          </a:prstGeom>
          <a:noFill/>
        </p:spPr>
        <p:txBody>
          <a:bodyPr wrap="square" rtlCol="0">
            <a:spAutoFit/>
          </a:bodyPr>
          <a:lstStyle/>
          <a:p>
            <a:r>
              <a:rPr lang="en-US" altLang="ko-KR" sz="1600" dirty="0" smtClean="0">
                <a:solidFill>
                  <a:schemeClr val="tx1">
                    <a:lumMod val="75000"/>
                    <a:lumOff val="25000"/>
                  </a:schemeClr>
                </a:solidFill>
                <a:cs typeface="Arial" pitchFamily="34" charset="0"/>
              </a:rPr>
              <a:t>EXPECTED</a:t>
            </a:r>
          </a:p>
          <a:p>
            <a:r>
              <a:rPr lang="en-US" altLang="ko-KR" sz="1600" dirty="0" smtClean="0">
                <a:solidFill>
                  <a:schemeClr val="tx1">
                    <a:lumMod val="75000"/>
                    <a:lumOff val="25000"/>
                  </a:schemeClr>
                </a:solidFill>
                <a:cs typeface="Arial" pitchFamily="34" charset="0"/>
              </a:rPr>
              <a:t>JOBS</a:t>
            </a:r>
            <a:endParaRPr lang="ko-KR" altLang="en-US" sz="1600" dirty="0">
              <a:solidFill>
                <a:schemeClr val="tx1">
                  <a:lumMod val="75000"/>
                  <a:lumOff val="25000"/>
                </a:schemeClr>
              </a:solidFill>
              <a:cs typeface="Arial" pitchFamily="34" charset="0"/>
            </a:endParaRPr>
          </a:p>
        </p:txBody>
      </p:sp>
      <p:sp>
        <p:nvSpPr>
          <p:cNvPr id="14" name="TextBox 13"/>
          <p:cNvSpPr txBox="1"/>
          <p:nvPr/>
        </p:nvSpPr>
        <p:spPr>
          <a:xfrm>
            <a:off x="6494984" y="2547133"/>
            <a:ext cx="1800199" cy="584775"/>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HIGHER EDUCATION</a:t>
            </a:r>
            <a:endParaRPr lang="ko-KR" altLang="en-US" sz="1600" b="1" dirty="0">
              <a:solidFill>
                <a:schemeClr val="tx1">
                  <a:lumMod val="75000"/>
                  <a:lumOff val="25000"/>
                </a:schemeClr>
              </a:solidFill>
              <a:cs typeface="Arial" pitchFamily="34" charset="0"/>
            </a:endParaRPr>
          </a:p>
        </p:txBody>
      </p:sp>
      <p:sp>
        <p:nvSpPr>
          <p:cNvPr id="16" name="TextBox 15"/>
          <p:cNvSpPr txBox="1"/>
          <p:nvPr/>
        </p:nvSpPr>
        <p:spPr>
          <a:xfrm>
            <a:off x="6305692" y="1692147"/>
            <a:ext cx="2321850" cy="369332"/>
          </a:xfrm>
          <a:prstGeom prst="rect">
            <a:avLst/>
          </a:prstGeom>
          <a:noFill/>
        </p:spPr>
        <p:txBody>
          <a:bodyPr wrap="square" rtlCol="0">
            <a:spAutoFit/>
          </a:bodyPr>
          <a:lstStyle/>
          <a:p>
            <a:r>
              <a:rPr lang="en-US" altLang="ko-KR" dirty="0" smtClean="0">
                <a:solidFill>
                  <a:schemeClr val="tx1">
                    <a:lumMod val="75000"/>
                    <a:lumOff val="25000"/>
                  </a:schemeClr>
                </a:solidFill>
                <a:cs typeface="Arial" pitchFamily="34" charset="0"/>
              </a:rPr>
              <a:t>KNOWLEDGEMENT</a:t>
            </a:r>
            <a:endParaRPr lang="ko-KR" altLang="en-US" dirty="0">
              <a:solidFill>
                <a:schemeClr val="tx1">
                  <a:lumMod val="75000"/>
                  <a:lumOff val="25000"/>
                </a:schemeClr>
              </a:solidFill>
              <a:cs typeface="Arial" pitchFamily="34" charset="0"/>
            </a:endParaRPr>
          </a:p>
        </p:txBody>
      </p:sp>
      <p:sp>
        <p:nvSpPr>
          <p:cNvPr id="18" name="Oval 17"/>
          <p:cNvSpPr/>
          <p:nvPr/>
        </p:nvSpPr>
        <p:spPr>
          <a:xfrm>
            <a:off x="3392122" y="1559698"/>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Pie 24"/>
          <p:cNvSpPr/>
          <p:nvPr/>
        </p:nvSpPr>
        <p:spPr>
          <a:xfrm>
            <a:off x="3508714" y="1677117"/>
            <a:ext cx="298536" cy="29688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Oval 19"/>
          <p:cNvSpPr/>
          <p:nvPr/>
        </p:nvSpPr>
        <p:spPr>
          <a:xfrm>
            <a:off x="5808711" y="1576050"/>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1" name="Round Same Side Corner Rectangle 6"/>
          <p:cNvSpPr>
            <a:spLocks noChangeAspect="1"/>
          </p:cNvSpPr>
          <p:nvPr/>
        </p:nvSpPr>
        <p:spPr>
          <a:xfrm rot="2700000">
            <a:off x="6029674" y="1653429"/>
            <a:ext cx="89795" cy="36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Oval 21"/>
          <p:cNvSpPr/>
          <p:nvPr/>
        </p:nvSpPr>
        <p:spPr>
          <a:xfrm>
            <a:off x="5865097" y="2588558"/>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3" name="Parallelogram 15"/>
          <p:cNvSpPr/>
          <p:nvPr/>
        </p:nvSpPr>
        <p:spPr>
          <a:xfrm rot="16200000">
            <a:off x="6002628" y="2696885"/>
            <a:ext cx="291063" cy="31506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1" name="TextBox 30"/>
          <p:cNvSpPr txBox="1"/>
          <p:nvPr/>
        </p:nvSpPr>
        <p:spPr>
          <a:xfrm>
            <a:off x="3890708" y="2535124"/>
            <a:ext cx="1800199" cy="584775"/>
          </a:xfrm>
          <a:prstGeom prst="rect">
            <a:avLst/>
          </a:prstGeom>
          <a:noFill/>
        </p:spPr>
        <p:txBody>
          <a:bodyPr wrap="square" rtlCol="0">
            <a:spAutoFit/>
          </a:bodyPr>
          <a:lstStyle/>
          <a:p>
            <a:r>
              <a:rPr lang="en-US" altLang="ko-KR" sz="1600" dirty="0" smtClean="0">
                <a:solidFill>
                  <a:schemeClr val="tx1">
                    <a:lumMod val="75000"/>
                    <a:lumOff val="25000"/>
                  </a:schemeClr>
                </a:solidFill>
                <a:cs typeface="Arial" pitchFamily="34" charset="0"/>
              </a:rPr>
              <a:t>ONLINE COURSES</a:t>
            </a:r>
            <a:endParaRPr lang="ko-KR" altLang="en-US" sz="1600" dirty="0">
              <a:solidFill>
                <a:schemeClr val="tx1">
                  <a:lumMod val="75000"/>
                  <a:lumOff val="25000"/>
                </a:schemeClr>
              </a:solidFill>
              <a:cs typeface="Arial" pitchFamily="34" charset="0"/>
            </a:endParaRPr>
          </a:p>
        </p:txBody>
      </p:sp>
      <p:sp>
        <p:nvSpPr>
          <p:cNvPr id="35" name="Oval 34"/>
          <p:cNvSpPr/>
          <p:nvPr/>
        </p:nvSpPr>
        <p:spPr>
          <a:xfrm>
            <a:off x="3362936" y="2547133"/>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9" name="Rectangle 9"/>
          <p:cNvSpPr/>
          <p:nvPr/>
        </p:nvSpPr>
        <p:spPr>
          <a:xfrm>
            <a:off x="3500450" y="2676090"/>
            <a:ext cx="264728" cy="2478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 name="TextBox 3"/>
          <p:cNvSpPr txBox="1"/>
          <p:nvPr/>
        </p:nvSpPr>
        <p:spPr>
          <a:xfrm>
            <a:off x="702739" y="3820493"/>
            <a:ext cx="2441759" cy="646331"/>
          </a:xfrm>
          <a:prstGeom prst="rect">
            <a:avLst/>
          </a:prstGeom>
          <a:noFill/>
        </p:spPr>
        <p:txBody>
          <a:bodyPr wrap="none" rtlCol="0">
            <a:spAutoFit/>
          </a:bodyPr>
          <a:lstStyle/>
          <a:p>
            <a:r>
              <a:rPr lang="en-US" dirty="0" smtClean="0"/>
              <a:t>JOB AND COURSES </a:t>
            </a:r>
          </a:p>
          <a:p>
            <a:pPr algn="ctr"/>
            <a:r>
              <a:rPr lang="en-US" dirty="0" smtClean="0"/>
              <a:t>PROPOSAL</a:t>
            </a:r>
            <a:endParaRPr lang="en-US" dirty="0"/>
          </a:p>
        </p:txBody>
      </p:sp>
      <p:sp>
        <p:nvSpPr>
          <p:cNvPr id="34" name="Rectangle 33"/>
          <p:cNvSpPr/>
          <p:nvPr/>
        </p:nvSpPr>
        <p:spPr>
          <a:xfrm>
            <a:off x="1079612" y="2153269"/>
            <a:ext cx="1152128" cy="102999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ENTITY RELATION DIAGRAM</a:t>
            </a:r>
            <a:endParaRPr lang="en-US" dirty="0"/>
          </a:p>
        </p:txBody>
      </p:sp>
      <p:sp>
        <p:nvSpPr>
          <p:cNvPr id="4" name="Rectangle 3"/>
          <p:cNvSpPr/>
          <p:nvPr/>
        </p:nvSpPr>
        <p:spPr>
          <a:xfrm>
            <a:off x="2051720" y="690017"/>
            <a:ext cx="5904656" cy="432048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025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smtClean="0"/>
              <a:t>CLASS DIAGRAM</a:t>
            </a:r>
            <a:endParaRPr lang="ko-KR" altLang="en-US" dirty="0"/>
          </a:p>
        </p:txBody>
      </p:sp>
      <p:sp>
        <p:nvSpPr>
          <p:cNvPr id="8" name="Text Placeholder 13"/>
          <p:cNvSpPr txBox="1">
            <a:spLocks/>
          </p:cNvSpPr>
          <p:nvPr/>
        </p:nvSpPr>
        <p:spPr>
          <a:xfrm>
            <a:off x="395536" y="2859782"/>
            <a:ext cx="3744416" cy="38629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800" b="1" dirty="0" smtClean="0">
                <a:solidFill>
                  <a:schemeClr val="bg1"/>
                </a:solidFill>
                <a:cs typeface="Arial" pitchFamily="34" charset="0"/>
              </a:rPr>
              <a:t>JOB AND COURSE PRPOSAL</a:t>
            </a:r>
            <a:endParaRPr lang="en-US" altLang="ko-KR" sz="1800" b="1" dirty="0">
              <a:solidFill>
                <a:schemeClr val="bg1"/>
              </a:solidFill>
              <a:cs typeface="Arial" pitchFamily="34" charset="0"/>
            </a:endParaRPr>
          </a:p>
        </p:txBody>
      </p:sp>
      <p:pic>
        <p:nvPicPr>
          <p:cNvPr id="3" name="Picture Placeholder 2"/>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4356100" y="727336"/>
            <a:ext cx="4684713" cy="4004654"/>
          </a:xfrm>
        </p:spPr>
      </p:pic>
    </p:spTree>
    <p:extLst>
      <p:ext uri="{BB962C8B-B14F-4D97-AF65-F5344CB8AC3E}">
        <p14:creationId xmlns:p14="http://schemas.microsoft.com/office/powerpoint/2010/main" val="3205150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그룹 306">
            <a:extLst>
              <a:ext uri="{FF2B5EF4-FFF2-40B4-BE49-F238E27FC236}">
                <a16:creationId xmlns:a16="http://schemas.microsoft.com/office/drawing/2014/main" xmlns="" id="{EC57E888-B904-4E0D-9A5F-055F7DE234EB}"/>
              </a:ext>
            </a:extLst>
          </p:cNvPr>
          <p:cNvGrpSpPr/>
          <p:nvPr/>
        </p:nvGrpSpPr>
        <p:grpSpPr>
          <a:xfrm>
            <a:off x="35496" y="1231903"/>
            <a:ext cx="6542426" cy="3911597"/>
            <a:chOff x="716398" y="1382713"/>
            <a:chExt cx="7772353" cy="4588937"/>
          </a:xfrm>
          <a:solidFill>
            <a:srgbClr val="FFC000"/>
          </a:solidFill>
        </p:grpSpPr>
        <p:sp>
          <p:nvSpPr>
            <p:cNvPr id="308" name="Freeform 8">
              <a:extLst>
                <a:ext uri="{FF2B5EF4-FFF2-40B4-BE49-F238E27FC236}">
                  <a16:creationId xmlns:a16="http://schemas.microsoft.com/office/drawing/2014/main" xmlns="" id="{B35832A8-7429-427E-860E-AAE771B08103}"/>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9" name="Freeform 9">
              <a:extLst>
                <a:ext uri="{FF2B5EF4-FFF2-40B4-BE49-F238E27FC236}">
                  <a16:creationId xmlns:a16="http://schemas.microsoft.com/office/drawing/2014/main" xmlns="" id="{8EB25F61-1F2E-4156-BE57-5D0CD173EBBB}"/>
                </a:ext>
              </a:extLst>
            </p:cNvPr>
            <p:cNvSpPr>
              <a:spLocks noEditPoints="1"/>
            </p:cNvSpPr>
            <p:nvPr/>
          </p:nvSpPr>
          <p:spPr bwMode="auto">
            <a:xfrm>
              <a:off x="716398" y="2125137"/>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0" name="Freeform 10">
              <a:extLst>
                <a:ext uri="{FF2B5EF4-FFF2-40B4-BE49-F238E27FC236}">
                  <a16:creationId xmlns:a16="http://schemas.microsoft.com/office/drawing/2014/main" xmlns="" id="{D9895D95-2D4D-45FA-A51C-491C7D12E48B}"/>
                </a:ext>
              </a:extLst>
            </p:cNvPr>
            <p:cNvSpPr>
              <a:spLocks noEditPoints="1"/>
            </p:cNvSpPr>
            <p:nvPr/>
          </p:nvSpPr>
          <p:spPr bwMode="auto">
            <a:xfrm>
              <a:off x="1579952" y="1738581"/>
              <a:ext cx="6908799"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1" name="Freeform 11">
              <a:extLst>
                <a:ext uri="{FF2B5EF4-FFF2-40B4-BE49-F238E27FC236}">
                  <a16:creationId xmlns:a16="http://schemas.microsoft.com/office/drawing/2014/main" xmlns="" id="{44A74B9E-716F-4749-A22B-89C92B5612DA}"/>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smtClean="0"/>
              <a:t>OVERVIEW</a:t>
            </a:r>
            <a:endParaRPr lang="ko-KR" altLang="en-US" dirty="0"/>
          </a:p>
        </p:txBody>
      </p:sp>
      <p:sp>
        <p:nvSpPr>
          <p:cNvPr id="10" name="Teardrop 6"/>
          <p:cNvSpPr/>
          <p:nvPr/>
        </p:nvSpPr>
        <p:spPr>
          <a:xfrm rot="8100000">
            <a:off x="2224162" y="3571310"/>
            <a:ext cx="292595" cy="29259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Frame 17"/>
          <p:cNvSpPr/>
          <p:nvPr/>
        </p:nvSpPr>
        <p:spPr>
          <a:xfrm>
            <a:off x="5289247" y="4159298"/>
            <a:ext cx="246435" cy="24643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6" name="Teardrop 6">
            <a:extLst>
              <a:ext uri="{FF2B5EF4-FFF2-40B4-BE49-F238E27FC236}">
                <a16:creationId xmlns:a16="http://schemas.microsoft.com/office/drawing/2014/main" xmlns="" id="{CE2B4960-A84A-4EC8-9BA7-8E6040135779}"/>
              </a:ext>
            </a:extLst>
          </p:cNvPr>
          <p:cNvSpPr/>
          <p:nvPr/>
        </p:nvSpPr>
        <p:spPr>
          <a:xfrm rot="8100000">
            <a:off x="2489194" y="1642295"/>
            <a:ext cx="292595" cy="29259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4786964" y="2086212"/>
            <a:ext cx="3456384" cy="646331"/>
          </a:xfrm>
          <a:prstGeom prst="rect">
            <a:avLst/>
          </a:prstGeom>
          <a:noFill/>
        </p:spPr>
        <p:txBody>
          <a:bodyPr wrap="square" rtlCol="0">
            <a:spAutoFit/>
          </a:bodyPr>
          <a:lstStyle/>
          <a:p>
            <a:r>
              <a:rPr lang="en-US" b="1" u="sng" dirty="0"/>
              <a:t>OVERVIEW</a:t>
            </a:r>
          </a:p>
          <a:p>
            <a:endParaRPr lang="en-US" dirty="0"/>
          </a:p>
        </p:txBody>
      </p:sp>
      <p:sp>
        <p:nvSpPr>
          <p:cNvPr id="8" name="TextBox 7"/>
          <p:cNvSpPr txBox="1"/>
          <p:nvPr/>
        </p:nvSpPr>
        <p:spPr>
          <a:xfrm>
            <a:off x="3915140" y="2626958"/>
            <a:ext cx="4833324" cy="1754326"/>
          </a:xfrm>
          <a:prstGeom prst="rect">
            <a:avLst/>
          </a:prstGeom>
          <a:noFill/>
        </p:spPr>
        <p:txBody>
          <a:bodyPr wrap="square" rtlCol="0">
            <a:spAutoFit/>
          </a:bodyPr>
          <a:lstStyle/>
          <a:p>
            <a:r>
              <a:rPr lang="en-US" dirty="0"/>
              <a:t>This Requirements Document will provide the requirements for a Job and Course Proposer website. Both functional and non-functional </a:t>
            </a:r>
            <a:r>
              <a:rPr lang="en-US" dirty="0" smtClean="0"/>
              <a:t>      requirements </a:t>
            </a:r>
            <a:r>
              <a:rPr lang="en-US" dirty="0"/>
              <a:t>will be documented.</a:t>
            </a:r>
          </a:p>
          <a:p>
            <a:r>
              <a:rPr lang="en-US" dirty="0"/>
              <a:t> </a:t>
            </a:r>
          </a:p>
          <a:p>
            <a:endParaRPr lang="en-US" dirty="0"/>
          </a:p>
        </p:txBody>
      </p:sp>
    </p:spTree>
    <p:extLst>
      <p:ext uri="{BB962C8B-B14F-4D97-AF65-F5344CB8AC3E}">
        <p14:creationId xmlns:p14="http://schemas.microsoft.com/office/powerpoint/2010/main" val="2913662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3436</TotalTime>
  <Words>701</Words>
  <Application>Microsoft Office PowerPoint</Application>
  <PresentationFormat>On-screen Show (16:9)</PresentationFormat>
  <Paragraphs>149</Paragraphs>
  <Slides>16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 Unicode MS</vt:lpstr>
      <vt:lpstr>맑은 고딕</vt:lpstr>
      <vt:lpstr>Arial</vt:lpstr>
      <vt:lpstr>Calibri</vt:lpstr>
      <vt:lpstr>Symbol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Ehsanul Haque</cp:lastModifiedBy>
  <cp:revision>155</cp:revision>
  <dcterms:created xsi:type="dcterms:W3CDTF">2016-12-05T23:26:54Z</dcterms:created>
  <dcterms:modified xsi:type="dcterms:W3CDTF">2019-11-22T17:06:56Z</dcterms:modified>
</cp:coreProperties>
</file>