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296" r:id="rId6"/>
    <p:sldId id="306" r:id="rId7"/>
    <p:sldId id="317" r:id="rId8"/>
    <p:sldId id="319" r:id="rId9"/>
    <p:sldId id="321" r:id="rId10"/>
    <p:sldId id="322" r:id="rId11"/>
    <p:sldId id="31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2AB07-A555-40BA-9A58-B90D6CBEBEFF}" v="223" dt="2022-11-13T13:38:19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108" d="100"/>
          <a:sy n="108" d="100"/>
        </p:scale>
        <p:origin x="1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D0C55-41A0-4C9C-AA1C-A0A65E14841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A8A670-8F37-47B9-8BE2-C72DD05EB31C}">
      <dgm:prSet custT="1"/>
      <dgm:spPr/>
      <dgm:t>
        <a:bodyPr/>
        <a:lstStyle/>
        <a:p>
          <a:r>
            <a:rPr lang="en-US" sz="1800" dirty="0"/>
            <a:t>Bringing a step toward a new technocratic world of Artificial Intelligence . Reducing the problem of food scarcity. And contribution toward the plant and food resources mangement.</a:t>
          </a:r>
          <a:r>
            <a:rPr lang="en-US" sz="1800" b="0" i="0" dirty="0"/>
            <a:t> </a:t>
          </a:r>
          <a:endParaRPr lang="en-US" sz="1800" dirty="0"/>
        </a:p>
      </dgm:t>
    </dgm:pt>
    <dgm:pt modelId="{E5857148-112F-4688-804E-DE6E01DE6A69}" type="parTrans" cxnId="{BD76F07F-6FA3-4EB4-8E9C-D02DB6067EAA}">
      <dgm:prSet/>
      <dgm:spPr/>
      <dgm:t>
        <a:bodyPr/>
        <a:lstStyle/>
        <a:p>
          <a:endParaRPr lang="en-US"/>
        </a:p>
      </dgm:t>
    </dgm:pt>
    <dgm:pt modelId="{332124DE-FF38-44CD-AAF9-8BC67790BCBA}" type="sibTrans" cxnId="{BD76F07F-6FA3-4EB4-8E9C-D02DB6067EAA}">
      <dgm:prSet/>
      <dgm:spPr/>
      <dgm:t>
        <a:bodyPr/>
        <a:lstStyle/>
        <a:p>
          <a:endParaRPr lang="en-US"/>
        </a:p>
      </dgm:t>
    </dgm:pt>
    <dgm:pt modelId="{5C2CFFD9-97D2-4FE1-A07D-E9B10F357EAC}">
      <dgm:prSet custT="1"/>
      <dgm:spPr/>
      <dgm:t>
        <a:bodyPr/>
        <a:lstStyle/>
        <a:p>
          <a:endParaRPr lang="en-US" sz="1800" b="0" i="0" dirty="0"/>
        </a:p>
        <a:p>
          <a:r>
            <a:rPr lang="en-US" sz="1800" b="0" i="0" dirty="0"/>
            <a:t>As discussed, model is used for the detection of diseases using plant leaf image. </a:t>
          </a:r>
          <a:r>
            <a:rPr lang="en-US" sz="1800" dirty="0"/>
            <a:t>Easily accessed by user anytime. Our model is covering accuracy of </a:t>
          </a:r>
          <a:r>
            <a:rPr lang="en-US" sz="1800"/>
            <a:t>94 percent.  </a:t>
          </a:r>
          <a:r>
            <a:rPr lang="en-US" sz="1800" dirty="0"/>
            <a:t>Increasing production in the field of farming.</a:t>
          </a:r>
        </a:p>
        <a:p>
          <a:endParaRPr lang="en-US" sz="1600" dirty="0"/>
        </a:p>
      </dgm:t>
    </dgm:pt>
    <dgm:pt modelId="{CD1C315C-54F5-47DE-947F-CCCB075B1930}" type="parTrans" cxnId="{0297553A-2401-4765-AC80-BC361D1141FB}">
      <dgm:prSet/>
      <dgm:spPr/>
      <dgm:t>
        <a:bodyPr/>
        <a:lstStyle/>
        <a:p>
          <a:endParaRPr lang="en-US"/>
        </a:p>
      </dgm:t>
    </dgm:pt>
    <dgm:pt modelId="{A9A98815-0B7D-4880-BD08-7BF4988941A0}" type="sibTrans" cxnId="{0297553A-2401-4765-AC80-BC361D1141FB}">
      <dgm:prSet/>
      <dgm:spPr/>
      <dgm:t>
        <a:bodyPr/>
        <a:lstStyle/>
        <a:p>
          <a:endParaRPr lang="en-US"/>
        </a:p>
      </dgm:t>
    </dgm:pt>
    <dgm:pt modelId="{D49530CB-2468-41A2-AA74-BCFC4538AFA6}">
      <dgm:prSet custT="1"/>
      <dgm:spPr/>
      <dgm:t>
        <a:bodyPr/>
        <a:lstStyle/>
        <a:p>
          <a:r>
            <a:rPr lang="en-US" sz="1800" b="0" i="0" dirty="0"/>
            <a:t>Hence, our model is used for the detection of plant diseases. Disease detection involves the steps like image acquisition, image processing, feature extraction and classification of diseases. </a:t>
          </a:r>
          <a:endParaRPr lang="en-US" sz="1800" dirty="0"/>
        </a:p>
      </dgm:t>
    </dgm:pt>
    <dgm:pt modelId="{E9BD9672-9F94-45CF-B174-A823A66EEC89}" type="parTrans" cxnId="{9A82452B-CFD0-4564-B8C4-A717014D30F4}">
      <dgm:prSet/>
      <dgm:spPr/>
      <dgm:t>
        <a:bodyPr/>
        <a:lstStyle/>
        <a:p>
          <a:endParaRPr lang="en-US"/>
        </a:p>
      </dgm:t>
    </dgm:pt>
    <dgm:pt modelId="{9625EB5E-FA14-4728-B2ED-5A8BA6D6ED79}" type="sibTrans" cxnId="{9A82452B-CFD0-4564-B8C4-A717014D30F4}">
      <dgm:prSet/>
      <dgm:spPr/>
      <dgm:t>
        <a:bodyPr/>
        <a:lstStyle/>
        <a:p>
          <a:endParaRPr lang="en-US"/>
        </a:p>
      </dgm:t>
    </dgm:pt>
    <dgm:pt modelId="{973A0EEF-67C6-455C-B59B-650863E7F5FA}" type="pres">
      <dgm:prSet presAssocID="{960D0C55-41A0-4C9C-AA1C-A0A65E148415}" presName="root" presStyleCnt="0">
        <dgm:presLayoutVars>
          <dgm:dir/>
          <dgm:resizeHandles val="exact"/>
        </dgm:presLayoutVars>
      </dgm:prSet>
      <dgm:spPr/>
    </dgm:pt>
    <dgm:pt modelId="{A5DFE654-42E8-44F5-813C-6889D55BBABD}" type="pres">
      <dgm:prSet presAssocID="{1BA8A670-8F37-47B9-8BE2-C72DD05EB31C}" presName="compNode" presStyleCnt="0"/>
      <dgm:spPr/>
    </dgm:pt>
    <dgm:pt modelId="{03594CE5-EF55-416A-B621-0CF11F748051}" type="pres">
      <dgm:prSet presAssocID="{1BA8A670-8F37-47B9-8BE2-C72DD05EB31C}" presName="bgRect" presStyleLbl="bgShp" presStyleIdx="0" presStyleCnt="3"/>
      <dgm:spPr/>
    </dgm:pt>
    <dgm:pt modelId="{3898DA80-5067-4D02-9896-6F9AFC2268D1}" type="pres">
      <dgm:prSet presAssocID="{1BA8A670-8F37-47B9-8BE2-C72DD05EB3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5E4867D-4446-4469-82FB-986DDDD6A74F}" type="pres">
      <dgm:prSet presAssocID="{1BA8A670-8F37-47B9-8BE2-C72DD05EB31C}" presName="spaceRect" presStyleCnt="0"/>
      <dgm:spPr/>
    </dgm:pt>
    <dgm:pt modelId="{A9190AAC-B7D4-44C5-94D6-701004588AE4}" type="pres">
      <dgm:prSet presAssocID="{1BA8A670-8F37-47B9-8BE2-C72DD05EB31C}" presName="parTx" presStyleLbl="revTx" presStyleIdx="0" presStyleCnt="3">
        <dgm:presLayoutVars>
          <dgm:chMax val="0"/>
          <dgm:chPref val="0"/>
        </dgm:presLayoutVars>
      </dgm:prSet>
      <dgm:spPr/>
    </dgm:pt>
    <dgm:pt modelId="{C94514C2-ADDF-4D81-923C-5142B0A28B15}" type="pres">
      <dgm:prSet presAssocID="{332124DE-FF38-44CD-AAF9-8BC67790BCBA}" presName="sibTrans" presStyleCnt="0"/>
      <dgm:spPr/>
    </dgm:pt>
    <dgm:pt modelId="{1984EEEA-FC3C-4B4E-81D1-55BA49C5D590}" type="pres">
      <dgm:prSet presAssocID="{5C2CFFD9-97D2-4FE1-A07D-E9B10F357EAC}" presName="compNode" presStyleCnt="0"/>
      <dgm:spPr/>
    </dgm:pt>
    <dgm:pt modelId="{3A775890-3CF4-4FFD-A1FE-EB9F84100BDD}" type="pres">
      <dgm:prSet presAssocID="{5C2CFFD9-97D2-4FE1-A07D-E9B10F357EAC}" presName="bgRect" presStyleLbl="bgShp" presStyleIdx="1" presStyleCnt="3"/>
      <dgm:spPr/>
    </dgm:pt>
    <dgm:pt modelId="{5045E94C-52F8-40D3-80EE-310338A8A188}" type="pres">
      <dgm:prSet presAssocID="{5C2CFFD9-97D2-4FE1-A07D-E9B10F357E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42C8B93-ED2E-4033-942A-91FF81F502CB}" type="pres">
      <dgm:prSet presAssocID="{5C2CFFD9-97D2-4FE1-A07D-E9B10F357EAC}" presName="spaceRect" presStyleCnt="0"/>
      <dgm:spPr/>
    </dgm:pt>
    <dgm:pt modelId="{D1BF3052-243D-4B70-9741-B8C630084BDB}" type="pres">
      <dgm:prSet presAssocID="{5C2CFFD9-97D2-4FE1-A07D-E9B10F357EAC}" presName="parTx" presStyleLbl="revTx" presStyleIdx="1" presStyleCnt="3">
        <dgm:presLayoutVars>
          <dgm:chMax val="0"/>
          <dgm:chPref val="0"/>
        </dgm:presLayoutVars>
      </dgm:prSet>
      <dgm:spPr/>
    </dgm:pt>
    <dgm:pt modelId="{9DEA45C9-A1D4-4C3D-AFAF-4D62AAB6C45E}" type="pres">
      <dgm:prSet presAssocID="{A9A98815-0B7D-4880-BD08-7BF4988941A0}" presName="sibTrans" presStyleCnt="0"/>
      <dgm:spPr/>
    </dgm:pt>
    <dgm:pt modelId="{ABA084F2-F05B-4B72-B8BB-A8EFF10E6842}" type="pres">
      <dgm:prSet presAssocID="{D49530CB-2468-41A2-AA74-BCFC4538AFA6}" presName="compNode" presStyleCnt="0"/>
      <dgm:spPr/>
    </dgm:pt>
    <dgm:pt modelId="{04A5526C-219D-4FB1-A29C-A744783B0101}" type="pres">
      <dgm:prSet presAssocID="{D49530CB-2468-41A2-AA74-BCFC4538AFA6}" presName="bgRect" presStyleLbl="bgShp" presStyleIdx="2" presStyleCnt="3"/>
      <dgm:spPr/>
    </dgm:pt>
    <dgm:pt modelId="{1ACF6B88-847C-4DEB-9DB5-13919DB19A4B}" type="pres">
      <dgm:prSet presAssocID="{D49530CB-2468-41A2-AA74-BCFC4538AF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73659DA-886C-45FC-B3D5-9F0BB1D91A4A}" type="pres">
      <dgm:prSet presAssocID="{D49530CB-2468-41A2-AA74-BCFC4538AFA6}" presName="spaceRect" presStyleCnt="0"/>
      <dgm:spPr/>
    </dgm:pt>
    <dgm:pt modelId="{9CCAF15D-DDE4-4634-80D8-34ADD8351271}" type="pres">
      <dgm:prSet presAssocID="{D49530CB-2468-41A2-AA74-BCFC4538AF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E57110-C4F3-4AA6-9601-EDA3E8FF1EE4}" type="presOf" srcId="{D49530CB-2468-41A2-AA74-BCFC4538AFA6}" destId="{9CCAF15D-DDE4-4634-80D8-34ADD8351271}" srcOrd="0" destOrd="0" presId="urn:microsoft.com/office/officeart/2018/2/layout/IconVerticalSolidList"/>
    <dgm:cxn modelId="{9A82452B-CFD0-4564-B8C4-A717014D30F4}" srcId="{960D0C55-41A0-4C9C-AA1C-A0A65E148415}" destId="{D49530CB-2468-41A2-AA74-BCFC4538AFA6}" srcOrd="2" destOrd="0" parTransId="{E9BD9672-9F94-45CF-B174-A823A66EEC89}" sibTransId="{9625EB5E-FA14-4728-B2ED-5A8BA6D6ED79}"/>
    <dgm:cxn modelId="{28CAAA34-2B68-41BE-92E0-B78AC33E87D4}" type="presOf" srcId="{1BA8A670-8F37-47B9-8BE2-C72DD05EB31C}" destId="{A9190AAC-B7D4-44C5-94D6-701004588AE4}" srcOrd="0" destOrd="0" presId="urn:microsoft.com/office/officeart/2018/2/layout/IconVerticalSolidList"/>
    <dgm:cxn modelId="{0297553A-2401-4765-AC80-BC361D1141FB}" srcId="{960D0C55-41A0-4C9C-AA1C-A0A65E148415}" destId="{5C2CFFD9-97D2-4FE1-A07D-E9B10F357EAC}" srcOrd="1" destOrd="0" parTransId="{CD1C315C-54F5-47DE-947F-CCCB075B1930}" sibTransId="{A9A98815-0B7D-4880-BD08-7BF4988941A0}"/>
    <dgm:cxn modelId="{BD76F07F-6FA3-4EB4-8E9C-D02DB6067EAA}" srcId="{960D0C55-41A0-4C9C-AA1C-A0A65E148415}" destId="{1BA8A670-8F37-47B9-8BE2-C72DD05EB31C}" srcOrd="0" destOrd="0" parTransId="{E5857148-112F-4688-804E-DE6E01DE6A69}" sibTransId="{332124DE-FF38-44CD-AAF9-8BC67790BCBA}"/>
    <dgm:cxn modelId="{82C650A1-1841-45DC-9DCE-8CF49757FD10}" type="presOf" srcId="{5C2CFFD9-97D2-4FE1-A07D-E9B10F357EAC}" destId="{D1BF3052-243D-4B70-9741-B8C630084BDB}" srcOrd="0" destOrd="0" presId="urn:microsoft.com/office/officeart/2018/2/layout/IconVerticalSolidList"/>
    <dgm:cxn modelId="{FAB0F4FC-C63E-4EF0-8E59-00AFC48CC51A}" type="presOf" srcId="{960D0C55-41A0-4C9C-AA1C-A0A65E148415}" destId="{973A0EEF-67C6-455C-B59B-650863E7F5FA}" srcOrd="0" destOrd="0" presId="urn:microsoft.com/office/officeart/2018/2/layout/IconVerticalSolidList"/>
    <dgm:cxn modelId="{37D8804A-A0A3-43C3-85B6-B3911A766B50}" type="presParOf" srcId="{973A0EEF-67C6-455C-B59B-650863E7F5FA}" destId="{A5DFE654-42E8-44F5-813C-6889D55BBABD}" srcOrd="0" destOrd="0" presId="urn:microsoft.com/office/officeart/2018/2/layout/IconVerticalSolidList"/>
    <dgm:cxn modelId="{71359C8C-038A-438A-9DDE-31104DA6DCC9}" type="presParOf" srcId="{A5DFE654-42E8-44F5-813C-6889D55BBABD}" destId="{03594CE5-EF55-416A-B621-0CF11F748051}" srcOrd="0" destOrd="0" presId="urn:microsoft.com/office/officeart/2018/2/layout/IconVerticalSolidList"/>
    <dgm:cxn modelId="{41CED45F-7FB4-4F9A-86D6-C97ED1238979}" type="presParOf" srcId="{A5DFE654-42E8-44F5-813C-6889D55BBABD}" destId="{3898DA80-5067-4D02-9896-6F9AFC2268D1}" srcOrd="1" destOrd="0" presId="urn:microsoft.com/office/officeart/2018/2/layout/IconVerticalSolidList"/>
    <dgm:cxn modelId="{286E6C3A-39E6-4F06-B766-2690E87FB7ED}" type="presParOf" srcId="{A5DFE654-42E8-44F5-813C-6889D55BBABD}" destId="{85E4867D-4446-4469-82FB-986DDDD6A74F}" srcOrd="2" destOrd="0" presId="urn:microsoft.com/office/officeart/2018/2/layout/IconVerticalSolidList"/>
    <dgm:cxn modelId="{0659D339-1C75-4F63-B51E-4EE195D31883}" type="presParOf" srcId="{A5DFE654-42E8-44F5-813C-6889D55BBABD}" destId="{A9190AAC-B7D4-44C5-94D6-701004588AE4}" srcOrd="3" destOrd="0" presId="urn:microsoft.com/office/officeart/2018/2/layout/IconVerticalSolidList"/>
    <dgm:cxn modelId="{D5551561-8970-4A45-A043-F9C161C865D3}" type="presParOf" srcId="{973A0EEF-67C6-455C-B59B-650863E7F5FA}" destId="{C94514C2-ADDF-4D81-923C-5142B0A28B15}" srcOrd="1" destOrd="0" presId="urn:microsoft.com/office/officeart/2018/2/layout/IconVerticalSolidList"/>
    <dgm:cxn modelId="{CA8FC68F-B476-4014-9725-AFFC95293BEB}" type="presParOf" srcId="{973A0EEF-67C6-455C-B59B-650863E7F5FA}" destId="{1984EEEA-FC3C-4B4E-81D1-55BA49C5D590}" srcOrd="2" destOrd="0" presId="urn:microsoft.com/office/officeart/2018/2/layout/IconVerticalSolidList"/>
    <dgm:cxn modelId="{88D24CA6-C715-4C84-874F-03BBDEA47C81}" type="presParOf" srcId="{1984EEEA-FC3C-4B4E-81D1-55BA49C5D590}" destId="{3A775890-3CF4-4FFD-A1FE-EB9F84100BDD}" srcOrd="0" destOrd="0" presId="urn:microsoft.com/office/officeart/2018/2/layout/IconVerticalSolidList"/>
    <dgm:cxn modelId="{6F3F50BD-AE15-4074-96AF-39290C927C82}" type="presParOf" srcId="{1984EEEA-FC3C-4B4E-81D1-55BA49C5D590}" destId="{5045E94C-52F8-40D3-80EE-310338A8A188}" srcOrd="1" destOrd="0" presId="urn:microsoft.com/office/officeart/2018/2/layout/IconVerticalSolidList"/>
    <dgm:cxn modelId="{9D5C2531-43DB-4FA5-8C6C-CE8651903F1B}" type="presParOf" srcId="{1984EEEA-FC3C-4B4E-81D1-55BA49C5D590}" destId="{442C8B93-ED2E-4033-942A-91FF81F502CB}" srcOrd="2" destOrd="0" presId="urn:microsoft.com/office/officeart/2018/2/layout/IconVerticalSolidList"/>
    <dgm:cxn modelId="{3F54E179-D20F-4E05-AA43-2147B44E9984}" type="presParOf" srcId="{1984EEEA-FC3C-4B4E-81D1-55BA49C5D590}" destId="{D1BF3052-243D-4B70-9741-B8C630084BDB}" srcOrd="3" destOrd="0" presId="urn:microsoft.com/office/officeart/2018/2/layout/IconVerticalSolidList"/>
    <dgm:cxn modelId="{0D4E3F90-70A9-4863-B331-A1F460732D9E}" type="presParOf" srcId="{973A0EEF-67C6-455C-B59B-650863E7F5FA}" destId="{9DEA45C9-A1D4-4C3D-AFAF-4D62AAB6C45E}" srcOrd="3" destOrd="0" presId="urn:microsoft.com/office/officeart/2018/2/layout/IconVerticalSolidList"/>
    <dgm:cxn modelId="{B38535E6-8F1C-4C84-A43B-ED1CAD6C3E1E}" type="presParOf" srcId="{973A0EEF-67C6-455C-B59B-650863E7F5FA}" destId="{ABA084F2-F05B-4B72-B8BB-A8EFF10E6842}" srcOrd="4" destOrd="0" presId="urn:microsoft.com/office/officeart/2018/2/layout/IconVerticalSolidList"/>
    <dgm:cxn modelId="{DF6F3F8F-7C52-4796-A8AD-7BB5B583B177}" type="presParOf" srcId="{ABA084F2-F05B-4B72-B8BB-A8EFF10E6842}" destId="{04A5526C-219D-4FB1-A29C-A744783B0101}" srcOrd="0" destOrd="0" presId="urn:microsoft.com/office/officeart/2018/2/layout/IconVerticalSolidList"/>
    <dgm:cxn modelId="{574718E1-53FB-401A-B5D5-6901DF06E3C4}" type="presParOf" srcId="{ABA084F2-F05B-4B72-B8BB-A8EFF10E6842}" destId="{1ACF6B88-847C-4DEB-9DB5-13919DB19A4B}" srcOrd="1" destOrd="0" presId="urn:microsoft.com/office/officeart/2018/2/layout/IconVerticalSolidList"/>
    <dgm:cxn modelId="{4DB87424-F07A-4C38-AA44-02CF7B7F0EE2}" type="presParOf" srcId="{ABA084F2-F05B-4B72-B8BB-A8EFF10E6842}" destId="{A73659DA-886C-45FC-B3D5-9F0BB1D91A4A}" srcOrd="2" destOrd="0" presId="urn:microsoft.com/office/officeart/2018/2/layout/IconVerticalSolidList"/>
    <dgm:cxn modelId="{6DD50953-FEBB-4DEC-B6E0-BCBEFFCCC520}" type="presParOf" srcId="{ABA084F2-F05B-4B72-B8BB-A8EFF10E6842}" destId="{9CCAF15D-DDE4-4634-80D8-34ADD83512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94CE5-EF55-416A-B621-0CF11F748051}">
      <dsp:nvSpPr>
        <dsp:cNvPr id="0" name=""/>
        <dsp:cNvSpPr/>
      </dsp:nvSpPr>
      <dsp:spPr>
        <a:xfrm>
          <a:off x="0" y="3354"/>
          <a:ext cx="10972800" cy="1359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8DA80-5067-4D02-9896-6F9AFC2268D1}">
      <dsp:nvSpPr>
        <dsp:cNvPr id="0" name=""/>
        <dsp:cNvSpPr/>
      </dsp:nvSpPr>
      <dsp:spPr>
        <a:xfrm>
          <a:off x="411154" y="309171"/>
          <a:ext cx="748284" cy="7475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90AAC-B7D4-44C5-94D6-701004588AE4}">
      <dsp:nvSpPr>
        <dsp:cNvPr id="0" name=""/>
        <dsp:cNvSpPr/>
      </dsp:nvSpPr>
      <dsp:spPr>
        <a:xfrm>
          <a:off x="1570593" y="3354"/>
          <a:ext cx="9088035" cy="136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88" tIns="143988" rIns="143988" bIns="14398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Bringing a step toward a new technocratic world of Artificial Intelligence . Reducing the problem of food scarcity. And contribution toward the plant and food resources mangement.</a:t>
          </a:r>
          <a:r>
            <a:rPr lang="en-US" sz="1800" b="0" i="0" kern="1200" dirty="0"/>
            <a:t> </a:t>
          </a:r>
          <a:endParaRPr lang="en-US" sz="1800" kern="1200" dirty="0"/>
        </a:p>
      </dsp:txBody>
      <dsp:txXfrm>
        <a:off x="1570593" y="3354"/>
        <a:ext cx="9088035" cy="1360517"/>
      </dsp:txXfrm>
    </dsp:sp>
    <dsp:sp modelId="{3A775890-3CF4-4FFD-A1FE-EB9F84100BDD}">
      <dsp:nvSpPr>
        <dsp:cNvPr id="0" name=""/>
        <dsp:cNvSpPr/>
      </dsp:nvSpPr>
      <dsp:spPr>
        <a:xfrm>
          <a:off x="0" y="1605741"/>
          <a:ext cx="10972800" cy="1359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5E94C-52F8-40D3-80EE-310338A8A188}">
      <dsp:nvSpPr>
        <dsp:cNvPr id="0" name=""/>
        <dsp:cNvSpPr/>
      </dsp:nvSpPr>
      <dsp:spPr>
        <a:xfrm>
          <a:off x="411154" y="1911558"/>
          <a:ext cx="748284" cy="7475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F3052-243D-4B70-9741-B8C630084BDB}">
      <dsp:nvSpPr>
        <dsp:cNvPr id="0" name=""/>
        <dsp:cNvSpPr/>
      </dsp:nvSpPr>
      <dsp:spPr>
        <a:xfrm>
          <a:off x="1570593" y="1605741"/>
          <a:ext cx="9088035" cy="136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88" tIns="143988" rIns="143988" bIns="14398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i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As discussed, model is used for the detection of diseases using plant leaf image. </a:t>
          </a:r>
          <a:r>
            <a:rPr lang="en-US" sz="1800" kern="1200" dirty="0"/>
            <a:t>Easily accessed by user anytime. Our model is covering accuracy of </a:t>
          </a:r>
          <a:r>
            <a:rPr lang="en-US" sz="1800" kern="1200"/>
            <a:t>94 percent.  </a:t>
          </a:r>
          <a:r>
            <a:rPr lang="en-US" sz="1800" kern="1200" dirty="0"/>
            <a:t>Increasing production in the field of farming.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570593" y="1605741"/>
        <a:ext cx="9088035" cy="1360517"/>
      </dsp:txXfrm>
    </dsp:sp>
    <dsp:sp modelId="{04A5526C-219D-4FB1-A29C-A744783B0101}">
      <dsp:nvSpPr>
        <dsp:cNvPr id="0" name=""/>
        <dsp:cNvSpPr/>
      </dsp:nvSpPr>
      <dsp:spPr>
        <a:xfrm>
          <a:off x="0" y="3208128"/>
          <a:ext cx="10972800" cy="13591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F6B88-847C-4DEB-9DB5-13919DB19A4B}">
      <dsp:nvSpPr>
        <dsp:cNvPr id="0" name=""/>
        <dsp:cNvSpPr/>
      </dsp:nvSpPr>
      <dsp:spPr>
        <a:xfrm>
          <a:off x="411154" y="3513945"/>
          <a:ext cx="748284" cy="7475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AF15D-DDE4-4634-80D8-34ADD8351271}">
      <dsp:nvSpPr>
        <dsp:cNvPr id="0" name=""/>
        <dsp:cNvSpPr/>
      </dsp:nvSpPr>
      <dsp:spPr>
        <a:xfrm>
          <a:off x="1570593" y="3208128"/>
          <a:ext cx="9088035" cy="136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88" tIns="143988" rIns="143988" bIns="14398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Hence, our model is used for the detection of plant diseases. Disease detection involves the steps like image acquisition, image processing, feature extraction and classification of diseases. </a:t>
          </a:r>
          <a:endParaRPr lang="en-US" sz="1800" kern="1200" dirty="0"/>
        </a:p>
      </dsp:txBody>
      <dsp:txXfrm>
        <a:off x="1570593" y="3208128"/>
        <a:ext cx="9088035" cy="136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7768" y="963562"/>
            <a:ext cx="5407742" cy="1976284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4404853"/>
            <a:ext cx="2999232" cy="11897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Guided By:</a:t>
            </a:r>
          </a:p>
          <a:p>
            <a:r>
              <a:rPr lang="en-US" dirty="0"/>
              <a:t>​Sushil Narang Sir</a:t>
            </a:r>
          </a:p>
          <a:p>
            <a:r>
              <a:rPr lang="en-US" dirty="0"/>
              <a:t>(HOD.AI)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930" y="136525"/>
            <a:ext cx="4888990" cy="10826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36542" y="1219200"/>
            <a:ext cx="4696378" cy="52821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988839"/>
            <a:ext cx="8220456" cy="8399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826" y="1828801"/>
            <a:ext cx="8375658" cy="352043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Diseases in plants cause major production and economic losses as well as a reduction in both the quality and quantity of agricultural products.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India, 70% of the population depends on agriculture and contributes 17% towards the GDP of the country.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a day’s plant disease detection has received increasing attention in monitoring large fields of crops. Farmers experience great difficulties in switching from one disease control policy to another.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naked eye observation of experts is the traditional approach in practice for the detection and identification of plant diseases.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339D-6C21-B721-FDE6-D419A1D8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Automatic Plant Disease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B8D9-A189-2187-F68D-E3265F25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plant leaf diseases and classification.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of plant leaf disease as soon it appears on plant leaves.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accuracies using larger dataset to train the algorithm and maximize epoch statement values.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use of the existing deep learning model for plant leaf detection and checking performance on basis of validation.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6D581-2476-A2C9-A35C-27E3BDDFC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9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36E8-921F-E0EE-C5F0-AA0650A7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1798-824A-B69B-1E01-F13C66E7E1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Hardware Requirement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with core i3 processor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 Ram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32GB hard disk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2GB graphic card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1F642-F511-78BE-9EDA-11D652A9F2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Languages/libraries Required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864F-3CE2-680D-9CEE-B855250909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1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339D-6C21-B721-FDE6-D419A1D8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Dataset(Plant Disease Dataset)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B8D9-A189-2187-F68D-E3265F25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dataset collected from opensource websites (Kaggle.com.in)</a:t>
            </a:r>
          </a:p>
          <a:p>
            <a:r>
              <a:rPr lang="en-US" dirty="0"/>
              <a:t>This dataset contains 60K+ image samples of 14 crops.</a:t>
            </a:r>
          </a:p>
          <a:p>
            <a:r>
              <a:rPr lang="en-US" dirty="0"/>
              <a:t>This dataset consist of 38 classes corresponding to 38 leaf disease of 14 crops.</a:t>
            </a:r>
          </a:p>
          <a:p>
            <a:r>
              <a:rPr lang="en-US" dirty="0"/>
              <a:t>Example:</a:t>
            </a:r>
          </a:p>
          <a:p>
            <a:pPr marL="514350" indent="-514350">
              <a:buAutoNum type="arabicPeriod"/>
            </a:pPr>
            <a:r>
              <a:rPr lang="en-US" dirty="0"/>
              <a:t>Apple Scrab                                                3. Cherry powdery</a:t>
            </a:r>
            <a:endParaRPr lang="en-US" sz="600" dirty="0"/>
          </a:p>
          <a:p>
            <a:pPr marL="514350" indent="-514350">
              <a:buAutoNum type="arabicPeriod"/>
            </a:pPr>
            <a:endParaRPr lang="en-US" sz="200" dirty="0"/>
          </a:p>
          <a:p>
            <a:pPr marL="514350" indent="-514350">
              <a:buAutoNum type="arabicPeriod" startAt="2"/>
            </a:pPr>
            <a:r>
              <a:rPr lang="en-US" dirty="0"/>
              <a:t>Grapes Black Rote                                       4. Tomato Bacterial Spot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6D581-2476-A2C9-A35C-27E3BDDFC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6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3B7C-9E4B-2E34-5FBB-AC901965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674"/>
            <a:ext cx="3433012" cy="1086859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CC582-6388-D5DC-352D-A03D3BAC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 descr="Leaf Disease Detection using NN">
            <a:extLst>
              <a:ext uri="{FF2B5EF4-FFF2-40B4-BE49-F238E27FC236}">
                <a16:creationId xmlns:a16="http://schemas.microsoft.com/office/drawing/2014/main" id="{F7ABE26E-2917-E469-FF30-D972C3D2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6427" y="0"/>
            <a:ext cx="8377084" cy="6858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2039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/>
              <a:t>Advantages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5A7004E-D66D-1327-BCB5-6A3555F35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540920"/>
              </p:ext>
            </p:extLst>
          </p:nvPr>
        </p:nvGraphicFramePr>
        <p:xfrm>
          <a:off x="609600" y="1600200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1194319"/>
            <a:ext cx="9884664" cy="77444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90475-DB9E-40ED-E175-C789369E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482" y="3900196"/>
            <a:ext cx="10403850" cy="125702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Sargun Singh 2110993830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Sidakdeep Singh 2110993838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Sohil Dhim</a:t>
            </a:r>
            <a:r>
              <a:rPr lang="en-IN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2110993839</a:t>
            </a:r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Plant Disease Detection</Template>
  <TotalTime>114</TotalTime>
  <Words>401</Words>
  <Application>Microsoft Office PowerPoint</Application>
  <PresentationFormat>Widescreen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Times New Roman</vt:lpstr>
      <vt:lpstr>Wingdings</vt:lpstr>
      <vt:lpstr>Office Theme</vt:lpstr>
      <vt:lpstr>Plant Disease Detection</vt:lpstr>
      <vt:lpstr>Agenda</vt:lpstr>
      <vt:lpstr>Introduction</vt:lpstr>
      <vt:lpstr>Objective of the Automatic Plant Disease Detection</vt:lpstr>
      <vt:lpstr>Simulation Requirements</vt:lpstr>
      <vt:lpstr>Dataset(Plant Disease Dataset)</vt:lpstr>
      <vt:lpstr>Implementation</vt:lpstr>
      <vt:lpstr>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</dc:title>
  <dc:creator>Sidakdeep Singh</dc:creator>
  <cp:lastModifiedBy>SOHIL DHIMAN</cp:lastModifiedBy>
  <cp:revision>9</cp:revision>
  <dcterms:created xsi:type="dcterms:W3CDTF">2022-11-16T12:24:33Z</dcterms:created>
  <dcterms:modified xsi:type="dcterms:W3CDTF">2022-11-24T17:24:48Z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