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8" r:id="rId3"/>
    <p:sldId id="258" r:id="rId4"/>
    <p:sldId id="283" r:id="rId5"/>
    <p:sldId id="271" r:id="rId6"/>
    <p:sldId id="278" r:id="rId7"/>
    <p:sldId id="276" r:id="rId8"/>
    <p:sldId id="277" r:id="rId9"/>
    <p:sldId id="279" r:id="rId10"/>
    <p:sldId id="280" r:id="rId11"/>
    <p:sldId id="284" r:id="rId12"/>
    <p:sldId id="264" r:id="rId13"/>
    <p:sldId id="282" r:id="rId14"/>
    <p:sldId id="285" r:id="rId15"/>
    <p:sldId id="286" r:id="rId16"/>
    <p:sldId id="287" r:id="rId17"/>
    <p:sldId id="273" r:id="rId18"/>
    <p:sldId id="266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3405" autoAdjust="0"/>
    <p:restoredTop sz="89030" autoAdjust="0"/>
  </p:normalViewPr>
  <p:slideViewPr>
    <p:cSldViewPr snapToGrid="0" snapToObjects="1">
      <p:cViewPr>
        <p:scale>
          <a:sx n="100" d="100"/>
          <a:sy n="100" d="100"/>
        </p:scale>
        <p:origin x="-1216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tableStyles" Target="tableStyles.xml"/><Relationship Id="rId14" Type="http://schemas.openxmlformats.org/officeDocument/2006/relationships/slide" Target="slides/slide13.xml"/><Relationship Id="rId23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26" Type="http://schemas.openxmlformats.org/officeDocument/2006/relationships/theme" Target="theme/theme1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Effect of caching on iteration time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strRef>
              <c:f>Sheet1!$C$1</c:f>
              <c:strCache>
                <c:ptCount val="1"/>
                <c:pt idx="0">
                  <c:v>With no cache</c:v>
                </c:pt>
              </c:strCache>
            </c:strRef>
          </c:tx>
          <c:spPr>
            <a:ln w="3810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ln w="381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Sheet1!$B$2:$B$6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94.01</c:v>
                </c:pt>
                <c:pt idx="1">
                  <c:v>92.343</c:v>
                </c:pt>
                <c:pt idx="2">
                  <c:v>91.836</c:v>
                </c:pt>
                <c:pt idx="3">
                  <c:v>93.473</c:v>
                </c:pt>
                <c:pt idx="4">
                  <c:v>92.279</c:v>
                </c:pt>
              </c:numCache>
            </c:numRef>
          </c:y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With File cache</c:v>
                </c:pt>
              </c:strCache>
            </c:strRef>
          </c:tx>
          <c:spPr>
            <a:ln w="38100" cap="rnd" cmpd="sng" algn="ctr">
              <a:solidFill>
                <a:srgbClr val="60B5CC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ln w="38100" cap="rnd" cmpd="sng" algn="ctr">
                <a:solidFill>
                  <a:srgbClr val="60B5CC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Sheet1!$B$2:$B$6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97.754</c:v>
                </c:pt>
                <c:pt idx="1">
                  <c:v>23.094</c:v>
                </c:pt>
                <c:pt idx="2">
                  <c:v>28.274</c:v>
                </c:pt>
                <c:pt idx="3">
                  <c:v>19.231</c:v>
                </c:pt>
                <c:pt idx="4">
                  <c:v>28.114</c:v>
                </c:pt>
              </c:numCache>
            </c:numRef>
          </c:yVal>
        </c:ser>
        <c:axId val="481725096"/>
        <c:axId val="481748216"/>
      </c:scatterChart>
      <c:valAx>
        <c:axId val="4817250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Number of iterations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81748216"/>
        <c:crosses val="autoZero"/>
        <c:crossBetween val="midCat"/>
      </c:valAx>
      <c:valAx>
        <c:axId val="48174821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Time (in seconds)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81725096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2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Sheet1!$C$8</c:f>
              <c:strCache>
                <c:ptCount val="1"/>
                <c:pt idx="0">
                  <c:v>With no cache</c:v>
                </c:pt>
              </c:strCache>
            </c:strRef>
          </c:tx>
          <c:spPr>
            <a:ln w="38100" cap="rnd" cmpd="sng" algn="ctr">
              <a:solidFill>
                <a:srgbClr val="F0AD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ln w="38100" cap="rnd" cmpd="sng" algn="ctr">
                <a:solidFill>
                  <a:srgbClr val="F0AD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Sheet1!$B$9:$B$13</c:f>
              <c:numCache>
                <c:formatCode>General</c:formatCode>
                <c:ptCount val="5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</c:numCache>
            </c:numRef>
          </c:xVal>
          <c:yVal>
            <c:numRef>
              <c:f>Sheet1!$C$9:$C$13</c:f>
              <c:numCache>
                <c:formatCode>General</c:formatCode>
                <c:ptCount val="5"/>
                <c:pt idx="0">
                  <c:v>20.7406</c:v>
                </c:pt>
                <c:pt idx="1">
                  <c:v>26.4184</c:v>
                </c:pt>
                <c:pt idx="2">
                  <c:v>40.8622</c:v>
                </c:pt>
                <c:pt idx="3">
                  <c:v>92.7882</c:v>
                </c:pt>
                <c:pt idx="4">
                  <c:v>644.211</c:v>
                </c:pt>
              </c:numCache>
            </c:numRef>
          </c:yVal>
        </c:ser>
        <c:ser>
          <c:idx val="1"/>
          <c:order val="1"/>
          <c:tx>
            <c:strRef>
              <c:f>Sheet1!$D$8</c:f>
              <c:strCache>
                <c:ptCount val="1"/>
                <c:pt idx="0">
                  <c:v>With File cache</c:v>
                </c:pt>
              </c:strCache>
            </c:strRef>
          </c:tx>
          <c:spPr>
            <a:ln w="38100" cap="rnd" cmpd="sng" algn="ctr">
              <a:solidFill>
                <a:srgbClr val="60B5CC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ln w="38100" cap="rnd" cmpd="sng" algn="ctr">
                <a:solidFill>
                  <a:srgbClr val="60B5CC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Sheet1!$B$9:$B$13</c:f>
              <c:numCache>
                <c:formatCode>General</c:formatCode>
                <c:ptCount val="5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</c:numCache>
            </c:numRef>
          </c:xVal>
          <c:yVal>
            <c:numRef>
              <c:f>Sheet1!$D$9:$D$13</c:f>
              <c:numCache>
                <c:formatCode>General</c:formatCode>
                <c:ptCount val="5"/>
                <c:pt idx="0">
                  <c:v>29.239</c:v>
                </c:pt>
                <c:pt idx="1">
                  <c:v>26.761</c:v>
                </c:pt>
                <c:pt idx="2">
                  <c:v>27.015</c:v>
                </c:pt>
                <c:pt idx="3">
                  <c:v>39.2934</c:v>
                </c:pt>
                <c:pt idx="4">
                  <c:v>136.024</c:v>
                </c:pt>
              </c:numCache>
            </c:numRef>
          </c:yVal>
        </c:ser>
        <c:axId val="481819416"/>
        <c:axId val="481829096"/>
      </c:scatterChart>
      <c:valAx>
        <c:axId val="4818194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Problem size (Number of variables)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481829096"/>
        <c:crosses val="autoZero"/>
        <c:crossBetween val="midCat"/>
      </c:valAx>
      <c:valAx>
        <c:axId val="48182909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Average Time per iteration (in seconds)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481819416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F4F57-F274-2C4C-BE1D-E79CAF7062EF}" type="datetimeFigureOut">
              <a:rPr lang="en-US" smtClean="0"/>
              <a:pPr/>
              <a:t>7/13/10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9383D-4733-6749-8938-373F24B96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660C-745D-834E-BB9B-EC42B7399677}" type="datetimeFigureOut">
              <a:rPr lang="en-US" smtClean="0"/>
              <a:pPr/>
              <a:t>7/13/10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B6EB5-4BF6-7145-A678-15B384A080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B6EB5-4BF6-7145-A678-15B384A0803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MapReduce to scale simple </a:t>
            </a:r>
            <a:r>
              <a:rPr lang="en-US" dirty="0" err="1" smtClean="0"/>
              <a:t>GAs</a:t>
            </a:r>
            <a:r>
              <a:rPr lang="en-US" dirty="0" smtClean="0"/>
              <a:t> [ISDA 09]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2B1A-87EA-9242-B206-4A45AA3E719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every building block with</a:t>
            </a:r>
            <a:r>
              <a:rPr lang="en-US" baseline="0" dirty="0" smtClean="0"/>
              <a:t> every other building block and merge them if their combined complexities decrease. </a:t>
            </a:r>
            <a:r>
              <a:rPr lang="en-US" baseline="0" dirty="0" err="1" smtClean="0"/>
              <a:t>Recompute</a:t>
            </a:r>
            <a:r>
              <a:rPr lang="en-US" baseline="0" dirty="0" smtClean="0"/>
              <a:t> the marginal probabilities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B6EB5-4BF6-7145-A678-15B384A0803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B48A-9BA7-9841-944E-2ABBCC7B982D}" type="datetime1">
              <a:rPr lang="en-US" smtClean="0"/>
              <a:pPr/>
              <a:t>7/13/10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52E1-5CFA-2742-8C91-F47A49B5CE34}" type="datetime1">
              <a:rPr lang="en-US" smtClean="0"/>
              <a:pPr/>
              <a:t>7/13/10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F590-1AC4-874C-BC3E-C5E98F3F7BF9}" type="datetime1">
              <a:rPr lang="en-US" smtClean="0"/>
              <a:pPr/>
              <a:t>7/13/10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7584-02DA-B949-B4EA-2F985A1409B8}" type="datetime1">
              <a:rPr lang="en-US" smtClean="0"/>
              <a:pPr/>
              <a:t>7/13/10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1BB8C-069D-7149-AE46-3676EC1FF483}" type="datetime1">
              <a:rPr lang="en-US" smtClean="0"/>
              <a:pPr/>
              <a:t>7/13/10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D30A-00DC-5A4D-8D89-BF9972930501}" type="datetime1">
              <a:rPr lang="en-US" smtClean="0"/>
              <a:pPr/>
              <a:t>7/13/10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638F-9172-0C44-8ECA-0160AE9EB54A}" type="datetime1">
              <a:rPr lang="en-US" smtClean="0"/>
              <a:pPr/>
              <a:t>7/13/10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EFD6-01AD-294E-95A9-177F29AFFD39}" type="datetime1">
              <a:rPr lang="en-US" smtClean="0"/>
              <a:pPr/>
              <a:t>7/13/10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6D8-9446-0346-8CD0-CC500E22904E}" type="datetime1">
              <a:rPr lang="en-US" smtClean="0"/>
              <a:pPr/>
              <a:t>7/13/10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B1A4-433C-784C-80BE-6D90BB5ED2C8}" type="datetime1">
              <a:rPr lang="en-US" smtClean="0"/>
              <a:pPr/>
              <a:t>7/13/10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119B247-85FB-5F47-BCBE-82E1C712C2E7}" type="datetime1">
              <a:rPr lang="en-US" smtClean="0"/>
              <a:pPr/>
              <a:t>7/13/10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IEEE Congress on Evolutionary Computation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8EB64A9-6C12-834A-B1C9-F6ABB8F5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4D6FF32A-7D6D-1141-9388-50F5A8D31504}" type="datetime1">
              <a:rPr lang="en-US" smtClean="0"/>
              <a:pPr/>
              <a:t>7/13/10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r>
              <a:rPr lang="en-US" smtClean="0"/>
              <a:t>IEEE Congress on Evolutionary Computation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C8EB64A9-6C12-834A-B1C9-F6ABB8F57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86097"/>
            <a:ext cx="9144000" cy="1673352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Scaling </a:t>
            </a:r>
            <a:r>
              <a:rPr lang="en-US" sz="4800" dirty="0" err="1" smtClean="0"/>
              <a:t>eCGA</a:t>
            </a:r>
            <a:r>
              <a:rPr lang="en-US" sz="4800" dirty="0" smtClean="0"/>
              <a:t> Model Building via Data-Intensive Computing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31533"/>
            <a:ext cx="8077200" cy="149961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Abhishek Verma, Xavier </a:t>
            </a:r>
            <a:r>
              <a:rPr lang="en-US" sz="2800" dirty="0" err="1" smtClean="0"/>
              <a:t>Llora</a:t>
            </a:r>
            <a:r>
              <a:rPr lang="en-US" sz="2800" dirty="0" smtClean="0"/>
              <a:t>, </a:t>
            </a:r>
            <a:r>
              <a:rPr lang="en-US" sz="2800" dirty="0" err="1" smtClean="0"/>
              <a:t>Shivaram</a:t>
            </a:r>
            <a:r>
              <a:rPr lang="en-US" sz="2800" dirty="0" smtClean="0"/>
              <a:t> </a:t>
            </a:r>
            <a:r>
              <a:rPr lang="en-US" sz="2800" dirty="0" err="1" smtClean="0"/>
              <a:t>Venkataram</a:t>
            </a:r>
            <a:r>
              <a:rPr lang="en-US" sz="2800" dirty="0" smtClean="0"/>
              <a:t>, David E. Goldberg, Roy H. Campbell</a:t>
            </a:r>
            <a:endParaRPr lang="en-US" sz="2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5251841"/>
            <a:ext cx="7886378" cy="1178924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Presenter: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phase : </a:t>
            </a:r>
            <a:r>
              <a:rPr lang="en-US" dirty="0" err="1" smtClean="0"/>
              <a:t>PickAndMerge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9833"/>
            <a:ext cx="8229600" cy="493183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>
                <a:solidFill>
                  <a:schemeClr val="accent4"/>
                </a:solidFill>
              </a:rPr>
              <a:t>// Find the best merge of building blocks </a:t>
            </a:r>
          </a:p>
          <a:p>
            <a:pPr>
              <a:buNone/>
            </a:pPr>
            <a:r>
              <a:rPr lang="en-US" dirty="0" smtClean="0"/>
              <a:t>Initialize  </a:t>
            </a:r>
            <a:r>
              <a:rPr lang="en-US" b="1" i="1" dirty="0" err="1" smtClean="0">
                <a:solidFill>
                  <a:srgbClr val="F0AD00"/>
                </a:solidFill>
              </a:rPr>
              <a:t>b</a:t>
            </a:r>
            <a:r>
              <a:rPr lang="en-US" b="1" i="1" baseline="-25000" dirty="0" err="1" smtClean="0">
                <a:solidFill>
                  <a:srgbClr val="F0AD00"/>
                </a:solidFill>
              </a:rPr>
              <a:t>comp</a:t>
            </a:r>
            <a:r>
              <a:rPr lang="en-US" dirty="0" smtClean="0"/>
              <a:t> ← 1, b</a:t>
            </a:r>
            <a:r>
              <a:rPr lang="en-US" baseline="-25000" dirty="0" smtClean="0"/>
              <a:t>i</a:t>
            </a:r>
            <a:r>
              <a:rPr lang="en-US" dirty="0" smtClean="0"/>
              <a:t> ←−1,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j</a:t>
            </a:r>
            <a:r>
              <a:rPr lang="en-US" dirty="0" smtClean="0"/>
              <a:t> ←−1 for all </a:t>
            </a:r>
            <a:r>
              <a:rPr lang="en-US" dirty="0" err="1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j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64847"/>
                </a:solidFill>
              </a:rPr>
              <a:t>while </a:t>
            </a:r>
            <a:r>
              <a:rPr lang="en-US" b="1" i="1" dirty="0" err="1" smtClean="0">
                <a:solidFill>
                  <a:srgbClr val="F0AD00"/>
                </a:solidFill>
              </a:rPr>
              <a:t>b</a:t>
            </a:r>
            <a:r>
              <a:rPr lang="en-US" b="1" i="1" baseline="-25000" dirty="0" err="1" smtClean="0">
                <a:solidFill>
                  <a:srgbClr val="F0AD00"/>
                </a:solidFill>
              </a:rPr>
              <a:t>comp</a:t>
            </a:r>
            <a:r>
              <a:rPr lang="en-US" b="1" i="1" dirty="0" smtClean="0">
                <a:solidFill>
                  <a:srgbClr val="F0AD00"/>
                </a:solidFill>
              </a:rPr>
              <a:t> </a:t>
            </a:r>
            <a:r>
              <a:rPr lang="en-US" dirty="0" smtClean="0"/>
              <a:t>&gt;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C64847"/>
                </a:solidFill>
              </a:rPr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i="1" dirty="0" err="1" smtClean="0">
                <a:solidFill>
                  <a:srgbClr val="F0AD00"/>
                </a:solidFill>
              </a:rPr>
              <a:t>b</a:t>
            </a:r>
            <a:r>
              <a:rPr lang="en-US" b="1" i="1" baseline="-25000" dirty="0" err="1" smtClean="0">
                <a:solidFill>
                  <a:srgbClr val="F0AD00"/>
                </a:solidFill>
              </a:rPr>
              <a:t>comp</a:t>
            </a:r>
            <a:r>
              <a:rPr lang="en-US" b="1" i="1" dirty="0" smtClean="0">
                <a:solidFill>
                  <a:srgbClr val="F0AD00"/>
                </a:solidFill>
              </a:rPr>
              <a:t> </a:t>
            </a:r>
            <a:r>
              <a:rPr lang="en-US" dirty="0" smtClean="0"/>
              <a:t>←−1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64847"/>
                </a:solidFill>
              </a:rPr>
              <a:t>for </a:t>
            </a:r>
            <a:r>
              <a:rPr lang="en-US" dirty="0" err="1" smtClean="0"/>
              <a:t>i</a:t>
            </a:r>
            <a:r>
              <a:rPr lang="en-US" dirty="0" smtClean="0"/>
              <a:t> ← </a:t>
            </a:r>
            <a:r>
              <a:rPr lang="en-US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 to number of building blocks:</a:t>
            </a:r>
            <a:endParaRPr lang="en-US" dirty="0" smtClean="0">
              <a:solidFill>
                <a:srgbClr val="C64847"/>
              </a:solidFill>
            </a:endParaRP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C64847"/>
                </a:solidFill>
              </a:rPr>
              <a:t>for </a:t>
            </a:r>
            <a:r>
              <a:rPr lang="en-US" dirty="0" err="1" smtClean="0">
                <a:solidFill>
                  <a:srgbClr val="000000"/>
                </a:solidFill>
              </a:rPr>
              <a:t>j</a:t>
            </a:r>
            <a:r>
              <a:rPr lang="en-US" dirty="0" smtClean="0"/>
              <a:t> ← </a:t>
            </a:r>
            <a:r>
              <a:rPr lang="en-US" dirty="0" err="1" smtClean="0"/>
              <a:t>i</a:t>
            </a:r>
            <a:r>
              <a:rPr lang="en-US" dirty="0" smtClean="0"/>
              <a:t> +1 to number of building blocks:</a:t>
            </a:r>
            <a:endParaRPr lang="en-US" dirty="0" smtClean="0">
              <a:solidFill>
                <a:srgbClr val="C64847"/>
              </a:solidFill>
            </a:endParaRP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  ← Combined complexity (CC) of block b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r>
              <a:rPr lang="en-US" dirty="0" smtClean="0"/>
              <a:t>   ← CC of block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ij</a:t>
            </a:r>
            <a:r>
              <a:rPr lang="en-US" dirty="0" smtClean="0"/>
              <a:t>  ← CC of blocks b</a:t>
            </a:r>
            <a:r>
              <a:rPr lang="en-US" baseline="-25000" dirty="0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j</a:t>
            </a:r>
            <a:r>
              <a:rPr lang="en-US" dirty="0" smtClean="0"/>
              <a:t> merged together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δ</a:t>
            </a:r>
            <a:r>
              <a:rPr lang="en-US" baseline="-25000" dirty="0" err="1" smtClean="0"/>
              <a:t>ij</a:t>
            </a:r>
            <a:r>
              <a:rPr lang="en-US" dirty="0" smtClean="0"/>
              <a:t> ←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+</a:t>
            </a:r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r>
              <a:rPr lang="en-US" dirty="0" smtClean="0"/>
              <a:t> −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ij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C64847"/>
                </a:solidFill>
              </a:rPr>
              <a:t>if </a:t>
            </a:r>
            <a:r>
              <a:rPr lang="en-US" dirty="0" err="1" smtClean="0"/>
              <a:t>δ</a:t>
            </a:r>
            <a:r>
              <a:rPr lang="en-US" baseline="-25000" dirty="0" err="1" smtClean="0"/>
              <a:t>ij</a:t>
            </a:r>
            <a:r>
              <a:rPr lang="en-US" dirty="0" smtClean="0"/>
              <a:t> ≥ </a:t>
            </a:r>
            <a:r>
              <a:rPr lang="en-US" b="1" i="1" dirty="0" err="1" smtClean="0">
                <a:solidFill>
                  <a:schemeClr val="accent1"/>
                </a:solidFill>
              </a:rPr>
              <a:t>b</a:t>
            </a:r>
            <a:r>
              <a:rPr lang="en-US" b="1" i="1" baseline="-25000" dirty="0" err="1" smtClean="0">
                <a:solidFill>
                  <a:schemeClr val="accent1"/>
                </a:solidFill>
              </a:rPr>
              <a:t>comp</a:t>
            </a:r>
            <a:r>
              <a:rPr lang="en-US" dirty="0" smtClean="0"/>
              <a:t> :</a:t>
            </a:r>
            <a:r>
              <a:rPr lang="en-US" dirty="0" smtClean="0">
                <a:solidFill>
                  <a:srgbClr val="C64847"/>
                </a:solidFill>
              </a:rPr>
              <a:t> </a:t>
            </a:r>
          </a:p>
          <a:p>
            <a:pPr>
              <a:buNone/>
            </a:pPr>
            <a:r>
              <a:rPr lang="en-US" dirty="0" smtClean="0"/>
              <a:t>				b</a:t>
            </a:r>
            <a:r>
              <a:rPr lang="en-US" baseline="-25000" dirty="0" smtClean="0"/>
              <a:t>i</a:t>
            </a:r>
            <a:r>
              <a:rPr lang="en-US" dirty="0" smtClean="0"/>
              <a:t> ←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j</a:t>
            </a:r>
            <a:r>
              <a:rPr lang="en-US" dirty="0" smtClean="0"/>
              <a:t> ←</a:t>
            </a:r>
            <a:r>
              <a:rPr lang="en-US" dirty="0" err="1" smtClean="0"/>
              <a:t>j</a:t>
            </a:r>
            <a:r>
              <a:rPr lang="en-US" dirty="0" smtClean="0"/>
              <a:t>, </a:t>
            </a:r>
            <a:r>
              <a:rPr lang="en-US" b="1" i="1" dirty="0" err="1" smtClean="0">
                <a:solidFill>
                  <a:srgbClr val="F0AD00"/>
                </a:solidFill>
              </a:rPr>
              <a:t>b</a:t>
            </a:r>
            <a:r>
              <a:rPr lang="en-US" b="1" i="1" baseline="-25000" dirty="0" err="1" smtClean="0">
                <a:solidFill>
                  <a:srgbClr val="F0AD00"/>
                </a:solidFill>
              </a:rPr>
              <a:t>comp</a:t>
            </a:r>
            <a:r>
              <a:rPr lang="en-US" dirty="0" smtClean="0"/>
              <a:t> ←</a:t>
            </a:r>
            <a:r>
              <a:rPr lang="en-US" dirty="0" err="1" smtClean="0"/>
              <a:t>δ</a:t>
            </a:r>
            <a:r>
              <a:rPr lang="en-US" baseline="-25000" dirty="0" err="1" smtClean="0"/>
              <a:t>ij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64847"/>
                </a:solidFill>
              </a:rPr>
              <a:t>if </a:t>
            </a:r>
            <a:r>
              <a:rPr lang="en-US" b="1" i="1" dirty="0" err="1" smtClean="0">
                <a:solidFill>
                  <a:srgbClr val="F0AD00"/>
                </a:solidFill>
              </a:rPr>
              <a:t>b</a:t>
            </a:r>
            <a:r>
              <a:rPr lang="en-US" b="1" i="1" baseline="-25000" dirty="0" err="1" smtClean="0">
                <a:solidFill>
                  <a:srgbClr val="F0AD00"/>
                </a:solidFill>
              </a:rPr>
              <a:t>comp</a:t>
            </a:r>
            <a:r>
              <a:rPr lang="en-US" baseline="-25000" dirty="0" smtClean="0"/>
              <a:t> </a:t>
            </a:r>
            <a:r>
              <a:rPr lang="en-US" dirty="0" smtClean="0"/>
              <a:t>≠ −1 :</a:t>
            </a:r>
          </a:p>
          <a:p>
            <a:pPr>
              <a:buNone/>
            </a:pPr>
            <a:r>
              <a:rPr lang="en-US" dirty="0" smtClean="0"/>
              <a:t>		Merge building blocks </a:t>
            </a:r>
            <a:r>
              <a:rPr lang="en-US" dirty="0" err="1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j</a:t>
            </a:r>
            <a:r>
              <a:rPr lang="en-US" dirty="0" smtClean="0"/>
              <a:t> and </a:t>
            </a:r>
            <a:r>
              <a:rPr lang="en-US" dirty="0" err="1" smtClean="0"/>
              <a:t>recompute</a:t>
            </a:r>
            <a:r>
              <a:rPr lang="en-US" dirty="0" smtClean="0"/>
              <a:t> the 	marginal probabilities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of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Abhishek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69608" y="63631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81901"/>
            <a:ext cx="8229600" cy="137133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Experimental setup</a:t>
            </a:r>
          </a:p>
          <a:p>
            <a:pPr lvl="1"/>
            <a:r>
              <a:rPr lang="en-US" dirty="0" smtClean="0"/>
              <a:t>62 nodes: each has 16GB RAM, 2TB hard </a:t>
            </a:r>
            <a:r>
              <a:rPr lang="en-US" dirty="0" smtClean="0"/>
              <a:t>drives, and 8 cores</a:t>
            </a:r>
          </a:p>
          <a:p>
            <a:pPr lvl="1"/>
            <a:r>
              <a:rPr lang="en-US" dirty="0" smtClean="0"/>
              <a:t>Each node runs 6 </a:t>
            </a:r>
            <a:r>
              <a:rPr lang="en-US" dirty="0" err="1" smtClean="0"/>
              <a:t>mappers</a:t>
            </a:r>
            <a:r>
              <a:rPr lang="en-US" dirty="0" smtClean="0"/>
              <a:t> + 2 reducers</a:t>
            </a:r>
          </a:p>
          <a:p>
            <a:pPr lvl="1"/>
            <a:r>
              <a:rPr lang="en-US" dirty="0" smtClean="0"/>
              <a:t>MK deceptive trap function, </a:t>
            </a:r>
            <a:r>
              <a:rPr lang="en-US" dirty="0" err="1" smtClean="0"/>
              <a:t>k</a:t>
            </a:r>
            <a:r>
              <a:rPr lang="en-US" dirty="0" smtClean="0"/>
              <a:t> =4, </a:t>
            </a:r>
            <a:r>
              <a:rPr lang="en-US" dirty="0" err="1" smtClean="0"/>
              <a:t>d</a:t>
            </a:r>
            <a:r>
              <a:rPr lang="en-US" dirty="0" smtClean="0"/>
              <a:t>=0.25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  <p:graphicFrame>
        <p:nvGraphicFramePr>
          <p:cNvPr id="10" name="Chart 9"/>
          <p:cNvGraphicFramePr/>
          <p:nvPr/>
        </p:nvGraphicFramePr>
        <p:xfrm>
          <a:off x="1809620" y="2907349"/>
          <a:ext cx="6218843" cy="363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Model building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96480" y="2109282"/>
          <a:ext cx="6951835" cy="3928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Experimentation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Exploring other MapReduce 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CGA using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CGA running on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/>
              <a:t>Scalable estimation of distribution algorithms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Using Hadoop and </a:t>
            </a:r>
            <a:r>
              <a:rPr lang="en-US" sz="2400" dirty="0" err="1" smtClean="0"/>
              <a:t>MongoDB</a:t>
            </a:r>
            <a:endParaRPr lang="en-US" sz="2400" dirty="0" smtClean="0"/>
          </a:p>
          <a:p>
            <a:pPr>
              <a:spcAft>
                <a:spcPts val="1800"/>
              </a:spcAft>
            </a:pPr>
            <a:r>
              <a:rPr lang="en-US" sz="2800" dirty="0" smtClean="0"/>
              <a:t>Caching greatly speeds up iterative parallel model </a:t>
            </a:r>
            <a:r>
              <a:rPr lang="en-US" sz="2800" dirty="0" smtClean="0"/>
              <a:t>building</a:t>
            </a:r>
          </a:p>
          <a:p>
            <a:pPr lvl="1">
              <a:spcAft>
                <a:spcPts val="1800"/>
              </a:spcAft>
            </a:pPr>
            <a:r>
              <a:rPr lang="en-US" sz="2400" dirty="0" smtClean="0"/>
              <a:t>Catch: Caching mechanics also need to scale</a:t>
            </a:r>
            <a:endParaRPr lang="en-US" sz="2400" dirty="0" smtClean="0"/>
          </a:p>
          <a:p>
            <a:pPr>
              <a:spcAft>
                <a:spcPts val="1800"/>
              </a:spcAft>
            </a:pPr>
            <a:r>
              <a:rPr lang="en-US" sz="2800" dirty="0" smtClean="0"/>
              <a:t>Future Work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Demonstrate scalability for practical applications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Comparison with MPI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21066"/>
            <a:ext cx="9144000" cy="1673352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21066"/>
            <a:ext cx="9144000" cy="1673352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5597"/>
            <a:ext cx="8481060" cy="4992624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Genetic Algorithms (</a:t>
            </a:r>
            <a:r>
              <a:rPr lang="en-US" dirty="0" err="1" smtClean="0"/>
              <a:t>GAs</a:t>
            </a:r>
            <a:r>
              <a:rPr lang="en-US" dirty="0" smtClean="0"/>
              <a:t>)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applied to very large scale data-intensive problems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Current approach: MPI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Complicated to program, debug, checkpoint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Does not scale on </a:t>
            </a:r>
            <a:r>
              <a:rPr lang="en-US" b="1" dirty="0" smtClean="0"/>
              <a:t>commodity </a:t>
            </a:r>
            <a:r>
              <a:rPr lang="en-US" dirty="0" smtClean="0"/>
              <a:t>clusters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MapReduce: simple and scalable abstraction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Model building for estimation of distribution algorithms is expensive : </a:t>
            </a:r>
            <a:r>
              <a:rPr lang="en-US" i="1" dirty="0" smtClean="0">
                <a:latin typeface="Times New Roman"/>
                <a:cs typeface="Times New Roman"/>
              </a:rPr>
              <a:t>O(l</a:t>
            </a:r>
            <a:r>
              <a:rPr lang="en-US" i="1" baseline="30000" dirty="0" smtClean="0">
                <a:latin typeface="Times New Roman"/>
                <a:cs typeface="Times New Roman"/>
              </a:rPr>
              <a:t>3</a:t>
            </a:r>
            <a:r>
              <a:rPr lang="en-US" i="1" dirty="0" smtClean="0">
                <a:latin typeface="Times New Roman"/>
                <a:cs typeface="Times New Roman"/>
              </a:rPr>
              <a:t>)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dirty="0" smtClean="0">
                <a:cs typeface="Times New Roman"/>
              </a:rPr>
              <a:t>where </a:t>
            </a:r>
            <a:r>
              <a:rPr lang="en-US" i="1" dirty="0" err="1" smtClean="0">
                <a:latin typeface="Times New Roman"/>
                <a:cs typeface="Times New Roman"/>
              </a:rPr>
              <a:t>l</a:t>
            </a:r>
            <a:r>
              <a:rPr lang="en-US" dirty="0" smtClean="0">
                <a:cs typeface="Times New Roman"/>
              </a:rPr>
              <a:t> is the number of genes</a:t>
            </a:r>
            <a:endParaRPr lang="en-US" i="1" baseline="30000" dirty="0" smtClean="0">
              <a:latin typeface="Times New Roman"/>
              <a:cs typeface="Times New Roman"/>
            </a:endParaRPr>
          </a:p>
          <a:p>
            <a:pPr>
              <a:spcAft>
                <a:spcPts val="1200"/>
              </a:spcAft>
            </a:pPr>
            <a:r>
              <a:rPr lang="en-US" dirty="0" smtClean="0"/>
              <a:t>Scale extended Compact Genetic Algorithm (</a:t>
            </a:r>
            <a:r>
              <a:rPr lang="en-US" dirty="0" err="1" smtClean="0"/>
              <a:t>eCGA</a:t>
            </a:r>
            <a:r>
              <a:rPr lang="en-US" dirty="0" smtClean="0"/>
              <a:t>) using MapReduce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091E-97E9-424E-96F7-77C73F843F0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MapReduce</a:t>
            </a:r>
          </a:p>
          <a:p>
            <a:r>
              <a:rPr lang="en-US" dirty="0" smtClean="0"/>
              <a:t>MapReduce Simple Genetic Algorithm</a:t>
            </a:r>
          </a:p>
          <a:p>
            <a:r>
              <a:rPr lang="en-US" dirty="0" smtClean="0"/>
              <a:t>Extended Compact Genetic Algorithm</a:t>
            </a:r>
          </a:p>
          <a:p>
            <a:r>
              <a:rPr lang="en-US" dirty="0" smtClean="0"/>
              <a:t>Approaches</a:t>
            </a:r>
          </a:p>
          <a:p>
            <a:r>
              <a:rPr lang="en-US" dirty="0" smtClean="0"/>
              <a:t>Experimental Results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Data-intensive computing: MapReduce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580314"/>
            <a:ext cx="6388100" cy="4947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8272" y="4191882"/>
            <a:ext cx="7955280" cy="20362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8272" y="2512855"/>
            <a:ext cx="7955280" cy="15266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38272" y="1931925"/>
            <a:ext cx="7955280" cy="44582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320" y="1775191"/>
            <a:ext cx="8229600" cy="4625609"/>
          </a:xfrm>
        </p:spPr>
        <p:txBody>
          <a:bodyPr>
            <a:normAutofit fontScale="92500"/>
          </a:bodyPr>
          <a:lstStyle/>
          <a:p>
            <a:pPr marL="633222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Initialize population with random individuals. </a:t>
            </a:r>
          </a:p>
          <a:p>
            <a:pPr marL="633222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Evaluate fitness value of individuals. </a:t>
            </a:r>
          </a:p>
          <a:p>
            <a:pPr marL="633222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Repeat steps 4-5 to 2 until some</a:t>
            </a:r>
            <a:r>
              <a:rPr lang="en-US" dirty="0" smtClean="0"/>
              <a:t> finalization criteria </a:t>
            </a:r>
            <a:r>
              <a:rPr lang="en-US" dirty="0" smtClean="0"/>
              <a:t>are met.</a:t>
            </a:r>
          </a:p>
          <a:p>
            <a:pPr marL="633222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Select good solutions by using tournament selection without replacement.</a:t>
            </a:r>
          </a:p>
          <a:p>
            <a:pPr marL="633222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Create new individuals by recombining the selected population using uniform crossover.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091E-97E9-424E-96F7-77C73F843F0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9986" y="2742524"/>
            <a:ext cx="615553" cy="8681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b="1" dirty="0" smtClean="0"/>
              <a:t>Map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-27024" y="4471801"/>
            <a:ext cx="615553" cy="135099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b="1" dirty="0" smtClean="0"/>
              <a:t>Reduce</a:t>
            </a:r>
            <a:endParaRPr lang="en-US" sz="2800" b="1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0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Extended Compact Genetic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92320" y="1775191"/>
            <a:ext cx="8229600" cy="4625609"/>
          </a:xfrm>
        </p:spPr>
        <p:txBody>
          <a:bodyPr>
            <a:normAutofit fontScale="92500"/>
          </a:bodyPr>
          <a:lstStyle/>
          <a:p>
            <a:pPr marL="633222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Initialize population with random individuals. </a:t>
            </a:r>
          </a:p>
          <a:p>
            <a:pPr marL="633222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Evaluate fitness value of individuals. </a:t>
            </a:r>
          </a:p>
          <a:p>
            <a:pPr marL="633222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Repeat steps 4-5 to 2 until some convergence criteria are met.</a:t>
            </a:r>
          </a:p>
          <a:p>
            <a:pPr marL="633222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Build the probabilistic model using greedy search </a:t>
            </a:r>
          </a:p>
          <a:p>
            <a:pPr marL="633222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Create new individuals by sampling the probabilistic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 in </a:t>
            </a:r>
            <a:r>
              <a:rPr lang="en-US" dirty="0" err="1" smtClean="0"/>
              <a:t>eCGA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1" y="1808709"/>
            <a:ext cx="4997508" cy="13580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57" y="3224745"/>
            <a:ext cx="4591985" cy="1062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61" y="4513258"/>
            <a:ext cx="4253640" cy="1322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0589" y="1808709"/>
            <a:ext cx="369578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X</a:t>
            </a:r>
            <a:r>
              <a:rPr lang="en-US" sz="2000" dirty="0" smtClean="0"/>
              <a:t> : the alphabet cardinality, 2 for binary strings</a:t>
            </a:r>
          </a:p>
          <a:p>
            <a:endParaRPr lang="en-US" sz="2000" dirty="0" smtClean="0"/>
          </a:p>
          <a:p>
            <a:r>
              <a:rPr lang="en-US" sz="2000" b="1" i="1" dirty="0" smtClean="0"/>
              <a:t>C</a:t>
            </a:r>
            <a:r>
              <a:rPr lang="en-US" sz="2000" b="1" i="1" baseline="-25000" dirty="0" smtClean="0"/>
              <a:t>m</a:t>
            </a:r>
            <a:r>
              <a:rPr lang="en-US" sz="2000" dirty="0" smtClean="0"/>
              <a:t> : Model complexity</a:t>
            </a:r>
          </a:p>
          <a:p>
            <a:r>
              <a:rPr lang="en-US" sz="2000" b="1" i="1" dirty="0" smtClean="0"/>
              <a:t>C</a:t>
            </a:r>
            <a:r>
              <a:rPr lang="en-US" sz="2000" b="1" i="1" baseline="-25000" dirty="0" smtClean="0"/>
              <a:t>p</a:t>
            </a:r>
            <a:r>
              <a:rPr lang="en-US" sz="2000" dirty="0" smtClean="0"/>
              <a:t> : Compressed population complexity</a:t>
            </a:r>
          </a:p>
          <a:p>
            <a:endParaRPr lang="en-US" sz="2000" dirty="0" smtClean="0"/>
          </a:p>
          <a:p>
            <a:r>
              <a:rPr lang="en-US" sz="2000" b="1" i="1" dirty="0" err="1" smtClean="0"/>
              <a:t>m</a:t>
            </a:r>
            <a:r>
              <a:rPr lang="en-US" sz="2000" dirty="0" smtClean="0"/>
              <a:t>: number of building blocks</a:t>
            </a:r>
          </a:p>
          <a:p>
            <a:r>
              <a:rPr lang="en-US" sz="2000" b="1" i="1" dirty="0" err="1" smtClean="0"/>
              <a:t>k</a:t>
            </a:r>
            <a:r>
              <a:rPr lang="en-US" sz="2000" b="1" i="1" baseline="-25000" dirty="0" err="1" smtClean="0"/>
              <a:t>i</a:t>
            </a:r>
            <a:r>
              <a:rPr lang="en-US" sz="2000" dirty="0" smtClean="0"/>
              <a:t> : length of the </a:t>
            </a:r>
            <a:r>
              <a:rPr lang="en-US" sz="2000" dirty="0" err="1" smtClean="0"/>
              <a:t>ith</a:t>
            </a:r>
            <a:r>
              <a:rPr lang="en-US" sz="2000" dirty="0" smtClean="0"/>
              <a:t> building block</a:t>
            </a:r>
          </a:p>
          <a:p>
            <a:endParaRPr lang="en-US" sz="2000" dirty="0" smtClean="0"/>
          </a:p>
          <a:p>
            <a:r>
              <a:rPr lang="en-US" sz="2000" b="1" i="1" dirty="0" err="1" smtClean="0"/>
              <a:t>N</a:t>
            </a:r>
            <a:r>
              <a:rPr lang="en-US" sz="2000" b="1" i="1" baseline="-25000" dirty="0" err="1" smtClean="0"/>
              <a:t>ij</a:t>
            </a:r>
            <a:r>
              <a:rPr lang="en-US" sz="2000" dirty="0" smtClean="0"/>
              <a:t>: number of chromosomes possessing bit sequence </a:t>
            </a:r>
          </a:p>
          <a:p>
            <a:r>
              <a:rPr lang="en-US" sz="2000" dirty="0" smtClean="0"/>
              <a:t>for building block </a:t>
            </a:r>
            <a:r>
              <a:rPr lang="en-US" sz="2000" b="1" i="1" dirty="0" err="1" smtClean="0"/>
              <a:t>i</a:t>
            </a:r>
            <a:endParaRPr lang="en-US" sz="2000" b="1" i="1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870" y="5514964"/>
            <a:ext cx="1031281" cy="320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 err="1" smtClean="0">
                <a:cs typeface="Monotype Corsiva"/>
              </a:rPr>
              <a:t>ComputeMarginalProbabilities</a:t>
            </a:r>
            <a:r>
              <a:rPr lang="en-US" b="1" u="sng" dirty="0" smtClean="0">
                <a:cs typeface="Monotype Corsiva"/>
              </a:rPr>
              <a:t>( ):</a:t>
            </a:r>
          </a:p>
          <a:p>
            <a:pPr>
              <a:buNone/>
            </a:pPr>
            <a:r>
              <a:rPr lang="en-US" i="1" dirty="0" smtClean="0">
                <a:solidFill>
                  <a:schemeClr val="accent4"/>
                </a:solidFill>
              </a:rPr>
              <a:t>// Compute marginal probability of all building blocks </a:t>
            </a:r>
          </a:p>
          <a:p>
            <a:pPr>
              <a:buNone/>
            </a:pPr>
            <a:r>
              <a:rPr lang="en-US" dirty="0" smtClean="0">
                <a:solidFill>
                  <a:srgbClr val="C64847"/>
                </a:solidFill>
              </a:rPr>
              <a:t>for all</a:t>
            </a:r>
            <a:r>
              <a:rPr lang="en-US" dirty="0" smtClean="0">
                <a:solidFill>
                  <a:srgbClr val="C64847"/>
                </a:solidFill>
              </a:rPr>
              <a:t> </a:t>
            </a:r>
            <a:r>
              <a:rPr lang="en-US" dirty="0" smtClean="0"/>
              <a:t>possible schemas in a partition </a:t>
            </a:r>
            <a:r>
              <a:rPr lang="en-US" b="1" i="1" dirty="0" err="1" smtClean="0">
                <a:solidFill>
                  <a:schemeClr val="accent1"/>
                </a:solidFill>
              </a:rPr>
              <a:t>b</a:t>
            </a:r>
            <a:r>
              <a:rPr lang="en-US" b="1" i="1" dirty="0" smtClean="0">
                <a:solidFill>
                  <a:schemeClr val="accent1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do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64847"/>
                </a:solidFill>
              </a:rPr>
              <a:t>for all </a:t>
            </a:r>
            <a:r>
              <a:rPr lang="en-US" dirty="0" smtClean="0"/>
              <a:t>individuals </a:t>
            </a:r>
            <a:r>
              <a:rPr lang="en-US" b="1" i="1" dirty="0" err="1" smtClean="0">
                <a:solidFill>
                  <a:srgbClr val="F0AD00"/>
                </a:solidFill>
              </a:rPr>
              <a:t>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64847"/>
                </a:solidFill>
              </a:rPr>
              <a:t>do </a:t>
            </a:r>
          </a:p>
          <a:p>
            <a:pPr>
              <a:buNone/>
            </a:pPr>
            <a:r>
              <a:rPr lang="en-US" dirty="0" smtClean="0"/>
              <a:t>		value ← decimal value of </a:t>
            </a:r>
            <a:r>
              <a:rPr lang="en-US" b="1" i="1" dirty="0" err="1" smtClean="0">
                <a:solidFill>
                  <a:srgbClr val="F0AD00"/>
                </a:solidFill>
              </a:rPr>
              <a:t>b</a:t>
            </a:r>
            <a:r>
              <a:rPr lang="en-US" dirty="0" smtClean="0"/>
              <a:t> in </a:t>
            </a:r>
            <a:r>
              <a:rPr lang="en-US" b="1" i="1" dirty="0" err="1" smtClean="0">
                <a:solidFill>
                  <a:srgbClr val="F0AD00"/>
                </a:solidFill>
              </a:rPr>
              <a:t>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P(</a:t>
            </a:r>
            <a:r>
              <a:rPr lang="en-US" b="1" i="1" dirty="0" err="1" smtClean="0">
                <a:solidFill>
                  <a:srgbClr val="F0AD00"/>
                </a:solidFill>
              </a:rPr>
              <a:t>b</a:t>
            </a:r>
            <a:r>
              <a:rPr lang="en-US" dirty="0" err="1" smtClean="0"/>
              <a:t>)[value</a:t>
            </a:r>
            <a:r>
              <a:rPr lang="en-US" dirty="0" smtClean="0"/>
              <a:t>] ← P(</a:t>
            </a:r>
            <a:r>
              <a:rPr lang="en-US" b="1" i="1" dirty="0" smtClean="0">
                <a:solidFill>
                  <a:srgbClr val="F0AD00"/>
                </a:solidFill>
              </a:rPr>
              <a:t>b</a:t>
            </a:r>
            <a:r>
              <a:rPr lang="en-US" dirty="0" smtClean="0"/>
              <a:t>)[value]+1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64847"/>
                </a:solidFill>
              </a:rPr>
              <a:t>end for</a:t>
            </a:r>
          </a:p>
          <a:p>
            <a:pPr>
              <a:buNone/>
            </a:pPr>
            <a:r>
              <a:rPr lang="en-US" dirty="0" smtClean="0">
                <a:solidFill>
                  <a:srgbClr val="C64847"/>
                </a:solidFill>
              </a:rPr>
              <a:t>end for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Congress on Evolutionary Computation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64A9-6C12-834A-B1C9-F6ABB8F57DE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6425</TotalTime>
  <Words>768</Words>
  <Application>Microsoft Macintosh PowerPoint</Application>
  <PresentationFormat>On-screen Show (4:3)</PresentationFormat>
  <Paragraphs>137</Paragraphs>
  <Slides>19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Scaling eCGA Model Building via Data-Intensive Computing</vt:lpstr>
      <vt:lpstr>Motivation</vt:lpstr>
      <vt:lpstr>Outline</vt:lpstr>
      <vt:lpstr>Data-intensive computing: MapReduce</vt:lpstr>
      <vt:lpstr>Simple Genetic Algorithm</vt:lpstr>
      <vt:lpstr>Trap Function</vt:lpstr>
      <vt:lpstr>Extended Compact Genetic Algorithm</vt:lpstr>
      <vt:lpstr>Model building in eCGA</vt:lpstr>
      <vt:lpstr>Map Phase</vt:lpstr>
      <vt:lpstr>Reduce phase : PickAndMerge()</vt:lpstr>
      <vt:lpstr>Motivation of Caching</vt:lpstr>
      <vt:lpstr>Experimental Results</vt:lpstr>
      <vt:lpstr>Scaling Model building</vt:lpstr>
      <vt:lpstr>Other Experimentation</vt:lpstr>
      <vt:lpstr>CGA using MongoDB</vt:lpstr>
      <vt:lpstr>CGA running on MongoDB</vt:lpstr>
      <vt:lpstr>Conclusion</vt:lpstr>
      <vt:lpstr>Questions?</vt:lpstr>
      <vt:lpstr>Thank You</vt:lpstr>
    </vt:vector>
  </TitlesOfParts>
  <Company>University of Illinois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Genetic Algorithms using MapReduce</dc:title>
  <dc:creator>Abhishek Verma</dc:creator>
  <cp:lastModifiedBy>Abhishek Verma</cp:lastModifiedBy>
  <cp:revision>122</cp:revision>
  <dcterms:created xsi:type="dcterms:W3CDTF">2010-07-14T03:31:47Z</dcterms:created>
  <dcterms:modified xsi:type="dcterms:W3CDTF">2010-07-14T03:53:52Z</dcterms:modified>
</cp:coreProperties>
</file>