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ict" ContentType="image/pi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76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258" r:id="rId4"/>
    <p:sldId id="259" r:id="rId5"/>
    <p:sldId id="264" r:id="rId6"/>
    <p:sldId id="283" r:id="rId7"/>
    <p:sldId id="268" r:id="rId8"/>
    <p:sldId id="263" r:id="rId9"/>
    <p:sldId id="265" r:id="rId10"/>
    <p:sldId id="271" r:id="rId11"/>
    <p:sldId id="272" r:id="rId12"/>
    <p:sldId id="274" r:id="rId13"/>
    <p:sldId id="275" r:id="rId14"/>
    <p:sldId id="276" r:id="rId15"/>
    <p:sldId id="291" r:id="rId16"/>
    <p:sldId id="295" r:id="rId17"/>
    <p:sldId id="282" r:id="rId18"/>
    <p:sldId id="290" r:id="rId19"/>
    <p:sldId id="270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arivar2:Documents:parallel:parallel:pdpta09:results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arivar2:Documents:parallel:parallel:pdpta09:results:4B_hadoop:Result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baseline="0"/>
              <a:t>Speedup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1"/>
          <c:order val="0"/>
          <c:tx>
            <c:strRef>
              <c:f>Sheet1!$E$2</c:f>
              <c:strCache>
                <c:ptCount val="1"/>
                <c:pt idx="0">
                  <c:v>Phoenix speedup</c:v>
                </c:pt>
              </c:strCache>
            </c:strRef>
          </c:tx>
          <c:xVal>
            <c:numRef>
              <c:f>Sheet1!$A$3:$A$10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xVal>
          <c:yVal>
            <c:numRef>
              <c:f>Sheet1!$E$3:$E$10</c:f>
              <c:numCache>
                <c:formatCode>General</c:formatCode>
                <c:ptCount val="8"/>
                <c:pt idx="0">
                  <c:v>1.0</c:v>
                </c:pt>
                <c:pt idx="1">
                  <c:v>1.821428571428571</c:v>
                </c:pt>
                <c:pt idx="2">
                  <c:v>2.428571428571428</c:v>
                </c:pt>
                <c:pt idx="3">
                  <c:v>3.0</c:v>
                </c:pt>
                <c:pt idx="4">
                  <c:v>3.642857142857143</c:v>
                </c:pt>
                <c:pt idx="5">
                  <c:v>3.642857142857143</c:v>
                </c:pt>
                <c:pt idx="6">
                  <c:v>4.25</c:v>
                </c:pt>
                <c:pt idx="7">
                  <c:v>4.636363636363638</c:v>
                </c:pt>
              </c:numCache>
            </c:numRef>
          </c:yVal>
          <c:smooth val="1"/>
        </c:ser>
        <c:ser>
          <c:idx val="0"/>
          <c:order val="1"/>
          <c:tx>
            <c:strRef>
              <c:f>Sheet1!$F$2</c:f>
              <c:strCache>
                <c:ptCount val="1"/>
                <c:pt idx="0">
                  <c:v>pthreads speedup</c:v>
                </c:pt>
              </c:strCache>
            </c:strRef>
          </c:tx>
          <c:xVal>
            <c:numRef>
              <c:f>Sheet1!$A$3:$A$10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xVal>
          <c:yVal>
            <c:numRef>
              <c:f>Sheet1!$F$3:$F$10</c:f>
              <c:numCache>
                <c:formatCode>General</c:formatCode>
                <c:ptCount val="8"/>
                <c:pt idx="0">
                  <c:v>1.0</c:v>
                </c:pt>
                <c:pt idx="1">
                  <c:v>1.496233709982785</c:v>
                </c:pt>
                <c:pt idx="2">
                  <c:v>1.878921417565485</c:v>
                </c:pt>
                <c:pt idx="3">
                  <c:v>2.094230227589666</c:v>
                </c:pt>
                <c:pt idx="4">
                  <c:v>2.400433070866142</c:v>
                </c:pt>
                <c:pt idx="5">
                  <c:v>2.493701431492842</c:v>
                </c:pt>
                <c:pt idx="6">
                  <c:v>2.535176715176715</c:v>
                </c:pt>
                <c:pt idx="7">
                  <c:v>2.191620791479527</c:v>
                </c:pt>
              </c:numCache>
            </c:numRef>
          </c:yVal>
          <c:smooth val="1"/>
        </c:ser>
        <c:axId val="568730648"/>
        <c:axId val="568792904"/>
      </c:scatterChart>
      <c:valAx>
        <c:axId val="568730648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Cores</a:t>
                </a:r>
              </a:p>
            </c:rich>
          </c:tx>
          <c:layout/>
        </c:title>
        <c:numFmt formatCode="General" sourceLinked="1"/>
        <c:tickLblPos val="nextTo"/>
        <c:crossAx val="568792904"/>
        <c:crosses val="autoZero"/>
        <c:crossBetween val="midCat"/>
      </c:valAx>
      <c:valAx>
        <c:axId val="5687929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  <a:r>
                  <a:rPr lang="en-US" sz="1400" baseline="0"/>
                  <a:t> (compared to base case)</a:t>
                </a:r>
                <a:endParaRPr lang="en-US" sz="1400"/>
              </a:p>
            </c:rich>
          </c:tx>
          <c:layout/>
        </c:title>
        <c:numFmt formatCode="General" sourceLinked="1"/>
        <c:tickLblPos val="nextTo"/>
        <c:crossAx val="568730648"/>
        <c:crosses val="autoZero"/>
        <c:crossBetween val="midCat"/>
      </c:valAx>
    </c:plotArea>
    <c:legend>
      <c:legendPos val="b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Hadoop Speedup vs Mappers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dLbls>
            <c:showCatName val="1"/>
          </c:dLbls>
          <c:xVal>
            <c:numRef>
              <c:f>Sheet1!$A$12:$A$16</c:f>
              <c:numCache>
                <c:formatCode>General</c:formatCode>
                <c:ptCount val="5"/>
                <c:pt idx="0">
                  <c:v>32.0</c:v>
                </c:pt>
                <c:pt idx="1">
                  <c:v>64.0</c:v>
                </c:pt>
                <c:pt idx="2">
                  <c:v>128.0</c:v>
                </c:pt>
                <c:pt idx="3">
                  <c:v>248.0</c:v>
                </c:pt>
                <c:pt idx="4">
                  <c:v>256.0</c:v>
                </c:pt>
              </c:numCache>
            </c:numRef>
          </c:xVal>
          <c:yVal>
            <c:numRef>
              <c:f>Sheet1!$B$12:$B$16</c:f>
              <c:numCache>
                <c:formatCode>General</c:formatCode>
                <c:ptCount val="5"/>
                <c:pt idx="0">
                  <c:v>1.0</c:v>
                </c:pt>
                <c:pt idx="1">
                  <c:v>1.84177580100486</c:v>
                </c:pt>
                <c:pt idx="2">
                  <c:v>3.018901039557176</c:v>
                </c:pt>
                <c:pt idx="3">
                  <c:v>3.788715689596747</c:v>
                </c:pt>
                <c:pt idx="4">
                  <c:v>3.33298554180951</c:v>
                </c:pt>
              </c:numCache>
            </c:numRef>
          </c:yVal>
          <c:smooth val="1"/>
        </c:ser>
        <c:dLbls>
          <c:showCatName val="1"/>
        </c:dLbls>
        <c:axId val="568742360"/>
        <c:axId val="568648072"/>
      </c:scatterChart>
      <c:valAx>
        <c:axId val="568742360"/>
        <c:scaling>
          <c:orientation val="minMax"/>
          <c:min val="32.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Mappers</a:t>
                </a:r>
              </a:p>
            </c:rich>
          </c:tx>
          <c:layout/>
        </c:title>
        <c:numFmt formatCode="General" sourceLinked="1"/>
        <c:tickLblPos val="nextTo"/>
        <c:crossAx val="568648072"/>
        <c:crosses val="autoZero"/>
        <c:crossBetween val="midCat"/>
      </c:valAx>
      <c:valAx>
        <c:axId val="5686480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Speedup</a:t>
                </a:r>
              </a:p>
            </c:rich>
          </c:tx>
          <c:layout/>
        </c:title>
        <c:numFmt formatCode="General" sourceLinked="1"/>
        <c:tickLblPos val="nextTo"/>
        <c:crossAx val="568742360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sz="900" dirty="0" smtClean="0"/>
              <a:t>CUDA Speedup</a:t>
            </a:r>
            <a:endParaRPr lang="en-US" sz="900" dirty="0"/>
          </a:p>
        </c:rich>
      </c:tx>
      <c:layout/>
    </c:title>
    <c:plotArea>
      <c:layout/>
      <c:scatterChart>
        <c:scatterStyle val="smoothMarker"/>
        <c:ser>
          <c:idx val="1"/>
          <c:order val="0"/>
          <c:tx>
            <c:strRef>
              <c:f>Sheet1!$C$1</c:f>
              <c:strCache>
                <c:ptCount val="1"/>
              </c:strCache>
            </c:strRef>
          </c:tx>
          <c:dLbls>
            <c:delete val="1"/>
          </c:dLbls>
          <c:xVal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1.0</c:v>
                </c:pt>
                <c:pt idx="1">
                  <c:v>2.083333333333333</c:v>
                </c:pt>
                <c:pt idx="2">
                  <c:v>4.166666666666667</c:v>
                </c:pt>
              </c:numCache>
            </c:numRef>
          </c:yVal>
          <c:smooth val="1"/>
        </c:ser>
        <c:dLbls>
          <c:showVal val="1"/>
        </c:dLbls>
        <c:axId val="459552472"/>
        <c:axId val="459546408"/>
      </c:scatterChart>
      <c:valAx>
        <c:axId val="45955247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sz="1050"/>
                  <a:t>Number of GPUs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459546408"/>
        <c:crosses val="autoZero"/>
        <c:crossBetween val="midCat"/>
      </c:valAx>
      <c:valAx>
        <c:axId val="4595464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sz="1050"/>
                  <a:t>Speedup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459552472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CCEC-F619-2740-BF01-735D980F45B9}" type="datetimeFigureOut">
              <a:rPr lang="en-US" smtClean="0"/>
              <a:pPr/>
              <a:t>9/4/09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D7EA3-585D-C24A-BE95-1D97353D7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85E66-8140-9840-B33C-32D5C8729DE3}" type="datetimeFigureOut">
              <a:rPr lang="en-US" smtClean="0"/>
              <a:pPr/>
              <a:t>9/4/09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AC56-0D9A-704B-914F-D4C91E1A2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GPGPU</a:t>
            </a:r>
            <a:r>
              <a:rPr lang="en-US" baseline="0" dirty="0" smtClean="0"/>
              <a:t> is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4AC56-0D9A-704B-914F-D4C91E1A22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Φ</a:t>
            </a:r>
            <a:r>
              <a:rPr lang="en-US" dirty="0" smtClean="0"/>
              <a:t> may use a single key domain if there is no need for multiple key domains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4AC56-0D9A-704B-914F-D4C91E1A22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96B1A1-5972-3F4D-AC73-5D71AF076035}" type="datetime1">
              <a:rPr lang="en-US" smtClean="0"/>
              <a:t>9/4/09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3-06D5-5B46-BFCB-2657E6D0886C}" type="datetime1">
              <a:rPr lang="en-US" smtClean="0"/>
              <a:t>9/4/09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FA63-5C36-FA46-BC3C-A2085721E569}" type="datetime1">
              <a:rPr lang="en-US" smtClean="0"/>
              <a:t>9/4/09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380B-6E55-934E-9E08-6BFFD299D253}" type="datetime1">
              <a:rPr lang="en-US" smtClean="0"/>
              <a:t>9/4/09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1CC2-908A-0742-A5FB-E00826DBA314}" type="datetime1">
              <a:rPr lang="en-US" smtClean="0"/>
              <a:t>9/4/09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221-4EE9-1647-BA07-A001AF5682C2}" type="datetime1">
              <a:rPr lang="en-US" smtClean="0"/>
              <a:t>9/4/09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AF5D-0CCD-E04D-AE04-AA9E1602EAE1}" type="datetime1">
              <a:rPr lang="en-US" smtClean="0"/>
              <a:t>9/4/09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A6DA-84EE-2540-96BF-38099524F7F5}" type="datetime1">
              <a:rPr lang="en-US" smtClean="0"/>
              <a:t>9/4/09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B46F-F36D-8142-94FE-21DE7A220B38}" type="datetime1">
              <a:rPr lang="en-US" smtClean="0"/>
              <a:t>9/4/09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B4FE570-1ECC-B241-91D1-44D5EAE0954B}" type="datetime1">
              <a:rPr lang="en-US" smtClean="0"/>
              <a:t>9/4/09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4990C7-0DC2-3546-B0B9-C9D31E8A340B}" type="datetime1">
              <a:rPr lang="en-US" smtClean="0"/>
              <a:t>9/4/09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41D8FD70-AE90-1345-932B-22B2275A19B4}" type="datetime1">
              <a:rPr lang="en-US" smtClean="0"/>
              <a:t>9/4/09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4BE6FCC-E469-D245-8B7E-1F1150B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649" y="1016000"/>
            <a:ext cx="8146251" cy="1829761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/>
              <a:t> MITHRA: Multiple data Independent Tasks on a Heterogeneous Resource Architecture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Reza Farivar, </a:t>
            </a: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r>
              <a:rPr lang="en-US" dirty="0" smtClean="0"/>
              <a:t>, </a:t>
            </a:r>
            <a:r>
              <a:rPr lang="en-US" dirty="0" err="1" smtClean="0"/>
              <a:t>Ellick</a:t>
            </a:r>
            <a:r>
              <a:rPr lang="en-US" dirty="0" smtClean="0"/>
              <a:t> Chan, Roy H Campbell </a:t>
            </a:r>
          </a:p>
          <a:p>
            <a:r>
              <a:rPr lang="en-US" dirty="0" smtClean="0"/>
              <a:t>University of Illinois at Urbana-Champaign</a:t>
            </a:r>
          </a:p>
          <a:p>
            <a:r>
              <a:rPr lang="en-US" dirty="0" smtClean="0"/>
              <a:t>Systems Research Group</a:t>
            </a:r>
          </a:p>
          <a:p>
            <a:r>
              <a:rPr lang="en-US" dirty="0" smtClean="0"/>
              <a:t>farivar2@illinois.edu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949" y="6438861"/>
            <a:ext cx="373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Wednesday, September 2,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key important factor in MITHRA</a:t>
            </a:r>
          </a:p>
          <a:p>
            <a:pPr lvl="1"/>
            <a:r>
              <a:rPr lang="en-US" dirty="0" smtClean="0"/>
              <a:t>The “best” computing resource for each parallelism potential in MUD is </a:t>
            </a:r>
            <a:r>
              <a:rPr lang="en-US" b="1" i="1" dirty="0" smtClean="0"/>
              <a:t>different</a:t>
            </a:r>
          </a:p>
          <a:p>
            <a:pPr lvl="1"/>
            <a:r>
              <a:rPr lang="en-US" dirty="0" smtClean="0"/>
              <a:t>Leverage heterogeneous resources in MITHRA design</a:t>
            </a:r>
          </a:p>
          <a:p>
            <a:r>
              <a:rPr lang="en-US" dirty="0" smtClean="0"/>
              <a:t>MITHRA takes MUD, and adapts it to run on a commodity cluster</a:t>
            </a:r>
          </a:p>
          <a:p>
            <a:pPr lvl="1"/>
            <a:r>
              <a:rPr lang="en-US" dirty="0" smtClean="0"/>
              <a:t>Each node contains a mid range CPU and the best GPU (within budget)</a:t>
            </a:r>
          </a:p>
          <a:p>
            <a:pPr lvl="2"/>
            <a:r>
              <a:rPr lang="en-US" dirty="0" smtClean="0"/>
              <a:t>Majority of computation involves evaluating </a:t>
            </a:r>
            <a:r>
              <a:rPr lang="en-US" dirty="0" err="1" smtClean="0"/>
              <a:t>Φ</a:t>
            </a:r>
            <a:r>
              <a:rPr lang="en-US" dirty="0" smtClean="0"/>
              <a:t>, which now is performed in GPU</a:t>
            </a:r>
          </a:p>
          <a:p>
            <a:pPr lvl="1"/>
            <a:r>
              <a:rPr lang="en-US" dirty="0" smtClean="0"/>
              <a:t>Connected with Gigabit Ethernet</a:t>
            </a:r>
          </a:p>
          <a:p>
            <a:pPr marL="850392" lvl="1" indent="-457200"/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MITHRA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173728"/>
            <a:ext cx="5321300" cy="365134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Scalability </a:t>
            </a:r>
          </a:p>
          <a:p>
            <a:pPr lvl="2"/>
            <a:r>
              <a:rPr lang="en-US" dirty="0" smtClean="0"/>
              <a:t>Up to 10,000s</a:t>
            </a:r>
          </a:p>
          <a:p>
            <a:pPr lvl="1"/>
            <a:r>
              <a:rPr lang="en-US" dirty="0" smtClean="0"/>
              <a:t>Reliable and Fault Tolerant</a:t>
            </a:r>
          </a:p>
          <a:p>
            <a:pPr lvl="2"/>
            <a:r>
              <a:rPr lang="en-US" dirty="0" smtClean="0"/>
              <a:t>Nodes fail frequently 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Software fault tolerance </a:t>
            </a:r>
          </a:p>
          <a:p>
            <a:pPr lvl="3">
              <a:spcAft>
                <a:spcPts val="600"/>
              </a:spcAft>
            </a:pPr>
            <a:r>
              <a:rPr lang="en-US" dirty="0" smtClean="0"/>
              <a:t>Speculation on slow nodes</a:t>
            </a:r>
          </a:p>
          <a:p>
            <a:pPr lvl="3">
              <a:spcAft>
                <a:spcPts val="600"/>
              </a:spcAft>
            </a:pPr>
            <a:r>
              <a:rPr lang="en-US" dirty="0" smtClean="0"/>
              <a:t>Periodic heartbeats</a:t>
            </a:r>
          </a:p>
          <a:p>
            <a:pPr lvl="3">
              <a:spcAft>
                <a:spcPts val="600"/>
              </a:spcAft>
            </a:pPr>
            <a:r>
              <a:rPr lang="en-US" dirty="0" smtClean="0"/>
              <a:t>Re-execution	</a:t>
            </a:r>
          </a:p>
          <a:p>
            <a:pPr lvl="1"/>
            <a:r>
              <a:rPr lang="en-US" dirty="0" smtClean="0"/>
              <a:t>Redundant Distributed File System</a:t>
            </a:r>
          </a:p>
          <a:p>
            <a:pPr lvl="2"/>
            <a:r>
              <a:rPr lang="en-US" dirty="0" smtClean="0"/>
              <a:t>HDFS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MITHRA Architecture (</a:t>
            </a:r>
            <a:r>
              <a:rPr lang="en-US" dirty="0" err="1" smtClean="0"/>
              <a:t>ctd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0600" y="1932513"/>
            <a:ext cx="4305797" cy="3109387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21739" y="1633729"/>
            <a:ext cx="8077200" cy="1820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Hadoop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Framework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8400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Map function of MITHRA is a 2 phase process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Hadoop</a:t>
            </a:r>
            <a:r>
              <a:rPr lang="en-US" dirty="0" smtClean="0"/>
              <a:t> Map merely distributes </a:t>
            </a:r>
            <a:r>
              <a:rPr lang="en-US" i="1" dirty="0" err="1" smtClean="0"/>
              <a:t>Φ</a:t>
            </a:r>
            <a:r>
              <a:rPr lang="en-US" dirty="0" smtClean="0"/>
              <a:t> workload across nodes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Data chunk size typically 64 MB to 256 MB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i="1" dirty="0" err="1" smtClean="0"/>
              <a:t>Φ</a:t>
            </a:r>
            <a:r>
              <a:rPr lang="en-US" dirty="0" smtClean="0"/>
              <a:t> function (in CUDA) is evaluated on </a:t>
            </a:r>
            <a:r>
              <a:rPr lang="en-US" dirty="0" err="1" smtClean="0"/>
              <a:t>GPUs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Key Domain Partitioning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Application of ⊕ in each Key Domain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If Intra Key Parallelism possible, reduction is 2 Phase</a:t>
            </a:r>
          </a:p>
          <a:p>
            <a:pPr lvl="2">
              <a:spcAft>
                <a:spcPts val="600"/>
              </a:spcAft>
            </a:pPr>
            <a:r>
              <a:rPr lang="en-US" dirty="0" err="1" smtClean="0"/>
              <a:t>Subtree</a:t>
            </a:r>
            <a:r>
              <a:rPr lang="en-US" dirty="0" smtClean="0"/>
              <a:t> reduction happens in </a:t>
            </a:r>
            <a:r>
              <a:rPr lang="en-US" dirty="0" err="1" smtClean="0"/>
              <a:t>GPUs</a:t>
            </a:r>
            <a:endParaRPr lang="en-US" dirty="0" smtClean="0"/>
          </a:p>
          <a:p>
            <a:pPr lvl="2">
              <a:spcAft>
                <a:spcPts val="600"/>
              </a:spcAft>
            </a:pPr>
            <a:r>
              <a:rPr lang="en-US" dirty="0" smtClean="0"/>
              <a:t>Highest level trees in CPUs</a:t>
            </a:r>
          </a:p>
          <a:p>
            <a:pPr lvl="3">
              <a:spcAft>
                <a:spcPts val="600"/>
              </a:spcAft>
            </a:pPr>
            <a:r>
              <a:rPr lang="en-US" dirty="0" smtClean="0"/>
              <a:t>But typically performed serially on node 0</a:t>
            </a:r>
          </a:p>
          <a:p>
            <a:pPr lvl="3">
              <a:spcAft>
                <a:spcPts val="600"/>
              </a:spcAft>
            </a:pPr>
            <a:r>
              <a:rPr lang="en-US" dirty="0" smtClean="0"/>
              <a:t>Better in practice, since data size is </a:t>
            </a:r>
            <a:r>
              <a:rPr lang="en-US" dirty="0" err="1" smtClean="0"/>
              <a:t>O(nodes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MITHRA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Generated locally in </a:t>
            </a:r>
            <a:r>
              <a:rPr lang="en-US" dirty="0" err="1" smtClean="0"/>
              <a:t>GPUs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Different seeds used across the cluster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Use of </a:t>
            </a:r>
            <a:r>
              <a:rPr lang="en-US" dirty="0" err="1" smtClean="0"/>
              <a:t>Niederreiter</a:t>
            </a:r>
            <a:r>
              <a:rPr lang="en-US" dirty="0" smtClean="0"/>
              <a:t> </a:t>
            </a:r>
            <a:r>
              <a:rPr lang="en-US" dirty="0" err="1" smtClean="0"/>
              <a:t>Quasirandom</a:t>
            </a:r>
            <a:r>
              <a:rPr lang="en-US" dirty="0" smtClean="0"/>
              <a:t> Generator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Less random than a </a:t>
            </a:r>
            <a:r>
              <a:rPr lang="en-US" dirty="0" err="1" smtClean="0"/>
              <a:t>psuedo</a:t>
            </a:r>
            <a:r>
              <a:rPr lang="en-US" dirty="0" smtClean="0"/>
              <a:t> random generator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More useful for some analyses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Samples space more uniformly 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Superior Convergence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Monte Carlo Simulation requires normally distributed random numbers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Also applied on GPU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Implementations available in CUDA SDK</a:t>
            </a:r>
          </a:p>
          <a:p>
            <a:pPr lvl="2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9900" y="1481328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Multiple Implementations</a:t>
            </a:r>
          </a:p>
          <a:p>
            <a:pPr marL="850392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Multi-core</a:t>
            </a:r>
          </a:p>
          <a:p>
            <a:pPr marL="1088136" lvl="2" indent="-457200">
              <a:spcAft>
                <a:spcPts val="600"/>
              </a:spcAft>
            </a:pPr>
            <a:r>
              <a:rPr lang="en-US" dirty="0" err="1" smtClean="0"/>
              <a:t>Pthread</a:t>
            </a:r>
            <a:endParaRPr lang="en-US" dirty="0" smtClean="0"/>
          </a:p>
          <a:p>
            <a:pPr marL="1088136" lvl="2" indent="-457200">
              <a:spcAft>
                <a:spcPts val="600"/>
              </a:spcAft>
            </a:pPr>
            <a:r>
              <a:rPr lang="en-US" dirty="0" smtClean="0"/>
              <a:t>Phoenix (MapReduce on Multi-cores)</a:t>
            </a:r>
          </a:p>
          <a:p>
            <a:pPr marL="850392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Hadoop</a:t>
            </a:r>
            <a:endParaRPr lang="en-US" dirty="0" smtClean="0"/>
          </a:p>
          <a:p>
            <a:pPr marL="850392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Single Node CUDA</a:t>
            </a:r>
          </a:p>
          <a:p>
            <a:pPr marL="850392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MITHRA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Multi-core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825500" y="1417638"/>
          <a:ext cx="7378700" cy="458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6143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0.19, 496 cores (62 nodes)</a:t>
            </a:r>
          </a:p>
          <a:p>
            <a:pPr lvl="1"/>
            <a:r>
              <a:rPr lang="en-US" dirty="0" smtClean="0"/>
              <a:t>248 nodes allocated to </a:t>
            </a:r>
            <a:r>
              <a:rPr lang="en-US" dirty="0" err="1" smtClean="0"/>
              <a:t>mappers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003300" y="2095691"/>
          <a:ext cx="6400800" cy="391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65238"/>
          <a:ext cx="3708400" cy="299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MITHRA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946" y="1290638"/>
            <a:ext cx="4621454" cy="30607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57200" y="4292599"/>
            <a:ext cx="8458200" cy="161290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 defTabSz="91440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/>
              <a:t>Overhead determined using Identity </a:t>
            </a:r>
            <a:r>
              <a:rPr lang="en-US" sz="2000" dirty="0" err="1" smtClean="0"/>
              <a:t>Mapper</a:t>
            </a:r>
            <a:r>
              <a:rPr lang="en-US" sz="2000" dirty="0" smtClean="0"/>
              <a:t> and Reducer</a:t>
            </a:r>
          </a:p>
          <a:p>
            <a:pPr marL="621792" lvl="1" indent="-228600" defTabSz="914400">
              <a:spcBef>
                <a:spcPts val="324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</a:pPr>
            <a:r>
              <a:rPr lang="en-US" dirty="0" smtClean="0"/>
              <a:t>Mostly startup and finishing time, more or less constant</a:t>
            </a:r>
          </a:p>
          <a:p>
            <a:pPr marL="365760" lvl="0" indent="-256032" defTabSz="91440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/>
              <a:t>CUDA speedup seems to scale linearly</a:t>
            </a:r>
          </a:p>
          <a:p>
            <a:pPr marL="822960" lvl="1" indent="-256032" defTabSz="91440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en-US" dirty="0" smtClean="0"/>
              <a:t>Speculation: The speedup will eventually flatten, probably on a large number</a:t>
            </a:r>
          </a:p>
          <a:p>
            <a:pPr marL="822960" lvl="1" indent="-256032" defTabSz="91440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en-US" dirty="0" smtClean="0"/>
          </a:p>
          <a:p>
            <a:pPr marL="365760" lvl="0" indent="-256032" defTabSz="91440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0392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60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0392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0392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62 quad-core node </a:t>
            </a:r>
            <a:r>
              <a:rPr lang="en-US" dirty="0" err="1" smtClean="0"/>
              <a:t>Hadoop</a:t>
            </a:r>
            <a:r>
              <a:rPr lang="en-US" dirty="0" smtClean="0"/>
              <a:t> cluster (248 </a:t>
            </a:r>
            <a:r>
              <a:rPr lang="en-US" dirty="0" err="1" smtClean="0"/>
              <a:t>mappers</a:t>
            </a:r>
            <a:r>
              <a:rPr lang="en-US" dirty="0" smtClean="0"/>
              <a:t>) takes 59 seconds for 4 billion iterations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4 node (4 </a:t>
            </a:r>
            <a:r>
              <a:rPr lang="en-US" dirty="0" err="1" smtClean="0"/>
              <a:t>GPUs</a:t>
            </a:r>
            <a:r>
              <a:rPr lang="en-US" dirty="0" smtClean="0"/>
              <a:t>) MITHRA cluster takes 14.4 seconds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Node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23901" y="4025900"/>
          <a:ext cx="7594600" cy="732010"/>
        </p:xfrm>
        <a:graphic>
          <a:graphicData uri="http://schemas.openxmlformats.org/presentationml/2006/ole">
            <p:oleObj spid="_x0000_s37890" name="Equation" r:id="rId3" imgW="4216400" imgH="40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Experiment on larger GPU clusters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Key Domain partitioning and allocation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Evaluate other Monte Carlo algorithms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Financial risk analysis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Extend beyond Monte Carlo to other motifs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Data mining (K-Means, </a:t>
            </a:r>
            <a:r>
              <a:rPr lang="en-US" dirty="0" err="1" smtClean="0"/>
              <a:t>Apriori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Image Processing / Data Mining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Other Middleware Paradigms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Meandre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Dryad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8328"/>
            <a:ext cx="8555832" cy="45259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Scaling GPGPU is a problem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Orders of magnitude performance improvement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But only on a single node and up to 3~4 GPU cards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 cluster of GPU enabled computers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Concerns: node reliability, redundant storage, networked file systems, synchronization, … 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MITHRA aims to scale </a:t>
            </a:r>
            <a:r>
              <a:rPr lang="en-US" sz="2800" dirty="0" err="1" smtClean="0"/>
              <a:t>GPUs</a:t>
            </a:r>
            <a:r>
              <a:rPr lang="en-US" sz="2800" dirty="0" smtClean="0"/>
              <a:t> beyond one node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Scalable performance with multiple nodes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MITHRA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26" y="1481328"/>
            <a:ext cx="3871273" cy="47162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Opportunity for Scaling GPU Parallelism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dirty="0" smtClean="0"/>
              <a:t>Monte Carlo Simulation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Massive Unordered Distributed (MUD)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Parallelism Potentials of MUD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MITHRA Architecture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How MITHRA Works, Practical Implications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Evaluation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966972"/>
          </a:xfrm>
        </p:spPr>
        <p:txBody>
          <a:bodyPr>
            <a:noAutofit/>
          </a:bodyPr>
          <a:lstStyle/>
          <a:p>
            <a:pPr marL="59436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Similar underlying hardware model for MapReduce and CUDA</a:t>
            </a:r>
          </a:p>
          <a:p>
            <a:pPr marL="850392" lvl="1" indent="-457200">
              <a:spcAft>
                <a:spcPts val="600"/>
              </a:spcAft>
            </a:pPr>
            <a:r>
              <a:rPr lang="en-US" sz="2600" dirty="0" smtClean="0"/>
              <a:t>Both have spatial independence</a:t>
            </a:r>
          </a:p>
          <a:p>
            <a:pPr marL="850392" lvl="1" indent="-457200">
              <a:spcAft>
                <a:spcPts val="600"/>
              </a:spcAft>
            </a:pPr>
            <a:r>
              <a:rPr lang="en-US" sz="2600" dirty="0" smtClean="0"/>
              <a:t>Both prefer data independent problems</a:t>
            </a:r>
          </a:p>
          <a:p>
            <a:pPr marL="59436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A large class of matching scientific problems: </a:t>
            </a:r>
            <a:r>
              <a:rPr lang="en-US" sz="2600" b="1" i="1" dirty="0" smtClean="0"/>
              <a:t>Monte Carlo Simulation</a:t>
            </a:r>
          </a:p>
          <a:p>
            <a:pPr marL="850392" lvl="1" indent="-457200">
              <a:spcAft>
                <a:spcPts val="600"/>
              </a:spcAft>
            </a:pPr>
            <a:r>
              <a:rPr lang="en-US" sz="2600" dirty="0" smtClean="0"/>
              <a:t>In a sequential implementation, there is temporal independence </a:t>
            </a:r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 algn="ctr"/>
            <a:r>
              <a:rPr lang="en-US" dirty="0" smtClean="0"/>
              <a:t>Opportunity for Scaling GPU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95571"/>
          </a:xfrm>
        </p:spPr>
        <p:txBody>
          <a:bodyPr>
            <a:noAutofit/>
          </a:bodyPr>
          <a:lstStyle/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Create a parametric model</a:t>
            </a:r>
          </a:p>
          <a:p>
            <a:pPr marL="880110" lvl="1" indent="-514350" algn="ctr">
              <a:spcAft>
                <a:spcPts val="600"/>
              </a:spcAft>
              <a:buNone/>
            </a:pPr>
            <a:r>
              <a:rPr lang="en-US" sz="2000" dirty="0" err="1" smtClean="0"/>
              <a:t>y</a:t>
            </a:r>
            <a:r>
              <a:rPr lang="en-US" sz="2000" dirty="0" smtClean="0"/>
              <a:t> = </a:t>
            </a:r>
            <a:r>
              <a:rPr lang="en-US" sz="2000" dirty="0" err="1" smtClean="0"/>
              <a:t>f</a:t>
            </a:r>
            <a:r>
              <a:rPr lang="en-US" sz="2000" dirty="0" smtClean="0"/>
              <a:t> 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 ...,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 ) 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For </a:t>
            </a:r>
            <a:r>
              <a:rPr lang="en-US" sz="2800" dirty="0" err="1" smtClean="0"/>
              <a:t>i</a:t>
            </a:r>
            <a:r>
              <a:rPr lang="en-US" sz="2800" dirty="0" smtClean="0"/>
              <a:t> = 1 to </a:t>
            </a:r>
            <a:r>
              <a:rPr lang="en-US" sz="2800" dirty="0" err="1" smtClean="0"/>
              <a:t>n</a:t>
            </a:r>
            <a:r>
              <a:rPr lang="en-US" sz="2800" dirty="0" smtClean="0"/>
              <a:t> 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sz="2400" dirty="0" smtClean="0"/>
              <a:t>Generate a set of random input </a:t>
            </a:r>
          </a:p>
          <a:p>
            <a:pPr marL="880110" lvl="1" indent="-514350" algn="ctr">
              <a:spcAft>
                <a:spcPts val="600"/>
              </a:spcAft>
              <a:buNone/>
            </a:pPr>
            <a:r>
              <a:rPr lang="en-US" sz="2200" dirty="0" smtClean="0"/>
              <a:t>x</a:t>
            </a:r>
            <a:r>
              <a:rPr lang="en-US" sz="2200" baseline="-25000" dirty="0" smtClean="0"/>
              <a:t>i1</a:t>
            </a:r>
            <a:r>
              <a:rPr lang="en-US" sz="2200" dirty="0" smtClean="0"/>
              <a:t> , x</a:t>
            </a:r>
            <a:r>
              <a:rPr lang="en-US" sz="2200" baseline="-25000" dirty="0" smtClean="0"/>
              <a:t>i2</a:t>
            </a:r>
            <a:r>
              <a:rPr lang="en-US" sz="2200" dirty="0" smtClean="0"/>
              <a:t> , ..., </a:t>
            </a:r>
            <a:r>
              <a:rPr lang="en-US" sz="2200" dirty="0" err="1" smtClean="0"/>
              <a:t>x</a:t>
            </a:r>
            <a:r>
              <a:rPr lang="en-US" sz="2200" baseline="-25000" dirty="0" err="1" smtClean="0"/>
              <a:t>iq</a:t>
            </a:r>
            <a:r>
              <a:rPr lang="en-US" sz="2200" dirty="0" smtClean="0"/>
              <a:t> 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sz="2400" dirty="0" smtClean="0"/>
              <a:t>Evaluate the model - and store the results as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Analyze the results 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sz="2400" dirty="0" smtClean="0"/>
              <a:t>Histograms, summary statistics, etc. </a:t>
            </a:r>
          </a:p>
          <a:p>
            <a:pPr>
              <a:spcAft>
                <a:spcPts val="600"/>
              </a:spcAft>
              <a:buNone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013700" cy="4614862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dirty="0" smtClean="0"/>
              <a:t>A Monte Carlo simulation method to estimate the fair market value of an asset option</a:t>
            </a:r>
          </a:p>
          <a:p>
            <a:pPr marL="365760" lvl="1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dirty="0" smtClean="0"/>
              <a:t>Simulates many possible asset prices</a:t>
            </a:r>
          </a:p>
          <a:p>
            <a:pPr marL="365760" lvl="1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dirty="0" smtClean="0"/>
              <a:t>Input parameters</a:t>
            </a:r>
          </a:p>
          <a:p>
            <a:pPr marL="603504" lvl="2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1514" i="1" dirty="0" smtClean="0"/>
              <a:t>S</a:t>
            </a:r>
            <a:r>
              <a:rPr lang="en-US" sz="1514" dirty="0" smtClean="0"/>
              <a:t>: Asset Value Function</a:t>
            </a:r>
          </a:p>
          <a:p>
            <a:pPr marL="603504" lvl="2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1514" i="1" dirty="0" err="1" smtClean="0"/>
              <a:t>r</a:t>
            </a:r>
            <a:r>
              <a:rPr lang="en-US" sz="1514" dirty="0" smtClean="0"/>
              <a:t>: Continuously compounded interest rate</a:t>
            </a:r>
          </a:p>
          <a:p>
            <a:pPr marL="603504" lvl="2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1514" i="1" dirty="0" err="1" smtClean="0"/>
              <a:t>σ</a:t>
            </a:r>
            <a:r>
              <a:rPr lang="en-US" sz="1514" dirty="0" smtClean="0"/>
              <a:t>: Volatility of the asset</a:t>
            </a:r>
          </a:p>
          <a:p>
            <a:pPr marL="603504" lvl="2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1514" i="1" dirty="0" smtClean="0"/>
              <a:t>G</a:t>
            </a:r>
            <a:r>
              <a:rPr lang="en-US" sz="1514" dirty="0" smtClean="0"/>
              <a:t>: Gaussian Random number</a:t>
            </a:r>
          </a:p>
          <a:p>
            <a:pPr marL="603504" lvl="2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1514" i="1" dirty="0" smtClean="0"/>
              <a:t>T</a:t>
            </a:r>
            <a:r>
              <a:rPr lang="en-US" sz="1514" dirty="0" smtClean="0"/>
              <a:t>: Expiry date</a:t>
            </a:r>
          </a:p>
          <a:p>
            <a:pPr marL="365760" lvl="1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dirty="0" err="1" smtClean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dirty="0" smtClean="0"/>
              <a:t>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err="1" smtClean="0"/>
              <a:t>r</a:t>
            </a:r>
            <a:r>
              <a:rPr lang="en-US" dirty="0" smtClean="0"/>
              <a:t>, </a:t>
            </a:r>
            <a:r>
              <a:rPr lang="en-US" i="1" dirty="0" err="1" smtClean="0"/>
              <a:t>σ</a:t>
            </a:r>
            <a:r>
              <a:rPr lang="en-US" i="1" dirty="0" smtClean="0"/>
              <a:t>, T, G</a:t>
            </a:r>
            <a:r>
              <a:rPr lang="en-US" dirty="0" smtClean="0"/>
              <a:t> ) </a:t>
            </a:r>
          </a:p>
          <a:p>
            <a:pPr marL="365760" lvl="1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30130" y="4392242"/>
            <a:ext cx="3628838" cy="974909"/>
            <a:chOff x="5057962" y="4854391"/>
            <a:chExt cx="3628838" cy="974909"/>
          </a:xfrm>
        </p:grpSpPr>
        <p:sp>
          <p:nvSpPr>
            <p:cNvPr id="6" name="Rounded Rectangle 5"/>
            <p:cNvSpPr/>
            <p:nvPr/>
          </p:nvSpPr>
          <p:spPr>
            <a:xfrm>
              <a:off x="5057962" y="4854391"/>
              <a:ext cx="3628838" cy="974909"/>
            </a:xfrm>
            <a:prstGeom prst="roundRect">
              <a:avLst/>
            </a:prstGeom>
            <a:noFill/>
            <a:ln w="3175" cap="flat" cmpd="sng" algn="ctr">
              <a:solidFill>
                <a:schemeClr val="bg2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alpha val="75000"/>
                </a:schemeClr>
              </a:glow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lum contrast="3000"/>
            </a:blip>
            <a:stretch>
              <a:fillRect/>
            </a:stretch>
          </p:blipFill>
          <p:spPr>
            <a:xfrm>
              <a:off x="5159562" y="4959075"/>
              <a:ext cx="3421670" cy="781231"/>
            </a:xfrm>
            <a:prstGeom prst="rect">
              <a:avLst/>
            </a:prstGeom>
            <a:effectLst/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</a:t>
            </a:r>
            <a:r>
              <a:rPr lang="en-US" dirty="0" err="1" smtClean="0"/>
              <a:t>Scholes</a:t>
            </a:r>
            <a:r>
              <a:rPr lang="en-US" dirty="0" smtClean="0"/>
              <a:t> Option Pricing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1239" y="4140134"/>
            <a:ext cx="4564441" cy="8298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9923" y="4101796"/>
            <a:ext cx="4678457" cy="7662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1239" y="4432300"/>
            <a:ext cx="4577629" cy="4738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Massive Unordered Distributed (MUD) </a:t>
            </a:r>
            <a:endParaRPr lang="en-US" sz="3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56499" y="2227529"/>
            <a:ext cx="133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6499" y="4386807"/>
            <a:ext cx="133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D4BE6FCC-E469-D245-8B7E-1F1150B5F70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8213" y="1890793"/>
            <a:ext cx="5785286" cy="23309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7913" y="4868095"/>
            <a:ext cx="5555667" cy="957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0300" y="5741039"/>
            <a:ext cx="1818654" cy="8923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955401" y="988658"/>
            <a:ext cx="3143250" cy="1238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" y="1328928"/>
            <a:ext cx="5397500" cy="4957572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Input data set creation 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Data independent execution of </a:t>
            </a:r>
            <a:r>
              <a:rPr lang="en-US" i="1" dirty="0" err="1" smtClean="0"/>
              <a:t>Φ</a:t>
            </a:r>
            <a:endParaRPr lang="en-US" i="1" dirty="0" smtClean="0"/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Intra-key parallelism of ⊕ 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dirty="0" smtClean="0"/>
              <a:t>If ⊕ is associative and commutative, it can be evaluated via a binary tree reduction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Inter-key parallelism of ⊕ 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dirty="0" smtClean="0"/>
              <a:t>When ⊕ is not associate or commutative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i="1" dirty="0" err="1" smtClean="0"/>
              <a:t>Φ</a:t>
            </a:r>
            <a:r>
              <a:rPr lang="en-US" dirty="0" smtClean="0"/>
              <a:t> creates multiple key domains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dirty="0" smtClean="0"/>
              <a:t>Example: Median computation</a:t>
            </a:r>
          </a:p>
          <a:p>
            <a:pPr marL="880110" lvl="1" indent="-514350"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Parallelism Potential of MUD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07000" y="1534119"/>
            <a:ext cx="3937000" cy="4072617"/>
            <a:chOff x="5207000" y="1534119"/>
            <a:chExt cx="3937000" cy="407261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7371" y="3807885"/>
              <a:ext cx="3106191" cy="5987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07000" y="2185003"/>
              <a:ext cx="3937000" cy="168173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02069" y="4333104"/>
              <a:ext cx="3780740" cy="69109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9044" y="4962927"/>
              <a:ext cx="1237630" cy="6438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6062541" y="1534119"/>
              <a:ext cx="2139043" cy="8938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100" y="1481328"/>
            <a:ext cx="835517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If possible, decompose non-associative or non-commutative ⊕ into two functions</a:t>
            </a:r>
          </a:p>
          <a:p>
            <a:pPr lvl="1">
              <a:spcAft>
                <a:spcPts val="600"/>
              </a:spcAft>
            </a:pPr>
            <a:r>
              <a:rPr lang="en-US" sz="2400" i="1" dirty="0" smtClean="0"/>
              <a:t>f</a:t>
            </a:r>
            <a:r>
              <a:rPr lang="en-US" sz="2400" i="1" baseline="-25000" dirty="0" smtClean="0"/>
              <a:t>1 </a:t>
            </a:r>
            <a:r>
              <a:rPr lang="en-US" sz="2400" dirty="0" smtClean="0"/>
              <a:t>: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associative and commutative</a:t>
            </a:r>
          </a:p>
          <a:p>
            <a:pPr lvl="1">
              <a:spcAft>
                <a:spcPts val="600"/>
              </a:spcAft>
            </a:pPr>
            <a:r>
              <a:rPr lang="en-US" sz="2400" i="1" dirty="0" smtClean="0"/>
              <a:t>f</a:t>
            </a:r>
            <a:r>
              <a:rPr lang="en-US" sz="2400" i="1" baseline="-25000" dirty="0" smtClean="0"/>
              <a:t>2 </a:t>
            </a:r>
            <a:r>
              <a:rPr lang="en-US" sz="2400" dirty="0" smtClean="0"/>
              <a:t>: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non-associative or non-commutative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Ex. Mean aggregator ⊕ is </a:t>
            </a:r>
            <a:r>
              <a:rPr lang="en-US" sz="2800" i="1" dirty="0" smtClean="0"/>
              <a:t>(a ⊕ </a:t>
            </a:r>
            <a:r>
              <a:rPr lang="en-US" sz="2800" i="1" dirty="0" err="1" smtClean="0"/>
              <a:t>b</a:t>
            </a:r>
            <a:r>
              <a:rPr lang="en-US" sz="2800" i="1" dirty="0" smtClean="0"/>
              <a:t>) = (a+b)/2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division operator distributive</a:t>
            </a:r>
          </a:p>
          <a:p>
            <a:pPr lvl="1">
              <a:spcAft>
                <a:spcPts val="600"/>
              </a:spcAft>
            </a:pPr>
            <a:r>
              <a:rPr lang="en-US" sz="2400" i="1" dirty="0" smtClean="0"/>
              <a:t>f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a,b</a:t>
            </a:r>
            <a:r>
              <a:rPr lang="en-US" sz="2400" i="1" dirty="0" smtClean="0"/>
              <a:t>) =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 </a:t>
            </a:r>
            <a:r>
              <a:rPr lang="en-US" sz="2400" i="1" dirty="0" smtClean="0"/>
              <a:t>a + </a:t>
            </a:r>
            <a:r>
              <a:rPr lang="en-US" sz="2400" i="1" dirty="0" err="1" smtClean="0"/>
              <a:t>b</a:t>
            </a:r>
            <a:endParaRPr lang="en-US" sz="2400" i="1" dirty="0" smtClean="0"/>
          </a:p>
          <a:p>
            <a:pPr lvl="1">
              <a:spcAft>
                <a:spcPts val="600"/>
              </a:spcAft>
            </a:pPr>
            <a:r>
              <a:rPr lang="en-US" sz="2400" i="1" dirty="0" smtClean="0"/>
              <a:t>f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(a) = a / const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</a:t>
            </a:r>
            <a:r>
              <a:rPr lang="en-US" i="1" dirty="0" err="1" smtClean="0"/>
              <a:t>η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6FCC-E469-D245-8B7E-1F1150B5F7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10264</TotalTime>
  <Words>919</Words>
  <Application>Microsoft Macintosh PowerPoint</Application>
  <PresentationFormat>On-screen Show (4:3)</PresentationFormat>
  <Paragraphs>181</Paragraphs>
  <Slides>20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Concourse</vt:lpstr>
      <vt:lpstr>Equation</vt:lpstr>
      <vt:lpstr> MITHRA: Multiple data Independent Tasks on a Heterogeneous Resource Architecture</vt:lpstr>
      <vt:lpstr>Motivation for MITHRA</vt:lpstr>
      <vt:lpstr>Presentation Outline</vt:lpstr>
      <vt:lpstr>Opportunity for Scaling GPU Parallelism</vt:lpstr>
      <vt:lpstr>Monte Carlo Simulation</vt:lpstr>
      <vt:lpstr>Black Scholes Option Pricing</vt:lpstr>
      <vt:lpstr>Massive Unordered Distributed (MUD) </vt:lpstr>
      <vt:lpstr>Parallelism Potential of MUD</vt:lpstr>
      <vt:lpstr>Role of the η Function</vt:lpstr>
      <vt:lpstr>MITHRA Architecture</vt:lpstr>
      <vt:lpstr>MITHRA Architecture (ctd.)</vt:lpstr>
      <vt:lpstr>How MITHRA Works</vt:lpstr>
      <vt:lpstr>Random Number Generation</vt:lpstr>
      <vt:lpstr>Evaluation</vt:lpstr>
      <vt:lpstr>Multi-core</vt:lpstr>
      <vt:lpstr>Hadoop</vt:lpstr>
      <vt:lpstr>MITHRA </vt:lpstr>
      <vt:lpstr>Per Node Speedup</vt:lpstr>
      <vt:lpstr>Future Work</vt:lpstr>
      <vt:lpstr>Questions?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CUDA to Clusters through MapReduce</dc:title>
  <dc:creator>Office 2004 Test Drive User</dc:creator>
  <cp:lastModifiedBy>Office 2004 Test Drive User</cp:lastModifiedBy>
  <cp:revision>106</cp:revision>
  <dcterms:created xsi:type="dcterms:W3CDTF">2009-09-04T06:48:21Z</dcterms:created>
  <dcterms:modified xsi:type="dcterms:W3CDTF">2009-09-04T06:53:18Z</dcterms:modified>
</cp:coreProperties>
</file>