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charts/chart3.xml" ContentType="application/vnd.openxmlformats-officedocument.drawingml.chart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7" r:id="rId2"/>
    <p:sldId id="286" r:id="rId3"/>
    <p:sldId id="287" r:id="rId4"/>
    <p:sldId id="292" r:id="rId5"/>
    <p:sldId id="265" r:id="rId6"/>
    <p:sldId id="288" r:id="rId7"/>
    <p:sldId id="284" r:id="rId8"/>
    <p:sldId id="289" r:id="rId9"/>
    <p:sldId id="294" r:id="rId10"/>
    <p:sldId id="297" r:id="rId11"/>
    <p:sldId id="300" r:id="rId12"/>
    <p:sldId id="301" r:id="rId13"/>
    <p:sldId id="266" r:id="rId14"/>
    <p:sldId id="304" r:id="rId15"/>
    <p:sldId id="270" r:id="rId16"/>
    <p:sldId id="303" r:id="rId17"/>
    <p:sldId id="278" r:id="rId18"/>
    <p:sldId id="291" r:id="rId19"/>
    <p:sldId id="277" r:id="rId20"/>
    <p:sldId id="276" r:id="rId21"/>
    <p:sldId id="279" r:id="rId22"/>
    <p:sldId id="267" r:id="rId23"/>
    <p:sldId id="272" r:id="rId24"/>
    <p:sldId id="271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8FFB3"/>
  </p:clrMru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/>
    <p:restoredTop sz="85234" autoAdjust="0"/>
  </p:normalViewPr>
  <p:slideViewPr>
    <p:cSldViewPr snapToGrid="0" snapToObjects="1">
      <p:cViewPr varScale="1">
        <p:scale>
          <a:sx n="117" d="100"/>
          <a:sy n="117" d="100"/>
        </p:scale>
        <p:origin x="-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viewProps" Target="viewProp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notesMaster" Target="notesMasters/notesMaster1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30" Type="http://schemas.openxmlformats.org/officeDocument/2006/relationships/presProps" Target="presProps.xml"/><Relationship Id="rId11" Type="http://schemas.openxmlformats.org/officeDocument/2006/relationships/slide" Target="slides/slide10.xml"/><Relationship Id="rId29" Type="http://schemas.openxmlformats.org/officeDocument/2006/relationships/printerSettings" Target="printerSettings/printerSettings1.bin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Documents:M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Dropbox:socc10:plots:mem_usage:mem_usage_spill.data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Dropbox:socc10:plots:mem:mem.data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smoothMarker"/>
        <c:ser>
          <c:idx val="0"/>
          <c:order val="0"/>
          <c:tx>
            <c:v>Map w/barrier</c:v>
          </c:tx>
          <c:spPr>
            <a:ln w="31750" cap="rnd" cmpd="sng" algn="ctr">
              <a:solidFill>
                <a:srgbClr val="246172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Sheet1!$A$1:$A$229</c:f>
              <c:numCache>
                <c:formatCode>General</c:formatCode>
                <c:ptCount val="22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</c:numCache>
            </c:numRef>
          </c:xVal>
          <c:yVal>
            <c:numRef>
              <c:f>Sheet1!$B$1:$B$229</c:f>
              <c:numCache>
                <c:formatCode>General</c:formatCode>
                <c:ptCount val="229"/>
                <c:pt idx="1">
                  <c:v>0.0</c:v>
                </c:pt>
                <c:pt idx="2">
                  <c:v>1.0</c:v>
                </c:pt>
                <c:pt idx="3">
                  <c:v>18.0</c:v>
                </c:pt>
                <c:pt idx="4">
                  <c:v>29.0</c:v>
                </c:pt>
                <c:pt idx="5">
                  <c:v>57.0</c:v>
                </c:pt>
                <c:pt idx="6">
                  <c:v>60.0</c:v>
                </c:pt>
                <c:pt idx="7">
                  <c:v>60.0</c:v>
                </c:pt>
                <c:pt idx="8">
                  <c:v>60.0</c:v>
                </c:pt>
                <c:pt idx="9">
                  <c:v>60.0</c:v>
                </c:pt>
                <c:pt idx="10">
                  <c:v>60.0</c:v>
                </c:pt>
                <c:pt idx="11">
                  <c:v>60.0</c:v>
                </c:pt>
                <c:pt idx="12">
                  <c:v>60.0</c:v>
                </c:pt>
                <c:pt idx="13">
                  <c:v>60.0</c:v>
                </c:pt>
                <c:pt idx="14">
                  <c:v>60.0</c:v>
                </c:pt>
                <c:pt idx="15">
                  <c:v>60.0</c:v>
                </c:pt>
                <c:pt idx="16">
                  <c:v>60.0</c:v>
                </c:pt>
                <c:pt idx="17">
                  <c:v>60.0</c:v>
                </c:pt>
                <c:pt idx="18">
                  <c:v>60.0</c:v>
                </c:pt>
                <c:pt idx="19">
                  <c:v>60.0</c:v>
                </c:pt>
                <c:pt idx="20">
                  <c:v>60.0</c:v>
                </c:pt>
                <c:pt idx="21">
                  <c:v>60.0</c:v>
                </c:pt>
                <c:pt idx="22">
                  <c:v>60.0</c:v>
                </c:pt>
                <c:pt idx="23">
                  <c:v>60.0</c:v>
                </c:pt>
                <c:pt idx="24">
                  <c:v>60.0</c:v>
                </c:pt>
                <c:pt idx="25">
                  <c:v>60.0</c:v>
                </c:pt>
                <c:pt idx="26">
                  <c:v>60.0</c:v>
                </c:pt>
                <c:pt idx="27">
                  <c:v>60.0</c:v>
                </c:pt>
                <c:pt idx="28">
                  <c:v>60.0</c:v>
                </c:pt>
                <c:pt idx="29">
                  <c:v>60.0</c:v>
                </c:pt>
                <c:pt idx="30">
                  <c:v>60.0</c:v>
                </c:pt>
                <c:pt idx="31">
                  <c:v>60.0</c:v>
                </c:pt>
                <c:pt idx="32">
                  <c:v>60.0</c:v>
                </c:pt>
                <c:pt idx="33">
                  <c:v>60.0</c:v>
                </c:pt>
                <c:pt idx="34">
                  <c:v>60.0</c:v>
                </c:pt>
                <c:pt idx="35">
                  <c:v>60.0</c:v>
                </c:pt>
                <c:pt idx="36">
                  <c:v>60.0</c:v>
                </c:pt>
                <c:pt idx="37">
                  <c:v>60.0</c:v>
                </c:pt>
                <c:pt idx="38">
                  <c:v>60.0</c:v>
                </c:pt>
                <c:pt idx="39">
                  <c:v>60.0</c:v>
                </c:pt>
                <c:pt idx="40">
                  <c:v>60.0</c:v>
                </c:pt>
                <c:pt idx="41">
                  <c:v>60.0</c:v>
                </c:pt>
                <c:pt idx="42">
                  <c:v>60.0</c:v>
                </c:pt>
                <c:pt idx="43">
                  <c:v>60.0</c:v>
                </c:pt>
                <c:pt idx="44">
                  <c:v>59.0</c:v>
                </c:pt>
                <c:pt idx="45">
                  <c:v>59.0</c:v>
                </c:pt>
                <c:pt idx="46">
                  <c:v>58.0</c:v>
                </c:pt>
                <c:pt idx="47">
                  <c:v>55.0</c:v>
                </c:pt>
                <c:pt idx="48">
                  <c:v>51.0</c:v>
                </c:pt>
                <c:pt idx="49">
                  <c:v>48.0</c:v>
                </c:pt>
                <c:pt idx="50">
                  <c:v>54.0</c:v>
                </c:pt>
                <c:pt idx="51">
                  <c:v>59.0</c:v>
                </c:pt>
                <c:pt idx="52">
                  <c:v>58.0</c:v>
                </c:pt>
                <c:pt idx="53">
                  <c:v>59.0</c:v>
                </c:pt>
                <c:pt idx="54">
                  <c:v>58.0</c:v>
                </c:pt>
                <c:pt idx="55">
                  <c:v>58.0</c:v>
                </c:pt>
                <c:pt idx="56">
                  <c:v>58.0</c:v>
                </c:pt>
                <c:pt idx="57">
                  <c:v>60.0</c:v>
                </c:pt>
                <c:pt idx="58">
                  <c:v>59.0</c:v>
                </c:pt>
                <c:pt idx="59">
                  <c:v>59.0</c:v>
                </c:pt>
                <c:pt idx="60">
                  <c:v>59.0</c:v>
                </c:pt>
                <c:pt idx="61">
                  <c:v>59.0</c:v>
                </c:pt>
                <c:pt idx="62">
                  <c:v>59.0</c:v>
                </c:pt>
                <c:pt idx="63">
                  <c:v>59.0</c:v>
                </c:pt>
                <c:pt idx="64">
                  <c:v>58.0</c:v>
                </c:pt>
                <c:pt idx="65">
                  <c:v>56.0</c:v>
                </c:pt>
                <c:pt idx="66">
                  <c:v>59.0</c:v>
                </c:pt>
                <c:pt idx="67">
                  <c:v>57.0</c:v>
                </c:pt>
                <c:pt idx="68">
                  <c:v>55.0</c:v>
                </c:pt>
                <c:pt idx="69">
                  <c:v>55.0</c:v>
                </c:pt>
                <c:pt idx="70">
                  <c:v>53.0</c:v>
                </c:pt>
                <c:pt idx="71">
                  <c:v>54.0</c:v>
                </c:pt>
                <c:pt idx="72">
                  <c:v>52.0</c:v>
                </c:pt>
                <c:pt idx="73">
                  <c:v>58.0</c:v>
                </c:pt>
                <c:pt idx="74">
                  <c:v>56.0</c:v>
                </c:pt>
                <c:pt idx="75">
                  <c:v>56.0</c:v>
                </c:pt>
                <c:pt idx="76">
                  <c:v>57.0</c:v>
                </c:pt>
                <c:pt idx="77">
                  <c:v>57.0</c:v>
                </c:pt>
                <c:pt idx="78">
                  <c:v>59.0</c:v>
                </c:pt>
                <c:pt idx="79">
                  <c:v>60.0</c:v>
                </c:pt>
                <c:pt idx="80">
                  <c:v>59.0</c:v>
                </c:pt>
                <c:pt idx="81">
                  <c:v>59.0</c:v>
                </c:pt>
                <c:pt idx="82">
                  <c:v>59.0</c:v>
                </c:pt>
                <c:pt idx="83">
                  <c:v>60.0</c:v>
                </c:pt>
                <c:pt idx="84">
                  <c:v>59.0</c:v>
                </c:pt>
                <c:pt idx="85">
                  <c:v>59.0</c:v>
                </c:pt>
                <c:pt idx="86">
                  <c:v>59.0</c:v>
                </c:pt>
                <c:pt idx="87">
                  <c:v>60.0</c:v>
                </c:pt>
                <c:pt idx="88">
                  <c:v>59.0</c:v>
                </c:pt>
                <c:pt idx="89">
                  <c:v>60.0</c:v>
                </c:pt>
                <c:pt idx="90">
                  <c:v>60.0</c:v>
                </c:pt>
                <c:pt idx="91">
                  <c:v>60.0</c:v>
                </c:pt>
                <c:pt idx="92">
                  <c:v>58.0</c:v>
                </c:pt>
                <c:pt idx="93">
                  <c:v>59.0</c:v>
                </c:pt>
                <c:pt idx="94">
                  <c:v>58.0</c:v>
                </c:pt>
                <c:pt idx="95">
                  <c:v>59.0</c:v>
                </c:pt>
                <c:pt idx="96">
                  <c:v>54.0</c:v>
                </c:pt>
                <c:pt idx="97">
                  <c:v>51.0</c:v>
                </c:pt>
                <c:pt idx="98">
                  <c:v>50.0</c:v>
                </c:pt>
                <c:pt idx="99">
                  <c:v>48.0</c:v>
                </c:pt>
                <c:pt idx="100">
                  <c:v>48.0</c:v>
                </c:pt>
                <c:pt idx="101">
                  <c:v>48.0</c:v>
                </c:pt>
                <c:pt idx="102">
                  <c:v>48.0</c:v>
                </c:pt>
                <c:pt idx="103">
                  <c:v>48.0</c:v>
                </c:pt>
                <c:pt idx="104">
                  <c:v>48.0</c:v>
                </c:pt>
                <c:pt idx="105">
                  <c:v>48.0</c:v>
                </c:pt>
                <c:pt idx="106">
                  <c:v>47.0</c:v>
                </c:pt>
                <c:pt idx="107">
                  <c:v>47.0</c:v>
                </c:pt>
                <c:pt idx="108">
                  <c:v>47.0</c:v>
                </c:pt>
                <c:pt idx="109">
                  <c:v>45.0</c:v>
                </c:pt>
                <c:pt idx="110">
                  <c:v>44.0</c:v>
                </c:pt>
                <c:pt idx="111">
                  <c:v>44.0</c:v>
                </c:pt>
                <c:pt idx="112">
                  <c:v>43.0</c:v>
                </c:pt>
                <c:pt idx="113">
                  <c:v>43.0</c:v>
                </c:pt>
                <c:pt idx="114">
                  <c:v>42.0</c:v>
                </c:pt>
                <c:pt idx="115">
                  <c:v>42.0</c:v>
                </c:pt>
                <c:pt idx="116">
                  <c:v>40.0</c:v>
                </c:pt>
                <c:pt idx="117">
                  <c:v>38.0</c:v>
                </c:pt>
                <c:pt idx="118">
                  <c:v>37.0</c:v>
                </c:pt>
                <c:pt idx="119">
                  <c:v>35.0</c:v>
                </c:pt>
                <c:pt idx="120">
                  <c:v>35.0</c:v>
                </c:pt>
                <c:pt idx="121">
                  <c:v>35.0</c:v>
                </c:pt>
                <c:pt idx="122">
                  <c:v>34.0</c:v>
                </c:pt>
                <c:pt idx="123">
                  <c:v>34.0</c:v>
                </c:pt>
                <c:pt idx="124">
                  <c:v>30.0</c:v>
                </c:pt>
                <c:pt idx="125">
                  <c:v>29.0</c:v>
                </c:pt>
                <c:pt idx="126">
                  <c:v>27.0</c:v>
                </c:pt>
                <c:pt idx="127">
                  <c:v>25.0</c:v>
                </c:pt>
                <c:pt idx="128">
                  <c:v>25.0</c:v>
                </c:pt>
                <c:pt idx="129">
                  <c:v>24.0</c:v>
                </c:pt>
                <c:pt idx="130">
                  <c:v>19.0</c:v>
                </c:pt>
                <c:pt idx="131">
                  <c:v>19.0</c:v>
                </c:pt>
                <c:pt idx="132">
                  <c:v>19.0</c:v>
                </c:pt>
                <c:pt idx="133">
                  <c:v>17.0</c:v>
                </c:pt>
                <c:pt idx="134">
                  <c:v>16.0</c:v>
                </c:pt>
                <c:pt idx="135">
                  <c:v>15.0</c:v>
                </c:pt>
                <c:pt idx="136">
                  <c:v>12.0</c:v>
                </c:pt>
                <c:pt idx="137">
                  <c:v>11.0</c:v>
                </c:pt>
                <c:pt idx="138">
                  <c:v>9.0</c:v>
                </c:pt>
                <c:pt idx="139">
                  <c:v>8.0</c:v>
                </c:pt>
                <c:pt idx="140">
                  <c:v>7.0</c:v>
                </c:pt>
                <c:pt idx="141">
                  <c:v>7.0</c:v>
                </c:pt>
                <c:pt idx="142">
                  <c:v>7.0</c:v>
                </c:pt>
                <c:pt idx="143">
                  <c:v>5.0</c:v>
                </c:pt>
                <c:pt idx="144">
                  <c:v>3.0</c:v>
                </c:pt>
                <c:pt idx="145">
                  <c:v>3.0</c:v>
                </c:pt>
                <c:pt idx="146">
                  <c:v>2.0</c:v>
                </c:pt>
                <c:pt idx="147">
                  <c:v>2.0</c:v>
                </c:pt>
                <c:pt idx="148">
                  <c:v>2.0</c:v>
                </c:pt>
                <c:pt idx="149">
                  <c:v>2.0</c:v>
                </c:pt>
                <c:pt idx="150">
                  <c:v>2.0</c:v>
                </c:pt>
                <c:pt idx="151">
                  <c:v>1.0</c:v>
                </c:pt>
                <c:pt idx="152">
                  <c:v>1.0</c:v>
                </c:pt>
                <c:pt idx="153">
                  <c:v>1.0</c:v>
                </c:pt>
                <c:pt idx="154">
                  <c:v>0.0</c:v>
                </c:pt>
              </c:numCache>
            </c:numRef>
          </c:yVal>
          <c:smooth val="1"/>
        </c:ser>
        <c:ser>
          <c:idx val="1"/>
          <c:order val="1"/>
          <c:tx>
            <c:v>Shuffle w/barrier</c:v>
          </c:tx>
          <c:spPr>
            <a:ln w="31750" cap="rnd" cmpd="sng" algn="ctr">
              <a:solidFill>
                <a:srgbClr val="479249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Sheet1!$A$1:$A$229</c:f>
              <c:numCache>
                <c:formatCode>General</c:formatCode>
                <c:ptCount val="22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</c:numCache>
            </c:numRef>
          </c:xVal>
          <c:yVal>
            <c:numRef>
              <c:f>Sheet1!$C$1:$C$229</c:f>
              <c:numCache>
                <c:formatCode>General</c:formatCode>
                <c:ptCount val="229"/>
                <c:pt idx="48">
                  <c:v>0.0</c:v>
                </c:pt>
                <c:pt idx="49">
                  <c:v>3.0</c:v>
                </c:pt>
                <c:pt idx="50">
                  <c:v>8.0</c:v>
                </c:pt>
                <c:pt idx="51">
                  <c:v>15.0</c:v>
                </c:pt>
                <c:pt idx="52">
                  <c:v>18.0</c:v>
                </c:pt>
                <c:pt idx="53">
                  <c:v>23.0</c:v>
                </c:pt>
                <c:pt idx="54">
                  <c:v>30.0</c:v>
                </c:pt>
                <c:pt idx="55">
                  <c:v>33.0</c:v>
                </c:pt>
                <c:pt idx="56">
                  <c:v>38.0</c:v>
                </c:pt>
                <c:pt idx="57">
                  <c:v>45.0</c:v>
                </c:pt>
                <c:pt idx="58">
                  <c:v>46.0</c:v>
                </c:pt>
                <c:pt idx="59">
                  <c:v>52.0</c:v>
                </c:pt>
                <c:pt idx="60">
                  <c:v>59.0</c:v>
                </c:pt>
                <c:pt idx="61">
                  <c:v>60.0</c:v>
                </c:pt>
                <c:pt idx="62">
                  <c:v>60.0</c:v>
                </c:pt>
                <c:pt idx="63">
                  <c:v>60.0</c:v>
                </c:pt>
                <c:pt idx="64">
                  <c:v>60.0</c:v>
                </c:pt>
                <c:pt idx="65">
                  <c:v>60.0</c:v>
                </c:pt>
                <c:pt idx="66">
                  <c:v>60.0</c:v>
                </c:pt>
                <c:pt idx="67">
                  <c:v>60.0</c:v>
                </c:pt>
                <c:pt idx="68">
                  <c:v>60.0</c:v>
                </c:pt>
                <c:pt idx="69">
                  <c:v>60.0</c:v>
                </c:pt>
                <c:pt idx="70">
                  <c:v>60.0</c:v>
                </c:pt>
                <c:pt idx="71">
                  <c:v>60.0</c:v>
                </c:pt>
                <c:pt idx="72">
                  <c:v>60.0</c:v>
                </c:pt>
                <c:pt idx="73">
                  <c:v>60.0</c:v>
                </c:pt>
                <c:pt idx="74">
                  <c:v>60.0</c:v>
                </c:pt>
                <c:pt idx="75">
                  <c:v>60.0</c:v>
                </c:pt>
                <c:pt idx="76">
                  <c:v>60.0</c:v>
                </c:pt>
                <c:pt idx="77">
                  <c:v>60.0</c:v>
                </c:pt>
                <c:pt idx="78">
                  <c:v>60.0</c:v>
                </c:pt>
                <c:pt idx="79">
                  <c:v>60.0</c:v>
                </c:pt>
                <c:pt idx="80">
                  <c:v>60.0</c:v>
                </c:pt>
                <c:pt idx="81">
                  <c:v>60.0</c:v>
                </c:pt>
                <c:pt idx="82">
                  <c:v>60.0</c:v>
                </c:pt>
                <c:pt idx="83">
                  <c:v>60.0</c:v>
                </c:pt>
                <c:pt idx="84">
                  <c:v>60.0</c:v>
                </c:pt>
                <c:pt idx="85">
                  <c:v>60.0</c:v>
                </c:pt>
                <c:pt idx="86">
                  <c:v>60.0</c:v>
                </c:pt>
                <c:pt idx="87">
                  <c:v>60.0</c:v>
                </c:pt>
                <c:pt idx="88">
                  <c:v>60.0</c:v>
                </c:pt>
                <c:pt idx="89">
                  <c:v>60.0</c:v>
                </c:pt>
                <c:pt idx="90">
                  <c:v>60.0</c:v>
                </c:pt>
                <c:pt idx="91">
                  <c:v>60.0</c:v>
                </c:pt>
                <c:pt idx="92">
                  <c:v>60.0</c:v>
                </c:pt>
                <c:pt idx="93">
                  <c:v>60.0</c:v>
                </c:pt>
                <c:pt idx="94">
                  <c:v>60.0</c:v>
                </c:pt>
                <c:pt idx="95">
                  <c:v>60.0</c:v>
                </c:pt>
                <c:pt idx="96">
                  <c:v>60.0</c:v>
                </c:pt>
                <c:pt idx="97">
                  <c:v>60.0</c:v>
                </c:pt>
                <c:pt idx="98">
                  <c:v>60.0</c:v>
                </c:pt>
                <c:pt idx="99">
                  <c:v>60.0</c:v>
                </c:pt>
                <c:pt idx="100">
                  <c:v>60.0</c:v>
                </c:pt>
                <c:pt idx="101">
                  <c:v>60.0</c:v>
                </c:pt>
                <c:pt idx="102">
                  <c:v>60.0</c:v>
                </c:pt>
                <c:pt idx="103">
                  <c:v>60.0</c:v>
                </c:pt>
                <c:pt idx="104">
                  <c:v>60.0</c:v>
                </c:pt>
                <c:pt idx="105">
                  <c:v>60.0</c:v>
                </c:pt>
                <c:pt idx="106">
                  <c:v>60.0</c:v>
                </c:pt>
                <c:pt idx="107">
                  <c:v>60.0</c:v>
                </c:pt>
                <c:pt idx="108">
                  <c:v>60.0</c:v>
                </c:pt>
                <c:pt idx="109">
                  <c:v>60.0</c:v>
                </c:pt>
                <c:pt idx="110">
                  <c:v>60.0</c:v>
                </c:pt>
                <c:pt idx="111">
                  <c:v>60.0</c:v>
                </c:pt>
                <c:pt idx="112">
                  <c:v>60.0</c:v>
                </c:pt>
                <c:pt idx="113">
                  <c:v>60.0</c:v>
                </c:pt>
                <c:pt idx="114">
                  <c:v>60.0</c:v>
                </c:pt>
                <c:pt idx="115">
                  <c:v>60.0</c:v>
                </c:pt>
                <c:pt idx="116">
                  <c:v>60.0</c:v>
                </c:pt>
                <c:pt idx="117">
                  <c:v>60.0</c:v>
                </c:pt>
                <c:pt idx="118">
                  <c:v>60.0</c:v>
                </c:pt>
                <c:pt idx="119">
                  <c:v>60.0</c:v>
                </c:pt>
                <c:pt idx="120">
                  <c:v>60.0</c:v>
                </c:pt>
                <c:pt idx="121">
                  <c:v>60.0</c:v>
                </c:pt>
                <c:pt idx="122">
                  <c:v>60.0</c:v>
                </c:pt>
                <c:pt idx="123">
                  <c:v>60.0</c:v>
                </c:pt>
                <c:pt idx="124">
                  <c:v>60.0</c:v>
                </c:pt>
                <c:pt idx="125">
                  <c:v>60.0</c:v>
                </c:pt>
                <c:pt idx="126">
                  <c:v>60.0</c:v>
                </c:pt>
                <c:pt idx="127">
                  <c:v>60.0</c:v>
                </c:pt>
                <c:pt idx="128">
                  <c:v>60.0</c:v>
                </c:pt>
                <c:pt idx="129">
                  <c:v>60.0</c:v>
                </c:pt>
                <c:pt idx="130">
                  <c:v>60.0</c:v>
                </c:pt>
                <c:pt idx="131">
                  <c:v>60.0</c:v>
                </c:pt>
                <c:pt idx="132">
                  <c:v>60.0</c:v>
                </c:pt>
                <c:pt idx="133">
                  <c:v>60.0</c:v>
                </c:pt>
                <c:pt idx="134">
                  <c:v>60.0</c:v>
                </c:pt>
                <c:pt idx="135">
                  <c:v>60.0</c:v>
                </c:pt>
                <c:pt idx="136">
                  <c:v>60.0</c:v>
                </c:pt>
                <c:pt idx="137">
                  <c:v>60.0</c:v>
                </c:pt>
                <c:pt idx="138">
                  <c:v>60.0</c:v>
                </c:pt>
                <c:pt idx="139">
                  <c:v>60.0</c:v>
                </c:pt>
                <c:pt idx="140">
                  <c:v>60.0</c:v>
                </c:pt>
                <c:pt idx="141">
                  <c:v>60.0</c:v>
                </c:pt>
                <c:pt idx="142">
                  <c:v>60.0</c:v>
                </c:pt>
                <c:pt idx="143">
                  <c:v>60.0</c:v>
                </c:pt>
                <c:pt idx="144">
                  <c:v>60.0</c:v>
                </c:pt>
                <c:pt idx="145">
                  <c:v>60.0</c:v>
                </c:pt>
                <c:pt idx="146">
                  <c:v>60.0</c:v>
                </c:pt>
                <c:pt idx="147">
                  <c:v>60.0</c:v>
                </c:pt>
                <c:pt idx="148">
                  <c:v>60.0</c:v>
                </c:pt>
                <c:pt idx="149">
                  <c:v>60.0</c:v>
                </c:pt>
                <c:pt idx="150">
                  <c:v>60.0</c:v>
                </c:pt>
                <c:pt idx="151">
                  <c:v>60.0</c:v>
                </c:pt>
                <c:pt idx="152">
                  <c:v>60.0</c:v>
                </c:pt>
                <c:pt idx="153">
                  <c:v>60.0</c:v>
                </c:pt>
                <c:pt idx="154">
                  <c:v>60.0</c:v>
                </c:pt>
                <c:pt idx="155">
                  <c:v>60.0</c:v>
                </c:pt>
                <c:pt idx="156">
                  <c:v>58.0</c:v>
                </c:pt>
                <c:pt idx="157">
                  <c:v>52.0</c:v>
                </c:pt>
                <c:pt idx="158">
                  <c:v>47.0</c:v>
                </c:pt>
                <c:pt idx="159">
                  <c:v>35.0</c:v>
                </c:pt>
                <c:pt idx="160">
                  <c:v>24.0</c:v>
                </c:pt>
                <c:pt idx="161">
                  <c:v>10.0</c:v>
                </c:pt>
                <c:pt idx="162">
                  <c:v>2.0</c:v>
                </c:pt>
                <c:pt idx="163">
                  <c:v>0.0</c:v>
                </c:pt>
              </c:numCache>
            </c:numRef>
          </c:yVal>
          <c:smooth val="1"/>
        </c:ser>
        <c:ser>
          <c:idx val="2"/>
          <c:order val="2"/>
          <c:tx>
            <c:v>Reduce w/ barrier</c:v>
          </c:tx>
          <c:spPr>
            <a:ln w="31750" cap="rnd" cmpd="sng" algn="ctr">
              <a:solidFill>
                <a:srgbClr val="9A313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Sheet1!$A$1:$A$229</c:f>
              <c:numCache>
                <c:formatCode>General</c:formatCode>
                <c:ptCount val="22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</c:numCache>
            </c:numRef>
          </c:xVal>
          <c:yVal>
            <c:numRef>
              <c:f>Sheet1!$D$1:$D$229</c:f>
              <c:numCache>
                <c:formatCode>General</c:formatCode>
                <c:ptCount val="229"/>
                <c:pt idx="167">
                  <c:v>1.0</c:v>
                </c:pt>
                <c:pt idx="168">
                  <c:v>1.0</c:v>
                </c:pt>
                <c:pt idx="169">
                  <c:v>2.0</c:v>
                </c:pt>
                <c:pt idx="170">
                  <c:v>6.0</c:v>
                </c:pt>
                <c:pt idx="171">
                  <c:v>12.0</c:v>
                </c:pt>
                <c:pt idx="172">
                  <c:v>17.0</c:v>
                </c:pt>
                <c:pt idx="173">
                  <c:v>22.0</c:v>
                </c:pt>
                <c:pt idx="174">
                  <c:v>33.0</c:v>
                </c:pt>
                <c:pt idx="175">
                  <c:v>38.0</c:v>
                </c:pt>
                <c:pt idx="176">
                  <c:v>39.0</c:v>
                </c:pt>
                <c:pt idx="177">
                  <c:v>40.0</c:v>
                </c:pt>
                <c:pt idx="178">
                  <c:v>41.0</c:v>
                </c:pt>
                <c:pt idx="179">
                  <c:v>46.0</c:v>
                </c:pt>
                <c:pt idx="180">
                  <c:v>47.0</c:v>
                </c:pt>
                <c:pt idx="181">
                  <c:v>48.0</c:v>
                </c:pt>
                <c:pt idx="182">
                  <c:v>49.0</c:v>
                </c:pt>
                <c:pt idx="183">
                  <c:v>46.0</c:v>
                </c:pt>
                <c:pt idx="184">
                  <c:v>45.0</c:v>
                </c:pt>
                <c:pt idx="185">
                  <c:v>41.0</c:v>
                </c:pt>
                <c:pt idx="186">
                  <c:v>38.0</c:v>
                </c:pt>
                <c:pt idx="187">
                  <c:v>37.0</c:v>
                </c:pt>
                <c:pt idx="188">
                  <c:v>36.0</c:v>
                </c:pt>
                <c:pt idx="189">
                  <c:v>34.0</c:v>
                </c:pt>
                <c:pt idx="190">
                  <c:v>28.0</c:v>
                </c:pt>
                <c:pt idx="191">
                  <c:v>24.0</c:v>
                </c:pt>
                <c:pt idx="192">
                  <c:v>21.0</c:v>
                </c:pt>
                <c:pt idx="193">
                  <c:v>20.0</c:v>
                </c:pt>
                <c:pt idx="194">
                  <c:v>19.0</c:v>
                </c:pt>
                <c:pt idx="195">
                  <c:v>18.0</c:v>
                </c:pt>
                <c:pt idx="196">
                  <c:v>17.0</c:v>
                </c:pt>
                <c:pt idx="197">
                  <c:v>13.0</c:v>
                </c:pt>
                <c:pt idx="198">
                  <c:v>11.0</c:v>
                </c:pt>
                <c:pt idx="199">
                  <c:v>7.0</c:v>
                </c:pt>
                <c:pt idx="200">
                  <c:v>7.0</c:v>
                </c:pt>
                <c:pt idx="201">
                  <c:v>7.0</c:v>
                </c:pt>
                <c:pt idx="202">
                  <c:v>3.0</c:v>
                </c:pt>
                <c:pt idx="203">
                  <c:v>3.0</c:v>
                </c:pt>
                <c:pt idx="204">
                  <c:v>3.0</c:v>
                </c:pt>
                <c:pt idx="205">
                  <c:v>4.0</c:v>
                </c:pt>
                <c:pt idx="206">
                  <c:v>3.0</c:v>
                </c:pt>
                <c:pt idx="207">
                  <c:v>4.0</c:v>
                </c:pt>
                <c:pt idx="208">
                  <c:v>3.0</c:v>
                </c:pt>
                <c:pt idx="209">
                  <c:v>3.0</c:v>
                </c:pt>
                <c:pt idx="210">
                  <c:v>3.0</c:v>
                </c:pt>
                <c:pt idx="211">
                  <c:v>3.0</c:v>
                </c:pt>
                <c:pt idx="212">
                  <c:v>2.0</c:v>
                </c:pt>
                <c:pt idx="213">
                  <c:v>2.0</c:v>
                </c:pt>
                <c:pt idx="214">
                  <c:v>2.0</c:v>
                </c:pt>
                <c:pt idx="215">
                  <c:v>2.0</c:v>
                </c:pt>
                <c:pt idx="216">
                  <c:v>2.0</c:v>
                </c:pt>
                <c:pt idx="217">
                  <c:v>2.0</c:v>
                </c:pt>
                <c:pt idx="218">
                  <c:v>2.0</c:v>
                </c:pt>
                <c:pt idx="219">
                  <c:v>2.0</c:v>
                </c:pt>
                <c:pt idx="220">
                  <c:v>2.0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1.0</c:v>
                </c:pt>
                <c:pt idx="227">
                  <c:v>1.0</c:v>
                </c:pt>
                <c:pt idx="228">
                  <c:v>0.0</c:v>
                </c:pt>
              </c:numCache>
            </c:numRef>
          </c:yVal>
          <c:smooth val="1"/>
        </c:ser>
        <c:ser>
          <c:idx val="3"/>
          <c:order val="3"/>
          <c:tx>
            <c:v>Map w/o barrier</c:v>
          </c:tx>
          <c:spPr>
            <a:ln w="31750" cap="rnd" cmpd="sng" algn="ctr">
              <a:solidFill>
                <a:srgbClr val="246172"/>
              </a:solidFill>
              <a:prstDash val="sysDash"/>
              <a:round/>
              <a:headEnd type="none" w="med" len="med"/>
              <a:tailEnd type="none" w="med" len="med"/>
            </a:ln>
            <a:effectLst/>
          </c:spPr>
          <c:marker>
            <c:symbol val="none"/>
          </c:marker>
          <c:xVal>
            <c:numRef>
              <c:f>Sheet1!$A$1:$A$229</c:f>
              <c:numCache>
                <c:formatCode>General</c:formatCode>
                <c:ptCount val="22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</c:numCache>
            </c:numRef>
          </c:xVal>
          <c:yVal>
            <c:numRef>
              <c:f>Sheet1!$E$1:$E$229</c:f>
              <c:numCache>
                <c:formatCode>General</c:formatCode>
                <c:ptCount val="229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  <c:pt idx="3">
                  <c:v>4.0</c:v>
                </c:pt>
                <c:pt idx="4">
                  <c:v>15.0</c:v>
                </c:pt>
                <c:pt idx="5">
                  <c:v>38.0</c:v>
                </c:pt>
                <c:pt idx="6">
                  <c:v>60.0</c:v>
                </c:pt>
                <c:pt idx="7">
                  <c:v>60.0</c:v>
                </c:pt>
                <c:pt idx="8">
                  <c:v>60.0</c:v>
                </c:pt>
                <c:pt idx="9">
                  <c:v>60.0</c:v>
                </c:pt>
                <c:pt idx="10">
                  <c:v>60.0</c:v>
                </c:pt>
                <c:pt idx="11">
                  <c:v>60.0</c:v>
                </c:pt>
                <c:pt idx="12">
                  <c:v>60.0</c:v>
                </c:pt>
                <c:pt idx="13">
                  <c:v>60.0</c:v>
                </c:pt>
                <c:pt idx="14">
                  <c:v>60.0</c:v>
                </c:pt>
                <c:pt idx="15">
                  <c:v>60.0</c:v>
                </c:pt>
                <c:pt idx="16">
                  <c:v>60.0</c:v>
                </c:pt>
                <c:pt idx="17">
                  <c:v>60.0</c:v>
                </c:pt>
                <c:pt idx="18">
                  <c:v>60.0</c:v>
                </c:pt>
                <c:pt idx="19">
                  <c:v>60.0</c:v>
                </c:pt>
                <c:pt idx="20">
                  <c:v>60.0</c:v>
                </c:pt>
                <c:pt idx="21">
                  <c:v>60.0</c:v>
                </c:pt>
                <c:pt idx="22">
                  <c:v>60.0</c:v>
                </c:pt>
                <c:pt idx="23">
                  <c:v>60.0</c:v>
                </c:pt>
                <c:pt idx="24">
                  <c:v>60.0</c:v>
                </c:pt>
                <c:pt idx="25">
                  <c:v>60.0</c:v>
                </c:pt>
                <c:pt idx="26">
                  <c:v>60.0</c:v>
                </c:pt>
                <c:pt idx="27">
                  <c:v>60.0</c:v>
                </c:pt>
                <c:pt idx="28">
                  <c:v>60.0</c:v>
                </c:pt>
                <c:pt idx="29">
                  <c:v>60.0</c:v>
                </c:pt>
                <c:pt idx="30">
                  <c:v>60.0</c:v>
                </c:pt>
                <c:pt idx="31">
                  <c:v>60.0</c:v>
                </c:pt>
                <c:pt idx="32">
                  <c:v>60.0</c:v>
                </c:pt>
                <c:pt idx="33">
                  <c:v>60.0</c:v>
                </c:pt>
                <c:pt idx="34">
                  <c:v>60.0</c:v>
                </c:pt>
                <c:pt idx="35">
                  <c:v>60.0</c:v>
                </c:pt>
                <c:pt idx="36">
                  <c:v>60.0</c:v>
                </c:pt>
                <c:pt idx="37">
                  <c:v>60.0</c:v>
                </c:pt>
                <c:pt idx="38">
                  <c:v>60.0</c:v>
                </c:pt>
                <c:pt idx="39">
                  <c:v>60.0</c:v>
                </c:pt>
                <c:pt idx="40">
                  <c:v>60.0</c:v>
                </c:pt>
                <c:pt idx="41">
                  <c:v>60.0</c:v>
                </c:pt>
                <c:pt idx="42">
                  <c:v>60.0</c:v>
                </c:pt>
                <c:pt idx="43">
                  <c:v>60.0</c:v>
                </c:pt>
                <c:pt idx="44">
                  <c:v>60.0</c:v>
                </c:pt>
                <c:pt idx="45">
                  <c:v>60.0</c:v>
                </c:pt>
                <c:pt idx="46">
                  <c:v>58.0</c:v>
                </c:pt>
                <c:pt idx="47">
                  <c:v>51.0</c:v>
                </c:pt>
                <c:pt idx="48">
                  <c:v>47.0</c:v>
                </c:pt>
                <c:pt idx="49">
                  <c:v>44.0</c:v>
                </c:pt>
                <c:pt idx="50">
                  <c:v>52.0</c:v>
                </c:pt>
                <c:pt idx="51">
                  <c:v>56.0</c:v>
                </c:pt>
                <c:pt idx="52">
                  <c:v>55.0</c:v>
                </c:pt>
                <c:pt idx="53">
                  <c:v>57.0</c:v>
                </c:pt>
                <c:pt idx="54">
                  <c:v>57.0</c:v>
                </c:pt>
                <c:pt idx="55">
                  <c:v>57.0</c:v>
                </c:pt>
                <c:pt idx="56">
                  <c:v>58.0</c:v>
                </c:pt>
                <c:pt idx="57">
                  <c:v>58.0</c:v>
                </c:pt>
                <c:pt idx="58">
                  <c:v>60.0</c:v>
                </c:pt>
                <c:pt idx="59">
                  <c:v>58.0</c:v>
                </c:pt>
                <c:pt idx="60">
                  <c:v>57.0</c:v>
                </c:pt>
                <c:pt idx="61">
                  <c:v>53.0</c:v>
                </c:pt>
                <c:pt idx="62">
                  <c:v>57.0</c:v>
                </c:pt>
                <c:pt idx="63">
                  <c:v>54.0</c:v>
                </c:pt>
                <c:pt idx="64">
                  <c:v>57.0</c:v>
                </c:pt>
                <c:pt idx="65">
                  <c:v>56.0</c:v>
                </c:pt>
                <c:pt idx="66">
                  <c:v>57.0</c:v>
                </c:pt>
                <c:pt idx="67">
                  <c:v>56.0</c:v>
                </c:pt>
                <c:pt idx="68">
                  <c:v>58.0</c:v>
                </c:pt>
                <c:pt idx="69">
                  <c:v>59.0</c:v>
                </c:pt>
                <c:pt idx="70">
                  <c:v>59.0</c:v>
                </c:pt>
                <c:pt idx="71">
                  <c:v>56.0</c:v>
                </c:pt>
                <c:pt idx="72">
                  <c:v>57.0</c:v>
                </c:pt>
                <c:pt idx="73">
                  <c:v>59.0</c:v>
                </c:pt>
                <c:pt idx="74">
                  <c:v>60.0</c:v>
                </c:pt>
                <c:pt idx="75">
                  <c:v>59.0</c:v>
                </c:pt>
                <c:pt idx="76">
                  <c:v>60.0</c:v>
                </c:pt>
                <c:pt idx="77">
                  <c:v>60.0</c:v>
                </c:pt>
                <c:pt idx="78">
                  <c:v>60.0</c:v>
                </c:pt>
                <c:pt idx="79">
                  <c:v>60.0</c:v>
                </c:pt>
                <c:pt idx="80">
                  <c:v>60.0</c:v>
                </c:pt>
                <c:pt idx="81">
                  <c:v>60.0</c:v>
                </c:pt>
                <c:pt idx="82">
                  <c:v>60.0</c:v>
                </c:pt>
                <c:pt idx="83">
                  <c:v>60.0</c:v>
                </c:pt>
                <c:pt idx="84">
                  <c:v>60.0</c:v>
                </c:pt>
                <c:pt idx="85">
                  <c:v>60.0</c:v>
                </c:pt>
                <c:pt idx="86">
                  <c:v>60.0</c:v>
                </c:pt>
                <c:pt idx="87">
                  <c:v>60.0</c:v>
                </c:pt>
                <c:pt idx="88">
                  <c:v>60.0</c:v>
                </c:pt>
                <c:pt idx="89">
                  <c:v>60.0</c:v>
                </c:pt>
                <c:pt idx="90">
                  <c:v>60.0</c:v>
                </c:pt>
                <c:pt idx="91">
                  <c:v>58.0</c:v>
                </c:pt>
                <c:pt idx="92">
                  <c:v>59.0</c:v>
                </c:pt>
                <c:pt idx="93">
                  <c:v>58.0</c:v>
                </c:pt>
                <c:pt idx="94">
                  <c:v>57.0</c:v>
                </c:pt>
                <c:pt idx="95">
                  <c:v>57.0</c:v>
                </c:pt>
                <c:pt idx="96">
                  <c:v>55.0</c:v>
                </c:pt>
                <c:pt idx="97">
                  <c:v>51.0</c:v>
                </c:pt>
                <c:pt idx="98">
                  <c:v>51.0</c:v>
                </c:pt>
                <c:pt idx="99">
                  <c:v>48.0</c:v>
                </c:pt>
                <c:pt idx="100">
                  <c:v>48.0</c:v>
                </c:pt>
                <c:pt idx="101">
                  <c:v>48.0</c:v>
                </c:pt>
                <c:pt idx="102">
                  <c:v>45.0</c:v>
                </c:pt>
                <c:pt idx="103">
                  <c:v>45.0</c:v>
                </c:pt>
                <c:pt idx="104">
                  <c:v>44.0</c:v>
                </c:pt>
                <c:pt idx="105">
                  <c:v>44.0</c:v>
                </c:pt>
                <c:pt idx="106">
                  <c:v>44.0</c:v>
                </c:pt>
                <c:pt idx="107">
                  <c:v>44.0</c:v>
                </c:pt>
                <c:pt idx="108">
                  <c:v>42.0</c:v>
                </c:pt>
                <c:pt idx="109">
                  <c:v>41.0</c:v>
                </c:pt>
                <c:pt idx="110">
                  <c:v>41.0</c:v>
                </c:pt>
                <c:pt idx="111">
                  <c:v>36.0</c:v>
                </c:pt>
                <c:pt idx="112">
                  <c:v>34.0</c:v>
                </c:pt>
                <c:pt idx="113">
                  <c:v>33.0</c:v>
                </c:pt>
                <c:pt idx="114">
                  <c:v>32.0</c:v>
                </c:pt>
                <c:pt idx="115">
                  <c:v>30.0</c:v>
                </c:pt>
                <c:pt idx="116">
                  <c:v>28.0</c:v>
                </c:pt>
                <c:pt idx="117">
                  <c:v>25.0</c:v>
                </c:pt>
                <c:pt idx="118">
                  <c:v>25.0</c:v>
                </c:pt>
                <c:pt idx="119">
                  <c:v>24.0</c:v>
                </c:pt>
                <c:pt idx="120">
                  <c:v>22.0</c:v>
                </c:pt>
                <c:pt idx="121">
                  <c:v>21.0</c:v>
                </c:pt>
                <c:pt idx="122">
                  <c:v>17.0</c:v>
                </c:pt>
                <c:pt idx="123">
                  <c:v>17.0</c:v>
                </c:pt>
                <c:pt idx="124">
                  <c:v>17.0</c:v>
                </c:pt>
                <c:pt idx="125">
                  <c:v>17.0</c:v>
                </c:pt>
                <c:pt idx="126">
                  <c:v>15.0</c:v>
                </c:pt>
                <c:pt idx="127">
                  <c:v>14.0</c:v>
                </c:pt>
                <c:pt idx="128">
                  <c:v>13.0</c:v>
                </c:pt>
                <c:pt idx="129">
                  <c:v>13.0</c:v>
                </c:pt>
                <c:pt idx="130">
                  <c:v>11.0</c:v>
                </c:pt>
                <c:pt idx="131">
                  <c:v>10.0</c:v>
                </c:pt>
                <c:pt idx="132">
                  <c:v>10.0</c:v>
                </c:pt>
                <c:pt idx="133">
                  <c:v>8.0</c:v>
                </c:pt>
                <c:pt idx="134">
                  <c:v>7.0</c:v>
                </c:pt>
                <c:pt idx="135">
                  <c:v>5.0</c:v>
                </c:pt>
                <c:pt idx="136">
                  <c:v>2.0</c:v>
                </c:pt>
                <c:pt idx="137">
                  <c:v>2.0</c:v>
                </c:pt>
                <c:pt idx="138">
                  <c:v>2.0</c:v>
                </c:pt>
                <c:pt idx="139">
                  <c:v>0.0</c:v>
                </c:pt>
              </c:numCache>
            </c:numRef>
          </c:yVal>
          <c:smooth val="1"/>
        </c:ser>
        <c:ser>
          <c:idx val="4"/>
          <c:order val="4"/>
          <c:tx>
            <c:v>Shuffle+Reduce w/o barrier</c:v>
          </c:tx>
          <c:spPr>
            <a:ln w="31750" cap="rnd" cmpd="sng" algn="ctr">
              <a:solidFill>
                <a:srgbClr val="6BB76D">
                  <a:lumMod val="75000"/>
                </a:srgbClr>
              </a:solidFill>
              <a:prstDash val="sysDash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Sheet1!$A$1:$A$229</c:f>
              <c:numCache>
                <c:formatCode>General</c:formatCode>
                <c:ptCount val="22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</c:numCache>
            </c:numRef>
          </c:xVal>
          <c:yVal>
            <c:numRef>
              <c:f>Sheet1!$F$1:$F$229</c:f>
              <c:numCache>
                <c:formatCode>General</c:formatCode>
                <c:ptCount val="229"/>
                <c:pt idx="48">
                  <c:v>0.0</c:v>
                </c:pt>
                <c:pt idx="49">
                  <c:v>1.0</c:v>
                </c:pt>
                <c:pt idx="50">
                  <c:v>9.0</c:v>
                </c:pt>
                <c:pt idx="51">
                  <c:v>11.0</c:v>
                </c:pt>
                <c:pt idx="52">
                  <c:v>17.0</c:v>
                </c:pt>
                <c:pt idx="53">
                  <c:v>23.0</c:v>
                </c:pt>
                <c:pt idx="54">
                  <c:v>26.0</c:v>
                </c:pt>
                <c:pt idx="55">
                  <c:v>31.0</c:v>
                </c:pt>
                <c:pt idx="56">
                  <c:v>39.0</c:v>
                </c:pt>
                <c:pt idx="57">
                  <c:v>42.0</c:v>
                </c:pt>
                <c:pt idx="58">
                  <c:v>47.0</c:v>
                </c:pt>
                <c:pt idx="59">
                  <c:v>51.0</c:v>
                </c:pt>
                <c:pt idx="60">
                  <c:v>55.0</c:v>
                </c:pt>
                <c:pt idx="61">
                  <c:v>59.0</c:v>
                </c:pt>
                <c:pt idx="62">
                  <c:v>60.0</c:v>
                </c:pt>
                <c:pt idx="63">
                  <c:v>60.0</c:v>
                </c:pt>
                <c:pt idx="64">
                  <c:v>60.0</c:v>
                </c:pt>
                <c:pt idx="65">
                  <c:v>60.0</c:v>
                </c:pt>
                <c:pt idx="66">
                  <c:v>60.0</c:v>
                </c:pt>
                <c:pt idx="67">
                  <c:v>60.0</c:v>
                </c:pt>
                <c:pt idx="68">
                  <c:v>60.0</c:v>
                </c:pt>
                <c:pt idx="69">
                  <c:v>60.0</c:v>
                </c:pt>
                <c:pt idx="70">
                  <c:v>60.0</c:v>
                </c:pt>
                <c:pt idx="71">
                  <c:v>60.0</c:v>
                </c:pt>
                <c:pt idx="72">
                  <c:v>60.0</c:v>
                </c:pt>
                <c:pt idx="73">
                  <c:v>60.0</c:v>
                </c:pt>
                <c:pt idx="74">
                  <c:v>60.0</c:v>
                </c:pt>
                <c:pt idx="75">
                  <c:v>60.0</c:v>
                </c:pt>
                <c:pt idx="76">
                  <c:v>60.0</c:v>
                </c:pt>
                <c:pt idx="77">
                  <c:v>60.0</c:v>
                </c:pt>
                <c:pt idx="78">
                  <c:v>60.0</c:v>
                </c:pt>
                <c:pt idx="79">
                  <c:v>60.0</c:v>
                </c:pt>
                <c:pt idx="80">
                  <c:v>60.0</c:v>
                </c:pt>
                <c:pt idx="81">
                  <c:v>60.0</c:v>
                </c:pt>
                <c:pt idx="82">
                  <c:v>60.0</c:v>
                </c:pt>
                <c:pt idx="83">
                  <c:v>60.0</c:v>
                </c:pt>
                <c:pt idx="84">
                  <c:v>60.0</c:v>
                </c:pt>
                <c:pt idx="85">
                  <c:v>60.0</c:v>
                </c:pt>
                <c:pt idx="86">
                  <c:v>60.0</c:v>
                </c:pt>
                <c:pt idx="87">
                  <c:v>60.0</c:v>
                </c:pt>
                <c:pt idx="88">
                  <c:v>60.0</c:v>
                </c:pt>
                <c:pt idx="89">
                  <c:v>60.0</c:v>
                </c:pt>
                <c:pt idx="90">
                  <c:v>60.0</c:v>
                </c:pt>
                <c:pt idx="91">
                  <c:v>60.0</c:v>
                </c:pt>
                <c:pt idx="92">
                  <c:v>60.0</c:v>
                </c:pt>
                <c:pt idx="93">
                  <c:v>60.0</c:v>
                </c:pt>
                <c:pt idx="94">
                  <c:v>60.0</c:v>
                </c:pt>
                <c:pt idx="95">
                  <c:v>60.0</c:v>
                </c:pt>
                <c:pt idx="96">
                  <c:v>60.0</c:v>
                </c:pt>
                <c:pt idx="97">
                  <c:v>60.0</c:v>
                </c:pt>
                <c:pt idx="98">
                  <c:v>60.0</c:v>
                </c:pt>
                <c:pt idx="99">
                  <c:v>60.0</c:v>
                </c:pt>
                <c:pt idx="100">
                  <c:v>60.0</c:v>
                </c:pt>
                <c:pt idx="101">
                  <c:v>60.0</c:v>
                </c:pt>
                <c:pt idx="102">
                  <c:v>60.0</c:v>
                </c:pt>
                <c:pt idx="103">
                  <c:v>60.0</c:v>
                </c:pt>
                <c:pt idx="104">
                  <c:v>60.0</c:v>
                </c:pt>
                <c:pt idx="105">
                  <c:v>60.0</c:v>
                </c:pt>
                <c:pt idx="106">
                  <c:v>60.0</c:v>
                </c:pt>
                <c:pt idx="107">
                  <c:v>60.0</c:v>
                </c:pt>
                <c:pt idx="108">
                  <c:v>60.0</c:v>
                </c:pt>
                <c:pt idx="109">
                  <c:v>60.0</c:v>
                </c:pt>
                <c:pt idx="110">
                  <c:v>60.0</c:v>
                </c:pt>
                <c:pt idx="111">
                  <c:v>60.0</c:v>
                </c:pt>
                <c:pt idx="112">
                  <c:v>60.0</c:v>
                </c:pt>
                <c:pt idx="113">
                  <c:v>60.0</c:v>
                </c:pt>
                <c:pt idx="114">
                  <c:v>60.0</c:v>
                </c:pt>
                <c:pt idx="115">
                  <c:v>60.0</c:v>
                </c:pt>
                <c:pt idx="116">
                  <c:v>60.0</c:v>
                </c:pt>
                <c:pt idx="117">
                  <c:v>60.0</c:v>
                </c:pt>
                <c:pt idx="118">
                  <c:v>60.0</c:v>
                </c:pt>
                <c:pt idx="119">
                  <c:v>60.0</c:v>
                </c:pt>
                <c:pt idx="120">
                  <c:v>60.0</c:v>
                </c:pt>
                <c:pt idx="121">
                  <c:v>60.0</c:v>
                </c:pt>
                <c:pt idx="122">
                  <c:v>60.0</c:v>
                </c:pt>
                <c:pt idx="123">
                  <c:v>60.0</c:v>
                </c:pt>
                <c:pt idx="124">
                  <c:v>60.0</c:v>
                </c:pt>
                <c:pt idx="125">
                  <c:v>60.0</c:v>
                </c:pt>
                <c:pt idx="126">
                  <c:v>60.0</c:v>
                </c:pt>
                <c:pt idx="127">
                  <c:v>60.0</c:v>
                </c:pt>
                <c:pt idx="128">
                  <c:v>60.0</c:v>
                </c:pt>
                <c:pt idx="129">
                  <c:v>60.0</c:v>
                </c:pt>
                <c:pt idx="130">
                  <c:v>60.0</c:v>
                </c:pt>
                <c:pt idx="131">
                  <c:v>60.0</c:v>
                </c:pt>
                <c:pt idx="132">
                  <c:v>60.0</c:v>
                </c:pt>
                <c:pt idx="133">
                  <c:v>60.0</c:v>
                </c:pt>
                <c:pt idx="134">
                  <c:v>60.0</c:v>
                </c:pt>
                <c:pt idx="135">
                  <c:v>60.0</c:v>
                </c:pt>
                <c:pt idx="136">
                  <c:v>60.0</c:v>
                </c:pt>
                <c:pt idx="137">
                  <c:v>60.0</c:v>
                </c:pt>
                <c:pt idx="138">
                  <c:v>60.0</c:v>
                </c:pt>
                <c:pt idx="139">
                  <c:v>60.0</c:v>
                </c:pt>
                <c:pt idx="140">
                  <c:v>60.0</c:v>
                </c:pt>
                <c:pt idx="141">
                  <c:v>60.0</c:v>
                </c:pt>
                <c:pt idx="142">
                  <c:v>59.0</c:v>
                </c:pt>
                <c:pt idx="143">
                  <c:v>58.0</c:v>
                </c:pt>
                <c:pt idx="144">
                  <c:v>53.0</c:v>
                </c:pt>
                <c:pt idx="145">
                  <c:v>46.0</c:v>
                </c:pt>
                <c:pt idx="146">
                  <c:v>33.0</c:v>
                </c:pt>
                <c:pt idx="147">
                  <c:v>22.0</c:v>
                </c:pt>
                <c:pt idx="148">
                  <c:v>12.0</c:v>
                </c:pt>
                <c:pt idx="149">
                  <c:v>11.0</c:v>
                </c:pt>
                <c:pt idx="150">
                  <c:v>11.0</c:v>
                </c:pt>
                <c:pt idx="151">
                  <c:v>8.0</c:v>
                </c:pt>
                <c:pt idx="152">
                  <c:v>5.0</c:v>
                </c:pt>
                <c:pt idx="153">
                  <c:v>0.0</c:v>
                </c:pt>
              </c:numCache>
            </c:numRef>
          </c:yVal>
          <c:smooth val="1"/>
        </c:ser>
        <c:ser>
          <c:idx val="5"/>
          <c:order val="5"/>
          <c:tx>
            <c:v>Reduce w/o barrier</c:v>
          </c:tx>
          <c:spPr>
            <a:ln w="31750" cap="rnd" cmpd="sng" algn="ctr">
              <a:solidFill>
                <a:srgbClr val="9A3130"/>
              </a:solidFill>
              <a:prstDash val="sysDash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Sheet1!$A$1:$A$229</c:f>
              <c:numCache>
                <c:formatCode>General</c:formatCode>
                <c:ptCount val="22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</c:numCache>
            </c:numRef>
          </c:xVal>
          <c:yVal>
            <c:numRef>
              <c:f>Sheet1!$G$1:$G$229</c:f>
              <c:numCache>
                <c:formatCode>General</c:formatCode>
                <c:ptCount val="229"/>
                <c:pt idx="142">
                  <c:v>1.0</c:v>
                </c:pt>
                <c:pt idx="143">
                  <c:v>1.0</c:v>
                </c:pt>
                <c:pt idx="144">
                  <c:v>6.0</c:v>
                </c:pt>
                <c:pt idx="145">
                  <c:v>11.0</c:v>
                </c:pt>
                <c:pt idx="146">
                  <c:v>16.0</c:v>
                </c:pt>
                <c:pt idx="147">
                  <c:v>19.0</c:v>
                </c:pt>
                <c:pt idx="148">
                  <c:v>20.0</c:v>
                </c:pt>
                <c:pt idx="149">
                  <c:v>12.0</c:v>
                </c:pt>
                <c:pt idx="150">
                  <c:v>5.0</c:v>
                </c:pt>
                <c:pt idx="151">
                  <c:v>4.0</c:v>
                </c:pt>
                <c:pt idx="152">
                  <c:v>6.0</c:v>
                </c:pt>
                <c:pt idx="153">
                  <c:v>9.0</c:v>
                </c:pt>
                <c:pt idx="154">
                  <c:v>5.0</c:v>
                </c:pt>
                <c:pt idx="155">
                  <c:v>4.0</c:v>
                </c:pt>
                <c:pt idx="156">
                  <c:v>0.0</c:v>
                </c:pt>
              </c:numCache>
            </c:numRef>
          </c:yVal>
          <c:smooth val="1"/>
        </c:ser>
        <c:axId val="652892472"/>
        <c:axId val="652777960"/>
      </c:scatterChart>
      <c:valAx>
        <c:axId val="6528924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Time (in seconds)</a:t>
                </a:r>
              </a:p>
            </c:rich>
          </c:tx>
          <c:layout/>
        </c:title>
        <c:numFmt formatCode="General" sourceLinked="1"/>
        <c:tickLblPos val="nextTo"/>
        <c:crossAx val="652777960"/>
        <c:crosses val="autoZero"/>
        <c:crossBetween val="midCat"/>
      </c:valAx>
      <c:valAx>
        <c:axId val="652777960"/>
        <c:scaling>
          <c:orientation val="minMax"/>
          <c:max val="65.0"/>
          <c:min val="0.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Tasks</a:t>
                </a:r>
              </a:p>
            </c:rich>
          </c:tx>
          <c:layout/>
        </c:title>
        <c:numFmt formatCode="General" sourceLinked="1"/>
        <c:tickLblPos val="nextTo"/>
        <c:crossAx val="652892472"/>
        <c:crosses val="autoZero"/>
        <c:crossBetween val="midCat"/>
      </c:valAx>
    </c:plotArea>
    <c:legend>
      <c:legendPos val="b"/>
      <c:layout/>
    </c:legend>
    <c:plotVisOnly val="1"/>
  </c:chart>
  <c:spPr>
    <a:solidFill>
      <a:schemeClr val="bg1"/>
    </a:solidFill>
    <a:effectLst>
      <a:innerShdw blurRad="63500" dist="50800" dir="5400000">
        <a:srgbClr val="000000">
          <a:alpha val="50000"/>
        </a:srgbClr>
      </a:innerShdw>
    </a:effectLst>
  </c:spPr>
  <c:txPr>
    <a:bodyPr/>
    <a:lstStyle/>
    <a:p>
      <a:pPr>
        <a:defRPr sz="14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194409272711996"/>
          <c:y val="0.163191885551624"/>
          <c:w val="0.768916649884704"/>
          <c:h val="0.665389106637552"/>
        </c:manualLayout>
      </c:layout>
      <c:scatterChart>
        <c:scatterStyle val="lineMarker"/>
        <c:ser>
          <c:idx val="0"/>
          <c:order val="0"/>
          <c:tx>
            <c:strRef>
              <c:f>'mem_usage_spill.data'!$B$1</c:f>
              <c:strCache>
                <c:ptCount val="1"/>
                <c:pt idx="0">
                  <c:v>Maximum Heap Space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'mem_usage_spill.data'!$A$2:$A$66</c:f>
              <c:numCache>
                <c:formatCode>General</c:formatCode>
                <c:ptCount val="65"/>
                <c:pt idx="0">
                  <c:v>0.0</c:v>
                </c:pt>
                <c:pt idx="1">
                  <c:v>4.0</c:v>
                </c:pt>
                <c:pt idx="2">
                  <c:v>8.0</c:v>
                </c:pt>
                <c:pt idx="3">
                  <c:v>12.0</c:v>
                </c:pt>
                <c:pt idx="4">
                  <c:v>16.0</c:v>
                </c:pt>
                <c:pt idx="5">
                  <c:v>20.0</c:v>
                </c:pt>
                <c:pt idx="6">
                  <c:v>24.0</c:v>
                </c:pt>
                <c:pt idx="7">
                  <c:v>28.0</c:v>
                </c:pt>
                <c:pt idx="8">
                  <c:v>32.0</c:v>
                </c:pt>
                <c:pt idx="9">
                  <c:v>36.0</c:v>
                </c:pt>
                <c:pt idx="10">
                  <c:v>40.0</c:v>
                </c:pt>
                <c:pt idx="11">
                  <c:v>44.0</c:v>
                </c:pt>
                <c:pt idx="12">
                  <c:v>48.0</c:v>
                </c:pt>
                <c:pt idx="13">
                  <c:v>52.0</c:v>
                </c:pt>
                <c:pt idx="14">
                  <c:v>56.0</c:v>
                </c:pt>
                <c:pt idx="15">
                  <c:v>60.0</c:v>
                </c:pt>
                <c:pt idx="16">
                  <c:v>64.0</c:v>
                </c:pt>
                <c:pt idx="17">
                  <c:v>68.0</c:v>
                </c:pt>
                <c:pt idx="18">
                  <c:v>72.0</c:v>
                </c:pt>
                <c:pt idx="19">
                  <c:v>76.0</c:v>
                </c:pt>
                <c:pt idx="20">
                  <c:v>80.0</c:v>
                </c:pt>
                <c:pt idx="21">
                  <c:v>84.0</c:v>
                </c:pt>
                <c:pt idx="22">
                  <c:v>88.0</c:v>
                </c:pt>
                <c:pt idx="23">
                  <c:v>92.0</c:v>
                </c:pt>
                <c:pt idx="24">
                  <c:v>96.0</c:v>
                </c:pt>
                <c:pt idx="25">
                  <c:v>100.0</c:v>
                </c:pt>
                <c:pt idx="26">
                  <c:v>104.0</c:v>
                </c:pt>
                <c:pt idx="27">
                  <c:v>108.0</c:v>
                </c:pt>
                <c:pt idx="28">
                  <c:v>112.0</c:v>
                </c:pt>
                <c:pt idx="29">
                  <c:v>116.0</c:v>
                </c:pt>
                <c:pt idx="30">
                  <c:v>120.0</c:v>
                </c:pt>
                <c:pt idx="31">
                  <c:v>124.0</c:v>
                </c:pt>
                <c:pt idx="32">
                  <c:v>128.0</c:v>
                </c:pt>
                <c:pt idx="33">
                  <c:v>132.0</c:v>
                </c:pt>
                <c:pt idx="34">
                  <c:v>136.0</c:v>
                </c:pt>
                <c:pt idx="35">
                  <c:v>140.0</c:v>
                </c:pt>
                <c:pt idx="36">
                  <c:v>144.0</c:v>
                </c:pt>
                <c:pt idx="37">
                  <c:v>148.0</c:v>
                </c:pt>
                <c:pt idx="38">
                  <c:v>152.0</c:v>
                </c:pt>
                <c:pt idx="39">
                  <c:v>156.0</c:v>
                </c:pt>
                <c:pt idx="40">
                  <c:v>160.0</c:v>
                </c:pt>
                <c:pt idx="41">
                  <c:v>164.0</c:v>
                </c:pt>
                <c:pt idx="42">
                  <c:v>168.0</c:v>
                </c:pt>
                <c:pt idx="43">
                  <c:v>172.0</c:v>
                </c:pt>
                <c:pt idx="44">
                  <c:v>176.0</c:v>
                </c:pt>
                <c:pt idx="45">
                  <c:v>180.0</c:v>
                </c:pt>
                <c:pt idx="46">
                  <c:v>184.0</c:v>
                </c:pt>
                <c:pt idx="47">
                  <c:v>188.0</c:v>
                </c:pt>
                <c:pt idx="48">
                  <c:v>192.0</c:v>
                </c:pt>
                <c:pt idx="49">
                  <c:v>196.0</c:v>
                </c:pt>
                <c:pt idx="50">
                  <c:v>200.0</c:v>
                </c:pt>
                <c:pt idx="51">
                  <c:v>204.0</c:v>
                </c:pt>
                <c:pt idx="52">
                  <c:v>208.0</c:v>
                </c:pt>
                <c:pt idx="53">
                  <c:v>212.0</c:v>
                </c:pt>
                <c:pt idx="54">
                  <c:v>216.0</c:v>
                </c:pt>
                <c:pt idx="55">
                  <c:v>220.0</c:v>
                </c:pt>
                <c:pt idx="56">
                  <c:v>224.0</c:v>
                </c:pt>
                <c:pt idx="57">
                  <c:v>228.0</c:v>
                </c:pt>
                <c:pt idx="58">
                  <c:v>232.0</c:v>
                </c:pt>
                <c:pt idx="59">
                  <c:v>236.0</c:v>
                </c:pt>
                <c:pt idx="60">
                  <c:v>240.0</c:v>
                </c:pt>
                <c:pt idx="61">
                  <c:v>244.0</c:v>
                </c:pt>
                <c:pt idx="62">
                  <c:v>248.0</c:v>
                </c:pt>
                <c:pt idx="63">
                  <c:v>252.0</c:v>
                </c:pt>
                <c:pt idx="64">
                  <c:v>256.0</c:v>
                </c:pt>
              </c:numCache>
            </c:numRef>
          </c:xVal>
          <c:yVal>
            <c:numRef>
              <c:f>'mem_usage_spill.data'!$B$2:$B$66</c:f>
              <c:numCache>
                <c:formatCode>General</c:formatCode>
                <c:ptCount val="65"/>
                <c:pt idx="0">
                  <c:v>1540.0</c:v>
                </c:pt>
                <c:pt idx="1">
                  <c:v>1540.0</c:v>
                </c:pt>
                <c:pt idx="2">
                  <c:v>1540.0</c:v>
                </c:pt>
                <c:pt idx="3">
                  <c:v>1540.0</c:v>
                </c:pt>
                <c:pt idx="4">
                  <c:v>1540.0</c:v>
                </c:pt>
                <c:pt idx="5">
                  <c:v>1540.0</c:v>
                </c:pt>
                <c:pt idx="6">
                  <c:v>1540.0</c:v>
                </c:pt>
                <c:pt idx="7">
                  <c:v>1540.0</c:v>
                </c:pt>
                <c:pt idx="8">
                  <c:v>1540.0</c:v>
                </c:pt>
                <c:pt idx="9">
                  <c:v>1540.0</c:v>
                </c:pt>
                <c:pt idx="10">
                  <c:v>1540.0</c:v>
                </c:pt>
                <c:pt idx="11">
                  <c:v>1540.0</c:v>
                </c:pt>
                <c:pt idx="12">
                  <c:v>1540.0</c:v>
                </c:pt>
                <c:pt idx="13">
                  <c:v>1540.0</c:v>
                </c:pt>
                <c:pt idx="14">
                  <c:v>1540.0</c:v>
                </c:pt>
                <c:pt idx="15">
                  <c:v>1540.0</c:v>
                </c:pt>
                <c:pt idx="16">
                  <c:v>1540.0</c:v>
                </c:pt>
                <c:pt idx="17">
                  <c:v>1540.0</c:v>
                </c:pt>
                <c:pt idx="18">
                  <c:v>1540.0</c:v>
                </c:pt>
                <c:pt idx="19">
                  <c:v>1540.0</c:v>
                </c:pt>
                <c:pt idx="20">
                  <c:v>1540.0</c:v>
                </c:pt>
                <c:pt idx="21">
                  <c:v>1540.0</c:v>
                </c:pt>
                <c:pt idx="22">
                  <c:v>1540.0</c:v>
                </c:pt>
                <c:pt idx="23">
                  <c:v>1540.0</c:v>
                </c:pt>
                <c:pt idx="24">
                  <c:v>1540.0</c:v>
                </c:pt>
                <c:pt idx="25">
                  <c:v>1540.0</c:v>
                </c:pt>
                <c:pt idx="26">
                  <c:v>1540.0</c:v>
                </c:pt>
                <c:pt idx="27">
                  <c:v>1540.0</c:v>
                </c:pt>
                <c:pt idx="28">
                  <c:v>1540.0</c:v>
                </c:pt>
                <c:pt idx="29">
                  <c:v>1540.0</c:v>
                </c:pt>
                <c:pt idx="30">
                  <c:v>1540.0</c:v>
                </c:pt>
                <c:pt idx="31">
                  <c:v>1540.0</c:v>
                </c:pt>
                <c:pt idx="32">
                  <c:v>1540.0</c:v>
                </c:pt>
                <c:pt idx="33">
                  <c:v>1540.0</c:v>
                </c:pt>
                <c:pt idx="34">
                  <c:v>1540.0</c:v>
                </c:pt>
                <c:pt idx="35">
                  <c:v>1540.0</c:v>
                </c:pt>
                <c:pt idx="36">
                  <c:v>1540.0</c:v>
                </c:pt>
                <c:pt idx="37">
                  <c:v>1540.0</c:v>
                </c:pt>
                <c:pt idx="38">
                  <c:v>1540.0</c:v>
                </c:pt>
                <c:pt idx="39">
                  <c:v>1540.0</c:v>
                </c:pt>
                <c:pt idx="40">
                  <c:v>1540.0</c:v>
                </c:pt>
                <c:pt idx="41">
                  <c:v>1540.0</c:v>
                </c:pt>
                <c:pt idx="42">
                  <c:v>1540.0</c:v>
                </c:pt>
                <c:pt idx="43">
                  <c:v>1540.0</c:v>
                </c:pt>
                <c:pt idx="44">
                  <c:v>1540.0</c:v>
                </c:pt>
                <c:pt idx="45">
                  <c:v>1540.0</c:v>
                </c:pt>
                <c:pt idx="46">
                  <c:v>1540.0</c:v>
                </c:pt>
                <c:pt idx="47">
                  <c:v>1540.0</c:v>
                </c:pt>
                <c:pt idx="48">
                  <c:v>1540.0</c:v>
                </c:pt>
                <c:pt idx="49">
                  <c:v>1540.0</c:v>
                </c:pt>
                <c:pt idx="50">
                  <c:v>1540.0</c:v>
                </c:pt>
                <c:pt idx="51">
                  <c:v>1540.0</c:v>
                </c:pt>
                <c:pt idx="52">
                  <c:v>1540.0</c:v>
                </c:pt>
                <c:pt idx="53">
                  <c:v>1540.0</c:v>
                </c:pt>
                <c:pt idx="54">
                  <c:v>1540.0</c:v>
                </c:pt>
                <c:pt idx="55">
                  <c:v>1540.0</c:v>
                </c:pt>
                <c:pt idx="56">
                  <c:v>1540.0</c:v>
                </c:pt>
                <c:pt idx="57">
                  <c:v>1540.0</c:v>
                </c:pt>
                <c:pt idx="58">
                  <c:v>1540.0</c:v>
                </c:pt>
                <c:pt idx="59">
                  <c:v>1540.0</c:v>
                </c:pt>
                <c:pt idx="60">
                  <c:v>1540.0</c:v>
                </c:pt>
                <c:pt idx="61">
                  <c:v>1540.0</c:v>
                </c:pt>
                <c:pt idx="62">
                  <c:v>1540.0</c:v>
                </c:pt>
                <c:pt idx="63">
                  <c:v>1540.0</c:v>
                </c:pt>
                <c:pt idx="64">
                  <c:v>1540.0</c:v>
                </c:pt>
              </c:numCache>
            </c:numRef>
          </c:yVal>
        </c:ser>
        <c:ser>
          <c:idx val="1"/>
          <c:order val="1"/>
          <c:tx>
            <c:strRef>
              <c:f>'mem_usage_spill.data'!$C$1</c:f>
              <c:strCache>
                <c:ptCount val="1"/>
                <c:pt idx="0">
                  <c:v>Using TreeMap</c:v>
                </c:pt>
              </c:strCache>
            </c:strRef>
          </c:tx>
          <c:spPr>
            <a:ln w="38100" cap="rnd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'mem_usage_spill.data'!$A$2:$A$66</c:f>
              <c:numCache>
                <c:formatCode>General</c:formatCode>
                <c:ptCount val="65"/>
                <c:pt idx="0">
                  <c:v>0.0</c:v>
                </c:pt>
                <c:pt idx="1">
                  <c:v>4.0</c:v>
                </c:pt>
                <c:pt idx="2">
                  <c:v>8.0</c:v>
                </c:pt>
                <c:pt idx="3">
                  <c:v>12.0</c:v>
                </c:pt>
                <c:pt idx="4">
                  <c:v>16.0</c:v>
                </c:pt>
                <c:pt idx="5">
                  <c:v>20.0</c:v>
                </c:pt>
                <c:pt idx="6">
                  <c:v>24.0</c:v>
                </c:pt>
                <c:pt idx="7">
                  <c:v>28.0</c:v>
                </c:pt>
                <c:pt idx="8">
                  <c:v>32.0</c:v>
                </c:pt>
                <c:pt idx="9">
                  <c:v>36.0</c:v>
                </c:pt>
                <c:pt idx="10">
                  <c:v>40.0</c:v>
                </c:pt>
                <c:pt idx="11">
                  <c:v>44.0</c:v>
                </c:pt>
                <c:pt idx="12">
                  <c:v>48.0</c:v>
                </c:pt>
                <c:pt idx="13">
                  <c:v>52.0</c:v>
                </c:pt>
                <c:pt idx="14">
                  <c:v>56.0</c:v>
                </c:pt>
                <c:pt idx="15">
                  <c:v>60.0</c:v>
                </c:pt>
                <c:pt idx="16">
                  <c:v>64.0</c:v>
                </c:pt>
                <c:pt idx="17">
                  <c:v>68.0</c:v>
                </c:pt>
                <c:pt idx="18">
                  <c:v>72.0</c:v>
                </c:pt>
                <c:pt idx="19">
                  <c:v>76.0</c:v>
                </c:pt>
                <c:pt idx="20">
                  <c:v>80.0</c:v>
                </c:pt>
                <c:pt idx="21">
                  <c:v>84.0</c:v>
                </c:pt>
                <c:pt idx="22">
                  <c:v>88.0</c:v>
                </c:pt>
                <c:pt idx="23">
                  <c:v>92.0</c:v>
                </c:pt>
                <c:pt idx="24">
                  <c:v>96.0</c:v>
                </c:pt>
                <c:pt idx="25">
                  <c:v>100.0</c:v>
                </c:pt>
                <c:pt idx="26">
                  <c:v>104.0</c:v>
                </c:pt>
                <c:pt idx="27">
                  <c:v>108.0</c:v>
                </c:pt>
                <c:pt idx="28">
                  <c:v>112.0</c:v>
                </c:pt>
                <c:pt idx="29">
                  <c:v>116.0</c:v>
                </c:pt>
                <c:pt idx="30">
                  <c:v>120.0</c:v>
                </c:pt>
                <c:pt idx="31">
                  <c:v>124.0</c:v>
                </c:pt>
                <c:pt idx="32">
                  <c:v>128.0</c:v>
                </c:pt>
                <c:pt idx="33">
                  <c:v>132.0</c:v>
                </c:pt>
                <c:pt idx="34">
                  <c:v>136.0</c:v>
                </c:pt>
                <c:pt idx="35">
                  <c:v>140.0</c:v>
                </c:pt>
                <c:pt idx="36">
                  <c:v>144.0</c:v>
                </c:pt>
                <c:pt idx="37">
                  <c:v>148.0</c:v>
                </c:pt>
                <c:pt idx="38">
                  <c:v>152.0</c:v>
                </c:pt>
                <c:pt idx="39">
                  <c:v>156.0</c:v>
                </c:pt>
                <c:pt idx="40">
                  <c:v>160.0</c:v>
                </c:pt>
                <c:pt idx="41">
                  <c:v>164.0</c:v>
                </c:pt>
                <c:pt idx="42">
                  <c:v>168.0</c:v>
                </c:pt>
                <c:pt idx="43">
                  <c:v>172.0</c:v>
                </c:pt>
                <c:pt idx="44">
                  <c:v>176.0</c:v>
                </c:pt>
                <c:pt idx="45">
                  <c:v>180.0</c:v>
                </c:pt>
                <c:pt idx="46">
                  <c:v>184.0</c:v>
                </c:pt>
                <c:pt idx="47">
                  <c:v>188.0</c:v>
                </c:pt>
                <c:pt idx="48">
                  <c:v>192.0</c:v>
                </c:pt>
                <c:pt idx="49">
                  <c:v>196.0</c:v>
                </c:pt>
                <c:pt idx="50">
                  <c:v>200.0</c:v>
                </c:pt>
                <c:pt idx="51">
                  <c:v>204.0</c:v>
                </c:pt>
                <c:pt idx="52">
                  <c:v>208.0</c:v>
                </c:pt>
                <c:pt idx="53">
                  <c:v>212.0</c:v>
                </c:pt>
                <c:pt idx="54">
                  <c:v>216.0</c:v>
                </c:pt>
                <c:pt idx="55">
                  <c:v>220.0</c:v>
                </c:pt>
                <c:pt idx="56">
                  <c:v>224.0</c:v>
                </c:pt>
                <c:pt idx="57">
                  <c:v>228.0</c:v>
                </c:pt>
                <c:pt idx="58">
                  <c:v>232.0</c:v>
                </c:pt>
                <c:pt idx="59">
                  <c:v>236.0</c:v>
                </c:pt>
                <c:pt idx="60">
                  <c:v>240.0</c:v>
                </c:pt>
                <c:pt idx="61">
                  <c:v>244.0</c:v>
                </c:pt>
                <c:pt idx="62">
                  <c:v>248.0</c:v>
                </c:pt>
                <c:pt idx="63">
                  <c:v>252.0</c:v>
                </c:pt>
                <c:pt idx="64">
                  <c:v>256.0</c:v>
                </c:pt>
              </c:numCache>
            </c:numRef>
          </c:xVal>
          <c:yVal>
            <c:numRef>
              <c:f>'mem_usage_spill.data'!$C$2:$C$66</c:f>
              <c:numCache>
                <c:formatCode>General</c:formatCode>
                <c:ptCount val="65"/>
                <c:pt idx="0">
                  <c:v>600.0</c:v>
                </c:pt>
                <c:pt idx="1">
                  <c:v>1113.733063</c:v>
                </c:pt>
                <c:pt idx="2">
                  <c:v>1027.502472</c:v>
                </c:pt>
                <c:pt idx="3">
                  <c:v>1186.064804</c:v>
                </c:pt>
                <c:pt idx="4">
                  <c:v>1370.87999</c:v>
                </c:pt>
                <c:pt idx="5">
                  <c:v>1189.83194</c:v>
                </c:pt>
                <c:pt idx="6">
                  <c:v>1307.700241</c:v>
                </c:pt>
                <c:pt idx="7">
                  <c:v>1354.930717</c:v>
                </c:pt>
                <c:pt idx="8">
                  <c:v>1430.714211</c:v>
                </c:pt>
                <c:pt idx="9">
                  <c:v>1321.42498</c:v>
                </c:pt>
                <c:pt idx="10">
                  <c:v>1380.607552</c:v>
                </c:pt>
                <c:pt idx="11">
                  <c:v>1443.812225</c:v>
                </c:pt>
                <c:pt idx="12">
                  <c:v>1417.172852</c:v>
                </c:pt>
                <c:pt idx="13">
                  <c:v>1441.521332</c:v>
                </c:pt>
                <c:pt idx="14">
                  <c:v>1471.499214</c:v>
                </c:pt>
                <c:pt idx="15">
                  <c:v>1484.850662</c:v>
                </c:pt>
                <c:pt idx="16">
                  <c:v>1536.181442</c:v>
                </c:pt>
                <c:pt idx="17">
                  <c:v>1511.945648</c:v>
                </c:pt>
                <c:pt idx="18">
                  <c:v>1535.998993</c:v>
                </c:pt>
                <c:pt idx="19">
                  <c:v>1525.045845</c:v>
                </c:pt>
                <c:pt idx="20">
                  <c:v>1535.83036</c:v>
                </c:pt>
              </c:numCache>
            </c:numRef>
          </c:yVal>
        </c:ser>
        <c:ser>
          <c:idx val="2"/>
          <c:order val="2"/>
          <c:tx>
            <c:strRef>
              <c:f>'mem_usage_spill.data'!$D$1</c:f>
              <c:strCache>
                <c:ptCount val="1"/>
                <c:pt idx="0">
                  <c:v>Using Disk spill and Merge</c:v>
                </c:pt>
              </c:strCache>
            </c:strRef>
          </c:tx>
          <c:spPr>
            <a:ln w="38100" cap="rnd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'mem_usage_spill.data'!$A$2:$A$66</c:f>
              <c:numCache>
                <c:formatCode>General</c:formatCode>
                <c:ptCount val="65"/>
                <c:pt idx="0">
                  <c:v>0.0</c:v>
                </c:pt>
                <c:pt idx="1">
                  <c:v>4.0</c:v>
                </c:pt>
                <c:pt idx="2">
                  <c:v>8.0</c:v>
                </c:pt>
                <c:pt idx="3">
                  <c:v>12.0</c:v>
                </c:pt>
                <c:pt idx="4">
                  <c:v>16.0</c:v>
                </c:pt>
                <c:pt idx="5">
                  <c:v>20.0</c:v>
                </c:pt>
                <c:pt idx="6">
                  <c:v>24.0</c:v>
                </c:pt>
                <c:pt idx="7">
                  <c:v>28.0</c:v>
                </c:pt>
                <c:pt idx="8">
                  <c:v>32.0</c:v>
                </c:pt>
                <c:pt idx="9">
                  <c:v>36.0</c:v>
                </c:pt>
                <c:pt idx="10">
                  <c:v>40.0</c:v>
                </c:pt>
                <c:pt idx="11">
                  <c:v>44.0</c:v>
                </c:pt>
                <c:pt idx="12">
                  <c:v>48.0</c:v>
                </c:pt>
                <c:pt idx="13">
                  <c:v>52.0</c:v>
                </c:pt>
                <c:pt idx="14">
                  <c:v>56.0</c:v>
                </c:pt>
                <c:pt idx="15">
                  <c:v>60.0</c:v>
                </c:pt>
                <c:pt idx="16">
                  <c:v>64.0</c:v>
                </c:pt>
                <c:pt idx="17">
                  <c:v>68.0</c:v>
                </c:pt>
                <c:pt idx="18">
                  <c:v>72.0</c:v>
                </c:pt>
                <c:pt idx="19">
                  <c:v>76.0</c:v>
                </c:pt>
                <c:pt idx="20">
                  <c:v>80.0</c:v>
                </c:pt>
                <c:pt idx="21">
                  <c:v>84.0</c:v>
                </c:pt>
                <c:pt idx="22">
                  <c:v>88.0</c:v>
                </c:pt>
                <c:pt idx="23">
                  <c:v>92.0</c:v>
                </c:pt>
                <c:pt idx="24">
                  <c:v>96.0</c:v>
                </c:pt>
                <c:pt idx="25">
                  <c:v>100.0</c:v>
                </c:pt>
                <c:pt idx="26">
                  <c:v>104.0</c:v>
                </c:pt>
                <c:pt idx="27">
                  <c:v>108.0</c:v>
                </c:pt>
                <c:pt idx="28">
                  <c:v>112.0</c:v>
                </c:pt>
                <c:pt idx="29">
                  <c:v>116.0</c:v>
                </c:pt>
                <c:pt idx="30">
                  <c:v>120.0</c:v>
                </c:pt>
                <c:pt idx="31">
                  <c:v>124.0</c:v>
                </c:pt>
                <c:pt idx="32">
                  <c:v>128.0</c:v>
                </c:pt>
                <c:pt idx="33">
                  <c:v>132.0</c:v>
                </c:pt>
                <c:pt idx="34">
                  <c:v>136.0</c:v>
                </c:pt>
                <c:pt idx="35">
                  <c:v>140.0</c:v>
                </c:pt>
                <c:pt idx="36">
                  <c:v>144.0</c:v>
                </c:pt>
                <c:pt idx="37">
                  <c:v>148.0</c:v>
                </c:pt>
                <c:pt idx="38">
                  <c:v>152.0</c:v>
                </c:pt>
                <c:pt idx="39">
                  <c:v>156.0</c:v>
                </c:pt>
                <c:pt idx="40">
                  <c:v>160.0</c:v>
                </c:pt>
                <c:pt idx="41">
                  <c:v>164.0</c:v>
                </c:pt>
                <c:pt idx="42">
                  <c:v>168.0</c:v>
                </c:pt>
                <c:pt idx="43">
                  <c:v>172.0</c:v>
                </c:pt>
                <c:pt idx="44">
                  <c:v>176.0</c:v>
                </c:pt>
                <c:pt idx="45">
                  <c:v>180.0</c:v>
                </c:pt>
                <c:pt idx="46">
                  <c:v>184.0</c:v>
                </c:pt>
                <c:pt idx="47">
                  <c:v>188.0</c:v>
                </c:pt>
                <c:pt idx="48">
                  <c:v>192.0</c:v>
                </c:pt>
                <c:pt idx="49">
                  <c:v>196.0</c:v>
                </c:pt>
                <c:pt idx="50">
                  <c:v>200.0</c:v>
                </c:pt>
                <c:pt idx="51">
                  <c:v>204.0</c:v>
                </c:pt>
                <c:pt idx="52">
                  <c:v>208.0</c:v>
                </c:pt>
                <c:pt idx="53">
                  <c:v>212.0</c:v>
                </c:pt>
                <c:pt idx="54">
                  <c:v>216.0</c:v>
                </c:pt>
                <c:pt idx="55">
                  <c:v>220.0</c:v>
                </c:pt>
                <c:pt idx="56">
                  <c:v>224.0</c:v>
                </c:pt>
                <c:pt idx="57">
                  <c:v>228.0</c:v>
                </c:pt>
                <c:pt idx="58">
                  <c:v>232.0</c:v>
                </c:pt>
                <c:pt idx="59">
                  <c:v>236.0</c:v>
                </c:pt>
                <c:pt idx="60">
                  <c:v>240.0</c:v>
                </c:pt>
                <c:pt idx="61">
                  <c:v>244.0</c:v>
                </c:pt>
                <c:pt idx="62">
                  <c:v>248.0</c:v>
                </c:pt>
                <c:pt idx="63">
                  <c:v>252.0</c:v>
                </c:pt>
                <c:pt idx="64">
                  <c:v>256.0</c:v>
                </c:pt>
              </c:numCache>
            </c:numRef>
          </c:xVal>
          <c:yVal>
            <c:numRef>
              <c:f>'mem_usage_spill.data'!$D$2:$D$66</c:f>
              <c:numCache>
                <c:formatCode>General</c:formatCode>
                <c:ptCount val="65"/>
                <c:pt idx="0">
                  <c:v>403.4636841</c:v>
                </c:pt>
                <c:pt idx="1">
                  <c:v>419.8625259</c:v>
                </c:pt>
                <c:pt idx="2">
                  <c:v>548.947494499999</c:v>
                </c:pt>
                <c:pt idx="3">
                  <c:v>292.1372375</c:v>
                </c:pt>
                <c:pt idx="4">
                  <c:v>280.0809402</c:v>
                </c:pt>
                <c:pt idx="5">
                  <c:v>245.0118103</c:v>
                </c:pt>
                <c:pt idx="6">
                  <c:v>270.9212874999996</c:v>
                </c:pt>
                <c:pt idx="7">
                  <c:v>304.5170288</c:v>
                </c:pt>
                <c:pt idx="8">
                  <c:v>380.8472137</c:v>
                </c:pt>
                <c:pt idx="9">
                  <c:v>274.7050629</c:v>
                </c:pt>
                <c:pt idx="10">
                  <c:v>506.1132889</c:v>
                </c:pt>
                <c:pt idx="11">
                  <c:v>276.6065292</c:v>
                </c:pt>
                <c:pt idx="12">
                  <c:v>410.794548</c:v>
                </c:pt>
                <c:pt idx="13">
                  <c:v>208.7607422</c:v>
                </c:pt>
                <c:pt idx="14">
                  <c:v>410.8325882</c:v>
                </c:pt>
                <c:pt idx="15">
                  <c:v>408.1003113</c:v>
                </c:pt>
                <c:pt idx="16">
                  <c:v>460.8171996999999</c:v>
                </c:pt>
                <c:pt idx="17">
                  <c:v>462.6374207</c:v>
                </c:pt>
                <c:pt idx="18">
                  <c:v>552.0582580999993</c:v>
                </c:pt>
                <c:pt idx="19">
                  <c:v>342.8229141</c:v>
                </c:pt>
                <c:pt idx="20">
                  <c:v>498.0235443</c:v>
                </c:pt>
                <c:pt idx="21">
                  <c:v>450.0468063</c:v>
                </c:pt>
                <c:pt idx="22">
                  <c:v>449.1418839</c:v>
                </c:pt>
                <c:pt idx="23">
                  <c:v>378.1047745</c:v>
                </c:pt>
                <c:pt idx="24">
                  <c:v>370.8074341</c:v>
                </c:pt>
                <c:pt idx="25">
                  <c:v>519.5099106</c:v>
                </c:pt>
                <c:pt idx="26">
                  <c:v>467.1253204</c:v>
                </c:pt>
                <c:pt idx="27">
                  <c:v>364.7648544</c:v>
                </c:pt>
                <c:pt idx="28">
                  <c:v>171.4836655</c:v>
                </c:pt>
                <c:pt idx="29">
                  <c:v>139.1054535</c:v>
                </c:pt>
                <c:pt idx="30">
                  <c:v>288.7340622</c:v>
                </c:pt>
                <c:pt idx="31">
                  <c:v>289.6532059</c:v>
                </c:pt>
                <c:pt idx="32">
                  <c:v>242.8591385</c:v>
                </c:pt>
                <c:pt idx="33">
                  <c:v>314.2231292999995</c:v>
                </c:pt>
                <c:pt idx="34">
                  <c:v>309.6444626</c:v>
                </c:pt>
                <c:pt idx="35">
                  <c:v>210.7606735</c:v>
                </c:pt>
                <c:pt idx="36">
                  <c:v>329.7452698</c:v>
                </c:pt>
                <c:pt idx="37">
                  <c:v>380.7114181999999</c:v>
                </c:pt>
                <c:pt idx="38">
                  <c:v>320.0899429</c:v>
                </c:pt>
                <c:pt idx="39">
                  <c:v>170.360527</c:v>
                </c:pt>
                <c:pt idx="40">
                  <c:v>298.401062</c:v>
                </c:pt>
                <c:pt idx="41">
                  <c:v>261.9389648</c:v>
                </c:pt>
                <c:pt idx="42">
                  <c:v>340.5543442</c:v>
                </c:pt>
                <c:pt idx="43">
                  <c:v>367.663353</c:v>
                </c:pt>
                <c:pt idx="44">
                  <c:v>247.5498505</c:v>
                </c:pt>
                <c:pt idx="45">
                  <c:v>378.7255478</c:v>
                </c:pt>
                <c:pt idx="46">
                  <c:v>336.8934021</c:v>
                </c:pt>
                <c:pt idx="47">
                  <c:v>413.0146103</c:v>
                </c:pt>
                <c:pt idx="48">
                  <c:v>362.2690277</c:v>
                </c:pt>
                <c:pt idx="49">
                  <c:v>329.865448</c:v>
                </c:pt>
                <c:pt idx="50">
                  <c:v>387.9841461</c:v>
                </c:pt>
                <c:pt idx="51">
                  <c:v>428.2891083</c:v>
                </c:pt>
                <c:pt idx="52">
                  <c:v>460.858963</c:v>
                </c:pt>
                <c:pt idx="53">
                  <c:v>256.3509521</c:v>
                </c:pt>
                <c:pt idx="54">
                  <c:v>161.1527481</c:v>
                </c:pt>
                <c:pt idx="55">
                  <c:v>216.915596</c:v>
                </c:pt>
                <c:pt idx="56">
                  <c:v>162.9287796</c:v>
                </c:pt>
                <c:pt idx="57">
                  <c:v>161.9895172</c:v>
                </c:pt>
                <c:pt idx="58">
                  <c:v>210.8837891</c:v>
                </c:pt>
                <c:pt idx="59">
                  <c:v>344.1168594</c:v>
                </c:pt>
                <c:pt idx="60">
                  <c:v>372.3221358999999</c:v>
                </c:pt>
                <c:pt idx="61">
                  <c:v>253.3722458</c:v>
                </c:pt>
                <c:pt idx="62">
                  <c:v>401.0759583</c:v>
                </c:pt>
                <c:pt idx="63">
                  <c:v>148.7157593</c:v>
                </c:pt>
                <c:pt idx="64">
                  <c:v>286.4446182</c:v>
                </c:pt>
              </c:numCache>
            </c:numRef>
          </c:yVal>
        </c:ser>
        <c:axId val="653102600"/>
        <c:axId val="653108440"/>
      </c:scatterChart>
      <c:valAx>
        <c:axId val="6531026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 smtClean="0"/>
                  <a:t>Time </a:t>
                </a:r>
                <a:r>
                  <a:rPr lang="en-US" sz="1800" dirty="0"/>
                  <a:t>(in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53108440"/>
        <c:crosses val="autoZero"/>
        <c:crossBetween val="midCat"/>
      </c:valAx>
      <c:valAx>
        <c:axId val="65310844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Amount of Heap space (in MB)</a:t>
                </a:r>
              </a:p>
            </c:rich>
          </c:tx>
          <c:layout>
            <c:manualLayout>
              <c:xMode val="edge"/>
              <c:yMode val="edge"/>
              <c:x val="0.0372626241476208"/>
              <c:y val="0.152985335518232"/>
            </c:manualLayout>
          </c:layout>
        </c:title>
        <c:numFmt formatCode="General" sourceLinked="1"/>
        <c:tickLblPos val="nextTo"/>
        <c:spPr>
          <a:effectLst>
            <a:outerShdw blurRad="76200" dir="18900000" sy="23000" kx="-1200000" algn="bl">
              <a:srgbClr val="000000">
                <a:alpha val="15000"/>
              </a:srgbClr>
            </a:outerShdw>
          </a:effectLst>
        </c:spPr>
        <c:txPr>
          <a:bodyPr/>
          <a:lstStyle/>
          <a:p>
            <a:pPr>
              <a:defRPr sz="1200"/>
            </a:pPr>
            <a:endParaRPr lang="en-US"/>
          </a:p>
        </c:txPr>
        <c:crossAx val="653102600"/>
        <c:crosses val="autoZero"/>
        <c:crossBetween val="midCat"/>
      </c:valAx>
    </c:plotArea>
    <c:legend>
      <c:legendPos val="t"/>
      <c:layout/>
      <c:txPr>
        <a:bodyPr/>
        <a:lstStyle/>
        <a:p>
          <a:pPr>
            <a:defRPr sz="1400" b="1"/>
          </a:pPr>
          <a:endParaRPr lang="en-US"/>
        </a:p>
      </c:txPr>
    </c:legend>
    <c:plotVisOnly val="1"/>
  </c:chart>
  <c:spPr>
    <a:solidFill>
      <a:schemeClr val="bg1"/>
    </a:solidFill>
    <a:effectLst>
      <a:innerShdw blurRad="63500" dist="50800" dir="5400000">
        <a:srgbClr val="000000">
          <a:alpha val="50000"/>
        </a:srgbClr>
      </a:innerShdw>
    </a:effectLst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lineMarker"/>
        <c:ser>
          <c:idx val="0"/>
          <c:order val="0"/>
          <c:tx>
            <c:strRef>
              <c:f>'mem.data'!$B$1</c:f>
              <c:strCache>
                <c:ptCount val="1"/>
                <c:pt idx="0">
                  <c:v>With barrier</c:v>
                </c:pt>
              </c:strCache>
            </c:strRef>
          </c:tx>
          <c:spPr>
            <a:ln w="38100" cap="rnd" cmpd="sng" algn="ctr">
              <a:solidFill>
                <a:srgbClr val="2C7C9F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ln w="38100" cap="rnd" cmpd="sng" algn="ctr">
                <a:solidFill>
                  <a:srgbClr val="2C7C9F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'mem.data'!$A$2:$A$8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12.0</c:v>
                </c:pt>
                <c:pt idx="5">
                  <c:v>16.0</c:v>
                </c:pt>
                <c:pt idx="6">
                  <c:v>24.0</c:v>
                </c:pt>
              </c:numCache>
            </c:numRef>
          </c:xVal>
          <c:yVal>
            <c:numRef>
              <c:f>'mem.data'!$B$2:$B$8</c:f>
              <c:numCache>
                <c:formatCode>General</c:formatCode>
                <c:ptCount val="7"/>
                <c:pt idx="0">
                  <c:v>94.0</c:v>
                </c:pt>
                <c:pt idx="1">
                  <c:v>120.333333333333</c:v>
                </c:pt>
                <c:pt idx="2">
                  <c:v>157.333333333333</c:v>
                </c:pt>
                <c:pt idx="3">
                  <c:v>250.666666666667</c:v>
                </c:pt>
                <c:pt idx="4">
                  <c:v>305.666666666667</c:v>
                </c:pt>
                <c:pt idx="5">
                  <c:v>391.333333333333</c:v>
                </c:pt>
                <c:pt idx="6">
                  <c:v>581.666666666667</c:v>
                </c:pt>
              </c:numCache>
            </c:numRef>
          </c:yVal>
        </c:ser>
        <c:ser>
          <c:idx val="1"/>
          <c:order val="1"/>
          <c:tx>
            <c:strRef>
              <c:f>'mem.data'!$C$1</c:f>
              <c:strCache>
                <c:ptCount val="1"/>
                <c:pt idx="0">
                  <c:v>In memory</c:v>
                </c:pt>
              </c:strCache>
            </c:strRef>
          </c:tx>
          <c:spPr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C00000"/>
              </a:solidFill>
              <a:ln w="38100" cap="rnd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'mem.data'!$A$2:$A$8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12.0</c:v>
                </c:pt>
                <c:pt idx="5">
                  <c:v>16.0</c:v>
                </c:pt>
                <c:pt idx="6">
                  <c:v>24.0</c:v>
                </c:pt>
              </c:numCache>
            </c:numRef>
          </c:xVal>
          <c:yVal>
            <c:numRef>
              <c:f>'mem.data'!$C$2:$C$8</c:f>
              <c:numCache>
                <c:formatCode>General</c:formatCode>
                <c:ptCount val="7"/>
                <c:pt idx="0">
                  <c:v>80.6666666666667</c:v>
                </c:pt>
                <c:pt idx="1">
                  <c:v>89.6666666666667</c:v>
                </c:pt>
                <c:pt idx="2">
                  <c:v>123.333333333333</c:v>
                </c:pt>
                <c:pt idx="3">
                  <c:v>182.333333333333</c:v>
                </c:pt>
                <c:pt idx="4">
                  <c:v>241.333333333333</c:v>
                </c:pt>
                <c:pt idx="5">
                  <c:v>323.0</c:v>
                </c:pt>
                <c:pt idx="6">
                  <c:v>425.666666666667</c:v>
                </c:pt>
              </c:numCache>
            </c:numRef>
          </c:yVal>
        </c:ser>
        <c:ser>
          <c:idx val="2"/>
          <c:order val="2"/>
          <c:tx>
            <c:strRef>
              <c:f>'mem.data'!$D$1</c:f>
              <c:strCache>
                <c:ptCount val="1"/>
                <c:pt idx="0">
                  <c:v>Spill and Merge</c:v>
                </c:pt>
              </c:strCache>
            </c:strRef>
          </c:tx>
          <c:spPr>
            <a:ln w="38100" cap="rnd" cmpd="sng" algn="ctr">
              <a:solidFill>
                <a:srgbClr val="E2751D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ln w="38100" cap="rnd" cmpd="sng" algn="ctr">
                <a:solidFill>
                  <a:srgbClr val="E2751D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'mem.data'!$A$2:$A$8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12.0</c:v>
                </c:pt>
                <c:pt idx="5">
                  <c:v>16.0</c:v>
                </c:pt>
                <c:pt idx="6">
                  <c:v>24.0</c:v>
                </c:pt>
              </c:numCache>
            </c:numRef>
          </c:xVal>
          <c:yVal>
            <c:numRef>
              <c:f>'mem.data'!$D$2:$D$8</c:f>
              <c:numCache>
                <c:formatCode>General</c:formatCode>
                <c:ptCount val="7"/>
                <c:pt idx="0">
                  <c:v>79.33333333333326</c:v>
                </c:pt>
                <c:pt idx="1">
                  <c:v>90.33333333333326</c:v>
                </c:pt>
                <c:pt idx="2">
                  <c:v>126.666666666667</c:v>
                </c:pt>
                <c:pt idx="3">
                  <c:v>204.0</c:v>
                </c:pt>
                <c:pt idx="4">
                  <c:v>275.333333333333</c:v>
                </c:pt>
                <c:pt idx="5">
                  <c:v>364.666666666667</c:v>
                </c:pt>
                <c:pt idx="6">
                  <c:v>478.666666666667</c:v>
                </c:pt>
              </c:numCache>
            </c:numRef>
          </c:yVal>
        </c:ser>
        <c:ser>
          <c:idx val="3"/>
          <c:order val="3"/>
          <c:tx>
            <c:strRef>
              <c:f>'mem.data'!$E$1</c:f>
              <c:strCache>
                <c:ptCount val="1"/>
                <c:pt idx="0">
                  <c:v>Berkeley DB</c:v>
                </c:pt>
              </c:strCache>
            </c:strRef>
          </c:tx>
          <c:spPr>
            <a:ln w="38100" cap="rnd" cmpd="sng" algn="ctr">
              <a:solidFill>
                <a:srgbClr val="3F5B03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ln w="38100" cap="rnd" cmpd="sng" algn="ctr">
                <a:solidFill>
                  <a:srgbClr val="3F5B03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'mem.data'!$A$2:$A$8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12.0</c:v>
                </c:pt>
                <c:pt idx="5">
                  <c:v>16.0</c:v>
                </c:pt>
                <c:pt idx="6">
                  <c:v>24.0</c:v>
                </c:pt>
              </c:numCache>
            </c:numRef>
          </c:xVal>
          <c:yVal>
            <c:numRef>
              <c:f>'mem.data'!$E$2:$E$8</c:f>
              <c:numCache>
                <c:formatCode>General</c:formatCode>
                <c:ptCount val="7"/>
                <c:pt idx="0">
                  <c:v>99.0</c:v>
                </c:pt>
                <c:pt idx="1">
                  <c:v>135.0</c:v>
                </c:pt>
                <c:pt idx="2">
                  <c:v>225.0</c:v>
                </c:pt>
                <c:pt idx="3">
                  <c:v>356.0</c:v>
                </c:pt>
                <c:pt idx="4">
                  <c:v>489.0</c:v>
                </c:pt>
                <c:pt idx="5">
                  <c:v>867.0</c:v>
                </c:pt>
              </c:numCache>
            </c:numRef>
          </c:yVal>
        </c:ser>
        <c:axId val="653185304"/>
        <c:axId val="653193176"/>
      </c:scatterChart>
      <c:valAx>
        <c:axId val="653185304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Size of input data set (in GB)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53193176"/>
        <c:crosses val="autoZero"/>
        <c:crossBetween val="midCat"/>
      </c:valAx>
      <c:valAx>
        <c:axId val="65319317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Time (in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53185304"/>
        <c:crosses val="autoZero"/>
        <c:crossBetween val="midCat"/>
      </c:valAx>
    </c:plotArea>
    <c:legend>
      <c:legendPos val="t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spPr>
    <a:solidFill>
      <a:schemeClr val="bg1"/>
    </a:solidFill>
    <a:effectLst>
      <a:innerShdw blurRad="63500" dist="50800" dir="5400000">
        <a:srgbClr val="000000">
          <a:alpha val="50000"/>
        </a:srgbClr>
      </a:innerShdw>
    </a:effectLst>
  </c:sp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3D22B-4A77-7B45-A46D-F03208DF4AAC}" type="datetimeFigureOut">
              <a:rPr lang="en-US" smtClean="0"/>
              <a:pPr/>
              <a:t>9/22/10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5627A-65CF-6846-A699-D6613B6F28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0DE8C-6402-274B-90AA-97904CEE4298}" type="datetimeFigureOut">
              <a:rPr lang="en-US" smtClean="0"/>
              <a:pPr/>
              <a:t>9/22/10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8C8CB-E0D6-A042-8BCD-9B325A7EF4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morning everyone. I am Abhishek Verma from the</a:t>
            </a:r>
            <a:r>
              <a:rPr lang="en-US" baseline="0" dirty="0" smtClean="0"/>
              <a:t> University of Illinois and I am here to present the paper “Breaking the MapReduce stage barrier”. This work was jointly done with Nicolas Zea, who is now working with Google New York, Brian Cho a PhD colleague and Professors Indranil Gupta and Roy Campbell. All of us belong to the UIUC.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8C8CB-E0D6-A042-8BCD-9B325A7EF48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I get a quick show of hands just</a:t>
            </a:r>
            <a:r>
              <a:rPr lang="en-US" baseline="0" dirty="0" smtClean="0"/>
              <a:t> to see how many people here know about MapReduce. Can you please raise your hand if you know, have used or understand the MapReduce model.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8C8CB-E0D6-A042-8BCD-9B325A7EF48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Gray 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8C8CB-E0D6-A042-8BCD-9B325A7EF48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pale yellow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8C8CB-E0D6-A042-8BCD-9B325A7EF48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8C8CB-E0D6-A042-8BCD-9B325A7EF48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8C8CB-E0D6-A042-8BCD-9B325A7EF48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98F3-05DB-A046-8609-202CFF3E6B2E}" type="datetime1">
              <a:rPr lang="en-US" smtClean="0"/>
              <a:pPr/>
              <a:t>9/22/10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2C87-4021-9944-81B6-32B38A414432}" type="datetime1">
              <a:rPr lang="en-US" smtClean="0"/>
              <a:pPr/>
              <a:t>9/22/10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ABC-9DC9-9F4E-B3AF-B6537D852D2C}" type="datetime1">
              <a:rPr lang="en-US" smtClean="0"/>
              <a:pPr/>
              <a:t>9/22/10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60A2-DDA7-0945-8D35-7FA33EBAA3CA}" type="datetime1">
              <a:rPr lang="en-US" smtClean="0"/>
              <a:pPr/>
              <a:t>9/22/10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4D18-199E-F141-A3DF-78AEF0816961}" type="datetime1">
              <a:rPr lang="en-US" smtClean="0"/>
              <a:pPr/>
              <a:t>9/22/10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12F1-E622-6641-91F4-1C0B832ACF00}" type="datetime1">
              <a:rPr lang="en-US" smtClean="0"/>
              <a:pPr/>
              <a:t>9/22/10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D569-3951-8248-BEDE-3E22D0151AC2}" type="datetime1">
              <a:rPr lang="en-US" smtClean="0"/>
              <a:pPr/>
              <a:t>9/22/10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9A08-7DA7-8C48-AD4C-F0BFA73C5007}" type="datetime1">
              <a:rPr lang="en-US" smtClean="0"/>
              <a:pPr/>
              <a:t>9/22/10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9F77-53B2-9846-8ED6-3EFAF754C107}" type="datetime1">
              <a:rPr lang="en-US" smtClean="0"/>
              <a:pPr/>
              <a:t>9/22/10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53FC-196E-9949-AD2B-0C330DF7BA3B}" type="datetime1">
              <a:rPr lang="en-US" smtClean="0"/>
              <a:pPr/>
              <a:t>9/22/10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312-AB46-F04B-B0D7-723FD7757882}" type="datetime1">
              <a:rPr lang="en-US" smtClean="0"/>
              <a:pPr/>
              <a:t>9/22/10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A3CA-C273-EF44-8FAE-372BAED8663B}" type="datetime1">
              <a:rPr lang="en-US" smtClean="0"/>
              <a:pPr/>
              <a:t>9/22/10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60496"/>
            <a:ext cx="8042276" cy="84497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217142"/>
            <a:ext cx="8042276" cy="472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E2D1FFA-834F-2E45-86FA-AD44207C6A90}" type="datetime1">
              <a:rPr lang="en-US" smtClean="0"/>
              <a:pPr/>
              <a:t>9/22/10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IEEE Cluster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540AC919-6389-B842-BFF0-55E192825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3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verma7@illinoi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0" Type="http://schemas.openxmlformats.org/officeDocument/2006/relationships/image" Target="../media/image11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9" Type="http://schemas.openxmlformats.org/officeDocument/2006/relationships/image" Target="../media/image10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7" Type="http://schemas.openxmlformats.org/officeDocument/2006/relationships/image" Target="../media/image28.png"/><Relationship Id="rId14" Type="http://schemas.openxmlformats.org/officeDocument/2006/relationships/image" Target="../media/image15.png"/><Relationship Id="rId23" Type="http://schemas.openxmlformats.org/officeDocument/2006/relationships/image" Target="../media/image24.png"/><Relationship Id="rId4" Type="http://schemas.openxmlformats.org/officeDocument/2006/relationships/image" Target="../media/image5.png"/><Relationship Id="rId28" Type="http://schemas.openxmlformats.org/officeDocument/2006/relationships/image" Target="../media/image29.png"/><Relationship Id="rId26" Type="http://schemas.openxmlformats.org/officeDocument/2006/relationships/image" Target="../media/image27.png"/><Relationship Id="rId11" Type="http://schemas.openxmlformats.org/officeDocument/2006/relationships/image" Target="../media/image12.png"/><Relationship Id="rId29" Type="http://schemas.openxmlformats.org/officeDocument/2006/relationships/image" Target="../media/image30.png"/><Relationship Id="rId6" Type="http://schemas.openxmlformats.org/officeDocument/2006/relationships/image" Target="../media/image7.png"/><Relationship Id="rId16" Type="http://schemas.openxmlformats.org/officeDocument/2006/relationships/image" Target="../media/image17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2" Type="http://schemas.openxmlformats.org/officeDocument/2006/relationships/image" Target="../media/image23.png"/><Relationship Id="rId21" Type="http://schemas.openxmlformats.org/officeDocument/2006/relationships/image" Target="../media/image22.png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641" y="1284203"/>
            <a:ext cx="6536016" cy="3096356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 smtClean="0"/>
              <a:t>Breaking the MapReduce Stage Barrier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29319"/>
            <a:ext cx="9144000" cy="935678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Abhishek Verma</a:t>
            </a:r>
            <a:r>
              <a:rPr lang="en-US" sz="2800" dirty="0" smtClean="0">
                <a:solidFill>
                  <a:srgbClr val="000000"/>
                </a:solidFill>
              </a:rPr>
              <a:t>, Nicolas Zea, Brian Cho, </a:t>
            </a:r>
          </a:p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Indranil Gupta and Roy Campbell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5464997"/>
            <a:ext cx="9144000" cy="836266"/>
          </a:xfrm>
          <a:prstGeom prst="rect">
            <a:avLst/>
          </a:prstGeom>
        </p:spPr>
        <p:txBody>
          <a:bodyPr vert="horz" lIns="118872" tIns="0" rIns="45720" bIns="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effectLst/>
                <a:uLnTx/>
                <a:uFillTx/>
                <a:latin typeface="+mn-lt"/>
                <a:ea typeface="+mn-ea"/>
                <a:cs typeface="+mn-cs"/>
              </a:rPr>
              <a:t>Department of </a:t>
            </a:r>
            <a:r>
              <a:rPr lang="en-US" sz="2000" dirty="0" smtClean="0"/>
              <a:t>Computer Science,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effectLst/>
                <a:uLnTx/>
                <a:uFillTx/>
                <a:latin typeface="+mn-lt"/>
                <a:ea typeface="+mn-ea"/>
                <a:cs typeface="+mn-cs"/>
              </a:rPr>
              <a:t>University of Illinois at </a:t>
            </a:r>
            <a:r>
              <a:rPr lang="en-US" sz="2000" noProof="0" dirty="0" smtClean="0"/>
              <a:t>Urbana-Champaign</a:t>
            </a:r>
            <a:endParaRPr kumimoji="0" lang="en-US" sz="2000" i="0" u="none" strike="noStrike" kern="1200" cap="none" spc="0" normalizeH="0" baseline="0" noProof="0" dirty="0" smtClean="0"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bold50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758" y="5727378"/>
            <a:ext cx="635000" cy="82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4324045" y="4982914"/>
            <a:ext cx="4305738" cy="1051555"/>
          </a:xfrm>
          <a:prstGeom prst="roundRect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4324045" y="3764279"/>
            <a:ext cx="4267506" cy="1051555"/>
          </a:xfrm>
          <a:prstGeom prst="roundRect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4324045" y="2545644"/>
            <a:ext cx="4267506" cy="1051555"/>
          </a:xfrm>
          <a:prstGeom prst="roundRect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4324045" y="1327009"/>
            <a:ext cx="4267506" cy="1051555"/>
          </a:xfrm>
          <a:prstGeom prst="roundRect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3420"/>
            <a:ext cx="8042276" cy="844970"/>
          </a:xfrm>
          <a:ln>
            <a:noFill/>
          </a:ln>
        </p:spPr>
        <p:txBody>
          <a:bodyPr/>
          <a:lstStyle/>
          <a:p>
            <a:r>
              <a:rPr lang="en-US" dirty="0" smtClean="0"/>
              <a:t>Barrier-less MapReduce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540AC919-6389-B842-BFF0-55E19282570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000759" y="1702604"/>
            <a:ext cx="1362456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&lt;be, 2&gt;</a:t>
            </a:r>
            <a:endParaRPr lang="en-US" sz="1400" dirty="0"/>
          </a:p>
        </p:txBody>
      </p:sp>
      <p:grpSp>
        <p:nvGrpSpPr>
          <p:cNvPr id="3" name="Group 84"/>
          <p:cNvGrpSpPr/>
          <p:nvPr/>
        </p:nvGrpSpPr>
        <p:grpSpPr>
          <a:xfrm>
            <a:off x="267579" y="2139077"/>
            <a:ext cx="1269563" cy="3845491"/>
            <a:chOff x="267579" y="2139077"/>
            <a:chExt cx="1269563" cy="3845491"/>
          </a:xfrm>
        </p:grpSpPr>
        <p:sp>
          <p:nvSpPr>
            <p:cNvPr id="64" name="TextBox 63"/>
            <p:cNvSpPr txBox="1"/>
            <p:nvPr/>
          </p:nvSpPr>
          <p:spPr>
            <a:xfrm>
              <a:off x="267579" y="2139077"/>
              <a:ext cx="1269563" cy="52322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To be, or not to be: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4879" y="3394770"/>
              <a:ext cx="1242263" cy="5232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that is the question: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1542" y="4410339"/>
              <a:ext cx="1215600" cy="5232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Whether 'tis nobler in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4879" y="5461348"/>
              <a:ext cx="1242263" cy="5232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the mind to suffer</a:t>
              </a:r>
              <a:endParaRPr lang="en-US" sz="1400" dirty="0"/>
            </a:p>
          </p:txBody>
        </p:sp>
      </p:grpSp>
      <p:cxnSp>
        <p:nvCxnSpPr>
          <p:cNvPr id="73" name="AutoShape 32"/>
          <p:cNvCxnSpPr>
            <a:cxnSpLocks noChangeShapeType="1"/>
            <a:stCxn id="64" idx="3"/>
            <a:endCxn id="74" idx="1"/>
          </p:cNvCxnSpPr>
          <p:nvPr/>
        </p:nvCxnSpPr>
        <p:spPr bwMode="auto">
          <a:xfrm>
            <a:off x="1537142" y="2400687"/>
            <a:ext cx="674803" cy="8078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211945" y="1716267"/>
            <a:ext cx="1362456" cy="138499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&lt;to, 1&gt;, </a:t>
            </a:r>
          </a:p>
          <a:p>
            <a:r>
              <a:rPr lang="en-US" sz="1400" dirty="0" smtClean="0"/>
              <a:t>&lt;be, 1&gt;,</a:t>
            </a:r>
          </a:p>
          <a:p>
            <a:r>
              <a:rPr lang="en-US" sz="1400" dirty="0" smtClean="0"/>
              <a:t>&lt;or, 1&gt;, </a:t>
            </a:r>
          </a:p>
          <a:p>
            <a:r>
              <a:rPr lang="en-US" sz="1400" dirty="0" smtClean="0"/>
              <a:t>&lt;not, 1&gt;,</a:t>
            </a:r>
          </a:p>
          <a:p>
            <a:r>
              <a:rPr lang="en-US" sz="1400" dirty="0" smtClean="0"/>
              <a:t>&lt;to, 1&gt;, </a:t>
            </a:r>
          </a:p>
          <a:p>
            <a:r>
              <a:rPr lang="en-US" sz="1400" dirty="0" smtClean="0"/>
              <a:t>&lt;be, 1&gt;</a:t>
            </a:r>
            <a:endParaRPr lang="en-US" sz="1400" dirty="0"/>
          </a:p>
        </p:txBody>
      </p:sp>
      <p:grpSp>
        <p:nvGrpSpPr>
          <p:cNvPr id="8" name="Group 88"/>
          <p:cNvGrpSpPr/>
          <p:nvPr/>
        </p:nvGrpSpPr>
        <p:grpSpPr>
          <a:xfrm>
            <a:off x="1537142" y="5247082"/>
            <a:ext cx="2036344" cy="954107"/>
            <a:chOff x="1537142" y="5247082"/>
            <a:chExt cx="2036344" cy="954107"/>
          </a:xfrm>
        </p:grpSpPr>
        <p:sp>
          <p:nvSpPr>
            <p:cNvPr id="84" name="TextBox 83"/>
            <p:cNvSpPr txBox="1"/>
            <p:nvPr/>
          </p:nvSpPr>
          <p:spPr>
            <a:xfrm>
              <a:off x="2211030" y="5247082"/>
              <a:ext cx="1362456" cy="95410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&lt;the, 1&gt;,</a:t>
              </a:r>
            </a:p>
            <a:p>
              <a:r>
                <a:rPr lang="en-US" sz="1400" dirty="0" smtClean="0"/>
                <a:t>&lt;mind,1&gt;, </a:t>
              </a:r>
            </a:p>
            <a:p>
              <a:r>
                <a:rPr lang="en-US" sz="1400" dirty="0" smtClean="0"/>
                <a:t>&lt;to, 1&gt;,</a:t>
              </a:r>
            </a:p>
            <a:p>
              <a:r>
                <a:rPr lang="en-US" sz="1400" dirty="0" smtClean="0"/>
                <a:t>&lt;suffer, 1&gt;</a:t>
              </a:r>
              <a:endParaRPr lang="en-US" sz="1400" dirty="0"/>
            </a:p>
          </p:txBody>
        </p:sp>
        <p:cxnSp>
          <p:nvCxnSpPr>
            <p:cNvPr id="85" name="AutoShape 32"/>
            <p:cNvCxnSpPr>
              <a:cxnSpLocks noChangeShapeType="1"/>
              <a:stCxn id="68" idx="3"/>
              <a:endCxn id="84" idx="1"/>
            </p:cNvCxnSpPr>
            <p:nvPr/>
          </p:nvCxnSpPr>
          <p:spPr bwMode="auto">
            <a:xfrm>
              <a:off x="1537142" y="5722958"/>
              <a:ext cx="673888" cy="1178"/>
            </a:xfrm>
            <a:prstGeom prst="straightConnector1">
              <a:avLst/>
            </a:prstGeom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4671754" y="4012884"/>
            <a:ext cx="1362456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&lt;mind, 1&gt;</a:t>
            </a:r>
          </a:p>
          <a:p>
            <a:r>
              <a:rPr lang="en-US" sz="1400" dirty="0" smtClean="0"/>
              <a:t>&lt;suffer, 1&gt;</a:t>
            </a:r>
          </a:p>
        </p:txBody>
      </p:sp>
      <p:cxnSp>
        <p:nvCxnSpPr>
          <p:cNvPr id="36" name="AutoShape 32"/>
          <p:cNvCxnSpPr>
            <a:cxnSpLocks noChangeShapeType="1"/>
            <a:endCxn id="39" idx="1"/>
          </p:cNvCxnSpPr>
          <p:nvPr/>
        </p:nvCxnSpPr>
        <p:spPr bwMode="auto">
          <a:xfrm flipV="1">
            <a:off x="3573486" y="5461348"/>
            <a:ext cx="1083997" cy="262788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AutoShape 32"/>
          <p:cNvCxnSpPr>
            <a:cxnSpLocks noChangeShapeType="1"/>
            <a:stCxn id="84" idx="3"/>
            <a:endCxn id="35" idx="1"/>
          </p:cNvCxnSpPr>
          <p:nvPr/>
        </p:nvCxnSpPr>
        <p:spPr bwMode="auto">
          <a:xfrm flipV="1">
            <a:off x="3573486" y="4274494"/>
            <a:ext cx="1098268" cy="144964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57483" y="5199738"/>
            <a:ext cx="1362456" cy="523220"/>
          </a:xfrm>
          <a:prstGeom prst="rect">
            <a:avLst/>
          </a:prstGeom>
          <a:solidFill>
            <a:srgbClr val="3F5B0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&lt;the, 1&gt;</a:t>
            </a:r>
          </a:p>
          <a:p>
            <a:r>
              <a:rPr lang="en-US" sz="1400" dirty="0" smtClean="0"/>
              <a:t>&lt;to, 1&gt;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00759" y="4013278"/>
            <a:ext cx="1362456" cy="5232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&lt;not, 1&gt;</a:t>
            </a:r>
          </a:p>
          <a:p>
            <a:r>
              <a:rPr lang="en-US" sz="1400" dirty="0" smtClean="0"/>
              <a:t>&lt;or, 1&gt;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00759" y="5286329"/>
            <a:ext cx="1362456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&lt;to, 2&gt;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00759" y="5247082"/>
            <a:ext cx="1362456" cy="5232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&lt;the, 1&gt;</a:t>
            </a:r>
          </a:p>
          <a:p>
            <a:r>
              <a:rPr lang="en-US" sz="1400" dirty="0" smtClean="0"/>
              <a:t>&lt;to, 3&gt;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00759" y="3813799"/>
            <a:ext cx="1362456" cy="95410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&lt;mind, 1&gt;</a:t>
            </a:r>
          </a:p>
          <a:p>
            <a:r>
              <a:rPr lang="en-US" sz="1400" dirty="0" smtClean="0"/>
              <a:t>&lt;not, 1&gt;</a:t>
            </a:r>
          </a:p>
          <a:p>
            <a:r>
              <a:rPr lang="en-US" sz="1400" dirty="0" smtClean="0"/>
              <a:t>&lt;or, 1&gt;</a:t>
            </a:r>
          </a:p>
          <a:p>
            <a:r>
              <a:rPr lang="en-US" sz="1400" dirty="0" smtClean="0"/>
              <a:t>&lt;suffer, 1&gt;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71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4324045" y="4982914"/>
            <a:ext cx="4305738" cy="1051555"/>
          </a:xfrm>
          <a:prstGeom prst="roundRect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4324045" y="3764279"/>
            <a:ext cx="4267506" cy="1051555"/>
          </a:xfrm>
          <a:prstGeom prst="roundRect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4324045" y="2545644"/>
            <a:ext cx="4267506" cy="1051555"/>
          </a:xfrm>
          <a:prstGeom prst="roundRect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4324045" y="1327009"/>
            <a:ext cx="4267506" cy="1051555"/>
          </a:xfrm>
          <a:prstGeom prst="roundRect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3420"/>
            <a:ext cx="8042276" cy="844970"/>
          </a:xfrm>
          <a:ln>
            <a:noFill/>
          </a:ln>
        </p:spPr>
        <p:txBody>
          <a:bodyPr/>
          <a:lstStyle/>
          <a:p>
            <a:r>
              <a:rPr lang="en-US" dirty="0" smtClean="0"/>
              <a:t>Barrier-less MapReduce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540AC919-6389-B842-BFF0-55E19282570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000759" y="1702604"/>
            <a:ext cx="1362456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&lt;be, 2&gt;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7000759" y="5247082"/>
            <a:ext cx="1362456" cy="5232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&lt;the, 1&gt;</a:t>
            </a:r>
          </a:p>
          <a:p>
            <a:r>
              <a:rPr lang="en-US" sz="1400" dirty="0" smtClean="0"/>
              <a:t>&lt;to, 3&gt;</a:t>
            </a:r>
          </a:p>
        </p:txBody>
      </p:sp>
      <p:grpSp>
        <p:nvGrpSpPr>
          <p:cNvPr id="3" name="Group 84"/>
          <p:cNvGrpSpPr/>
          <p:nvPr/>
        </p:nvGrpSpPr>
        <p:grpSpPr>
          <a:xfrm>
            <a:off x="267579" y="2139077"/>
            <a:ext cx="1269563" cy="3845491"/>
            <a:chOff x="267579" y="2139077"/>
            <a:chExt cx="1269563" cy="3845491"/>
          </a:xfrm>
        </p:grpSpPr>
        <p:sp>
          <p:nvSpPr>
            <p:cNvPr id="64" name="TextBox 63"/>
            <p:cNvSpPr txBox="1"/>
            <p:nvPr/>
          </p:nvSpPr>
          <p:spPr>
            <a:xfrm>
              <a:off x="267579" y="2139077"/>
              <a:ext cx="1269563" cy="52322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To be, or not to be: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4879" y="3394770"/>
              <a:ext cx="1242263" cy="5232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that is the question: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1542" y="4410339"/>
              <a:ext cx="1215600" cy="5232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Whether 'tis nobler in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4879" y="5461348"/>
              <a:ext cx="1242263" cy="5232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the mind to suffer</a:t>
              </a:r>
              <a:endParaRPr lang="en-US" sz="1400" dirty="0"/>
            </a:p>
          </p:txBody>
        </p:sp>
      </p:grpSp>
      <p:cxnSp>
        <p:nvCxnSpPr>
          <p:cNvPr id="73" name="AutoShape 32"/>
          <p:cNvCxnSpPr>
            <a:cxnSpLocks noChangeShapeType="1"/>
            <a:stCxn id="64" idx="3"/>
            <a:endCxn id="74" idx="1"/>
          </p:cNvCxnSpPr>
          <p:nvPr/>
        </p:nvCxnSpPr>
        <p:spPr bwMode="auto">
          <a:xfrm>
            <a:off x="1537142" y="2400687"/>
            <a:ext cx="674803" cy="8078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211945" y="1716267"/>
            <a:ext cx="1362456" cy="138499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&lt;to, 1&gt;, </a:t>
            </a:r>
          </a:p>
          <a:p>
            <a:r>
              <a:rPr lang="en-US" sz="1400" dirty="0" smtClean="0"/>
              <a:t>&lt;be, 1&gt;,</a:t>
            </a:r>
          </a:p>
          <a:p>
            <a:r>
              <a:rPr lang="en-US" sz="1400" dirty="0" smtClean="0"/>
              <a:t>&lt;or, 1&gt;, </a:t>
            </a:r>
          </a:p>
          <a:p>
            <a:r>
              <a:rPr lang="en-US" sz="1400" dirty="0" smtClean="0"/>
              <a:t>&lt;not, 1&gt;,</a:t>
            </a:r>
          </a:p>
          <a:p>
            <a:r>
              <a:rPr lang="en-US" sz="1400" dirty="0" smtClean="0"/>
              <a:t>&lt;to, 1&gt;, </a:t>
            </a:r>
          </a:p>
          <a:p>
            <a:r>
              <a:rPr lang="en-US" sz="1400" dirty="0" smtClean="0"/>
              <a:t>&lt;be, 1&gt;</a:t>
            </a:r>
            <a:endParaRPr lang="en-US" sz="1400" dirty="0"/>
          </a:p>
        </p:txBody>
      </p:sp>
      <p:grpSp>
        <p:nvGrpSpPr>
          <p:cNvPr id="6" name="Group 88"/>
          <p:cNvGrpSpPr/>
          <p:nvPr/>
        </p:nvGrpSpPr>
        <p:grpSpPr>
          <a:xfrm>
            <a:off x="1537142" y="5247082"/>
            <a:ext cx="2036344" cy="954107"/>
            <a:chOff x="1537142" y="5247082"/>
            <a:chExt cx="2036344" cy="954107"/>
          </a:xfrm>
        </p:grpSpPr>
        <p:sp>
          <p:nvSpPr>
            <p:cNvPr id="84" name="TextBox 83"/>
            <p:cNvSpPr txBox="1"/>
            <p:nvPr/>
          </p:nvSpPr>
          <p:spPr>
            <a:xfrm>
              <a:off x="2211030" y="5247082"/>
              <a:ext cx="1362456" cy="95410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&lt;the, 1&gt;,</a:t>
              </a:r>
            </a:p>
            <a:p>
              <a:r>
                <a:rPr lang="en-US" sz="1400" dirty="0" smtClean="0"/>
                <a:t>&lt;mind,1&gt;, </a:t>
              </a:r>
            </a:p>
            <a:p>
              <a:r>
                <a:rPr lang="en-US" sz="1400" dirty="0" smtClean="0"/>
                <a:t>&lt;to, 1&gt;,</a:t>
              </a:r>
            </a:p>
            <a:p>
              <a:r>
                <a:rPr lang="en-US" sz="1400" dirty="0" smtClean="0"/>
                <a:t>&lt;suffer, 1&gt;</a:t>
              </a:r>
              <a:endParaRPr lang="en-US" sz="1400" dirty="0"/>
            </a:p>
          </p:txBody>
        </p:sp>
        <p:cxnSp>
          <p:nvCxnSpPr>
            <p:cNvPr id="85" name="AutoShape 32"/>
            <p:cNvCxnSpPr>
              <a:cxnSpLocks noChangeShapeType="1"/>
              <a:stCxn id="68" idx="3"/>
              <a:endCxn id="84" idx="1"/>
            </p:cNvCxnSpPr>
            <p:nvPr/>
          </p:nvCxnSpPr>
          <p:spPr bwMode="auto">
            <a:xfrm>
              <a:off x="1537142" y="5722958"/>
              <a:ext cx="673888" cy="1178"/>
            </a:xfrm>
            <a:prstGeom prst="straightConnector1">
              <a:avLst/>
            </a:prstGeom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672667" y="2947373"/>
            <a:ext cx="1362456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&lt;in, 1&gt;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71754" y="4112982"/>
            <a:ext cx="1362456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&lt;nobler, 1&gt;,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57483" y="5209008"/>
            <a:ext cx="1362456" cy="523220"/>
          </a:xfrm>
          <a:prstGeom prst="rect">
            <a:avLst/>
          </a:prstGeom>
          <a:solidFill>
            <a:srgbClr val="3F5B0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&lt;whether, 1&gt;</a:t>
            </a:r>
          </a:p>
          <a:p>
            <a:r>
              <a:rPr lang="en-US" sz="1400" dirty="0" smtClean="0"/>
              <a:t>&lt;tis, 1&gt;</a:t>
            </a:r>
          </a:p>
        </p:txBody>
      </p:sp>
      <p:cxnSp>
        <p:nvCxnSpPr>
          <p:cNvPr id="31" name="AutoShape 32"/>
          <p:cNvCxnSpPr>
            <a:cxnSpLocks noChangeShapeType="1"/>
            <a:stCxn id="37" idx="3"/>
            <a:endCxn id="30" idx="1"/>
          </p:cNvCxnSpPr>
          <p:nvPr/>
        </p:nvCxnSpPr>
        <p:spPr bwMode="auto">
          <a:xfrm>
            <a:off x="3573488" y="4690827"/>
            <a:ext cx="1083995" cy="779791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AutoShape 32"/>
          <p:cNvCxnSpPr>
            <a:cxnSpLocks noChangeShapeType="1"/>
            <a:stCxn id="37" idx="3"/>
            <a:endCxn id="29" idx="1"/>
          </p:cNvCxnSpPr>
          <p:nvPr/>
        </p:nvCxnSpPr>
        <p:spPr bwMode="auto">
          <a:xfrm flipV="1">
            <a:off x="3573488" y="4266871"/>
            <a:ext cx="1098266" cy="423956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AutoShape 32"/>
          <p:cNvCxnSpPr>
            <a:cxnSpLocks noChangeShapeType="1"/>
            <a:stCxn id="37" idx="3"/>
            <a:endCxn id="28" idx="1"/>
          </p:cNvCxnSpPr>
          <p:nvPr/>
        </p:nvCxnSpPr>
        <p:spPr bwMode="auto">
          <a:xfrm flipV="1">
            <a:off x="3573488" y="3101262"/>
            <a:ext cx="1099179" cy="158956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4" name="Group 90"/>
          <p:cNvGrpSpPr/>
          <p:nvPr/>
        </p:nvGrpSpPr>
        <p:grpSpPr>
          <a:xfrm>
            <a:off x="1537142" y="4213773"/>
            <a:ext cx="2036346" cy="954107"/>
            <a:chOff x="1537142" y="4213773"/>
            <a:chExt cx="2036346" cy="954107"/>
          </a:xfrm>
        </p:grpSpPr>
        <p:sp>
          <p:nvSpPr>
            <p:cNvPr id="37" name="TextBox 36"/>
            <p:cNvSpPr txBox="1"/>
            <p:nvPr/>
          </p:nvSpPr>
          <p:spPr>
            <a:xfrm>
              <a:off x="2211032" y="4213773"/>
              <a:ext cx="1362456" cy="9541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&lt;whether, 1&gt;,</a:t>
              </a:r>
            </a:p>
            <a:p>
              <a:r>
                <a:rPr lang="en-US" sz="1400" dirty="0" smtClean="0"/>
                <a:t>&lt;tis, 1&gt;,</a:t>
              </a:r>
            </a:p>
            <a:p>
              <a:r>
                <a:rPr lang="en-US" sz="1400" dirty="0" smtClean="0"/>
                <a:t>&lt;nobler, 1&gt;,</a:t>
              </a:r>
            </a:p>
            <a:p>
              <a:r>
                <a:rPr lang="en-US" sz="1400" dirty="0" smtClean="0"/>
                <a:t>&lt;in, 1&gt;</a:t>
              </a:r>
            </a:p>
          </p:txBody>
        </p:sp>
        <p:cxnSp>
          <p:nvCxnSpPr>
            <p:cNvPr id="40" name="AutoShape 32"/>
            <p:cNvCxnSpPr>
              <a:cxnSpLocks noChangeShapeType="1"/>
              <a:endCxn id="37" idx="1"/>
            </p:cNvCxnSpPr>
            <p:nvPr/>
          </p:nvCxnSpPr>
          <p:spPr bwMode="auto">
            <a:xfrm>
              <a:off x="1537142" y="4671949"/>
              <a:ext cx="673890" cy="18878"/>
            </a:xfrm>
            <a:prstGeom prst="straightConnector1">
              <a:avLst/>
            </a:prstGeom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7000759" y="2947373"/>
            <a:ext cx="1362456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&lt;in, 1&gt;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000759" y="5035268"/>
            <a:ext cx="1362456" cy="95410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&lt;the, 1&gt;,</a:t>
            </a:r>
          </a:p>
          <a:p>
            <a:r>
              <a:rPr lang="en-US" sz="1400" dirty="0" smtClean="0"/>
              <a:t>&lt;tis, 1&gt;,</a:t>
            </a:r>
          </a:p>
          <a:p>
            <a:r>
              <a:rPr lang="en-US" sz="1400" dirty="0" smtClean="0"/>
              <a:t>&lt;to, 3&gt;,</a:t>
            </a:r>
          </a:p>
          <a:p>
            <a:r>
              <a:rPr lang="en-US" sz="1400" dirty="0" smtClean="0"/>
              <a:t>&lt;whether, 1&gt;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00759" y="3813799"/>
            <a:ext cx="1362456" cy="95410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&lt;mind, 1&gt;</a:t>
            </a:r>
          </a:p>
          <a:p>
            <a:r>
              <a:rPr lang="en-US" sz="1400" dirty="0" smtClean="0"/>
              <a:t>&lt;not, 1&gt;</a:t>
            </a:r>
          </a:p>
          <a:p>
            <a:r>
              <a:rPr lang="en-US" sz="1400" dirty="0" smtClean="0"/>
              <a:t>&lt;or, 1&gt;</a:t>
            </a:r>
          </a:p>
          <a:p>
            <a:r>
              <a:rPr lang="en-US" sz="1400" dirty="0" smtClean="0"/>
              <a:t>&lt;suffer, 1&gt;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00759" y="3789835"/>
            <a:ext cx="1362456" cy="10156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&lt;mind, 1&gt;</a:t>
            </a:r>
          </a:p>
          <a:p>
            <a:r>
              <a:rPr lang="en-US" sz="1200" dirty="0" smtClean="0"/>
              <a:t>&lt;nobler, 1&gt;</a:t>
            </a:r>
          </a:p>
          <a:p>
            <a:r>
              <a:rPr lang="en-US" sz="1200" dirty="0" smtClean="0"/>
              <a:t>&lt;not, 1&gt;</a:t>
            </a:r>
          </a:p>
          <a:p>
            <a:r>
              <a:rPr lang="en-US" sz="1200" dirty="0" smtClean="0"/>
              <a:t>&lt;or, 1&gt;</a:t>
            </a:r>
          </a:p>
          <a:p>
            <a:r>
              <a:rPr lang="en-US" sz="1200" dirty="0" smtClean="0"/>
              <a:t>&lt;suffer, 1&gt;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47" grpId="0" animBg="1"/>
      <p:bldP spid="49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4324045" y="4982914"/>
            <a:ext cx="4305738" cy="1051555"/>
          </a:xfrm>
          <a:prstGeom prst="roundRect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4324045" y="3764279"/>
            <a:ext cx="4267506" cy="1051555"/>
          </a:xfrm>
          <a:prstGeom prst="roundRect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4324045" y="2545644"/>
            <a:ext cx="4267506" cy="1051555"/>
          </a:xfrm>
          <a:prstGeom prst="roundRect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4324045" y="1327009"/>
            <a:ext cx="4267506" cy="1051555"/>
          </a:xfrm>
          <a:prstGeom prst="roundRect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3420"/>
            <a:ext cx="8042276" cy="844970"/>
          </a:xfrm>
          <a:ln>
            <a:noFill/>
          </a:ln>
        </p:spPr>
        <p:txBody>
          <a:bodyPr/>
          <a:lstStyle/>
          <a:p>
            <a:r>
              <a:rPr lang="en-US" dirty="0" smtClean="0"/>
              <a:t>Barrier-less MapReduce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540AC919-6389-B842-BFF0-55E19282570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000759" y="1702604"/>
            <a:ext cx="1362456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&lt;be, 2&gt;</a:t>
            </a:r>
            <a:endParaRPr lang="en-US" sz="1400" dirty="0"/>
          </a:p>
        </p:txBody>
      </p:sp>
      <p:grpSp>
        <p:nvGrpSpPr>
          <p:cNvPr id="3" name="Group 84"/>
          <p:cNvGrpSpPr/>
          <p:nvPr/>
        </p:nvGrpSpPr>
        <p:grpSpPr>
          <a:xfrm>
            <a:off x="267579" y="2139077"/>
            <a:ext cx="1269563" cy="3845491"/>
            <a:chOff x="267579" y="2139077"/>
            <a:chExt cx="1269563" cy="3845491"/>
          </a:xfrm>
        </p:grpSpPr>
        <p:sp>
          <p:nvSpPr>
            <p:cNvPr id="64" name="TextBox 63"/>
            <p:cNvSpPr txBox="1"/>
            <p:nvPr/>
          </p:nvSpPr>
          <p:spPr>
            <a:xfrm>
              <a:off x="267579" y="2139077"/>
              <a:ext cx="1269563" cy="52322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To be, or not to be: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4879" y="3394770"/>
              <a:ext cx="1242263" cy="5232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that is the question: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1542" y="4410339"/>
              <a:ext cx="1215600" cy="5232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Whether 'tis nobler in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4879" y="5461348"/>
              <a:ext cx="1242263" cy="5232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the mind to suffer</a:t>
              </a:r>
              <a:endParaRPr lang="en-US" sz="1400" dirty="0"/>
            </a:p>
          </p:txBody>
        </p:sp>
      </p:grpSp>
      <p:cxnSp>
        <p:nvCxnSpPr>
          <p:cNvPr id="73" name="AutoShape 32"/>
          <p:cNvCxnSpPr>
            <a:cxnSpLocks noChangeShapeType="1"/>
            <a:stCxn id="64" idx="3"/>
            <a:endCxn id="74" idx="1"/>
          </p:cNvCxnSpPr>
          <p:nvPr/>
        </p:nvCxnSpPr>
        <p:spPr bwMode="auto">
          <a:xfrm>
            <a:off x="1537142" y="2400687"/>
            <a:ext cx="674803" cy="8078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211945" y="1716267"/>
            <a:ext cx="1362456" cy="138499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&lt;to, 1&gt;, </a:t>
            </a:r>
          </a:p>
          <a:p>
            <a:r>
              <a:rPr lang="en-US" sz="1400" dirty="0" smtClean="0"/>
              <a:t>&lt;be, 1&gt;,</a:t>
            </a:r>
          </a:p>
          <a:p>
            <a:r>
              <a:rPr lang="en-US" sz="1400" dirty="0" smtClean="0"/>
              <a:t>&lt;or, 1&gt;, </a:t>
            </a:r>
          </a:p>
          <a:p>
            <a:r>
              <a:rPr lang="en-US" sz="1400" dirty="0" smtClean="0"/>
              <a:t>&lt;not, 1&gt;,</a:t>
            </a:r>
          </a:p>
          <a:p>
            <a:r>
              <a:rPr lang="en-US" sz="1400" dirty="0" smtClean="0"/>
              <a:t>&lt;to, 1&gt;, </a:t>
            </a:r>
          </a:p>
          <a:p>
            <a:r>
              <a:rPr lang="en-US" sz="1400" dirty="0" smtClean="0"/>
              <a:t>&lt;be, 1&gt;</a:t>
            </a:r>
            <a:endParaRPr lang="en-US" sz="1400" dirty="0"/>
          </a:p>
        </p:txBody>
      </p:sp>
      <p:grpSp>
        <p:nvGrpSpPr>
          <p:cNvPr id="6" name="Group 88"/>
          <p:cNvGrpSpPr/>
          <p:nvPr/>
        </p:nvGrpSpPr>
        <p:grpSpPr>
          <a:xfrm>
            <a:off x="1537142" y="5247082"/>
            <a:ext cx="2036344" cy="954107"/>
            <a:chOff x="1537142" y="5247082"/>
            <a:chExt cx="2036344" cy="954107"/>
          </a:xfrm>
        </p:grpSpPr>
        <p:sp>
          <p:nvSpPr>
            <p:cNvPr id="84" name="TextBox 83"/>
            <p:cNvSpPr txBox="1"/>
            <p:nvPr/>
          </p:nvSpPr>
          <p:spPr>
            <a:xfrm>
              <a:off x="2211030" y="5247082"/>
              <a:ext cx="1362456" cy="95410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&lt;the, 1&gt;,</a:t>
              </a:r>
            </a:p>
            <a:p>
              <a:r>
                <a:rPr lang="en-US" sz="1400" dirty="0" smtClean="0"/>
                <a:t>&lt;mind,1&gt;, </a:t>
              </a:r>
            </a:p>
            <a:p>
              <a:r>
                <a:rPr lang="en-US" sz="1400" dirty="0" smtClean="0"/>
                <a:t>&lt;to, 1&gt;,</a:t>
              </a:r>
            </a:p>
            <a:p>
              <a:r>
                <a:rPr lang="en-US" sz="1400" dirty="0" smtClean="0"/>
                <a:t>&lt;suffer, 1&gt;</a:t>
              </a:r>
              <a:endParaRPr lang="en-US" sz="1400" dirty="0"/>
            </a:p>
          </p:txBody>
        </p:sp>
        <p:cxnSp>
          <p:nvCxnSpPr>
            <p:cNvPr id="85" name="AutoShape 32"/>
            <p:cNvCxnSpPr>
              <a:cxnSpLocks noChangeShapeType="1"/>
              <a:stCxn id="68" idx="3"/>
              <a:endCxn id="84" idx="1"/>
            </p:cNvCxnSpPr>
            <p:nvPr/>
          </p:nvCxnSpPr>
          <p:spPr bwMode="auto">
            <a:xfrm>
              <a:off x="1537142" y="5722958"/>
              <a:ext cx="673888" cy="1178"/>
            </a:xfrm>
            <a:prstGeom prst="straightConnector1">
              <a:avLst/>
            </a:prstGeom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" name="Group 90"/>
          <p:cNvGrpSpPr/>
          <p:nvPr/>
        </p:nvGrpSpPr>
        <p:grpSpPr>
          <a:xfrm>
            <a:off x="1537142" y="4213773"/>
            <a:ext cx="2036346" cy="954107"/>
            <a:chOff x="1537142" y="4213773"/>
            <a:chExt cx="2036346" cy="954107"/>
          </a:xfrm>
        </p:grpSpPr>
        <p:sp>
          <p:nvSpPr>
            <p:cNvPr id="37" name="TextBox 36"/>
            <p:cNvSpPr txBox="1"/>
            <p:nvPr/>
          </p:nvSpPr>
          <p:spPr>
            <a:xfrm>
              <a:off x="2211032" y="4213773"/>
              <a:ext cx="1362456" cy="9541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&lt;whether, 1&gt;,</a:t>
              </a:r>
            </a:p>
            <a:p>
              <a:r>
                <a:rPr lang="en-US" sz="1400" dirty="0" smtClean="0"/>
                <a:t>&lt;tis, 1&gt;,</a:t>
              </a:r>
            </a:p>
            <a:p>
              <a:r>
                <a:rPr lang="en-US" sz="1400" dirty="0" smtClean="0"/>
                <a:t>&lt;nobler, 1&gt;,</a:t>
              </a:r>
            </a:p>
            <a:p>
              <a:r>
                <a:rPr lang="en-US" sz="1400" dirty="0" smtClean="0"/>
                <a:t>&lt;in, 1&gt;</a:t>
              </a:r>
            </a:p>
          </p:txBody>
        </p:sp>
        <p:cxnSp>
          <p:nvCxnSpPr>
            <p:cNvPr id="40" name="AutoShape 32"/>
            <p:cNvCxnSpPr>
              <a:cxnSpLocks noChangeShapeType="1"/>
              <a:endCxn id="37" idx="1"/>
            </p:cNvCxnSpPr>
            <p:nvPr/>
          </p:nvCxnSpPr>
          <p:spPr bwMode="auto">
            <a:xfrm>
              <a:off x="1537142" y="4671949"/>
              <a:ext cx="673890" cy="18878"/>
            </a:xfrm>
            <a:prstGeom prst="straightConnector1">
              <a:avLst/>
            </a:prstGeom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7000759" y="2947373"/>
            <a:ext cx="1362456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&lt;in, 1&gt;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7000759" y="3790382"/>
            <a:ext cx="1362456" cy="10156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&lt;mind, 1&gt;</a:t>
            </a:r>
          </a:p>
          <a:p>
            <a:r>
              <a:rPr lang="en-US" sz="1200" dirty="0" smtClean="0"/>
              <a:t>&lt;nobler, 1&gt;</a:t>
            </a:r>
          </a:p>
          <a:p>
            <a:r>
              <a:rPr lang="en-US" sz="1200" dirty="0" smtClean="0"/>
              <a:t>&lt;not, 1&gt;</a:t>
            </a:r>
          </a:p>
          <a:p>
            <a:r>
              <a:rPr lang="en-US" sz="1200" dirty="0" smtClean="0"/>
              <a:t>&lt;or, 1&gt;</a:t>
            </a:r>
          </a:p>
          <a:p>
            <a:r>
              <a:rPr lang="en-US" sz="1200" dirty="0" smtClean="0"/>
              <a:t>&lt;suffer, 1&gt;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00759" y="5037555"/>
            <a:ext cx="1362456" cy="95410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&lt;the, 1&gt;,</a:t>
            </a:r>
          </a:p>
          <a:p>
            <a:r>
              <a:rPr lang="en-US" sz="1400" dirty="0" smtClean="0"/>
              <a:t>&lt;tis, 1&gt;,</a:t>
            </a:r>
          </a:p>
          <a:p>
            <a:r>
              <a:rPr lang="en-US" sz="1400" dirty="0" smtClean="0"/>
              <a:t>&lt;to, 3&gt;,</a:t>
            </a:r>
          </a:p>
          <a:p>
            <a:r>
              <a:rPr lang="en-US" sz="1400" dirty="0" smtClean="0"/>
              <a:t>&lt;whether, 1&gt;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71753" y="2910894"/>
            <a:ext cx="1362456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&lt;is, 1&gt;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71754" y="4119232"/>
            <a:ext cx="1362455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&lt;question,1&gt;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72668" y="5253727"/>
            <a:ext cx="1362456" cy="523220"/>
          </a:xfrm>
          <a:prstGeom prst="rect">
            <a:avLst/>
          </a:prstGeom>
          <a:solidFill>
            <a:srgbClr val="3F5B0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&lt;that, 1&gt;,</a:t>
            </a:r>
          </a:p>
          <a:p>
            <a:r>
              <a:rPr lang="en-US" sz="1400" dirty="0" smtClean="0"/>
              <a:t>&lt;the, 1&gt;</a:t>
            </a:r>
          </a:p>
        </p:txBody>
      </p:sp>
      <p:cxnSp>
        <p:nvCxnSpPr>
          <p:cNvPr id="38" name="AutoShape 32"/>
          <p:cNvCxnSpPr>
            <a:cxnSpLocks noChangeShapeType="1"/>
            <a:stCxn id="44" idx="3"/>
            <a:endCxn id="35" idx="1"/>
          </p:cNvCxnSpPr>
          <p:nvPr/>
        </p:nvCxnSpPr>
        <p:spPr bwMode="auto">
          <a:xfrm>
            <a:off x="3573487" y="3657518"/>
            <a:ext cx="1098267" cy="61560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AutoShape 32"/>
          <p:cNvCxnSpPr>
            <a:cxnSpLocks noChangeShapeType="1"/>
            <a:stCxn id="44" idx="3"/>
            <a:endCxn id="34" idx="1"/>
          </p:cNvCxnSpPr>
          <p:nvPr/>
        </p:nvCxnSpPr>
        <p:spPr bwMode="auto">
          <a:xfrm flipV="1">
            <a:off x="3573487" y="3064783"/>
            <a:ext cx="1098266" cy="59273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AutoShape 32"/>
          <p:cNvCxnSpPr>
            <a:cxnSpLocks noChangeShapeType="1"/>
            <a:stCxn id="44" idx="3"/>
            <a:endCxn id="36" idx="1"/>
          </p:cNvCxnSpPr>
          <p:nvPr/>
        </p:nvCxnSpPr>
        <p:spPr bwMode="auto">
          <a:xfrm>
            <a:off x="3573487" y="3657518"/>
            <a:ext cx="1099181" cy="185781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2" name="Group 92"/>
          <p:cNvGrpSpPr/>
          <p:nvPr/>
        </p:nvGrpSpPr>
        <p:grpSpPr>
          <a:xfrm>
            <a:off x="1537142" y="3180464"/>
            <a:ext cx="2036345" cy="954107"/>
            <a:chOff x="1537142" y="3180464"/>
            <a:chExt cx="2036345" cy="954107"/>
          </a:xfrm>
        </p:grpSpPr>
        <p:sp>
          <p:nvSpPr>
            <p:cNvPr id="44" name="TextBox 43"/>
            <p:cNvSpPr txBox="1"/>
            <p:nvPr/>
          </p:nvSpPr>
          <p:spPr>
            <a:xfrm>
              <a:off x="2211031" y="3180464"/>
              <a:ext cx="1362456" cy="9541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&lt;that, 1&gt;, </a:t>
              </a:r>
            </a:p>
            <a:p>
              <a:r>
                <a:rPr lang="en-US" sz="1400" dirty="0" smtClean="0"/>
                <a:t>&lt;is, 1&gt;,</a:t>
              </a:r>
            </a:p>
            <a:p>
              <a:r>
                <a:rPr lang="en-US" sz="1400" dirty="0" smtClean="0"/>
                <a:t>&lt;the, 1&gt;, </a:t>
              </a:r>
            </a:p>
            <a:p>
              <a:r>
                <a:rPr lang="en-US" sz="1400" dirty="0" smtClean="0"/>
                <a:t>&lt;question, 1&gt;</a:t>
              </a:r>
            </a:p>
          </p:txBody>
        </p:sp>
        <p:cxnSp>
          <p:nvCxnSpPr>
            <p:cNvPr id="45" name="AutoShape 32"/>
            <p:cNvCxnSpPr>
              <a:cxnSpLocks noChangeShapeType="1"/>
              <a:endCxn id="44" idx="1"/>
            </p:cNvCxnSpPr>
            <p:nvPr/>
          </p:nvCxnSpPr>
          <p:spPr bwMode="auto">
            <a:xfrm>
              <a:off x="1537142" y="3656380"/>
              <a:ext cx="673889" cy="1138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7000759" y="2796845"/>
            <a:ext cx="1362456" cy="5232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&lt;in, 1&gt;,</a:t>
            </a:r>
          </a:p>
          <a:p>
            <a:r>
              <a:rPr lang="en-US" sz="1400" dirty="0" smtClean="0"/>
              <a:t>&lt;is, 1&gt;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00759" y="3800171"/>
            <a:ext cx="1476625" cy="10156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&lt;mind, 1&gt;</a:t>
            </a:r>
          </a:p>
          <a:p>
            <a:r>
              <a:rPr lang="en-US" sz="1200" dirty="0" smtClean="0"/>
              <a:t>&lt;nobler, 1&gt;</a:t>
            </a:r>
          </a:p>
          <a:p>
            <a:r>
              <a:rPr lang="en-US" sz="1200" dirty="0" smtClean="0"/>
              <a:t>&lt;not, 1&gt;, &lt;or, 1&gt;</a:t>
            </a:r>
          </a:p>
          <a:p>
            <a:r>
              <a:rPr lang="en-US" sz="1200" dirty="0" smtClean="0"/>
              <a:t>&lt;question, 1&gt;</a:t>
            </a:r>
          </a:p>
          <a:p>
            <a:r>
              <a:rPr lang="en-US" sz="1200" dirty="0" smtClean="0"/>
              <a:t>&lt;suffer, 1&gt;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55034" y="5030461"/>
            <a:ext cx="1822350" cy="95410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&lt;that, 1&gt;</a:t>
            </a:r>
          </a:p>
          <a:p>
            <a:r>
              <a:rPr lang="en-US" sz="1400" dirty="0" smtClean="0"/>
              <a:t>&lt;the, 2&gt;,</a:t>
            </a:r>
          </a:p>
          <a:p>
            <a:r>
              <a:rPr lang="en-US" sz="1400" dirty="0" smtClean="0"/>
              <a:t>&lt;tis, 1&gt;,&lt;to, 3&gt;,</a:t>
            </a:r>
          </a:p>
          <a:p>
            <a:r>
              <a:rPr lang="en-US" sz="1400" dirty="0" smtClean="0"/>
              <a:t>&lt;whether, 1&gt;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34" grpId="0" animBg="1"/>
      <p:bldP spid="35" grpId="0" animBg="1"/>
      <p:bldP spid="36" grpId="0" animBg="1"/>
      <p:bldP spid="53" grpId="0" animBg="1"/>
      <p:bldP spid="54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B4D1-0CC1-714D-90C8-A1D1E1A50DA7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9" name="Chart 8"/>
          <p:cNvGraphicFramePr/>
          <p:nvPr/>
        </p:nvGraphicFramePr>
        <p:xfrm>
          <a:off x="606358" y="1284203"/>
          <a:ext cx="8031389" cy="4736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Chart bld="series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89034"/>
            <a:ext cx="8042276" cy="4726459"/>
          </a:xfrm>
        </p:spPr>
        <p:txBody>
          <a:bodyPr/>
          <a:lstStyle/>
          <a:p>
            <a:r>
              <a:rPr lang="en-US" dirty="0" smtClean="0"/>
              <a:t>Modified Hadoop 0.20</a:t>
            </a:r>
          </a:p>
          <a:p>
            <a:pPr lvl="1"/>
            <a:r>
              <a:rPr lang="en-US" dirty="0" smtClean="0"/>
              <a:t>Bypass the sorting mechanism</a:t>
            </a:r>
          </a:p>
          <a:p>
            <a:pPr lvl="1"/>
            <a:r>
              <a:rPr lang="en-US" dirty="0" smtClean="0"/>
              <a:t>Modify reduce invocation so it can be called with a single record</a:t>
            </a:r>
          </a:p>
          <a:p>
            <a:r>
              <a:rPr lang="en-US" dirty="0" smtClean="0"/>
              <a:t>Shared buffer producer consumer</a:t>
            </a:r>
          </a:p>
          <a:p>
            <a:pPr lvl="1"/>
            <a:r>
              <a:rPr lang="en-US" dirty="0" smtClean="0"/>
              <a:t>first thread shuffles intermediate data</a:t>
            </a:r>
          </a:p>
          <a:p>
            <a:pPr lvl="1"/>
            <a:r>
              <a:rPr lang="en-US" dirty="0" smtClean="0"/>
              <a:t>other thread applies reduce function on shuffled data</a:t>
            </a:r>
          </a:p>
          <a:p>
            <a:r>
              <a:rPr lang="en-US" dirty="0" smtClean="0"/>
              <a:t>Configurable boolean flag</a:t>
            </a:r>
          </a:p>
          <a:p>
            <a:pPr lvl="1"/>
            <a:r>
              <a:rPr lang="en-US" dirty="0" smtClean="0"/>
              <a:t>conf.setBarrier(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true/false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Classifying Reduce Operations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639" y="1489811"/>
            <a:ext cx="8229600" cy="4625609"/>
          </a:xfrm>
        </p:spPr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Post-reduction processing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Single reducer aggregation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Sorting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Selection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Aggregation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Identity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Cross-key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Classifying Reduce Operations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639" y="1489811"/>
            <a:ext cx="8229600" cy="4625609"/>
          </a:xfrm>
        </p:spPr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900000"/>
                </a:solidFill>
              </a:rPr>
              <a:t>Post-reduction processing</a:t>
            </a:r>
          </a:p>
          <a:p>
            <a:pPr marL="633222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900000"/>
                </a:solidFill>
              </a:rPr>
              <a:t>Single reducer aggregation</a:t>
            </a:r>
          </a:p>
          <a:p>
            <a:pPr marL="633222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900000"/>
                </a:solidFill>
              </a:rPr>
              <a:t>Sorting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Selection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Aggregation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Identity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Cross-key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Post Reduction Processing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8472"/>
            <a:ext cx="8686800" cy="4625609"/>
          </a:xfrm>
        </p:spPr>
        <p:txBody>
          <a:bodyPr>
            <a:noAutofit/>
          </a:bodyPr>
          <a:lstStyle/>
          <a:p>
            <a:pPr marL="633222" indent="-514350"/>
            <a:r>
              <a:rPr lang="en-US" dirty="0" smtClean="0"/>
              <a:t>Two step process</a:t>
            </a:r>
          </a:p>
          <a:p>
            <a:pPr marL="969772" lvl="1" indent="-514350"/>
            <a:r>
              <a:rPr lang="en-US" sz="2000" dirty="0" smtClean="0"/>
              <a:t>Entries are processed and inserted in temp structure</a:t>
            </a:r>
          </a:p>
          <a:p>
            <a:pPr marL="969772" lvl="1" indent="-514350"/>
            <a:r>
              <a:rPr lang="en-US" sz="2000" dirty="0" smtClean="0"/>
              <a:t>Post-processing operation applied finally</a:t>
            </a:r>
            <a:endParaRPr lang="en-US" sz="2000" dirty="0" smtClean="0"/>
          </a:p>
          <a:p>
            <a:pPr marL="633222" indent="-514350"/>
            <a:r>
              <a:rPr lang="en-US" dirty="0" smtClean="0"/>
              <a:t>E.g.: </a:t>
            </a:r>
            <a:r>
              <a:rPr lang="en-US" dirty="0" smtClean="0"/>
              <a:t>Last.fm tracks the number of unique users listening to a particular music track</a:t>
            </a:r>
          </a:p>
          <a:p>
            <a:pPr marL="633222" indent="-514350"/>
            <a:r>
              <a:rPr lang="en-US" dirty="0" smtClean="0"/>
              <a:t>Default implementation</a:t>
            </a:r>
          </a:p>
          <a:p>
            <a:pPr marL="969772" lvl="1" indent="-514350"/>
            <a:r>
              <a:rPr lang="en-US" sz="2000" dirty="0" smtClean="0"/>
              <a:t>Group users by track by emitting &lt;TrackId, UserID&gt;</a:t>
            </a:r>
          </a:p>
          <a:p>
            <a:pPr marL="969772" lvl="1" indent="-514350"/>
            <a:r>
              <a:rPr lang="en-US" sz="2000" dirty="0" smtClean="0"/>
              <a:t>Finally find the number of unique users</a:t>
            </a:r>
            <a:endParaRPr lang="en-US" sz="2400" dirty="0" smtClean="0"/>
          </a:p>
          <a:p>
            <a:pPr marL="633222" indent="-514350"/>
            <a:r>
              <a:rPr lang="en-US" dirty="0" smtClean="0"/>
              <a:t>Barrier-less implementation</a:t>
            </a:r>
            <a:endParaRPr lang="en-US" sz="2000" dirty="0" smtClean="0"/>
          </a:p>
          <a:p>
            <a:pPr marL="969772" lvl="1" indent="-514350"/>
            <a:r>
              <a:rPr lang="en-US" sz="2000" dirty="0" smtClean="0"/>
              <a:t>Maintain a </a:t>
            </a:r>
            <a:r>
              <a:rPr lang="en-US" sz="2000" b="1" dirty="0" smtClean="0">
                <a:solidFill>
                  <a:srgbClr val="900000"/>
                </a:solidFill>
              </a:rPr>
              <a:t>set </a:t>
            </a:r>
            <a:r>
              <a:rPr lang="en-US" sz="2000" dirty="0" smtClean="0"/>
              <a:t>for each TrackId with the UserIDs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96355"/>
            <a:ext cx="8042276" cy="844970"/>
          </a:xfrm>
        </p:spPr>
        <p:txBody>
          <a:bodyPr/>
          <a:lstStyle/>
          <a:p>
            <a:r>
              <a:rPr lang="en-US" dirty="0" smtClean="0"/>
              <a:t>Single Reducer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49537"/>
            <a:ext cx="8042276" cy="4726459"/>
          </a:xfrm>
        </p:spPr>
        <p:txBody>
          <a:bodyPr/>
          <a:lstStyle/>
          <a:p>
            <a:r>
              <a:rPr lang="en-US" dirty="0" smtClean="0"/>
              <a:t>Use single reducer to aggregate output from multiple map tasks</a:t>
            </a:r>
            <a:endParaRPr lang="en-US" dirty="0" smtClean="0"/>
          </a:p>
          <a:p>
            <a:r>
              <a:rPr lang="en-US" dirty="0" smtClean="0"/>
              <a:t>E.g.: </a:t>
            </a:r>
            <a:r>
              <a:rPr lang="en-US" dirty="0" smtClean="0"/>
              <a:t>Computing Black-Scholes option pricing</a:t>
            </a:r>
          </a:p>
          <a:p>
            <a:pPr lvl="1"/>
            <a:r>
              <a:rPr lang="en-US" dirty="0" smtClean="0"/>
              <a:t>Map computes exponentiations</a:t>
            </a:r>
          </a:p>
          <a:p>
            <a:pPr lvl="1"/>
            <a:r>
              <a:rPr lang="en-US" dirty="0" smtClean="0"/>
              <a:t>Single reduce computes mean and std dev	</a:t>
            </a:r>
          </a:p>
          <a:p>
            <a:r>
              <a:rPr lang="en-US" dirty="0" smtClean="0"/>
              <a:t>Barrier-less implementation</a:t>
            </a:r>
          </a:p>
          <a:p>
            <a:pPr lvl="1"/>
            <a:r>
              <a:rPr lang="en-US" dirty="0" smtClean="0"/>
              <a:t>Reducer keeps running sum and sum of squares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Sorting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spcAft>
                <a:spcPts val="600"/>
              </a:spcAft>
            </a:pPr>
            <a:r>
              <a:rPr lang="en-US" dirty="0" smtClean="0"/>
              <a:t>One of the few applications which requires sorted keys</a:t>
            </a:r>
          </a:p>
          <a:p>
            <a:pPr marL="633222" indent="-514350">
              <a:spcAft>
                <a:spcPts val="600"/>
              </a:spcAft>
            </a:pPr>
            <a:r>
              <a:rPr lang="en-US" dirty="0" smtClean="0"/>
              <a:t>TeraSort and other sorting benchmarks</a:t>
            </a:r>
          </a:p>
          <a:p>
            <a:pPr marL="633222" indent="-514350">
              <a:spcAft>
                <a:spcPts val="600"/>
              </a:spcAft>
            </a:pPr>
            <a:r>
              <a:rPr lang="en-US" dirty="0" smtClean="0"/>
              <a:t>Use identity map and identity reduce function</a:t>
            </a:r>
          </a:p>
          <a:p>
            <a:pPr marL="1191006" lvl="2" indent="-514350">
              <a:spcAft>
                <a:spcPts val="600"/>
              </a:spcAft>
            </a:pPr>
            <a:r>
              <a:rPr lang="en-US" dirty="0" smtClean="0"/>
              <a:t>Framework does the sorting in the shuffle phase</a:t>
            </a:r>
          </a:p>
          <a:p>
            <a:pPr marL="589280" indent="-514350">
              <a:spcAft>
                <a:spcPts val="600"/>
              </a:spcAft>
            </a:pPr>
            <a:r>
              <a:rPr lang="en-US" dirty="0" smtClean="0"/>
              <a:t>Barrier-less: Use Red-Black tree</a:t>
            </a:r>
          </a:p>
          <a:p>
            <a:pPr marL="1191006" lvl="2" indent="-514350">
              <a:spcAft>
                <a:spcPts val="600"/>
              </a:spcAft>
            </a:pPr>
            <a:r>
              <a:rPr lang="en-US" dirty="0" smtClean="0"/>
              <a:t>Maintain O(records)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89034"/>
            <a:ext cx="8042276" cy="844970"/>
          </a:xfrm>
        </p:spPr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17025"/>
            <a:ext cx="8042276" cy="47264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News Gothic MT (Body)"/>
                <a:cs typeface="News Gothic MT (Body)"/>
              </a:rPr>
              <a:t>MapReduce introduced by Google </a:t>
            </a:r>
            <a:r>
              <a:rPr lang="en-GB" i="1" dirty="0" smtClean="0">
                <a:latin typeface="News Gothic MT (Body)"/>
                <a:cs typeface="News Gothic MT (Body)"/>
              </a:rPr>
              <a:t>[OSDI 04]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>
                <a:solidFill>
                  <a:srgbClr val="900000"/>
                </a:solidFill>
                <a:latin typeface="News Gothic MT (Body)"/>
                <a:cs typeface="News Gothic MT (Body)"/>
              </a:rPr>
              <a:t>Programming model</a:t>
            </a:r>
          </a:p>
          <a:p>
            <a:pPr lvl="1">
              <a:spcBef>
                <a:spcPts val="700"/>
              </a:spcBef>
              <a:spcAft>
                <a:spcPts val="6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i="1" dirty="0" smtClean="0">
                <a:latin typeface="News Gothic MT (Body)"/>
                <a:cs typeface="News Gothic MT (Body)"/>
              </a:rPr>
              <a:t>Map</a:t>
            </a:r>
            <a:r>
              <a:rPr lang="en-GB" sz="2000" dirty="0" smtClean="0">
                <a:latin typeface="News Gothic MT (Body)"/>
                <a:cs typeface="News Gothic MT (Body)"/>
              </a:rPr>
              <a:t> and </a:t>
            </a:r>
            <a:r>
              <a:rPr lang="en-GB" sz="2000" i="1" dirty="0" smtClean="0">
                <a:latin typeface="News Gothic MT (Body)"/>
                <a:cs typeface="News Gothic MT (Body)"/>
              </a:rPr>
              <a:t>reduce</a:t>
            </a:r>
            <a:r>
              <a:rPr lang="en-GB" sz="2000" dirty="0" smtClean="0">
                <a:latin typeface="News Gothic MT (Body)"/>
                <a:cs typeface="News Gothic MT (Body)"/>
              </a:rPr>
              <a:t> primitives borrowed from functional languages</a:t>
            </a:r>
          </a:p>
          <a:p>
            <a:pPr lvl="1">
              <a:spcBef>
                <a:spcPts val="700"/>
              </a:spcBef>
              <a:spcAft>
                <a:spcPts val="6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i="1" dirty="0" smtClean="0">
                <a:latin typeface="News Gothic MT (Body)"/>
                <a:cs typeface="News Gothic MT (Body)"/>
              </a:rPr>
              <a:t>Map </a:t>
            </a:r>
            <a:r>
              <a:rPr lang="en-GB" sz="2000" dirty="0" smtClean="0">
                <a:latin typeface="News Gothic MT (Body)"/>
                <a:cs typeface="News Gothic MT (Body)"/>
              </a:rPr>
              <a:t>applies the same computation identically on</a:t>
            </a:r>
            <a:r>
              <a:rPr lang="en-GB" sz="2000" dirty="0" smtClean="0">
                <a:latin typeface="News Gothic MT (Body)"/>
                <a:cs typeface="News Gothic MT (Body)"/>
              </a:rPr>
              <a:t> partitioned </a:t>
            </a:r>
            <a:r>
              <a:rPr lang="en-GB" sz="2000" dirty="0" smtClean="0">
                <a:latin typeface="News Gothic MT (Body)"/>
                <a:cs typeface="News Gothic MT (Body)"/>
              </a:rPr>
              <a:t>data and </a:t>
            </a:r>
            <a:r>
              <a:rPr lang="en-GB" sz="2000" i="1" dirty="0" smtClean="0">
                <a:latin typeface="News Gothic MT (Body)"/>
                <a:cs typeface="News Gothic MT (Body)"/>
              </a:rPr>
              <a:t>reduce </a:t>
            </a:r>
            <a:r>
              <a:rPr lang="en-GB" sz="2000" dirty="0" smtClean="0">
                <a:latin typeface="News Gothic MT (Body)"/>
                <a:cs typeface="News Gothic MT (Body)"/>
              </a:rPr>
              <a:t>aggregates</a:t>
            </a:r>
            <a:r>
              <a:rPr lang="en-GB" sz="2000" dirty="0" smtClean="0">
                <a:latin typeface="News Gothic MT (Body)"/>
                <a:cs typeface="News Gothic MT (Body)"/>
              </a:rPr>
              <a:t> map </a:t>
            </a:r>
            <a:r>
              <a:rPr lang="en-GB" sz="2000" dirty="0" smtClean="0">
                <a:latin typeface="News Gothic MT (Body)"/>
                <a:cs typeface="News Gothic MT (Body)"/>
              </a:rPr>
              <a:t>outputs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>
                <a:solidFill>
                  <a:srgbClr val="900000"/>
                </a:solidFill>
                <a:latin typeface="News Gothic MT (Body)"/>
                <a:cs typeface="News Gothic MT (Body)"/>
              </a:rPr>
              <a:t>Clustered computing system</a:t>
            </a:r>
          </a:p>
          <a:p>
            <a:pPr lvl="1">
              <a:lnSpc>
                <a:spcPct val="93000"/>
              </a:lnSpc>
              <a:spcAft>
                <a:spcPts val="6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>
                <a:latin typeface="News Gothic MT (Body)"/>
                <a:cs typeface="News Gothic MT (Body)"/>
              </a:rPr>
              <a:t>Automatic parallelization &amp; job distribution</a:t>
            </a:r>
          </a:p>
          <a:p>
            <a:pPr lvl="1">
              <a:lnSpc>
                <a:spcPct val="93000"/>
              </a:lnSpc>
              <a:spcAft>
                <a:spcPts val="6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>
                <a:latin typeface="News Gothic MT (Body)"/>
                <a:cs typeface="News Gothic MT (Body)"/>
              </a:rPr>
              <a:t>Fault-tolerance via job re-execution</a:t>
            </a:r>
          </a:p>
          <a:p>
            <a:pPr lvl="1">
              <a:lnSpc>
                <a:spcPct val="93000"/>
              </a:lnSpc>
              <a:spcAft>
                <a:spcPts val="6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>
                <a:latin typeface="News Gothic MT (Body)"/>
                <a:cs typeface="News Gothic MT (Body)"/>
              </a:rPr>
              <a:t>Provides status and monitoring tools</a:t>
            </a:r>
            <a:endParaRPr lang="en-GB" sz="1800" dirty="0" smtClean="0">
              <a:latin typeface="News Gothic MT (Body)"/>
              <a:cs typeface="News Gothic MT (Bod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Memory Management Techniques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Intermediate results can grow up to O(records)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overflow memory capacity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Techniques to manage memory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rgbClr val="900000"/>
                </a:solidFill>
              </a:rPr>
              <a:t>Disk-spill and merge</a:t>
            </a:r>
          </a:p>
          <a:p>
            <a:pPr marL="1254125" lvl="2" indent="-514350">
              <a:spcAft>
                <a:spcPts val="600"/>
              </a:spcAft>
            </a:pPr>
            <a:r>
              <a:rPr lang="en-US" dirty="0" smtClean="0"/>
              <a:t>When memory usage reaches a threshold, spill the results to disk</a:t>
            </a:r>
          </a:p>
          <a:p>
            <a:pPr marL="1254125" lvl="2" indent="-514350">
              <a:spcAft>
                <a:spcPts val="600"/>
              </a:spcAft>
            </a:pPr>
            <a:r>
              <a:rPr lang="en-US" dirty="0" smtClean="0"/>
              <a:t>Merge partial results together in the end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rgbClr val="900000"/>
                </a:solidFill>
              </a:rPr>
              <a:t>Disk-spilling key/value store</a:t>
            </a:r>
          </a:p>
          <a:p>
            <a:pPr marL="1254125" lvl="2" indent="-514350">
              <a:spcAft>
                <a:spcPts val="600"/>
              </a:spcAft>
            </a:pPr>
            <a:r>
              <a:rPr lang="en-US" dirty="0" smtClean="0"/>
              <a:t>Every reduce invocation fetches previous partial result, processes it and stores it back</a:t>
            </a:r>
          </a:p>
          <a:p>
            <a:pPr marL="1254125" lvl="2" indent="-514350">
              <a:spcAft>
                <a:spcPts val="600"/>
              </a:spcAft>
            </a:pPr>
            <a:r>
              <a:rPr lang="en-US" dirty="0" smtClean="0"/>
              <a:t>Key/value store can evict records according to LRU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17142"/>
            <a:ext cx="8042276" cy="4726459"/>
          </a:xfrm>
        </p:spPr>
        <p:txBody>
          <a:bodyPr/>
          <a:lstStyle/>
          <a:p>
            <a:r>
              <a:rPr lang="en-US" b="1" dirty="0" smtClean="0">
                <a:solidFill>
                  <a:srgbClr val="900000"/>
                </a:solidFill>
              </a:rPr>
              <a:t>Experimental Setup</a:t>
            </a:r>
          </a:p>
          <a:p>
            <a:pPr lvl="1"/>
            <a:r>
              <a:rPr lang="en-US" dirty="0" smtClean="0"/>
              <a:t>16 nodes of OpenCirrus Cloud</a:t>
            </a:r>
          </a:p>
          <a:p>
            <a:pPr lvl="2"/>
            <a:r>
              <a:rPr lang="en-US" dirty="0" smtClean="0"/>
              <a:t>8 cores, 16GB RAM, 2 TB hard disk</a:t>
            </a:r>
          </a:p>
          <a:p>
            <a:pPr lvl="1"/>
            <a:r>
              <a:rPr lang="en-US" dirty="0" smtClean="0"/>
              <a:t>One node as job and DFS master + 15 slaves</a:t>
            </a:r>
          </a:p>
          <a:p>
            <a:pPr lvl="1"/>
            <a:r>
              <a:rPr lang="en-US" dirty="0" smtClean="0"/>
              <a:t>Number of map and reduce tasks per node = 4</a:t>
            </a:r>
          </a:p>
          <a:p>
            <a:r>
              <a:rPr lang="en-US" dirty="0" smtClean="0"/>
              <a:t>Does the job completion time decrease after removing barrier?</a:t>
            </a:r>
            <a:r>
              <a:rPr lang="en-US" dirty="0" smtClean="0"/>
              <a:t> 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much programmer effort is required?</a:t>
            </a:r>
          </a:p>
          <a:p>
            <a:r>
              <a:rPr lang="en-US" dirty="0" smtClean="0"/>
              <a:t>How well do our memory management techniques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Speedups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17727" y="1267685"/>
          <a:ext cx="7673824" cy="489088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67827"/>
                <a:gridCol w="1567827"/>
                <a:gridCol w="1295508"/>
                <a:gridCol w="1295508"/>
                <a:gridCol w="1947154"/>
              </a:tblGrid>
              <a:tr h="92758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Reducer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Classification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Application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Size of partial results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Speedup without barrier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Lines of </a:t>
                      </a:r>
                      <a:r>
                        <a:rPr lang="en-US" sz="1600" baseline="0" dirty="0" smtClean="0"/>
                        <a:t>code 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aseline="0" dirty="0" smtClean="0"/>
                        <a:t>w: w/o (</a:t>
                      </a:r>
                      <a:r>
                        <a:rPr lang="en-US" sz="1600" dirty="0" smtClean="0"/>
                        <a:t>% incr)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42494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Aggregation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Word Count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i="1" dirty="0" smtClean="0"/>
                        <a:t>O(keys)</a:t>
                      </a:r>
                      <a:endParaRPr lang="en-US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15%</a:t>
                      </a:r>
                      <a:endParaRPr 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73 : 88 (20%)</a:t>
                      </a:r>
                      <a:endParaRPr lang="en-US" sz="1600" dirty="0"/>
                    </a:p>
                  </a:txBody>
                  <a:tcPr anchor="ctr"/>
                </a:tc>
              </a:tr>
              <a:tr h="59936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Selection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k-Nearest Neighbor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i="1" dirty="0" smtClean="0"/>
                        <a:t>O(k * keys)</a:t>
                      </a:r>
                      <a:endParaRPr lang="en-US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18%</a:t>
                      </a:r>
                      <a:endParaRPr 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195</a:t>
                      </a:r>
                      <a:r>
                        <a:rPr lang="en-US" sz="1600" baseline="0" dirty="0" smtClean="0"/>
                        <a:t>:208 (10%)</a:t>
                      </a:r>
                      <a:endParaRPr lang="en-US" sz="1600" dirty="0" smtClean="0"/>
                    </a:p>
                  </a:txBody>
                  <a:tcPr anchor="ctr"/>
                </a:tc>
              </a:tr>
              <a:tr h="85623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Post reduction processing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Last.fm</a:t>
                      </a:r>
                      <a:r>
                        <a:rPr lang="en-US" sz="1600" baseline="0" dirty="0" smtClean="0"/>
                        <a:t> unique listeners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i="1" dirty="0" smtClean="0"/>
                        <a:t>O(records)</a:t>
                      </a:r>
                      <a:endParaRPr lang="en-US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20%</a:t>
                      </a:r>
                      <a:endParaRPr 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73 : 91</a:t>
                      </a:r>
                      <a:r>
                        <a:rPr lang="en-US" sz="1600" baseline="0" dirty="0" smtClean="0"/>
                        <a:t> (25%)</a:t>
                      </a:r>
                      <a:endParaRPr lang="en-US" sz="1600" dirty="0" smtClean="0"/>
                    </a:p>
                  </a:txBody>
                  <a:tcPr anchor="ctr"/>
                </a:tc>
              </a:tr>
              <a:tr h="67071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Cross key processing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Genetic Algorithms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i="1" dirty="0" smtClean="0"/>
                        <a:t>O(window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i="1" dirty="0" smtClean="0"/>
                        <a:t>size)</a:t>
                      </a:r>
                      <a:endParaRPr lang="en-US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15%</a:t>
                      </a:r>
                      <a:endParaRPr 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532:533 (0%)</a:t>
                      </a:r>
                    </a:p>
                  </a:txBody>
                  <a:tcPr anchor="ctr"/>
                </a:tc>
              </a:tr>
              <a:tr h="85623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Single reduce aggregation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Monte Carlo simulations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i="1" dirty="0" smtClean="0"/>
                        <a:t>O(1)</a:t>
                      </a:r>
                      <a:endParaRPr lang="en-US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56%</a:t>
                      </a:r>
                      <a:endParaRPr 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251:252 (0%)</a:t>
                      </a:r>
                    </a:p>
                  </a:txBody>
                  <a:tcPr anchor="ctr"/>
                </a:tc>
              </a:tr>
              <a:tr h="63825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Sort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Sort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i="1" dirty="0" smtClean="0"/>
                        <a:t>O(records)</a:t>
                      </a:r>
                      <a:endParaRPr lang="en-US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b="1" dirty="0" smtClean="0">
                          <a:solidFill>
                            <a:srgbClr val="900000"/>
                          </a:solidFill>
                        </a:rPr>
                        <a:t>- 3%</a:t>
                      </a:r>
                      <a:endParaRPr lang="en-US" sz="1600" b="1" dirty="0">
                        <a:solidFill>
                          <a:srgbClr val="9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28 :</a:t>
                      </a:r>
                      <a:r>
                        <a:rPr lang="en-US" sz="1600" baseline="0" dirty="0" smtClean="0"/>
                        <a:t> 95 (240%)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B4D1-0CC1-714D-90C8-A1D1E1A50DA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9974" y="5595430"/>
            <a:ext cx="7487717" cy="419357"/>
          </a:xfrm>
          <a:prstGeom prst="rect">
            <a:avLst/>
          </a:prstGeom>
          <a:solidFill>
            <a:schemeClr val="accent6">
              <a:lumMod val="60000"/>
              <a:lumOff val="40000"/>
              <a:alpha val="4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Memory management techniques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893630" y="1298472"/>
          <a:ext cx="7498130" cy="4977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6842" y="2165202"/>
            <a:ext cx="635000" cy="6350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504848" cy="1071679"/>
          </a:xfrm>
        </p:spPr>
        <p:txBody>
          <a:bodyPr>
            <a:normAutofit/>
          </a:bodyPr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1481989" y="1556116"/>
          <a:ext cx="6723707" cy="4506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series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04280"/>
            <a:ext cx="8042276" cy="84497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93561"/>
            <a:ext cx="8490577" cy="2597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General purpose MapReduce frameworks without barrier can result in significant benefits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Experiments demonstrate an average speedup of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25%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Preserves fault tolerance and ease of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0417" y="4191000"/>
            <a:ext cx="8490577" cy="1694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9250" marR="0" lvl="0" indent="-3492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tabLst/>
              <a:defRPr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Questions?</a:t>
            </a:r>
          </a:p>
          <a:p>
            <a:pPr marL="806450" lvl="1" indent="-349250" defTabSz="91440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verma7@illinois.edu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349250" marR="0" lvl="0" indent="-34925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720"/>
            <a:ext cx="8042276" cy="1048207"/>
          </a:xfrm>
        </p:spPr>
        <p:txBody>
          <a:bodyPr/>
          <a:lstStyle/>
          <a:p>
            <a:r>
              <a:rPr lang="en-US" sz="3600" dirty="0" smtClean="0"/>
              <a:t>Who is using </a:t>
            </a:r>
            <a:r>
              <a:rPr lang="en-US" sz="3600" dirty="0" smtClean="0"/>
              <a:t>MapReduce/Hadoop?</a:t>
            </a:r>
            <a:endParaRPr lang="en-US" sz="3600" dirty="0"/>
          </a:p>
        </p:txBody>
      </p:sp>
      <p:pic>
        <p:nvPicPr>
          <p:cNvPr id="4" name="Picture 3" descr="karmasphe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425" y="2841625"/>
            <a:ext cx="1016000" cy="190500"/>
          </a:xfrm>
          <a:prstGeom prst="rect">
            <a:avLst/>
          </a:prstGeom>
        </p:spPr>
      </p:pic>
      <p:pic>
        <p:nvPicPr>
          <p:cNvPr id="6" name="Picture 5" descr="ao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75" y="2601913"/>
            <a:ext cx="749300" cy="787400"/>
          </a:xfrm>
          <a:prstGeom prst="rect">
            <a:avLst/>
          </a:prstGeom>
        </p:spPr>
      </p:pic>
      <p:pic>
        <p:nvPicPr>
          <p:cNvPr id="7" name="Picture 6" descr="bankofameric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8" y="1412875"/>
            <a:ext cx="1016000" cy="431800"/>
          </a:xfrm>
          <a:prstGeom prst="rect">
            <a:avLst/>
          </a:prstGeom>
        </p:spPr>
      </p:pic>
      <p:pic>
        <p:nvPicPr>
          <p:cNvPr id="9" name="Picture 8" descr="bb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" y="4518025"/>
            <a:ext cx="1016000" cy="482600"/>
          </a:xfrm>
          <a:prstGeom prst="rect">
            <a:avLst/>
          </a:prstGeom>
        </p:spPr>
      </p:pic>
      <p:pic>
        <p:nvPicPr>
          <p:cNvPr id="10" name="Picture 9" descr="boozalle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75" y="2112963"/>
            <a:ext cx="1016000" cy="114300"/>
          </a:xfrm>
          <a:prstGeom prst="rect">
            <a:avLst/>
          </a:prstGeom>
        </p:spPr>
      </p:pic>
      <p:pic>
        <p:nvPicPr>
          <p:cNvPr id="11" name="Picture 10" descr="cloudera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213" y="3565525"/>
            <a:ext cx="1016000" cy="241300"/>
          </a:xfrm>
          <a:prstGeom prst="rect">
            <a:avLst/>
          </a:prstGeom>
        </p:spPr>
      </p:pic>
      <p:pic>
        <p:nvPicPr>
          <p:cNvPr id="12" name="Picture 11" descr="cm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4475" y="3927475"/>
            <a:ext cx="1016000" cy="431800"/>
          </a:xfrm>
          <a:prstGeom prst="rect">
            <a:avLst/>
          </a:prstGeom>
        </p:spPr>
      </p:pic>
      <p:pic>
        <p:nvPicPr>
          <p:cNvPr id="13" name="Picture 12" descr="datame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6838" y="5465763"/>
            <a:ext cx="1016000" cy="190500"/>
          </a:xfrm>
          <a:prstGeom prst="rect">
            <a:avLst/>
          </a:prstGeom>
        </p:spPr>
      </p:pic>
      <p:pic>
        <p:nvPicPr>
          <p:cNvPr id="14" name="Picture 13" descr="digg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5600" y="1538288"/>
            <a:ext cx="1016000" cy="622300"/>
          </a:xfrm>
          <a:prstGeom prst="rect">
            <a:avLst/>
          </a:prstGeom>
        </p:spPr>
      </p:pic>
      <p:pic>
        <p:nvPicPr>
          <p:cNvPr id="15" name="Picture 14" descr="ebay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24250" y="4425950"/>
            <a:ext cx="1016000" cy="419100"/>
          </a:xfrm>
          <a:prstGeom prst="rect">
            <a:avLst/>
          </a:prstGeom>
        </p:spPr>
      </p:pic>
      <p:pic>
        <p:nvPicPr>
          <p:cNvPr id="16" name="Picture 15" descr="explory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05150" y="1844675"/>
            <a:ext cx="1016000" cy="228600"/>
          </a:xfrm>
          <a:prstGeom prst="rect">
            <a:avLst/>
          </a:prstGeom>
        </p:spPr>
      </p:pic>
      <p:pic>
        <p:nvPicPr>
          <p:cNvPr id="17" name="Picture 16" descr="facebook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86425" y="2160588"/>
            <a:ext cx="1016000" cy="241300"/>
          </a:xfrm>
          <a:prstGeom prst="rect">
            <a:avLst/>
          </a:prstGeom>
        </p:spPr>
      </p:pic>
      <p:pic>
        <p:nvPicPr>
          <p:cNvPr id="18" name="Picture 17" descr="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61025" y="3305175"/>
            <a:ext cx="762000" cy="762000"/>
          </a:xfrm>
          <a:prstGeom prst="rect">
            <a:avLst/>
          </a:prstGeom>
        </p:spPr>
      </p:pic>
      <p:pic>
        <p:nvPicPr>
          <p:cNvPr id="19" name="Picture 18" descr="greenplum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70425" y="4927600"/>
            <a:ext cx="1016000" cy="254000"/>
          </a:xfrm>
          <a:prstGeom prst="rect">
            <a:avLst/>
          </a:prstGeom>
        </p:spPr>
      </p:pic>
      <p:pic>
        <p:nvPicPr>
          <p:cNvPr id="20" name="Picture 19" descr="hp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05150" y="3208338"/>
            <a:ext cx="1016000" cy="635000"/>
          </a:xfrm>
          <a:prstGeom prst="rect">
            <a:avLst/>
          </a:prstGeom>
        </p:spPr>
      </p:pic>
      <p:pic>
        <p:nvPicPr>
          <p:cNvPr id="21" name="Picture 20" descr="infochimps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29100" y="5438775"/>
            <a:ext cx="889000" cy="368300"/>
          </a:xfrm>
          <a:prstGeom prst="rect">
            <a:avLst/>
          </a:prstGeom>
        </p:spPr>
      </p:pic>
      <p:pic>
        <p:nvPicPr>
          <p:cNvPr id="22" name="Picture 21" descr="intel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48350" y="4294188"/>
            <a:ext cx="977900" cy="635000"/>
          </a:xfrm>
          <a:prstGeom prst="rect">
            <a:avLst/>
          </a:prstGeom>
        </p:spPr>
      </p:pic>
      <p:pic>
        <p:nvPicPr>
          <p:cNvPr id="24" name="Picture 23" descr="mozilla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81775" y="2638425"/>
            <a:ext cx="1016000" cy="393700"/>
          </a:xfrm>
          <a:prstGeom prst="rect">
            <a:avLst/>
          </a:prstGeom>
        </p:spPr>
      </p:pic>
      <p:pic>
        <p:nvPicPr>
          <p:cNvPr id="25" name="Picture 24" descr="nttdata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10425" y="3408363"/>
            <a:ext cx="1016000" cy="508000"/>
          </a:xfrm>
          <a:prstGeom prst="rect">
            <a:avLst/>
          </a:prstGeom>
        </p:spPr>
      </p:pic>
      <p:pic>
        <p:nvPicPr>
          <p:cNvPr id="26" name="Picture 25" descr="openlogic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15150" y="5210175"/>
            <a:ext cx="1016000" cy="355600"/>
          </a:xfrm>
          <a:prstGeom prst="rect">
            <a:avLst/>
          </a:prstGeom>
        </p:spPr>
      </p:pic>
      <p:pic>
        <p:nvPicPr>
          <p:cNvPr id="27" name="Picture 26" descr="orbitz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97725" y="4410075"/>
            <a:ext cx="1016000" cy="228600"/>
          </a:xfrm>
          <a:prstGeom prst="rect">
            <a:avLst/>
          </a:prstGeom>
        </p:spPr>
      </p:pic>
      <p:pic>
        <p:nvPicPr>
          <p:cNvPr id="28" name="Picture 27" descr="pentaho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853238" y="1517650"/>
            <a:ext cx="1016000" cy="393700"/>
          </a:xfrm>
          <a:prstGeom prst="rect">
            <a:avLst/>
          </a:prstGeom>
        </p:spPr>
      </p:pic>
      <p:pic>
        <p:nvPicPr>
          <p:cNvPr id="29" name="Picture 28" descr="sematext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704138" y="2198688"/>
            <a:ext cx="1016000" cy="190500"/>
          </a:xfrm>
          <a:prstGeom prst="rect">
            <a:avLst/>
          </a:prstGeom>
        </p:spPr>
      </p:pic>
      <p:pic>
        <p:nvPicPr>
          <p:cNvPr id="30" name="Picture 29" descr="stumbleupon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46750" y="5519738"/>
            <a:ext cx="762000" cy="698500"/>
          </a:xfrm>
          <a:prstGeom prst="rect">
            <a:avLst/>
          </a:prstGeom>
        </p:spPr>
      </p:pic>
      <p:pic>
        <p:nvPicPr>
          <p:cNvPr id="31" name="Picture 30" descr="texeltek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375150" y="3967163"/>
            <a:ext cx="1016000" cy="254000"/>
          </a:xfrm>
          <a:prstGeom prst="rect">
            <a:avLst/>
          </a:prstGeom>
        </p:spPr>
      </p:pic>
      <p:pic>
        <p:nvPicPr>
          <p:cNvPr id="32" name="Picture 31" descr="twitter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759075" y="2449513"/>
            <a:ext cx="1016000" cy="279400"/>
          </a:xfrm>
          <a:prstGeom prst="rect">
            <a:avLst/>
          </a:prstGeom>
        </p:spPr>
      </p:pic>
      <p:pic>
        <p:nvPicPr>
          <p:cNvPr id="33" name="Picture 32" descr="visiblemeasures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47950" y="5043488"/>
            <a:ext cx="1016000" cy="419100"/>
          </a:xfrm>
          <a:prstGeom prst="rect">
            <a:avLst/>
          </a:prstGeom>
        </p:spPr>
      </p:pic>
      <p:pic>
        <p:nvPicPr>
          <p:cNvPr id="34" name="Picture 33" descr="yahoo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540250" y="1312863"/>
            <a:ext cx="1016000" cy="800100"/>
          </a:xfrm>
          <a:prstGeom prst="rect">
            <a:avLst/>
          </a:prstGeom>
        </p:spPr>
      </p:pic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8BFF-2F2D-2B47-8C2D-E11A00FFCC3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3420"/>
            <a:ext cx="8042276" cy="844970"/>
          </a:xfrm>
          <a:ln>
            <a:noFill/>
          </a:ln>
        </p:spPr>
        <p:txBody>
          <a:bodyPr/>
          <a:lstStyle/>
          <a:p>
            <a:r>
              <a:rPr lang="en-US" dirty="0" smtClean="0"/>
              <a:t>MapReduce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540AC919-6389-B842-BFF0-55E19282570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542" y="2884801"/>
            <a:ext cx="1244142" cy="18158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To be, or not to be: </a:t>
            </a:r>
          </a:p>
          <a:p>
            <a:r>
              <a:rPr lang="en-US" sz="1400" dirty="0" smtClean="0"/>
              <a:t>that is the question:</a:t>
            </a:r>
          </a:p>
          <a:p>
            <a:r>
              <a:rPr lang="en-US" sz="1400" dirty="0" smtClean="0"/>
              <a:t>Whether 'tis nobler in the mind to suffer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67579" y="2139077"/>
            <a:ext cx="1269563" cy="3845491"/>
            <a:chOff x="267579" y="2139077"/>
            <a:chExt cx="1269563" cy="3845491"/>
          </a:xfrm>
        </p:grpSpPr>
        <p:sp>
          <p:nvSpPr>
            <p:cNvPr id="7" name="TextBox 6"/>
            <p:cNvSpPr txBox="1"/>
            <p:nvPr/>
          </p:nvSpPr>
          <p:spPr>
            <a:xfrm>
              <a:off x="267579" y="2139077"/>
              <a:ext cx="1269563" cy="52322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To be, or not to be: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4879" y="3394770"/>
              <a:ext cx="1242263" cy="5232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that is the question: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542" y="4410339"/>
              <a:ext cx="1215600" cy="5232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Whether 'tis nobler in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4879" y="5461348"/>
              <a:ext cx="1242263" cy="5232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the mind to suffer</a:t>
              </a:r>
              <a:endParaRPr lang="en-US" sz="1400" dirty="0"/>
            </a:p>
          </p:txBody>
        </p:sp>
      </p:grpSp>
      <p:cxnSp>
        <p:nvCxnSpPr>
          <p:cNvPr id="14" name="AutoShape 32"/>
          <p:cNvCxnSpPr>
            <a:cxnSpLocks noChangeShapeType="1"/>
            <a:stCxn id="7" idx="3"/>
            <a:endCxn id="17" idx="1"/>
          </p:cNvCxnSpPr>
          <p:nvPr/>
        </p:nvCxnSpPr>
        <p:spPr bwMode="auto">
          <a:xfrm>
            <a:off x="1537142" y="2400687"/>
            <a:ext cx="674803" cy="8078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11945" y="1716267"/>
            <a:ext cx="1362456" cy="138499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&lt;to, 1&gt;, </a:t>
            </a:r>
          </a:p>
          <a:p>
            <a:r>
              <a:rPr lang="en-US" sz="1400" dirty="0" smtClean="0"/>
              <a:t>&lt;be, 1&gt;,</a:t>
            </a:r>
          </a:p>
          <a:p>
            <a:r>
              <a:rPr lang="en-US" sz="1400" dirty="0" smtClean="0"/>
              <a:t>&lt;or, 1&gt;, </a:t>
            </a:r>
          </a:p>
          <a:p>
            <a:r>
              <a:rPr lang="en-US" sz="1400" dirty="0" smtClean="0"/>
              <a:t>&lt;not, 1&gt;,</a:t>
            </a:r>
          </a:p>
          <a:p>
            <a:r>
              <a:rPr lang="en-US" sz="1400" dirty="0" smtClean="0"/>
              <a:t>&lt;to, 1&gt;, </a:t>
            </a:r>
          </a:p>
          <a:p>
            <a:r>
              <a:rPr lang="en-US" sz="1400" dirty="0" smtClean="0"/>
              <a:t>&lt;be, 1&gt;</a:t>
            </a: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720248" y="1129894"/>
            <a:ext cx="1468133" cy="5671030"/>
            <a:chOff x="4360487" y="1273915"/>
            <a:chExt cx="1468133" cy="5366878"/>
          </a:xfrm>
        </p:grpSpPr>
        <p:sp>
          <p:nvSpPr>
            <p:cNvPr id="21" name="Cube 20"/>
            <p:cNvSpPr/>
            <p:nvPr/>
          </p:nvSpPr>
          <p:spPr>
            <a:xfrm flipH="1">
              <a:off x="4842713" y="1273915"/>
              <a:ext cx="779970" cy="5366878"/>
            </a:xfrm>
            <a:prstGeom prst="cube">
              <a:avLst>
                <a:gd name="adj" fmla="val 61335"/>
              </a:avLst>
            </a:prstGeom>
            <a:blipFill rotWithShape="1">
              <a:blip r:embed="rId2"/>
              <a:tile tx="0" ty="0" sx="100000" sy="100000" flip="none" algn="tl"/>
            </a:blip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91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60487" y="3127703"/>
              <a:ext cx="1468133" cy="146813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scene3d>
              <a:camera prst="orthographicFront">
                <a:rot lat="900000" lon="4200000" rev="0"/>
              </a:camera>
              <a:lightRig rig="threePt" dir="t"/>
            </a:scene3d>
          </p:spPr>
        </p:pic>
      </p:grpSp>
      <p:grpSp>
        <p:nvGrpSpPr>
          <p:cNvPr id="93" name="Group 92"/>
          <p:cNvGrpSpPr/>
          <p:nvPr/>
        </p:nvGrpSpPr>
        <p:grpSpPr>
          <a:xfrm>
            <a:off x="1537142" y="3180464"/>
            <a:ext cx="2036345" cy="954107"/>
            <a:chOff x="1537142" y="3180464"/>
            <a:chExt cx="2036345" cy="954107"/>
          </a:xfrm>
        </p:grpSpPr>
        <p:sp>
          <p:nvSpPr>
            <p:cNvPr id="18" name="TextBox 17"/>
            <p:cNvSpPr txBox="1"/>
            <p:nvPr/>
          </p:nvSpPr>
          <p:spPr>
            <a:xfrm>
              <a:off x="2211031" y="3180464"/>
              <a:ext cx="1362456" cy="9541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&lt;that, 1&gt;, </a:t>
              </a:r>
            </a:p>
            <a:p>
              <a:r>
                <a:rPr lang="en-US" sz="1400" dirty="0" smtClean="0"/>
                <a:t>&lt;is, 1&gt;,</a:t>
              </a:r>
            </a:p>
            <a:p>
              <a:r>
                <a:rPr lang="en-US" sz="1400" dirty="0" smtClean="0"/>
                <a:t>&lt;the, 1&gt;, </a:t>
              </a:r>
            </a:p>
            <a:p>
              <a:r>
                <a:rPr lang="en-US" sz="1400" dirty="0" smtClean="0"/>
                <a:t>&lt;question, 1&gt;</a:t>
              </a:r>
            </a:p>
          </p:txBody>
        </p:sp>
        <p:cxnSp>
          <p:nvCxnSpPr>
            <p:cNvPr id="29" name="AutoShape 32"/>
            <p:cNvCxnSpPr>
              <a:cxnSpLocks noChangeShapeType="1"/>
              <a:stCxn id="8" idx="3"/>
              <a:endCxn id="18" idx="1"/>
            </p:cNvCxnSpPr>
            <p:nvPr/>
          </p:nvCxnSpPr>
          <p:spPr bwMode="auto">
            <a:xfrm>
              <a:off x="1537142" y="3656380"/>
              <a:ext cx="673889" cy="1138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1537142" y="4213773"/>
            <a:ext cx="2036346" cy="954107"/>
            <a:chOff x="1537142" y="4213773"/>
            <a:chExt cx="2036346" cy="954107"/>
          </a:xfrm>
        </p:grpSpPr>
        <p:sp>
          <p:nvSpPr>
            <p:cNvPr id="19" name="TextBox 18"/>
            <p:cNvSpPr txBox="1"/>
            <p:nvPr/>
          </p:nvSpPr>
          <p:spPr>
            <a:xfrm>
              <a:off x="2211032" y="4213773"/>
              <a:ext cx="1362456" cy="9541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&lt;whether, 1&gt;,</a:t>
              </a:r>
            </a:p>
            <a:p>
              <a:r>
                <a:rPr lang="en-US" sz="1400" dirty="0" smtClean="0"/>
                <a:t>&lt;tis, 1&gt;,</a:t>
              </a:r>
            </a:p>
            <a:p>
              <a:r>
                <a:rPr lang="en-US" sz="1400" dirty="0" smtClean="0"/>
                <a:t>&lt;nobler, 1&gt;,</a:t>
              </a:r>
            </a:p>
            <a:p>
              <a:r>
                <a:rPr lang="en-US" sz="1400" dirty="0" smtClean="0"/>
                <a:t>&lt;in, 1&gt;</a:t>
              </a:r>
            </a:p>
          </p:txBody>
        </p:sp>
        <p:cxnSp>
          <p:nvCxnSpPr>
            <p:cNvPr id="30" name="AutoShape 32"/>
            <p:cNvCxnSpPr>
              <a:cxnSpLocks noChangeShapeType="1"/>
              <a:stCxn id="9" idx="3"/>
              <a:endCxn id="19" idx="1"/>
            </p:cNvCxnSpPr>
            <p:nvPr/>
          </p:nvCxnSpPr>
          <p:spPr bwMode="auto">
            <a:xfrm>
              <a:off x="1537142" y="4671949"/>
              <a:ext cx="673890" cy="18878"/>
            </a:xfrm>
            <a:prstGeom prst="straightConnector1">
              <a:avLst/>
            </a:prstGeom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1537142" y="5247082"/>
            <a:ext cx="2036344" cy="954107"/>
            <a:chOff x="1537142" y="5247082"/>
            <a:chExt cx="2036344" cy="954107"/>
          </a:xfrm>
        </p:grpSpPr>
        <p:sp>
          <p:nvSpPr>
            <p:cNvPr id="20" name="TextBox 19"/>
            <p:cNvSpPr txBox="1"/>
            <p:nvPr/>
          </p:nvSpPr>
          <p:spPr>
            <a:xfrm>
              <a:off x="2211030" y="5247082"/>
              <a:ext cx="1362456" cy="95410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&lt;the, 1&gt;,</a:t>
              </a:r>
            </a:p>
            <a:p>
              <a:r>
                <a:rPr lang="en-US" sz="1400" dirty="0" smtClean="0"/>
                <a:t>&lt;mind,1&gt;, </a:t>
              </a:r>
            </a:p>
            <a:p>
              <a:r>
                <a:rPr lang="en-US" sz="1400" dirty="0" smtClean="0"/>
                <a:t>&lt;to, 1&gt;,</a:t>
              </a:r>
            </a:p>
            <a:p>
              <a:r>
                <a:rPr lang="en-US" sz="1400" dirty="0" smtClean="0"/>
                <a:t>&lt;suffer, 1&gt;</a:t>
              </a:r>
              <a:endParaRPr lang="en-US" sz="1400" dirty="0"/>
            </a:p>
          </p:txBody>
        </p:sp>
        <p:cxnSp>
          <p:nvCxnSpPr>
            <p:cNvPr id="31" name="AutoShape 32"/>
            <p:cNvCxnSpPr>
              <a:cxnSpLocks noChangeShapeType="1"/>
              <a:stCxn id="10" idx="3"/>
              <a:endCxn id="20" idx="1"/>
            </p:cNvCxnSpPr>
            <p:nvPr/>
          </p:nvCxnSpPr>
          <p:spPr bwMode="auto">
            <a:xfrm>
              <a:off x="1537142" y="5722958"/>
              <a:ext cx="673888" cy="1178"/>
            </a:xfrm>
            <a:prstGeom prst="straightConnector1">
              <a:avLst/>
            </a:prstGeom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574401" y="1374417"/>
            <a:ext cx="2302828" cy="1034348"/>
            <a:chOff x="3574401" y="1374417"/>
            <a:chExt cx="2302828" cy="1034348"/>
          </a:xfrm>
        </p:grpSpPr>
        <p:sp>
          <p:nvSpPr>
            <p:cNvPr id="25" name="TextBox 24"/>
            <p:cNvSpPr txBox="1"/>
            <p:nvPr/>
          </p:nvSpPr>
          <p:spPr>
            <a:xfrm>
              <a:off x="4514773" y="1374417"/>
              <a:ext cx="1362456" cy="52322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&lt;be, 1&gt;,</a:t>
              </a:r>
            </a:p>
            <a:p>
              <a:r>
                <a:rPr lang="en-US" sz="1400" dirty="0" smtClean="0"/>
                <a:t>&lt;be, 1&gt;</a:t>
              </a:r>
              <a:endParaRPr lang="en-US" sz="1400" dirty="0"/>
            </a:p>
          </p:txBody>
        </p:sp>
        <p:cxnSp>
          <p:nvCxnSpPr>
            <p:cNvPr id="41" name="AutoShape 32"/>
            <p:cNvCxnSpPr>
              <a:cxnSpLocks noChangeShapeType="1"/>
              <a:stCxn id="17" idx="3"/>
              <a:endCxn id="25" idx="1"/>
            </p:cNvCxnSpPr>
            <p:nvPr/>
          </p:nvCxnSpPr>
          <p:spPr bwMode="auto">
            <a:xfrm flipV="1">
              <a:off x="3574401" y="1636027"/>
              <a:ext cx="940372" cy="772738"/>
            </a:xfrm>
            <a:prstGeom prst="straightConnector1">
              <a:avLst/>
            </a:prstGeom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529044" y="2813456"/>
            <a:ext cx="1362456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&lt;or, 1&gt;,</a:t>
            </a:r>
          </a:p>
          <a:p>
            <a:r>
              <a:rPr lang="en-US" sz="1400" dirty="0" smtClean="0"/>
              <a:t>&lt;not, 1&gt;,</a:t>
            </a:r>
          </a:p>
        </p:txBody>
      </p:sp>
      <p:cxnSp>
        <p:nvCxnSpPr>
          <p:cNvPr id="43" name="AutoShape 32"/>
          <p:cNvCxnSpPr>
            <a:cxnSpLocks noChangeShapeType="1"/>
            <a:stCxn id="17" idx="3"/>
            <a:endCxn id="32" idx="1"/>
          </p:cNvCxnSpPr>
          <p:nvPr/>
        </p:nvCxnSpPr>
        <p:spPr bwMode="auto">
          <a:xfrm>
            <a:off x="3574401" y="2408765"/>
            <a:ext cx="954643" cy="666301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29044" y="4453669"/>
            <a:ext cx="1362456" cy="523220"/>
          </a:xfrm>
          <a:prstGeom prst="rect">
            <a:avLst/>
          </a:prstGeom>
          <a:solidFill>
            <a:srgbClr val="3F5B0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&lt;to, 1&gt;,</a:t>
            </a:r>
          </a:p>
          <a:p>
            <a:r>
              <a:rPr lang="en-US" sz="1400" dirty="0" smtClean="0"/>
              <a:t>&lt;to,1&gt;, </a:t>
            </a:r>
            <a:endParaRPr lang="en-US" sz="1400" dirty="0"/>
          </a:p>
        </p:txBody>
      </p:sp>
      <p:cxnSp>
        <p:nvCxnSpPr>
          <p:cNvPr id="46" name="AutoShape 32"/>
          <p:cNvCxnSpPr>
            <a:cxnSpLocks noChangeShapeType="1"/>
            <a:stCxn id="17" idx="3"/>
            <a:endCxn id="37" idx="1"/>
          </p:cNvCxnSpPr>
          <p:nvPr/>
        </p:nvCxnSpPr>
        <p:spPr bwMode="auto">
          <a:xfrm>
            <a:off x="3574401" y="2408765"/>
            <a:ext cx="954643" cy="2306514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29044" y="3263453"/>
            <a:ext cx="1362456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&lt;mind, 1&gt;</a:t>
            </a:r>
          </a:p>
          <a:p>
            <a:r>
              <a:rPr lang="en-US" sz="1400" dirty="0" smtClean="0"/>
              <a:t>&lt;suffer, 1&gt;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29044" y="4960742"/>
            <a:ext cx="1362456" cy="523220"/>
          </a:xfrm>
          <a:prstGeom prst="rect">
            <a:avLst/>
          </a:prstGeom>
          <a:solidFill>
            <a:srgbClr val="3F5B0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&lt;the, 1&gt;</a:t>
            </a:r>
          </a:p>
          <a:p>
            <a:r>
              <a:rPr lang="en-US" sz="1400" dirty="0" smtClean="0"/>
              <a:t>&lt;to, 1&gt;</a:t>
            </a:r>
            <a:endParaRPr lang="en-US" sz="1400" dirty="0"/>
          </a:p>
        </p:txBody>
      </p:sp>
      <p:cxnSp>
        <p:nvCxnSpPr>
          <p:cNvPr id="60" name="AutoShape 32"/>
          <p:cNvCxnSpPr>
            <a:cxnSpLocks noChangeShapeType="1"/>
            <a:stCxn id="20" idx="3"/>
            <a:endCxn id="38" idx="1"/>
          </p:cNvCxnSpPr>
          <p:nvPr/>
        </p:nvCxnSpPr>
        <p:spPr bwMode="auto">
          <a:xfrm flipV="1">
            <a:off x="3573486" y="5222352"/>
            <a:ext cx="955558" cy="501784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AutoShape 32"/>
          <p:cNvCxnSpPr>
            <a:cxnSpLocks noChangeShapeType="1"/>
            <a:stCxn id="20" idx="3"/>
            <a:endCxn id="35" idx="1"/>
          </p:cNvCxnSpPr>
          <p:nvPr/>
        </p:nvCxnSpPr>
        <p:spPr bwMode="auto">
          <a:xfrm flipV="1">
            <a:off x="3573486" y="3525063"/>
            <a:ext cx="955558" cy="2199073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29044" y="2016161"/>
            <a:ext cx="1362456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&lt;in, 1&gt;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29044" y="3741988"/>
            <a:ext cx="1362456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&lt;nobler, 1&gt;,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29044" y="5453546"/>
            <a:ext cx="1362456" cy="523220"/>
          </a:xfrm>
          <a:prstGeom prst="rect">
            <a:avLst/>
          </a:prstGeom>
          <a:solidFill>
            <a:srgbClr val="3F5B0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&lt;whether, 1&gt;</a:t>
            </a:r>
          </a:p>
          <a:p>
            <a:r>
              <a:rPr lang="en-US" sz="1400" dirty="0" smtClean="0"/>
              <a:t>&lt;tis, 1&gt;</a:t>
            </a:r>
          </a:p>
        </p:txBody>
      </p:sp>
      <p:cxnSp>
        <p:nvCxnSpPr>
          <p:cNvPr id="66" name="AutoShape 32"/>
          <p:cNvCxnSpPr>
            <a:cxnSpLocks noChangeShapeType="1"/>
            <a:stCxn id="19" idx="3"/>
            <a:endCxn id="39" idx="1"/>
          </p:cNvCxnSpPr>
          <p:nvPr/>
        </p:nvCxnSpPr>
        <p:spPr bwMode="auto">
          <a:xfrm>
            <a:off x="3573488" y="4690827"/>
            <a:ext cx="955556" cy="1024329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AutoShape 32"/>
          <p:cNvCxnSpPr>
            <a:cxnSpLocks noChangeShapeType="1"/>
            <a:stCxn id="19" idx="3"/>
            <a:endCxn id="36" idx="1"/>
          </p:cNvCxnSpPr>
          <p:nvPr/>
        </p:nvCxnSpPr>
        <p:spPr bwMode="auto">
          <a:xfrm flipV="1">
            <a:off x="3573488" y="3895877"/>
            <a:ext cx="955556" cy="79495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2" name="AutoShape 32"/>
          <p:cNvCxnSpPr>
            <a:cxnSpLocks noChangeShapeType="1"/>
            <a:stCxn id="19" idx="3"/>
            <a:endCxn id="33" idx="1"/>
          </p:cNvCxnSpPr>
          <p:nvPr/>
        </p:nvCxnSpPr>
        <p:spPr bwMode="auto">
          <a:xfrm flipV="1">
            <a:off x="3573488" y="2170050"/>
            <a:ext cx="955556" cy="2520777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29044" y="2309560"/>
            <a:ext cx="1362456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&lt;is, 1&gt;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29044" y="4005080"/>
            <a:ext cx="1362456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&lt;question,1&gt;,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29044" y="5946345"/>
            <a:ext cx="1362456" cy="523220"/>
          </a:xfrm>
          <a:prstGeom prst="rect">
            <a:avLst/>
          </a:prstGeom>
          <a:solidFill>
            <a:srgbClr val="3F5B0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&lt;that, 1&gt;,</a:t>
            </a:r>
          </a:p>
          <a:p>
            <a:r>
              <a:rPr lang="en-US" sz="1400" dirty="0" smtClean="0"/>
              <a:t>&lt;the, 1&gt;</a:t>
            </a:r>
          </a:p>
        </p:txBody>
      </p:sp>
      <p:cxnSp>
        <p:nvCxnSpPr>
          <p:cNvPr id="58" name="AutoShape 32"/>
          <p:cNvCxnSpPr>
            <a:cxnSpLocks noChangeShapeType="1"/>
            <a:stCxn id="18" idx="3"/>
            <a:endCxn id="27" idx="1"/>
          </p:cNvCxnSpPr>
          <p:nvPr/>
        </p:nvCxnSpPr>
        <p:spPr bwMode="auto">
          <a:xfrm>
            <a:off x="3573487" y="3657518"/>
            <a:ext cx="955557" cy="50145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AutoShape 32"/>
          <p:cNvCxnSpPr>
            <a:cxnSpLocks noChangeShapeType="1"/>
            <a:stCxn id="18" idx="3"/>
            <a:endCxn id="26" idx="1"/>
          </p:cNvCxnSpPr>
          <p:nvPr/>
        </p:nvCxnSpPr>
        <p:spPr bwMode="auto">
          <a:xfrm flipV="1">
            <a:off x="3573487" y="2463449"/>
            <a:ext cx="955557" cy="119406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AutoShape 32"/>
          <p:cNvCxnSpPr>
            <a:cxnSpLocks noChangeShapeType="1"/>
            <a:stCxn id="18" idx="3"/>
            <a:endCxn id="28" idx="1"/>
          </p:cNvCxnSpPr>
          <p:nvPr/>
        </p:nvCxnSpPr>
        <p:spPr bwMode="auto">
          <a:xfrm>
            <a:off x="3573487" y="3657518"/>
            <a:ext cx="955557" cy="255043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529044" y="2810172"/>
            <a:ext cx="1362457" cy="151323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400" dirty="0" smtClean="0"/>
              <a:t>&lt;mind, 1&gt;</a:t>
            </a:r>
          </a:p>
          <a:p>
            <a:pPr>
              <a:spcBef>
                <a:spcPts val="200"/>
              </a:spcBef>
            </a:pPr>
            <a:r>
              <a:rPr lang="en-US" sz="1400" dirty="0" smtClean="0"/>
              <a:t>&lt;nobler, 1&gt;</a:t>
            </a:r>
          </a:p>
          <a:p>
            <a:pPr>
              <a:spcBef>
                <a:spcPts val="200"/>
              </a:spcBef>
            </a:pPr>
            <a:r>
              <a:rPr lang="en-US" sz="1400" dirty="0" smtClean="0"/>
              <a:t>&lt;not, 1&gt;</a:t>
            </a:r>
          </a:p>
          <a:p>
            <a:pPr>
              <a:spcBef>
                <a:spcPts val="200"/>
              </a:spcBef>
            </a:pPr>
            <a:r>
              <a:rPr lang="en-US" sz="1400" dirty="0" smtClean="0"/>
              <a:t>&lt;or, 1&gt;</a:t>
            </a:r>
          </a:p>
          <a:p>
            <a:pPr>
              <a:spcBef>
                <a:spcPts val="200"/>
              </a:spcBef>
            </a:pPr>
            <a:r>
              <a:rPr lang="en-US" sz="1400" dirty="0" smtClean="0"/>
              <a:t>&lt;question, 1&gt;</a:t>
            </a:r>
          </a:p>
          <a:p>
            <a:pPr>
              <a:spcBef>
                <a:spcPts val="200"/>
              </a:spcBef>
            </a:pPr>
            <a:r>
              <a:rPr lang="en-US" sz="1400" dirty="0" smtClean="0"/>
              <a:t>&lt;suffer, 1&gt;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29044" y="4468299"/>
            <a:ext cx="1362456" cy="2031325"/>
          </a:xfrm>
          <a:prstGeom prst="rect">
            <a:avLst/>
          </a:prstGeom>
          <a:solidFill>
            <a:srgbClr val="3F5B0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&lt;that, 1&gt;,</a:t>
            </a:r>
          </a:p>
          <a:p>
            <a:r>
              <a:rPr lang="en-US" sz="1400" dirty="0" smtClean="0"/>
              <a:t>&lt;the, 1&gt;, </a:t>
            </a:r>
          </a:p>
          <a:p>
            <a:r>
              <a:rPr lang="en-US" sz="1400" dirty="0" smtClean="0"/>
              <a:t>&lt;the, 1&gt;,</a:t>
            </a:r>
          </a:p>
          <a:p>
            <a:r>
              <a:rPr lang="en-US" sz="1400" dirty="0" smtClean="0"/>
              <a:t>&lt;tis, 1&gt;,</a:t>
            </a:r>
          </a:p>
          <a:p>
            <a:r>
              <a:rPr lang="en-US" sz="1400" dirty="0" smtClean="0"/>
              <a:t>&lt;to, 1&gt;,</a:t>
            </a:r>
          </a:p>
          <a:p>
            <a:r>
              <a:rPr lang="en-US" sz="1400" dirty="0" smtClean="0"/>
              <a:t>&lt;to, 1&gt;,</a:t>
            </a:r>
          </a:p>
          <a:p>
            <a:r>
              <a:rPr lang="en-US" sz="1400" dirty="0" smtClean="0"/>
              <a:t>&lt;to, 1&gt;,</a:t>
            </a:r>
          </a:p>
          <a:p>
            <a:r>
              <a:rPr lang="en-US" sz="1400" dirty="0" smtClean="0"/>
              <a:t>&lt;to, 1&gt;</a:t>
            </a:r>
          </a:p>
          <a:p>
            <a:r>
              <a:rPr lang="en-US" sz="1400" dirty="0" smtClean="0"/>
              <a:t>&lt;whether, 1&gt;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143469" y="1460031"/>
            <a:ext cx="1362456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&lt;be, 2&gt;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143469" y="2059258"/>
            <a:ext cx="1362456" cy="5232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&lt;in, 1&gt;, </a:t>
            </a:r>
          </a:p>
          <a:p>
            <a:r>
              <a:rPr lang="en-US" sz="1400" dirty="0" smtClean="0"/>
              <a:t>&lt;is, 1&gt;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7143469" y="2902466"/>
            <a:ext cx="1362456" cy="138499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&lt;mind, 1&gt;</a:t>
            </a:r>
          </a:p>
          <a:p>
            <a:r>
              <a:rPr lang="en-US" sz="1400" dirty="0" smtClean="0"/>
              <a:t>&lt;nobler, 1&gt;</a:t>
            </a:r>
          </a:p>
          <a:p>
            <a:r>
              <a:rPr lang="en-US" sz="1400" dirty="0" smtClean="0"/>
              <a:t>&lt;not, 1&gt;</a:t>
            </a:r>
          </a:p>
          <a:p>
            <a:r>
              <a:rPr lang="en-US" sz="1400" dirty="0" smtClean="0"/>
              <a:t>&lt;or, 1&gt;</a:t>
            </a:r>
          </a:p>
          <a:p>
            <a:r>
              <a:rPr lang="en-US" sz="1400" dirty="0" smtClean="0"/>
              <a:t>&lt;question, 1&gt;</a:t>
            </a:r>
          </a:p>
          <a:p>
            <a:r>
              <a:rPr lang="en-US" sz="1400" dirty="0" smtClean="0"/>
              <a:t>&lt;suffer, 1&gt;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43469" y="4664525"/>
            <a:ext cx="1362456" cy="11695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&lt;that, 1&gt;,</a:t>
            </a:r>
          </a:p>
          <a:p>
            <a:r>
              <a:rPr lang="en-US" sz="1400" dirty="0" smtClean="0"/>
              <a:t>&lt;the, 2&gt;, &lt;tis, 1&gt;,</a:t>
            </a:r>
          </a:p>
          <a:p>
            <a:r>
              <a:rPr lang="en-US" sz="1400" dirty="0" smtClean="0"/>
              <a:t>&lt;to, 4&gt;, &lt;whether, 1&gt;</a:t>
            </a:r>
          </a:p>
        </p:txBody>
      </p:sp>
      <p:cxnSp>
        <p:nvCxnSpPr>
          <p:cNvPr id="104" name="Straight Arrow Connector 103"/>
          <p:cNvCxnSpPr>
            <a:stCxn id="25" idx="3"/>
            <a:endCxn id="98" idx="1"/>
          </p:cNvCxnSpPr>
          <p:nvPr/>
        </p:nvCxnSpPr>
        <p:spPr>
          <a:xfrm flipV="1">
            <a:off x="5877229" y="1613920"/>
            <a:ext cx="1266240" cy="2210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99" idx="1"/>
          </p:cNvCxnSpPr>
          <p:nvPr/>
        </p:nvCxnSpPr>
        <p:spPr>
          <a:xfrm flipV="1">
            <a:off x="5891500" y="2320868"/>
            <a:ext cx="1251969" cy="307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5" idx="3"/>
            <a:endCxn id="100" idx="1"/>
          </p:cNvCxnSpPr>
          <p:nvPr/>
        </p:nvCxnSpPr>
        <p:spPr>
          <a:xfrm>
            <a:off x="5891501" y="3566790"/>
            <a:ext cx="1251968" cy="2817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6" idx="3"/>
            <a:endCxn id="102" idx="1"/>
          </p:cNvCxnSpPr>
          <p:nvPr/>
        </p:nvCxnSpPr>
        <p:spPr>
          <a:xfrm flipV="1">
            <a:off x="5891500" y="5249301"/>
            <a:ext cx="1251969" cy="234661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/>
      <p:bldP spid="37" grpId="1" animBg="1"/>
      <p:bldP spid="35" grpId="1" animBg="1"/>
      <p:bldP spid="38" grpId="1" animBg="1"/>
      <p:bldP spid="36" grpId="1" animBg="1"/>
      <p:bldP spid="39" grpId="1" animBg="1"/>
      <p:bldP spid="26" grpId="0" animBg="1"/>
      <p:bldP spid="27" grpId="0" animBg="1"/>
      <p:bldP spid="27" grpId="1" animBg="1"/>
      <p:bldP spid="28" grpId="0" animBg="1"/>
      <p:bldP spid="28" grpId="1" animBg="1"/>
      <p:bldP spid="95" grpId="0" animBg="1"/>
      <p:bldP spid="96" grpId="0" animBg="1"/>
      <p:bldP spid="98" grpId="0" animBg="1"/>
      <p:bldP spid="99" grpId="0" animBg="1"/>
      <p:bldP spid="100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55" y="1294540"/>
            <a:ext cx="8903745" cy="500017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Barrier between Map and Reduce stages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Reduce stage does not start till </a:t>
            </a:r>
            <a:r>
              <a:rPr lang="en-US" b="1" dirty="0" smtClean="0">
                <a:solidFill>
                  <a:srgbClr val="900000"/>
                </a:solidFill>
              </a:rPr>
              <a:t>all </a:t>
            </a:r>
            <a:r>
              <a:rPr lang="en-US" dirty="0" smtClean="0"/>
              <a:t>the map tasks have completed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Why is the barrier present?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Grouping of values by keys done through sorting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Simplifies re-execution of failed tasks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Is this barrier necessary?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Which applications benefit if we remove this barrier?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B4D1-0CC1-714D-90C8-A1D1E1A50DA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A6A6A6"/>
                </a:solidFill>
              </a:rPr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Breaking the barrier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Classify reduce operations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Memory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Wordcount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60" y="1432735"/>
            <a:ext cx="4922883" cy="462560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560" b="1" dirty="0" smtClean="0">
                <a:solidFill>
                  <a:srgbClr val="000090"/>
                </a:solidFill>
              </a:rPr>
              <a:t>function map (key, value): </a:t>
            </a:r>
          </a:p>
          <a:p>
            <a:pPr lvl="1">
              <a:buNone/>
            </a:pPr>
            <a:r>
              <a:rPr lang="en-US" sz="2560" i="1" dirty="0" smtClean="0">
                <a:solidFill>
                  <a:srgbClr val="008000"/>
                </a:solidFill>
              </a:rPr>
              <a:t>// key: document name </a:t>
            </a:r>
          </a:p>
          <a:p>
            <a:pPr lvl="1">
              <a:buNone/>
            </a:pPr>
            <a:r>
              <a:rPr lang="en-US" sz="2560" i="1" dirty="0" smtClean="0">
                <a:solidFill>
                  <a:srgbClr val="008000"/>
                </a:solidFill>
              </a:rPr>
              <a:t>// value: document contents </a:t>
            </a:r>
          </a:p>
          <a:p>
            <a:pPr lvl="1">
              <a:buNone/>
            </a:pPr>
            <a:r>
              <a:rPr lang="en-US" sz="2560" b="1" dirty="0" smtClean="0">
                <a:solidFill>
                  <a:srgbClr val="900000"/>
                </a:solidFill>
              </a:rPr>
              <a:t>for </a:t>
            </a:r>
            <a:r>
              <a:rPr lang="en-US" sz="2560" dirty="0" smtClean="0"/>
              <a:t>each word in value </a:t>
            </a:r>
            <a:r>
              <a:rPr lang="en-US" sz="2560" b="1" dirty="0" smtClean="0">
                <a:solidFill>
                  <a:srgbClr val="900000"/>
                </a:solidFill>
              </a:rPr>
              <a:t>do </a:t>
            </a:r>
          </a:p>
          <a:p>
            <a:pPr lvl="2">
              <a:buNone/>
            </a:pPr>
            <a:r>
              <a:rPr lang="en-US" sz="2560" dirty="0" smtClean="0"/>
              <a:t>Emit intermediate (word, 1) </a:t>
            </a:r>
          </a:p>
          <a:p>
            <a:pPr lvl="1">
              <a:buNone/>
            </a:pPr>
            <a:r>
              <a:rPr lang="en-US" sz="2560" b="1" dirty="0" smtClean="0">
                <a:solidFill>
                  <a:srgbClr val="900000"/>
                </a:solidFill>
              </a:rPr>
              <a:t>end for</a:t>
            </a:r>
          </a:p>
          <a:p>
            <a:pPr>
              <a:buNone/>
            </a:pPr>
            <a:r>
              <a:rPr lang="en-US" sz="2571" b="1" dirty="0" smtClean="0">
                <a:solidFill>
                  <a:srgbClr val="000090"/>
                </a:solidFill>
              </a:rPr>
              <a:t>function reduce (key, values):</a:t>
            </a:r>
            <a:r>
              <a:rPr lang="en-US" sz="2571" dirty="0" smtClean="0"/>
              <a:t> </a:t>
            </a:r>
          </a:p>
          <a:p>
            <a:pPr lvl="1">
              <a:buNone/>
            </a:pPr>
            <a:r>
              <a:rPr lang="en-US" sz="2571" i="1" dirty="0" smtClean="0">
                <a:solidFill>
                  <a:srgbClr val="008000"/>
                </a:solidFill>
              </a:rPr>
              <a:t>// key: a word </a:t>
            </a:r>
          </a:p>
          <a:p>
            <a:pPr lvl="1">
              <a:buNone/>
            </a:pPr>
            <a:r>
              <a:rPr lang="en-US" sz="2571" i="1" dirty="0" smtClean="0">
                <a:solidFill>
                  <a:srgbClr val="008000"/>
                </a:solidFill>
              </a:rPr>
              <a:t>// values: a list of counts </a:t>
            </a:r>
          </a:p>
          <a:p>
            <a:pPr lvl="1">
              <a:buNone/>
            </a:pPr>
            <a:r>
              <a:rPr lang="en-US" sz="2571" dirty="0" smtClean="0"/>
              <a:t>result ←0 </a:t>
            </a:r>
          </a:p>
          <a:p>
            <a:pPr lvl="1">
              <a:buNone/>
            </a:pPr>
            <a:r>
              <a:rPr lang="en-US" sz="2571" b="1" dirty="0" smtClean="0">
                <a:solidFill>
                  <a:srgbClr val="900000"/>
                </a:solidFill>
              </a:rPr>
              <a:t>for each </a:t>
            </a:r>
            <a:r>
              <a:rPr lang="en-US" sz="2571" dirty="0" smtClean="0"/>
              <a:t>val </a:t>
            </a:r>
            <a:r>
              <a:rPr lang="en-US" sz="2571" b="1" dirty="0" smtClean="0">
                <a:solidFill>
                  <a:srgbClr val="900000"/>
                </a:solidFill>
              </a:rPr>
              <a:t>in </a:t>
            </a:r>
            <a:r>
              <a:rPr lang="en-US" sz="2571" dirty="0" smtClean="0"/>
              <a:t>values </a:t>
            </a:r>
            <a:r>
              <a:rPr lang="en-US" sz="2571" b="1" dirty="0" smtClean="0">
                <a:solidFill>
                  <a:srgbClr val="900000"/>
                </a:solidFill>
              </a:rPr>
              <a:t>do </a:t>
            </a:r>
          </a:p>
          <a:p>
            <a:pPr lvl="1">
              <a:buNone/>
            </a:pPr>
            <a:r>
              <a:rPr lang="en-US" sz="2571" b="1" dirty="0" smtClean="0">
                <a:solidFill>
                  <a:srgbClr val="FF0000"/>
                </a:solidFill>
              </a:rPr>
              <a:t>	</a:t>
            </a:r>
            <a:r>
              <a:rPr lang="en-US" sz="2571" dirty="0" smtClean="0"/>
              <a:t>result ← result + val</a:t>
            </a:r>
          </a:p>
          <a:p>
            <a:pPr lvl="1">
              <a:buNone/>
            </a:pPr>
            <a:r>
              <a:rPr lang="en-US" sz="2571" b="1" dirty="0" smtClean="0">
                <a:solidFill>
                  <a:srgbClr val="900000"/>
                </a:solidFill>
              </a:rPr>
              <a:t>end for </a:t>
            </a:r>
          </a:p>
          <a:p>
            <a:pPr lvl="1">
              <a:buNone/>
            </a:pPr>
            <a:r>
              <a:rPr lang="en-US" sz="2571" dirty="0" smtClean="0"/>
              <a:t>Write (key, result) as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71884" y="1432734"/>
            <a:ext cx="476637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0090"/>
                </a:solidFill>
              </a:rPr>
              <a:t>function run( ): </a:t>
            </a:r>
          </a:p>
          <a:p>
            <a:pPr lvl="1"/>
            <a:r>
              <a:rPr lang="en-US" b="1" dirty="0" smtClean="0">
                <a:solidFill>
                  <a:srgbClr val="900000"/>
                </a:solidFill>
              </a:rPr>
              <a:t>while </a:t>
            </a:r>
            <a:r>
              <a:rPr lang="en-US" dirty="0" smtClean="0"/>
              <a:t>there more keys </a:t>
            </a:r>
            <a:r>
              <a:rPr lang="en-US" b="1" dirty="0" smtClean="0">
                <a:solidFill>
                  <a:srgbClr val="900000"/>
                </a:solidFill>
              </a:rPr>
              <a:t>do</a:t>
            </a:r>
          </a:p>
          <a:p>
            <a:pPr lvl="1"/>
            <a:r>
              <a:rPr lang="en-US" dirty="0" smtClean="0"/>
              <a:t>	key ← current key</a:t>
            </a:r>
          </a:p>
          <a:p>
            <a:pPr lvl="1"/>
            <a:r>
              <a:rPr lang="en-US" dirty="0" smtClean="0"/>
              <a:t>	values ← current values</a:t>
            </a:r>
          </a:p>
          <a:p>
            <a:pPr lvl="1"/>
            <a:r>
              <a:rPr lang="en-US" dirty="0" smtClean="0"/>
              <a:t>	reduce (key, values) </a:t>
            </a:r>
          </a:p>
          <a:p>
            <a:pPr lvl="1"/>
            <a:r>
              <a:rPr lang="en-US" b="1" dirty="0" smtClean="0">
                <a:solidFill>
                  <a:srgbClr val="900000"/>
                </a:solidFill>
              </a:rPr>
              <a:t>end while</a:t>
            </a:r>
            <a:endParaRPr lang="en-US" b="1" dirty="0">
              <a:solidFill>
                <a:srgbClr val="9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8354" y="5418900"/>
            <a:ext cx="3453530" cy="369332"/>
          </a:xfrm>
          <a:prstGeom prst="rect">
            <a:avLst/>
          </a:prstGeom>
          <a:solidFill>
            <a:srgbClr val="F8FFB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7078" y="217572"/>
            <a:ext cx="3253973" cy="844970"/>
          </a:xfrm>
          <a:prstGeom prst="rect">
            <a:avLst/>
          </a:prstGeom>
          <a:solidFill>
            <a:srgbClr val="F8FFB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Barrier-less Wordcount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919-6389-B842-BFF0-55E19282570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71884" y="1432734"/>
            <a:ext cx="4766376" cy="4801315"/>
            <a:chOff x="4171884" y="1432734"/>
            <a:chExt cx="4766376" cy="4801315"/>
          </a:xfrm>
        </p:grpSpPr>
        <p:sp>
          <p:nvSpPr>
            <p:cNvPr id="10" name="TextBox 9"/>
            <p:cNvSpPr txBox="1"/>
            <p:nvPr/>
          </p:nvSpPr>
          <p:spPr>
            <a:xfrm>
              <a:off x="4638238" y="4680205"/>
              <a:ext cx="4221726" cy="1338621"/>
            </a:xfrm>
            <a:prstGeom prst="rect">
              <a:avLst/>
            </a:prstGeom>
            <a:solidFill>
              <a:srgbClr val="F8FFB3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399" y="2865154"/>
              <a:ext cx="3754565" cy="1115874"/>
            </a:xfrm>
            <a:prstGeom prst="rect">
              <a:avLst/>
            </a:prstGeom>
            <a:solidFill>
              <a:srgbClr val="F8FFB3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66780" y="1713931"/>
              <a:ext cx="2511421" cy="369332"/>
            </a:xfrm>
            <a:prstGeom prst="rect">
              <a:avLst/>
            </a:prstGeom>
            <a:solidFill>
              <a:srgbClr val="F8FFB3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71884" y="1432734"/>
              <a:ext cx="4766376" cy="4801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b="1" dirty="0" smtClean="0">
                  <a:solidFill>
                    <a:srgbClr val="000090"/>
                  </a:solidFill>
                </a:rPr>
                <a:t>function run( ): </a:t>
              </a:r>
            </a:p>
            <a:p>
              <a:pPr lvl="1"/>
              <a:r>
                <a:rPr lang="en-US" dirty="0" smtClean="0"/>
                <a:t>Create a new TreeMap </a:t>
              </a:r>
            </a:p>
            <a:p>
              <a:pPr lvl="1"/>
              <a:r>
                <a:rPr lang="en-US" b="1" dirty="0" smtClean="0">
                  <a:solidFill>
                    <a:srgbClr val="900000"/>
                  </a:solidFill>
                </a:rPr>
                <a:t>while </a:t>
              </a:r>
              <a:r>
                <a:rPr lang="en-US" dirty="0" smtClean="0"/>
                <a:t>there are more keys </a:t>
              </a:r>
              <a:r>
                <a:rPr lang="en-US" b="1" dirty="0" smtClean="0">
                  <a:solidFill>
                    <a:srgbClr val="900000"/>
                  </a:solidFill>
                </a:rPr>
                <a:t>do </a:t>
              </a:r>
            </a:p>
            <a:p>
              <a:pPr lvl="1"/>
              <a:r>
                <a:rPr lang="en-US" dirty="0" smtClean="0"/>
                <a:t>	key ← current key</a:t>
              </a:r>
            </a:p>
            <a:p>
              <a:pPr lvl="1"/>
              <a:r>
                <a:rPr lang="en-US" dirty="0" smtClean="0"/>
                <a:t>	values ← current values</a:t>
              </a:r>
            </a:p>
            <a:p>
              <a:pPr lvl="1"/>
              <a:r>
                <a:rPr lang="en-US" dirty="0" smtClean="0"/>
                <a:t>	</a:t>
              </a:r>
              <a:r>
                <a:rPr lang="en-US" b="1" dirty="0" smtClean="0">
                  <a:solidFill>
                    <a:srgbClr val="900000"/>
                  </a:solidFill>
                </a:rPr>
                <a:t>if </a:t>
              </a:r>
              <a:r>
                <a:rPr lang="en-US" dirty="0" smtClean="0"/>
                <a:t>TreeMap does not contain key 	</a:t>
              </a:r>
              <a:r>
                <a:rPr lang="en-US" b="1" dirty="0" smtClean="0">
                  <a:solidFill>
                    <a:srgbClr val="900000"/>
                  </a:solidFill>
                </a:rPr>
                <a:t>then </a:t>
              </a:r>
              <a:r>
                <a:rPr lang="en-US" dirty="0" smtClean="0"/>
                <a:t>	</a:t>
              </a:r>
            </a:p>
            <a:p>
              <a:pPr lvl="1"/>
              <a:r>
                <a:rPr lang="en-US" dirty="0" smtClean="0"/>
                <a:t>		 Insert (key, 0) in the TreeMap </a:t>
              </a:r>
              <a:r>
                <a:rPr lang="en-US" b="1" dirty="0" smtClean="0">
                  <a:solidFill>
                    <a:srgbClr val="FF0000"/>
                  </a:solidFill>
                </a:rPr>
                <a:t>	</a:t>
              </a:r>
              <a:r>
                <a:rPr lang="en-US" b="1" dirty="0" smtClean="0">
                  <a:solidFill>
                    <a:srgbClr val="900000"/>
                  </a:solidFill>
                </a:rPr>
                <a:t>end if </a:t>
              </a:r>
            </a:p>
            <a:p>
              <a:pPr lvl="1"/>
              <a:r>
                <a:rPr lang="en-US" dirty="0" smtClean="0"/>
                <a:t>	reduce (key, values) </a:t>
              </a:r>
            </a:p>
            <a:p>
              <a:pPr lvl="1"/>
              <a:r>
                <a:rPr lang="en-US" b="1" dirty="0" smtClean="0">
                  <a:solidFill>
                    <a:srgbClr val="900000"/>
                  </a:solidFill>
                </a:rPr>
                <a:t>end while </a:t>
              </a:r>
            </a:p>
            <a:p>
              <a:pPr lvl="1"/>
              <a:endParaRPr lang="en-US" b="1" dirty="0" smtClean="0">
                <a:solidFill>
                  <a:srgbClr val="FF0000"/>
                </a:solidFill>
              </a:endParaRPr>
            </a:p>
            <a:p>
              <a:pPr lvl="1"/>
              <a:r>
                <a:rPr lang="en-US" i="1" dirty="0" smtClean="0">
                  <a:solidFill>
                    <a:srgbClr val="008000"/>
                  </a:solidFill>
                </a:rPr>
                <a:t>// After all reduce invocations are done</a:t>
              </a:r>
            </a:p>
            <a:p>
              <a:pPr lvl="1"/>
              <a:r>
                <a:rPr lang="en-US" i="1" dirty="0" smtClean="0">
                  <a:solidFill>
                    <a:srgbClr val="900000"/>
                  </a:solidFill>
                </a:rPr>
                <a:t> </a:t>
              </a:r>
              <a:r>
                <a:rPr lang="en-US" b="1" dirty="0" smtClean="0">
                  <a:solidFill>
                    <a:srgbClr val="900000"/>
                  </a:solidFill>
                </a:rPr>
                <a:t>for each</a:t>
              </a:r>
              <a:r>
                <a:rPr lang="en-US" b="1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/>
                <a:t>(key, value) in TreeMap </a:t>
              </a:r>
              <a:r>
                <a:rPr lang="en-US" b="1" dirty="0" smtClean="0">
                  <a:solidFill>
                    <a:srgbClr val="900000"/>
                  </a:solidFill>
                </a:rPr>
                <a:t>do </a:t>
              </a:r>
            </a:p>
            <a:p>
              <a:pPr lvl="1"/>
              <a:r>
                <a:rPr lang="en-US" dirty="0" smtClean="0"/>
                <a:t>	Write (key, value) as output</a:t>
              </a:r>
            </a:p>
            <a:p>
              <a:pPr lvl="1"/>
              <a:r>
                <a:rPr lang="en-US" b="1" dirty="0" smtClean="0">
                  <a:solidFill>
                    <a:srgbClr val="900000"/>
                  </a:solidFill>
                </a:rPr>
                <a:t>end for</a:t>
              </a:r>
            </a:p>
            <a:p>
              <a:pPr>
                <a:buNone/>
              </a:pP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2562" y="4238301"/>
            <a:ext cx="3453530" cy="369332"/>
          </a:xfrm>
          <a:prstGeom prst="rect">
            <a:avLst/>
          </a:prstGeom>
          <a:solidFill>
            <a:srgbClr val="F8FFB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60" y="1432735"/>
            <a:ext cx="4922883" cy="462560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560" b="1" dirty="0" smtClean="0">
                <a:solidFill>
                  <a:srgbClr val="000090"/>
                </a:solidFill>
              </a:rPr>
              <a:t>function map (key, value): </a:t>
            </a:r>
          </a:p>
          <a:p>
            <a:pPr lvl="1">
              <a:buNone/>
            </a:pPr>
            <a:r>
              <a:rPr lang="en-US" sz="2560" i="1" dirty="0" smtClean="0">
                <a:solidFill>
                  <a:srgbClr val="008000"/>
                </a:solidFill>
              </a:rPr>
              <a:t>// key: document name </a:t>
            </a:r>
          </a:p>
          <a:p>
            <a:pPr lvl="1">
              <a:buNone/>
            </a:pPr>
            <a:r>
              <a:rPr lang="en-US" sz="2560" i="1" dirty="0" smtClean="0">
                <a:solidFill>
                  <a:srgbClr val="008000"/>
                </a:solidFill>
              </a:rPr>
              <a:t>// value: document contents </a:t>
            </a:r>
          </a:p>
          <a:p>
            <a:pPr lvl="1">
              <a:buNone/>
            </a:pPr>
            <a:r>
              <a:rPr lang="en-US" sz="2560" b="1" dirty="0" smtClean="0">
                <a:solidFill>
                  <a:srgbClr val="900000"/>
                </a:solidFill>
              </a:rPr>
              <a:t>for </a:t>
            </a:r>
            <a:r>
              <a:rPr lang="en-US" sz="2560" dirty="0" smtClean="0"/>
              <a:t>each word in value </a:t>
            </a:r>
            <a:r>
              <a:rPr lang="en-US" sz="2560" b="1" dirty="0" smtClean="0">
                <a:solidFill>
                  <a:schemeClr val="accent6">
                    <a:lumMod val="75000"/>
                  </a:schemeClr>
                </a:solidFill>
              </a:rPr>
              <a:t>do </a:t>
            </a:r>
          </a:p>
          <a:p>
            <a:pPr lvl="2">
              <a:buNone/>
            </a:pPr>
            <a:r>
              <a:rPr lang="en-US" sz="2560" dirty="0" smtClean="0"/>
              <a:t>Emit intermediate (word, 1) </a:t>
            </a:r>
          </a:p>
          <a:p>
            <a:pPr lvl="1">
              <a:buNone/>
            </a:pPr>
            <a:r>
              <a:rPr lang="en-US" sz="2560" b="1" dirty="0" smtClean="0">
                <a:solidFill>
                  <a:srgbClr val="900000"/>
                </a:solidFill>
              </a:rPr>
              <a:t>end for</a:t>
            </a:r>
          </a:p>
          <a:p>
            <a:pPr>
              <a:buNone/>
            </a:pPr>
            <a:r>
              <a:rPr lang="en-US" sz="2571" b="1" dirty="0" smtClean="0">
                <a:solidFill>
                  <a:srgbClr val="000090"/>
                </a:solidFill>
              </a:rPr>
              <a:t>function reduce (key, values):</a:t>
            </a:r>
            <a:r>
              <a:rPr lang="en-US" sz="2571" dirty="0" smtClean="0"/>
              <a:t> </a:t>
            </a:r>
          </a:p>
          <a:p>
            <a:pPr lvl="1">
              <a:buNone/>
            </a:pPr>
            <a:r>
              <a:rPr lang="en-US" sz="2571" i="1" dirty="0" smtClean="0">
                <a:solidFill>
                  <a:srgbClr val="008000"/>
                </a:solidFill>
              </a:rPr>
              <a:t>// key: a word </a:t>
            </a:r>
          </a:p>
          <a:p>
            <a:pPr lvl="1">
              <a:buNone/>
            </a:pPr>
            <a:r>
              <a:rPr lang="en-US" sz="2571" i="1" dirty="0" smtClean="0">
                <a:solidFill>
                  <a:srgbClr val="008000"/>
                </a:solidFill>
              </a:rPr>
              <a:t>// values: a list of counts </a:t>
            </a:r>
          </a:p>
          <a:p>
            <a:pPr lvl="1">
              <a:buNone/>
            </a:pPr>
            <a:r>
              <a:rPr lang="en-US" sz="2571" dirty="0" smtClean="0"/>
              <a:t>Fetch result from Treemap</a:t>
            </a:r>
          </a:p>
          <a:p>
            <a:pPr lvl="1">
              <a:buNone/>
            </a:pPr>
            <a:r>
              <a:rPr lang="en-US" sz="2571" b="1" dirty="0" smtClean="0">
                <a:solidFill>
                  <a:srgbClr val="900000"/>
                </a:solidFill>
              </a:rPr>
              <a:t>for each</a:t>
            </a:r>
            <a:r>
              <a:rPr lang="en-US" sz="2571" b="1" dirty="0" smtClean="0">
                <a:solidFill>
                  <a:srgbClr val="FF0000"/>
                </a:solidFill>
              </a:rPr>
              <a:t> </a:t>
            </a:r>
            <a:r>
              <a:rPr lang="en-US" sz="2571" dirty="0" smtClean="0"/>
              <a:t>val </a:t>
            </a:r>
            <a:r>
              <a:rPr lang="en-US" sz="2571" b="1" dirty="0" smtClean="0">
                <a:solidFill>
                  <a:srgbClr val="900000"/>
                </a:solidFill>
              </a:rPr>
              <a:t>in</a:t>
            </a:r>
            <a:r>
              <a:rPr lang="en-US" sz="2571" b="1" dirty="0" smtClean="0">
                <a:solidFill>
                  <a:srgbClr val="FF0000"/>
                </a:solidFill>
              </a:rPr>
              <a:t> </a:t>
            </a:r>
            <a:r>
              <a:rPr lang="en-US" sz="2571" dirty="0" smtClean="0"/>
              <a:t>values </a:t>
            </a:r>
            <a:r>
              <a:rPr lang="en-US" sz="2571" b="1" dirty="0" smtClean="0">
                <a:solidFill>
                  <a:srgbClr val="900000"/>
                </a:solidFill>
              </a:rPr>
              <a:t>do </a:t>
            </a:r>
          </a:p>
          <a:p>
            <a:pPr lvl="1">
              <a:buNone/>
            </a:pPr>
            <a:r>
              <a:rPr lang="en-US" sz="2571" b="1" dirty="0" smtClean="0">
                <a:solidFill>
                  <a:srgbClr val="FF0000"/>
                </a:solidFill>
              </a:rPr>
              <a:t>	</a:t>
            </a:r>
            <a:r>
              <a:rPr lang="en-US" sz="2571" dirty="0" smtClean="0"/>
              <a:t>result ← result + val</a:t>
            </a:r>
          </a:p>
          <a:p>
            <a:pPr lvl="1">
              <a:buNone/>
            </a:pPr>
            <a:r>
              <a:rPr lang="en-US" sz="2571" b="1" dirty="0" smtClean="0">
                <a:solidFill>
                  <a:srgbClr val="900000"/>
                </a:solidFill>
              </a:rPr>
              <a:t>end for</a:t>
            </a:r>
            <a:r>
              <a:rPr lang="en-US" sz="2571" b="1" dirty="0" smtClean="0">
                <a:solidFill>
                  <a:srgbClr val="FF0000"/>
                </a:solidFill>
              </a:rPr>
              <a:t> </a:t>
            </a:r>
            <a:endParaRPr lang="en-US" sz="2571" b="1" dirty="0" smtClean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sz="2571" dirty="0" smtClean="0"/>
              <a:t>Update (key, result) in TreeMap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4324045" y="4982914"/>
            <a:ext cx="4305738" cy="1051555"/>
          </a:xfrm>
          <a:prstGeom prst="roundRect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4324045" y="3764279"/>
            <a:ext cx="4267506" cy="1051555"/>
          </a:xfrm>
          <a:prstGeom prst="roundRect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4324045" y="2545644"/>
            <a:ext cx="4267506" cy="1051555"/>
          </a:xfrm>
          <a:prstGeom prst="roundRect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4324045" y="1327009"/>
            <a:ext cx="4267506" cy="1051555"/>
          </a:xfrm>
          <a:prstGeom prst="roundRect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3420"/>
            <a:ext cx="8042276" cy="844970"/>
          </a:xfrm>
          <a:ln>
            <a:noFill/>
          </a:ln>
        </p:spPr>
        <p:txBody>
          <a:bodyPr/>
          <a:lstStyle/>
          <a:p>
            <a:r>
              <a:rPr lang="en-US" dirty="0" smtClean="0"/>
              <a:t>Barrier-less MapReduce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IEEE Cluster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540AC919-6389-B842-BFF0-55E19282570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57483" y="1615857"/>
            <a:ext cx="1362456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&lt;be, 1&gt;,</a:t>
            </a:r>
          </a:p>
          <a:p>
            <a:r>
              <a:rPr lang="en-US" sz="1400" dirty="0" smtClean="0"/>
              <a:t>&lt;be, 1&gt;</a:t>
            </a:r>
            <a:endParaRPr lang="en-US" sz="1400" dirty="0"/>
          </a:p>
        </p:txBody>
      </p:sp>
      <p:cxnSp>
        <p:nvCxnSpPr>
          <p:cNvPr id="41" name="AutoShape 32"/>
          <p:cNvCxnSpPr>
            <a:cxnSpLocks noChangeShapeType="1"/>
            <a:endCxn id="25" idx="1"/>
          </p:cNvCxnSpPr>
          <p:nvPr/>
        </p:nvCxnSpPr>
        <p:spPr bwMode="auto">
          <a:xfrm flipV="1">
            <a:off x="3574401" y="1877467"/>
            <a:ext cx="1083082" cy="531298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71754" y="4003583"/>
            <a:ext cx="1362456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&lt;or, 1&gt;,</a:t>
            </a:r>
          </a:p>
          <a:p>
            <a:r>
              <a:rPr lang="en-US" sz="1400" dirty="0" smtClean="0"/>
              <a:t>&lt;not, 1&gt;,</a:t>
            </a:r>
          </a:p>
        </p:txBody>
      </p:sp>
      <p:cxnSp>
        <p:nvCxnSpPr>
          <p:cNvPr id="43" name="AutoShape 32"/>
          <p:cNvCxnSpPr>
            <a:cxnSpLocks noChangeShapeType="1"/>
            <a:endCxn id="32" idx="1"/>
          </p:cNvCxnSpPr>
          <p:nvPr/>
        </p:nvCxnSpPr>
        <p:spPr bwMode="auto">
          <a:xfrm rot="16200000" flipH="1">
            <a:off x="3194863" y="2788302"/>
            <a:ext cx="1856428" cy="1097353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71754" y="5142431"/>
            <a:ext cx="1362456" cy="523220"/>
          </a:xfrm>
          <a:prstGeom prst="rect">
            <a:avLst/>
          </a:prstGeom>
          <a:solidFill>
            <a:srgbClr val="3F5B0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&lt;to, 1&gt;,</a:t>
            </a:r>
          </a:p>
          <a:p>
            <a:r>
              <a:rPr lang="en-US" sz="1400" dirty="0" smtClean="0"/>
              <a:t>&lt;to,1&gt;, </a:t>
            </a:r>
            <a:endParaRPr lang="en-US" sz="1400" dirty="0"/>
          </a:p>
        </p:txBody>
      </p:sp>
      <p:cxnSp>
        <p:nvCxnSpPr>
          <p:cNvPr id="46" name="AutoShape 32"/>
          <p:cNvCxnSpPr>
            <a:cxnSpLocks noChangeShapeType="1"/>
            <a:endCxn id="37" idx="1"/>
          </p:cNvCxnSpPr>
          <p:nvPr/>
        </p:nvCxnSpPr>
        <p:spPr bwMode="auto">
          <a:xfrm>
            <a:off x="3574401" y="2408765"/>
            <a:ext cx="1097353" cy="2995276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000759" y="1702604"/>
            <a:ext cx="1362456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&lt;be, 2&gt;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000759" y="4013278"/>
            <a:ext cx="1362456" cy="5232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&lt;not, 1&gt;</a:t>
            </a:r>
          </a:p>
          <a:p>
            <a:r>
              <a:rPr lang="en-US" sz="1400" dirty="0" smtClean="0"/>
              <a:t>&lt;or, 1&gt;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00759" y="5286329"/>
            <a:ext cx="1362456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&lt;to, 2&gt;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1542" y="2884801"/>
            <a:ext cx="1244142" cy="18158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To be, or not to be: </a:t>
            </a:r>
          </a:p>
          <a:p>
            <a:r>
              <a:rPr lang="en-US" sz="1400" dirty="0" smtClean="0"/>
              <a:t>that is the question:</a:t>
            </a:r>
          </a:p>
          <a:p>
            <a:r>
              <a:rPr lang="en-US" sz="1400" dirty="0" smtClean="0"/>
              <a:t>Whether 'tis nobler in the mind to suffer</a:t>
            </a:r>
          </a:p>
        </p:txBody>
      </p:sp>
      <p:grpSp>
        <p:nvGrpSpPr>
          <p:cNvPr id="56" name="Group 84"/>
          <p:cNvGrpSpPr/>
          <p:nvPr/>
        </p:nvGrpSpPr>
        <p:grpSpPr>
          <a:xfrm>
            <a:off x="267579" y="2139077"/>
            <a:ext cx="1269563" cy="3845491"/>
            <a:chOff x="267579" y="2139077"/>
            <a:chExt cx="1269563" cy="3845491"/>
          </a:xfrm>
        </p:grpSpPr>
        <p:sp>
          <p:nvSpPr>
            <p:cNvPr id="64" name="TextBox 63"/>
            <p:cNvSpPr txBox="1"/>
            <p:nvPr/>
          </p:nvSpPr>
          <p:spPr>
            <a:xfrm>
              <a:off x="267579" y="2139077"/>
              <a:ext cx="1269563" cy="52322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To be, or not to be: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4879" y="3394770"/>
              <a:ext cx="1242263" cy="5232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that is the question: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1542" y="4410339"/>
              <a:ext cx="1215600" cy="5232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Whether 'tis nobler in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4879" y="5461348"/>
              <a:ext cx="1242263" cy="5232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the mind to suffer</a:t>
              </a:r>
              <a:endParaRPr lang="en-US" sz="1400" dirty="0"/>
            </a:p>
          </p:txBody>
        </p:sp>
      </p:grpSp>
      <p:cxnSp>
        <p:nvCxnSpPr>
          <p:cNvPr id="73" name="AutoShape 32"/>
          <p:cNvCxnSpPr>
            <a:cxnSpLocks noChangeShapeType="1"/>
            <a:stCxn id="64" idx="3"/>
            <a:endCxn id="74" idx="1"/>
          </p:cNvCxnSpPr>
          <p:nvPr/>
        </p:nvCxnSpPr>
        <p:spPr bwMode="auto">
          <a:xfrm>
            <a:off x="1537142" y="2400687"/>
            <a:ext cx="674803" cy="8078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211945" y="1716267"/>
            <a:ext cx="1362456" cy="138499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&lt;to, 1&gt;, </a:t>
            </a:r>
          </a:p>
          <a:p>
            <a:r>
              <a:rPr lang="en-US" sz="1400" dirty="0" smtClean="0"/>
              <a:t>&lt;be, 1&gt;,</a:t>
            </a:r>
          </a:p>
          <a:p>
            <a:r>
              <a:rPr lang="en-US" sz="1400" dirty="0" smtClean="0"/>
              <a:t>&lt;or, 1&gt;, </a:t>
            </a:r>
          </a:p>
          <a:p>
            <a:r>
              <a:rPr lang="en-US" sz="1400" dirty="0" smtClean="0"/>
              <a:t>&lt;not, 1&gt;,</a:t>
            </a:r>
          </a:p>
          <a:p>
            <a:r>
              <a:rPr lang="en-US" sz="1400" dirty="0" smtClean="0"/>
              <a:t>&lt;to, 1&gt;, </a:t>
            </a:r>
          </a:p>
          <a:p>
            <a:r>
              <a:rPr lang="en-US" sz="1400" dirty="0" smtClean="0"/>
              <a:t>&lt;be, 1&gt;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1" grpId="0" animBg="1"/>
      <p:bldP spid="59" grpId="0" animBg="1"/>
      <p:bldP spid="57" grpId="0" animBg="1"/>
      <p:bldP spid="25" grpId="0" animBg="1"/>
      <p:bldP spid="32" grpId="0" animBg="1"/>
      <p:bldP spid="37" grpId="0" animBg="1"/>
      <p:bldP spid="98" grpId="0" animBg="1"/>
      <p:bldP spid="70" grpId="0" animBg="1"/>
      <p:bldP spid="71" grpId="0" animBg="1"/>
      <p:bldP spid="5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7078</TotalTime>
  <Words>2449</Words>
  <Application>Microsoft Macintosh PowerPoint</Application>
  <PresentationFormat>On-screen Show (4:3)</PresentationFormat>
  <Paragraphs>473</Paragraphs>
  <Slides>25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Breeze</vt:lpstr>
      <vt:lpstr>Breaking the MapReduce Stage Barrier</vt:lpstr>
      <vt:lpstr>MapReduce</vt:lpstr>
      <vt:lpstr>Who is using MapReduce/Hadoop?</vt:lpstr>
      <vt:lpstr>MapReduce Model</vt:lpstr>
      <vt:lpstr>Motivation</vt:lpstr>
      <vt:lpstr>Outline</vt:lpstr>
      <vt:lpstr>Original Wordcount</vt:lpstr>
      <vt:lpstr>Barrier-less Wordcount</vt:lpstr>
      <vt:lpstr>Barrier-less MapReduce</vt:lpstr>
      <vt:lpstr>Barrier-less MapReduce</vt:lpstr>
      <vt:lpstr>Barrier-less MapReduce</vt:lpstr>
      <vt:lpstr>Barrier-less MapReduce</vt:lpstr>
      <vt:lpstr>MapReduce Timeline</vt:lpstr>
      <vt:lpstr>Implementation</vt:lpstr>
      <vt:lpstr>Classifying Reduce Operations</vt:lpstr>
      <vt:lpstr>Classifying Reduce Operations</vt:lpstr>
      <vt:lpstr>Post Reduction Processing</vt:lpstr>
      <vt:lpstr>Single Reducer Aggregation</vt:lpstr>
      <vt:lpstr>Sorting</vt:lpstr>
      <vt:lpstr>Memory Management Techniques</vt:lpstr>
      <vt:lpstr>Evaluation</vt:lpstr>
      <vt:lpstr>Application Speedups</vt:lpstr>
      <vt:lpstr>Memory management techniques</vt:lpstr>
      <vt:lpstr>Memory management</vt:lpstr>
      <vt:lpstr>Conclusion</vt:lpstr>
    </vt:vector>
  </TitlesOfParts>
  <Company>University of Illinois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Breaking the MapReduce stage barrier</dc:title>
  <dc:creator>Abhishek Verma</dc:creator>
  <cp:lastModifiedBy>Abhishek Verma</cp:lastModifiedBy>
  <cp:revision>211</cp:revision>
  <dcterms:created xsi:type="dcterms:W3CDTF">2010-09-22T08:05:16Z</dcterms:created>
  <dcterms:modified xsi:type="dcterms:W3CDTF">2010-09-23T07:25:22Z</dcterms:modified>
</cp:coreProperties>
</file>