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charts/chart4.xml" ContentType="application/vnd.openxmlformats-officedocument.drawingml.chart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charts/chart5.xml" ContentType="application/vnd.openxmlformats-officedocument.drawingml.chart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charts/chart6.xml" ContentType="application/vnd.openxmlformats-officedocument.drawingml.char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charts/chart7.xml" ContentType="application/vnd.openxmlformats-officedocument.drawingml.char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82" r:id="rId11"/>
    <p:sldId id="269" r:id="rId12"/>
    <p:sldId id="270" r:id="rId13"/>
    <p:sldId id="271" r:id="rId14"/>
    <p:sldId id="275" r:id="rId15"/>
    <p:sldId id="276" r:id="rId16"/>
    <p:sldId id="277" r:id="rId17"/>
    <p:sldId id="273" r:id="rId18"/>
    <p:sldId id="278" r:id="rId19"/>
    <p:sldId id="279" r:id="rId20"/>
    <p:sldId id="281" r:id="rId21"/>
    <p:sldId id="27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luster2011:plots:cdfs:map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luster2011:plots:cdfs:map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luster2011:plots:cdfs:map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private:tmp: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luster2011:plots:sim_time:mean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luster2011:plots:sim_time:fb:mean2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Map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'map.csv'!$B$1</c:f>
              <c:strCache>
                <c:ptCount val="1"/>
                <c:pt idx="0">
                  <c:v>Allocation 1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xVal>
            <c:numRef>
              <c:f>'map.csv'!$A$2:$A$34</c:f>
              <c:numCache>
                <c:formatCode>General</c:formatCode>
                <c:ptCount val="33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  <c:pt idx="16">
                  <c:v>21.0</c:v>
                </c:pt>
                <c:pt idx="17">
                  <c:v>22.0</c:v>
                </c:pt>
                <c:pt idx="18">
                  <c:v>23.0</c:v>
                </c:pt>
                <c:pt idx="19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27.0</c:v>
                </c:pt>
                <c:pt idx="23">
                  <c:v>28.0</c:v>
                </c:pt>
                <c:pt idx="24">
                  <c:v>29.0</c:v>
                </c:pt>
                <c:pt idx="25">
                  <c:v>30.0</c:v>
                </c:pt>
                <c:pt idx="26">
                  <c:v>31.0</c:v>
                </c:pt>
                <c:pt idx="27">
                  <c:v>32.0</c:v>
                </c:pt>
                <c:pt idx="28">
                  <c:v>33.0</c:v>
                </c:pt>
                <c:pt idx="29">
                  <c:v>34.0</c:v>
                </c:pt>
                <c:pt idx="30">
                  <c:v>35.0</c:v>
                </c:pt>
                <c:pt idx="31">
                  <c:v>36.0</c:v>
                </c:pt>
              </c:numCache>
            </c:numRef>
          </c:xVal>
          <c:yVal>
            <c:numRef>
              <c:f>'map.csv'!$B$2:$B$34</c:f>
              <c:numCache>
                <c:formatCode>General</c:formatCode>
                <c:ptCount val="3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0.15625</c:v>
                </c:pt>
                <c:pt idx="7">
                  <c:v>0.15625</c:v>
                </c:pt>
                <c:pt idx="8">
                  <c:v>0.625</c:v>
                </c:pt>
                <c:pt idx="9">
                  <c:v>1.25</c:v>
                </c:pt>
                <c:pt idx="10">
                  <c:v>1.71875</c:v>
                </c:pt>
                <c:pt idx="11">
                  <c:v>2.5</c:v>
                </c:pt>
                <c:pt idx="12">
                  <c:v>4.53125</c:v>
                </c:pt>
                <c:pt idx="13">
                  <c:v>8.281249999999998</c:v>
                </c:pt>
                <c:pt idx="14">
                  <c:v>11.5625</c:v>
                </c:pt>
                <c:pt idx="15">
                  <c:v>17.5</c:v>
                </c:pt>
                <c:pt idx="16">
                  <c:v>23.90625</c:v>
                </c:pt>
                <c:pt idx="17">
                  <c:v>32.8125</c:v>
                </c:pt>
                <c:pt idx="18">
                  <c:v>45.0</c:v>
                </c:pt>
                <c:pt idx="19">
                  <c:v>61.09375</c:v>
                </c:pt>
                <c:pt idx="20">
                  <c:v>74.6875</c:v>
                </c:pt>
                <c:pt idx="21">
                  <c:v>81.71875</c:v>
                </c:pt>
                <c:pt idx="22">
                  <c:v>86.5625</c:v>
                </c:pt>
                <c:pt idx="23">
                  <c:v>91.09375</c:v>
                </c:pt>
                <c:pt idx="24">
                  <c:v>92.8125</c:v>
                </c:pt>
                <c:pt idx="25">
                  <c:v>95.62499999999998</c:v>
                </c:pt>
                <c:pt idx="26">
                  <c:v>96.40625</c:v>
                </c:pt>
                <c:pt idx="27">
                  <c:v>97.34375</c:v>
                </c:pt>
                <c:pt idx="28">
                  <c:v>98.59375</c:v>
                </c:pt>
                <c:pt idx="29">
                  <c:v>99.53125</c:v>
                </c:pt>
                <c:pt idx="30">
                  <c:v>99.6875</c:v>
                </c:pt>
                <c:pt idx="31">
                  <c:v>100.0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'map.csv'!$C$1</c:f>
              <c:strCache>
                <c:ptCount val="1"/>
                <c:pt idx="0">
                  <c:v>Allocation 2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xVal>
            <c:numRef>
              <c:f>'map.csv'!$A$2:$A$34</c:f>
              <c:numCache>
                <c:formatCode>General</c:formatCode>
                <c:ptCount val="33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  <c:pt idx="7">
                  <c:v>12.0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16.0</c:v>
                </c:pt>
                <c:pt idx="12">
                  <c:v>17.0</c:v>
                </c:pt>
                <c:pt idx="13">
                  <c:v>18.0</c:v>
                </c:pt>
                <c:pt idx="14">
                  <c:v>19.0</c:v>
                </c:pt>
                <c:pt idx="15">
                  <c:v>20.0</c:v>
                </c:pt>
                <c:pt idx="16">
                  <c:v>21.0</c:v>
                </c:pt>
                <c:pt idx="17">
                  <c:v>22.0</c:v>
                </c:pt>
                <c:pt idx="18">
                  <c:v>23.0</c:v>
                </c:pt>
                <c:pt idx="19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27.0</c:v>
                </c:pt>
                <c:pt idx="23">
                  <c:v>28.0</c:v>
                </c:pt>
                <c:pt idx="24">
                  <c:v>29.0</c:v>
                </c:pt>
                <c:pt idx="25">
                  <c:v>30.0</c:v>
                </c:pt>
                <c:pt idx="26">
                  <c:v>31.0</c:v>
                </c:pt>
                <c:pt idx="27">
                  <c:v>32.0</c:v>
                </c:pt>
                <c:pt idx="28">
                  <c:v>33.0</c:v>
                </c:pt>
                <c:pt idx="29">
                  <c:v>34.0</c:v>
                </c:pt>
                <c:pt idx="30">
                  <c:v>35.0</c:v>
                </c:pt>
                <c:pt idx="31">
                  <c:v>36.0</c:v>
                </c:pt>
              </c:numCache>
            </c:numRef>
          </c:xVal>
          <c:yVal>
            <c:numRef>
              <c:f>'map.csv'!$C$2:$C$34</c:f>
              <c:numCache>
                <c:formatCode>General</c:formatCode>
                <c:ptCount val="3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0.15625</c:v>
                </c:pt>
                <c:pt idx="7">
                  <c:v>0.15625</c:v>
                </c:pt>
                <c:pt idx="8">
                  <c:v>0.78125</c:v>
                </c:pt>
                <c:pt idx="9">
                  <c:v>1.09375</c:v>
                </c:pt>
                <c:pt idx="10">
                  <c:v>1.71875</c:v>
                </c:pt>
                <c:pt idx="11">
                  <c:v>2.96875</c:v>
                </c:pt>
                <c:pt idx="12">
                  <c:v>4.375</c:v>
                </c:pt>
                <c:pt idx="13">
                  <c:v>8.59375</c:v>
                </c:pt>
                <c:pt idx="14">
                  <c:v>12.34375</c:v>
                </c:pt>
                <c:pt idx="15">
                  <c:v>18.125</c:v>
                </c:pt>
                <c:pt idx="16">
                  <c:v>24.375</c:v>
                </c:pt>
                <c:pt idx="17">
                  <c:v>33.75</c:v>
                </c:pt>
                <c:pt idx="18">
                  <c:v>46.25</c:v>
                </c:pt>
                <c:pt idx="19">
                  <c:v>62.5</c:v>
                </c:pt>
                <c:pt idx="20">
                  <c:v>75.3125</c:v>
                </c:pt>
                <c:pt idx="21">
                  <c:v>84.37499999999998</c:v>
                </c:pt>
                <c:pt idx="22">
                  <c:v>90.0</c:v>
                </c:pt>
                <c:pt idx="23">
                  <c:v>93.59375</c:v>
                </c:pt>
                <c:pt idx="24">
                  <c:v>95.3125</c:v>
                </c:pt>
                <c:pt idx="25">
                  <c:v>96.87499999999998</c:v>
                </c:pt>
                <c:pt idx="26">
                  <c:v>98.28125</c:v>
                </c:pt>
                <c:pt idx="27">
                  <c:v>99.0625</c:v>
                </c:pt>
                <c:pt idx="28">
                  <c:v>99.53125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</c:numCache>
            </c:numRef>
          </c:yVal>
          <c:smooth val="1"/>
        </c:ser>
        <c:axId val="448294120"/>
        <c:axId val="619004296"/>
      </c:scatterChart>
      <c:valAx>
        <c:axId val="448294120"/>
        <c:scaling>
          <c:orientation val="minMax"/>
          <c:max val="40.0"/>
          <c:min val="5.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Duration of map task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19004296"/>
        <c:crosses val="autoZero"/>
        <c:crossBetween val="midCat"/>
        <c:majorUnit val="10.0"/>
      </c:valAx>
      <c:valAx>
        <c:axId val="619004296"/>
        <c:scaling>
          <c:orientation val="minMax"/>
          <c:max val="100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% of map tasks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48294120"/>
        <c:crosses val="autoZero"/>
        <c:crossBetween val="midCat"/>
        <c:majorUnit val="20.0"/>
      </c:valAx>
    </c:plotArea>
    <c:legend>
      <c:legendPos val="b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Reduce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'map.csv'!$F$1</c:f>
              <c:strCache>
                <c:ptCount val="1"/>
                <c:pt idx="0">
                  <c:v>Allocation 1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xVal>
            <c:numRef>
              <c:f>'map.csv'!$E$2:$E$6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'map.csv'!$F$2:$F$6</c:f>
              <c:numCache>
                <c:formatCode>General</c:formatCode>
                <c:ptCount val="5"/>
                <c:pt idx="0">
                  <c:v>0.0</c:v>
                </c:pt>
                <c:pt idx="1">
                  <c:v>47.65625</c:v>
                </c:pt>
                <c:pt idx="2">
                  <c:v>74.21875</c:v>
                </c:pt>
                <c:pt idx="3">
                  <c:v>92.96875</c:v>
                </c:pt>
                <c:pt idx="4">
                  <c:v>100.0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'map.csv'!$G$1</c:f>
              <c:strCache>
                <c:ptCount val="1"/>
                <c:pt idx="0">
                  <c:v>Allocation 2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xVal>
            <c:numRef>
              <c:f>'map.csv'!$E$2:$E$6</c:f>
              <c:numCache>
                <c:formatCode>General</c:formatCode>
                <c:ptCount val="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</c:numCache>
            </c:numRef>
          </c:xVal>
          <c:yVal>
            <c:numRef>
              <c:f>'map.csv'!$G$2:$G$6</c:f>
              <c:numCache>
                <c:formatCode>General</c:formatCode>
                <c:ptCount val="5"/>
                <c:pt idx="0">
                  <c:v>0.0</c:v>
                </c:pt>
                <c:pt idx="1">
                  <c:v>62.5</c:v>
                </c:pt>
                <c:pt idx="2">
                  <c:v>88.28125</c:v>
                </c:pt>
                <c:pt idx="3">
                  <c:v>99.21875</c:v>
                </c:pt>
                <c:pt idx="4">
                  <c:v>100.0</c:v>
                </c:pt>
              </c:numCache>
            </c:numRef>
          </c:yVal>
          <c:smooth val="1"/>
        </c:ser>
        <c:axId val="618993560"/>
        <c:axId val="619129800"/>
      </c:scatterChart>
      <c:valAx>
        <c:axId val="618993560"/>
        <c:scaling>
          <c:orientation val="minMax"/>
          <c:max val="4.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Duration of reduce task (in seconds)</a:t>
                </a:r>
              </a:p>
            </c:rich>
          </c:tx>
          <c:layout>
            <c:manualLayout>
              <c:xMode val="edge"/>
              <c:yMode val="edge"/>
              <c:x val="0.281715127405949"/>
              <c:y val="0.72507894520997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19129800"/>
        <c:crosses val="autoZero"/>
        <c:crossBetween val="midCat"/>
        <c:majorUnit val="1.0"/>
      </c:valAx>
      <c:valAx>
        <c:axId val="619129800"/>
        <c:scaling>
          <c:orientation val="minMax"/>
          <c:max val="10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% of reduce tasks</a:t>
                </a:r>
              </a:p>
            </c:rich>
          </c:tx>
          <c:layout>
            <c:manualLayout>
              <c:xMode val="edge"/>
              <c:yMode val="edge"/>
              <c:x val="0.0477430555555555"/>
              <c:y val="0.26898221055701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18993560"/>
        <c:crosses val="autoZero"/>
        <c:crossBetween val="midCat"/>
        <c:majorUnit val="20.0"/>
      </c:valAx>
    </c:plotArea>
    <c:legend>
      <c:legendPos val="b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Shuffle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'map.csv'!$J$1</c:f>
              <c:strCache>
                <c:ptCount val="1"/>
                <c:pt idx="0">
                  <c:v>Allocation 1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ln>
                <a:solidFill>
                  <a:srgbClr val="0000FF"/>
                </a:solidFill>
              </a:ln>
            </c:spPr>
          </c:marker>
          <c:xVal>
            <c:numRef>
              <c:f>'map.csv'!$I$2:$I$7</c:f>
              <c:numCache>
                <c:formatCode>General</c:formatCode>
                <c:ptCount val="6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</c:numCache>
            </c:numRef>
          </c:xVal>
          <c:yVal>
            <c:numRef>
              <c:f>'map.csv'!$J$2:$J$7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53.125</c:v>
                </c:pt>
                <c:pt idx="4">
                  <c:v>96.87499999999998</c:v>
                </c:pt>
                <c:pt idx="5">
                  <c:v>100.0</c:v>
                </c:pt>
              </c:numCache>
            </c:numRef>
          </c:yVal>
        </c:ser>
        <c:ser>
          <c:idx val="1"/>
          <c:order val="1"/>
          <c:tx>
            <c:strRef>
              <c:f>'map.csv'!$K$1</c:f>
              <c:strCache>
                <c:ptCount val="1"/>
                <c:pt idx="0">
                  <c:v>Allocation 2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xVal>
            <c:numRef>
              <c:f>'map.csv'!$I$2:$I$7</c:f>
              <c:numCache>
                <c:formatCode>General</c:formatCode>
                <c:ptCount val="6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</c:numCache>
            </c:numRef>
          </c:xVal>
          <c:yVal>
            <c:numRef>
              <c:f>'map.csv'!$K$2:$K$7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1.04166666666666</c:v>
                </c:pt>
                <c:pt idx="3">
                  <c:v>60.41666666666658</c:v>
                </c:pt>
                <c:pt idx="4">
                  <c:v>97.9166666666666</c:v>
                </c:pt>
                <c:pt idx="5">
                  <c:v>100.0</c:v>
                </c:pt>
              </c:numCache>
            </c:numRef>
          </c:yVal>
        </c:ser>
        <c:axId val="619219992"/>
        <c:axId val="618767384"/>
      </c:scatterChart>
      <c:valAx>
        <c:axId val="619219992"/>
        <c:scaling>
          <c:orientation val="minMax"/>
          <c:max val="9.0"/>
          <c:min val="5.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Duration of shuffle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18767384"/>
        <c:crosses val="autoZero"/>
        <c:crossBetween val="midCat"/>
        <c:majorUnit val="1.0"/>
      </c:valAx>
      <c:valAx>
        <c:axId val="618767384"/>
        <c:scaling>
          <c:orientation val="minMax"/>
          <c:max val="100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% of reduce tasks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19219992"/>
        <c:crosses val="autoZero"/>
        <c:crossBetween val="midCat"/>
        <c:majorUnit val="20.0"/>
      </c:valAx>
    </c:plotArea>
    <c:legend>
      <c:legendPos val="b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Measured</c:v>
          </c:tx>
          <c:spPr>
            <a:solidFill>
              <a:schemeClr val="accent3"/>
            </a:solidFill>
            <a:ln>
              <a:noFill/>
            </a:ln>
          </c:spPr>
          <c:cat>
            <c:strRef>
              <c:f>Sheet1!$J$1:$J$6</c:f>
              <c:strCache>
                <c:ptCount val="6"/>
                <c:pt idx="0">
                  <c:v>WC</c:v>
                </c:pt>
                <c:pt idx="1">
                  <c:v>WT</c:v>
                </c:pt>
                <c:pt idx="2">
                  <c:v>Twitter</c:v>
                </c:pt>
                <c:pt idx="3">
                  <c:v>Sort</c:v>
                </c:pt>
                <c:pt idx="4">
                  <c:v>TF-IDF</c:v>
                </c:pt>
                <c:pt idx="5">
                  <c:v>Bayes</c:v>
                </c:pt>
              </c:strCache>
            </c:strRef>
          </c:cat>
          <c:val>
            <c:numRef>
              <c:f>Sheet1!$G$1:$G$6</c:f>
              <c:numCache>
                <c:formatCode>General</c:formatCode>
                <c:ptCount val="6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</c:numCache>
            </c:numRef>
          </c:val>
        </c:ser>
        <c:ser>
          <c:idx val="1"/>
          <c:order val="1"/>
          <c:tx>
            <c:v>SimMR</c:v>
          </c:tx>
          <c:spPr>
            <a:solidFill>
              <a:schemeClr val="tx2"/>
            </a:solidFill>
            <a:ln>
              <a:noFill/>
            </a:ln>
          </c:spPr>
          <c:cat>
            <c:strRef>
              <c:f>Sheet1!$J$1:$J$6</c:f>
              <c:strCache>
                <c:ptCount val="6"/>
                <c:pt idx="0">
                  <c:v>WC</c:v>
                </c:pt>
                <c:pt idx="1">
                  <c:v>WT</c:v>
                </c:pt>
                <c:pt idx="2">
                  <c:v>Twitter</c:v>
                </c:pt>
                <c:pt idx="3">
                  <c:v>Sort</c:v>
                </c:pt>
                <c:pt idx="4">
                  <c:v>TF-IDF</c:v>
                </c:pt>
                <c:pt idx="5">
                  <c:v>Bayes</c:v>
                </c:pt>
              </c:strCache>
            </c:strRef>
          </c:cat>
          <c:val>
            <c:numRef>
              <c:f>Sheet1!$H$1:$H$6</c:f>
              <c:numCache>
                <c:formatCode>General</c:formatCode>
                <c:ptCount val="6"/>
                <c:pt idx="0">
                  <c:v>98.79905423511463</c:v>
                </c:pt>
                <c:pt idx="1">
                  <c:v>100.2186460420662</c:v>
                </c:pt>
                <c:pt idx="2">
                  <c:v>97.51846560425445</c:v>
                </c:pt>
                <c:pt idx="3">
                  <c:v>93.37122431636713</c:v>
                </c:pt>
                <c:pt idx="4">
                  <c:v>95.39345553912214</c:v>
                </c:pt>
                <c:pt idx="5">
                  <c:v>98.50398558226706</c:v>
                </c:pt>
              </c:numCache>
            </c:numRef>
          </c:val>
        </c:ser>
        <c:ser>
          <c:idx val="2"/>
          <c:order val="2"/>
          <c:tx>
            <c:v>Mumak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c:spPr>
          <c:cat>
            <c:strRef>
              <c:f>Sheet1!$J$1:$J$6</c:f>
              <c:strCache>
                <c:ptCount val="6"/>
                <c:pt idx="0">
                  <c:v>WC</c:v>
                </c:pt>
                <c:pt idx="1">
                  <c:v>WT</c:v>
                </c:pt>
                <c:pt idx="2">
                  <c:v>Twitter</c:v>
                </c:pt>
                <c:pt idx="3">
                  <c:v>Sort</c:v>
                </c:pt>
                <c:pt idx="4">
                  <c:v>TF-IDF</c:v>
                </c:pt>
                <c:pt idx="5">
                  <c:v>Bayes</c:v>
                </c:pt>
              </c:strCache>
            </c:strRef>
          </c:cat>
          <c:val>
            <c:numRef>
              <c:f>Sheet1!$I$1:$I$6</c:f>
              <c:numCache>
                <c:formatCode>General</c:formatCode>
                <c:ptCount val="6"/>
                <c:pt idx="0">
                  <c:v>52.31357498698359</c:v>
                </c:pt>
                <c:pt idx="1">
                  <c:v>51.51643385484557</c:v>
                </c:pt>
                <c:pt idx="2">
                  <c:v>57.74047475715862</c:v>
                </c:pt>
                <c:pt idx="3">
                  <c:v>72.31787528436477</c:v>
                </c:pt>
                <c:pt idx="4">
                  <c:v>48.2255727060982</c:v>
                </c:pt>
                <c:pt idx="5">
                  <c:v>95.7221729482371</c:v>
                </c:pt>
              </c:numCache>
            </c:numRef>
          </c:val>
        </c:ser>
        <c:axId val="610063784"/>
        <c:axId val="618787832"/>
      </c:barChart>
      <c:catAx>
        <c:axId val="610063784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18787832"/>
        <c:crosses val="autoZero"/>
        <c:auto val="1"/>
        <c:lblAlgn val="ctr"/>
        <c:lblOffset val="100"/>
      </c:catAx>
      <c:valAx>
        <c:axId val="618787832"/>
        <c:scaling>
          <c:orientation val="minMax"/>
          <c:max val="10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Job Completion time (%)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0063784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0"/>
          <c:order val="0"/>
          <c:tx>
            <c:v>SimMR</c:v>
          </c:tx>
          <c:spPr>
            <a:ln w="38100" cap="rnd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'a.csv'!$C$1:$C$115</c:f>
              <c:numCache>
                <c:formatCode>General</c:formatCode>
                <c:ptCount val="115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371.0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1051.0</c:v>
                </c:pt>
                <c:pt idx="105">
                  <c:v>1060.0</c:v>
                </c:pt>
                <c:pt idx="106">
                  <c:v>1071.0</c:v>
                </c:pt>
                <c:pt idx="107">
                  <c:v>1081.0</c:v>
                </c:pt>
                <c:pt idx="108">
                  <c:v>1090.0</c:v>
                </c:pt>
                <c:pt idx="109">
                  <c:v>1101.0</c:v>
                </c:pt>
                <c:pt idx="110">
                  <c:v>1110.0</c:v>
                </c:pt>
                <c:pt idx="111">
                  <c:v>1120.0</c:v>
                </c:pt>
                <c:pt idx="112">
                  <c:v>1131.0</c:v>
                </c:pt>
                <c:pt idx="113">
                  <c:v>1140.0</c:v>
                </c:pt>
              </c:numCache>
            </c:numRef>
          </c:xVal>
          <c:yVal>
            <c:numRef>
              <c:f>'a.csv'!$D$1:$D$115</c:f>
              <c:numCache>
                <c:formatCode>General</c:formatCode>
                <c:ptCount val="115"/>
                <c:pt idx="0">
                  <c:v>0.76</c:v>
                </c:pt>
                <c:pt idx="1">
                  <c:v>0.795</c:v>
                </c:pt>
                <c:pt idx="2">
                  <c:v>0.822</c:v>
                </c:pt>
                <c:pt idx="3">
                  <c:v>0.843</c:v>
                </c:pt>
                <c:pt idx="4">
                  <c:v>0.888</c:v>
                </c:pt>
                <c:pt idx="5">
                  <c:v>0.905</c:v>
                </c:pt>
                <c:pt idx="6">
                  <c:v>0.938</c:v>
                </c:pt>
                <c:pt idx="7">
                  <c:v>0.956</c:v>
                </c:pt>
                <c:pt idx="8">
                  <c:v>1.002</c:v>
                </c:pt>
                <c:pt idx="9">
                  <c:v>1.036</c:v>
                </c:pt>
                <c:pt idx="10">
                  <c:v>1.062</c:v>
                </c:pt>
                <c:pt idx="11">
                  <c:v>1.09</c:v>
                </c:pt>
                <c:pt idx="12">
                  <c:v>1.095</c:v>
                </c:pt>
                <c:pt idx="13">
                  <c:v>1.099</c:v>
                </c:pt>
                <c:pt idx="14">
                  <c:v>1.104</c:v>
                </c:pt>
                <c:pt idx="15">
                  <c:v>1.109</c:v>
                </c:pt>
                <c:pt idx="16">
                  <c:v>1.116</c:v>
                </c:pt>
                <c:pt idx="17">
                  <c:v>1.122</c:v>
                </c:pt>
                <c:pt idx="18">
                  <c:v>1.127</c:v>
                </c:pt>
                <c:pt idx="19">
                  <c:v>1.13</c:v>
                </c:pt>
                <c:pt idx="20">
                  <c:v>1.134</c:v>
                </c:pt>
                <c:pt idx="21">
                  <c:v>1.14</c:v>
                </c:pt>
                <c:pt idx="22">
                  <c:v>1.144</c:v>
                </c:pt>
                <c:pt idx="23">
                  <c:v>1.149</c:v>
                </c:pt>
                <c:pt idx="24">
                  <c:v>1.159</c:v>
                </c:pt>
                <c:pt idx="25">
                  <c:v>1.163</c:v>
                </c:pt>
                <c:pt idx="26">
                  <c:v>1.167</c:v>
                </c:pt>
                <c:pt idx="27">
                  <c:v>1.173</c:v>
                </c:pt>
                <c:pt idx="28">
                  <c:v>1.175</c:v>
                </c:pt>
                <c:pt idx="29">
                  <c:v>1.177</c:v>
                </c:pt>
                <c:pt idx="30">
                  <c:v>1.179</c:v>
                </c:pt>
                <c:pt idx="31">
                  <c:v>1.183</c:v>
                </c:pt>
                <c:pt idx="32">
                  <c:v>1.192</c:v>
                </c:pt>
                <c:pt idx="33">
                  <c:v>1.198</c:v>
                </c:pt>
                <c:pt idx="34">
                  <c:v>1.201</c:v>
                </c:pt>
                <c:pt idx="35">
                  <c:v>1.206</c:v>
                </c:pt>
                <c:pt idx="36">
                  <c:v>1.214</c:v>
                </c:pt>
                <c:pt idx="37">
                  <c:v>1.219</c:v>
                </c:pt>
                <c:pt idx="38">
                  <c:v>1.223</c:v>
                </c:pt>
                <c:pt idx="39">
                  <c:v>1.228</c:v>
                </c:pt>
                <c:pt idx="40">
                  <c:v>1.234</c:v>
                </c:pt>
                <c:pt idx="41">
                  <c:v>1.238</c:v>
                </c:pt>
                <c:pt idx="42">
                  <c:v>1.258</c:v>
                </c:pt>
                <c:pt idx="43">
                  <c:v>1.285</c:v>
                </c:pt>
                <c:pt idx="44">
                  <c:v>1.286</c:v>
                </c:pt>
                <c:pt idx="45">
                  <c:v>1.289</c:v>
                </c:pt>
                <c:pt idx="46">
                  <c:v>1.293</c:v>
                </c:pt>
                <c:pt idx="47">
                  <c:v>1.301</c:v>
                </c:pt>
                <c:pt idx="48">
                  <c:v>1.306</c:v>
                </c:pt>
                <c:pt idx="49">
                  <c:v>1.31</c:v>
                </c:pt>
                <c:pt idx="50">
                  <c:v>1.315</c:v>
                </c:pt>
                <c:pt idx="51">
                  <c:v>1.32</c:v>
                </c:pt>
                <c:pt idx="52">
                  <c:v>1.325</c:v>
                </c:pt>
                <c:pt idx="53">
                  <c:v>1.33</c:v>
                </c:pt>
                <c:pt idx="54">
                  <c:v>1.333</c:v>
                </c:pt>
                <c:pt idx="55">
                  <c:v>1.336</c:v>
                </c:pt>
                <c:pt idx="56">
                  <c:v>1.349</c:v>
                </c:pt>
                <c:pt idx="57">
                  <c:v>1.358</c:v>
                </c:pt>
                <c:pt idx="58">
                  <c:v>1.361</c:v>
                </c:pt>
                <c:pt idx="59">
                  <c:v>1.364</c:v>
                </c:pt>
                <c:pt idx="60">
                  <c:v>1.369</c:v>
                </c:pt>
                <c:pt idx="61">
                  <c:v>1.373</c:v>
                </c:pt>
                <c:pt idx="62">
                  <c:v>1.378</c:v>
                </c:pt>
                <c:pt idx="63">
                  <c:v>1.385</c:v>
                </c:pt>
                <c:pt idx="64">
                  <c:v>1.391</c:v>
                </c:pt>
                <c:pt idx="65">
                  <c:v>1.399</c:v>
                </c:pt>
                <c:pt idx="66">
                  <c:v>1.405</c:v>
                </c:pt>
                <c:pt idx="67">
                  <c:v>1.407</c:v>
                </c:pt>
                <c:pt idx="68">
                  <c:v>1.412</c:v>
                </c:pt>
                <c:pt idx="69">
                  <c:v>1.418</c:v>
                </c:pt>
                <c:pt idx="70">
                  <c:v>1.422</c:v>
                </c:pt>
                <c:pt idx="71">
                  <c:v>1.426</c:v>
                </c:pt>
                <c:pt idx="72">
                  <c:v>1.43</c:v>
                </c:pt>
                <c:pt idx="73">
                  <c:v>1.433</c:v>
                </c:pt>
                <c:pt idx="74">
                  <c:v>1.437</c:v>
                </c:pt>
                <c:pt idx="75">
                  <c:v>1.441</c:v>
                </c:pt>
                <c:pt idx="76">
                  <c:v>1.445</c:v>
                </c:pt>
                <c:pt idx="77">
                  <c:v>1.448</c:v>
                </c:pt>
                <c:pt idx="78">
                  <c:v>1.452</c:v>
                </c:pt>
                <c:pt idx="79">
                  <c:v>1.456</c:v>
                </c:pt>
                <c:pt idx="80">
                  <c:v>1.459</c:v>
                </c:pt>
                <c:pt idx="81">
                  <c:v>1.464</c:v>
                </c:pt>
                <c:pt idx="82">
                  <c:v>1.47</c:v>
                </c:pt>
                <c:pt idx="83">
                  <c:v>1.474</c:v>
                </c:pt>
                <c:pt idx="84">
                  <c:v>1.477</c:v>
                </c:pt>
                <c:pt idx="85">
                  <c:v>1.481</c:v>
                </c:pt>
                <c:pt idx="86">
                  <c:v>1.484</c:v>
                </c:pt>
                <c:pt idx="87">
                  <c:v>1.488</c:v>
                </c:pt>
                <c:pt idx="88">
                  <c:v>1.492</c:v>
                </c:pt>
                <c:pt idx="89">
                  <c:v>1.494</c:v>
                </c:pt>
                <c:pt idx="90">
                  <c:v>1.496</c:v>
                </c:pt>
                <c:pt idx="91">
                  <c:v>1.497</c:v>
                </c:pt>
                <c:pt idx="92">
                  <c:v>1.499</c:v>
                </c:pt>
                <c:pt idx="93">
                  <c:v>1.501</c:v>
                </c:pt>
                <c:pt idx="94">
                  <c:v>1.504</c:v>
                </c:pt>
                <c:pt idx="95">
                  <c:v>1.506</c:v>
                </c:pt>
                <c:pt idx="96">
                  <c:v>1.509</c:v>
                </c:pt>
                <c:pt idx="97">
                  <c:v>1.512</c:v>
                </c:pt>
                <c:pt idx="98">
                  <c:v>1.517</c:v>
                </c:pt>
                <c:pt idx="99">
                  <c:v>1.52</c:v>
                </c:pt>
                <c:pt idx="100">
                  <c:v>1.524</c:v>
                </c:pt>
                <c:pt idx="101">
                  <c:v>1.527</c:v>
                </c:pt>
                <c:pt idx="102">
                  <c:v>1.529</c:v>
                </c:pt>
                <c:pt idx="103">
                  <c:v>1.534</c:v>
                </c:pt>
                <c:pt idx="104">
                  <c:v>1.538</c:v>
                </c:pt>
                <c:pt idx="105">
                  <c:v>1.54</c:v>
                </c:pt>
                <c:pt idx="106">
                  <c:v>1.543</c:v>
                </c:pt>
                <c:pt idx="107">
                  <c:v>1.546</c:v>
                </c:pt>
                <c:pt idx="108">
                  <c:v>1.548</c:v>
                </c:pt>
                <c:pt idx="109">
                  <c:v>1.554</c:v>
                </c:pt>
                <c:pt idx="110">
                  <c:v>1.558</c:v>
                </c:pt>
                <c:pt idx="111">
                  <c:v>1.56</c:v>
                </c:pt>
                <c:pt idx="112">
                  <c:v>1.564</c:v>
                </c:pt>
                <c:pt idx="113">
                  <c:v>1.566</c:v>
                </c:pt>
              </c:numCache>
            </c:numRef>
          </c:yVal>
          <c:smooth val="1"/>
        </c:ser>
        <c:ser>
          <c:idx val="1"/>
          <c:order val="1"/>
          <c:tx>
            <c:v>Mumak</c:v>
          </c:tx>
          <c:spPr>
            <a:ln w="381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'a.csv'!$C$1:$C$115</c:f>
              <c:numCache>
                <c:formatCode>General</c:formatCode>
                <c:ptCount val="115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371.0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1051.0</c:v>
                </c:pt>
                <c:pt idx="105">
                  <c:v>1060.0</c:v>
                </c:pt>
                <c:pt idx="106">
                  <c:v>1071.0</c:v>
                </c:pt>
                <c:pt idx="107">
                  <c:v>1081.0</c:v>
                </c:pt>
                <c:pt idx="108">
                  <c:v>1090.0</c:v>
                </c:pt>
                <c:pt idx="109">
                  <c:v>1101.0</c:v>
                </c:pt>
                <c:pt idx="110">
                  <c:v>1110.0</c:v>
                </c:pt>
                <c:pt idx="111">
                  <c:v>1120.0</c:v>
                </c:pt>
                <c:pt idx="112">
                  <c:v>1131.0</c:v>
                </c:pt>
                <c:pt idx="113">
                  <c:v>1140.0</c:v>
                </c:pt>
              </c:numCache>
            </c:numRef>
          </c:xVal>
          <c:yVal>
            <c:numRef>
              <c:f>'a.csv'!$E$1:$E$115</c:f>
              <c:numCache>
                <c:formatCode>General</c:formatCode>
                <c:ptCount val="115"/>
                <c:pt idx="0">
                  <c:v>13.0</c:v>
                </c:pt>
                <c:pt idx="1">
                  <c:v>24.0</c:v>
                </c:pt>
                <c:pt idx="2">
                  <c:v>34.0</c:v>
                </c:pt>
                <c:pt idx="3">
                  <c:v>44.0</c:v>
                </c:pt>
                <c:pt idx="4">
                  <c:v>51.0</c:v>
                </c:pt>
                <c:pt idx="5">
                  <c:v>59.0</c:v>
                </c:pt>
                <c:pt idx="6">
                  <c:v>66.0</c:v>
                </c:pt>
                <c:pt idx="7">
                  <c:v>74.0</c:v>
                </c:pt>
                <c:pt idx="8">
                  <c:v>79.0</c:v>
                </c:pt>
                <c:pt idx="9">
                  <c:v>84.0</c:v>
                </c:pt>
                <c:pt idx="10">
                  <c:v>90.0</c:v>
                </c:pt>
                <c:pt idx="11">
                  <c:v>97.0</c:v>
                </c:pt>
                <c:pt idx="12">
                  <c:v>102.0</c:v>
                </c:pt>
                <c:pt idx="13">
                  <c:v>108.0</c:v>
                </c:pt>
                <c:pt idx="14">
                  <c:v>115.0</c:v>
                </c:pt>
                <c:pt idx="15">
                  <c:v>118.0</c:v>
                </c:pt>
                <c:pt idx="16">
                  <c:v>123.0</c:v>
                </c:pt>
                <c:pt idx="17">
                  <c:v>128.0</c:v>
                </c:pt>
                <c:pt idx="18">
                  <c:v>131.0</c:v>
                </c:pt>
                <c:pt idx="19">
                  <c:v>134.0</c:v>
                </c:pt>
                <c:pt idx="20">
                  <c:v>139.0</c:v>
                </c:pt>
                <c:pt idx="21">
                  <c:v>144.0</c:v>
                </c:pt>
                <c:pt idx="22">
                  <c:v>147.0</c:v>
                </c:pt>
                <c:pt idx="23">
                  <c:v>154.0</c:v>
                </c:pt>
                <c:pt idx="24">
                  <c:v>158.0</c:v>
                </c:pt>
                <c:pt idx="25">
                  <c:v>163.0</c:v>
                </c:pt>
                <c:pt idx="26">
                  <c:v>169.0</c:v>
                </c:pt>
                <c:pt idx="27">
                  <c:v>172.0</c:v>
                </c:pt>
                <c:pt idx="28">
                  <c:v>174.0</c:v>
                </c:pt>
                <c:pt idx="29">
                  <c:v>176.0</c:v>
                </c:pt>
                <c:pt idx="30">
                  <c:v>182.0</c:v>
                </c:pt>
                <c:pt idx="31">
                  <c:v>192.0</c:v>
                </c:pt>
                <c:pt idx="32">
                  <c:v>202.0</c:v>
                </c:pt>
                <c:pt idx="33">
                  <c:v>207.0</c:v>
                </c:pt>
                <c:pt idx="34">
                  <c:v>216.0</c:v>
                </c:pt>
                <c:pt idx="35">
                  <c:v>228.0</c:v>
                </c:pt>
                <c:pt idx="36">
                  <c:v>231.0</c:v>
                </c:pt>
                <c:pt idx="37">
                  <c:v>236.0</c:v>
                </c:pt>
                <c:pt idx="38">
                  <c:v>241.0</c:v>
                </c:pt>
                <c:pt idx="39">
                  <c:v>248.0</c:v>
                </c:pt>
                <c:pt idx="40">
                  <c:v>252.0</c:v>
                </c:pt>
                <c:pt idx="41">
                  <c:v>257.0</c:v>
                </c:pt>
                <c:pt idx="42">
                  <c:v>260.0</c:v>
                </c:pt>
                <c:pt idx="43">
                  <c:v>263.0</c:v>
                </c:pt>
                <c:pt idx="44">
                  <c:v>266.0</c:v>
                </c:pt>
                <c:pt idx="45">
                  <c:v>271.0</c:v>
                </c:pt>
                <c:pt idx="46">
                  <c:v>277.0</c:v>
                </c:pt>
                <c:pt idx="47">
                  <c:v>281.0</c:v>
                </c:pt>
                <c:pt idx="48">
                  <c:v>288.0</c:v>
                </c:pt>
                <c:pt idx="49">
                  <c:v>294.0</c:v>
                </c:pt>
                <c:pt idx="50">
                  <c:v>300.0</c:v>
                </c:pt>
                <c:pt idx="51">
                  <c:v>306.0</c:v>
                </c:pt>
                <c:pt idx="52">
                  <c:v>312.0</c:v>
                </c:pt>
                <c:pt idx="53">
                  <c:v>317.0</c:v>
                </c:pt>
                <c:pt idx="54">
                  <c:v>321.0</c:v>
                </c:pt>
                <c:pt idx="55">
                  <c:v>325.0</c:v>
                </c:pt>
                <c:pt idx="56">
                  <c:v>330.0</c:v>
                </c:pt>
                <c:pt idx="57">
                  <c:v>335.0</c:v>
                </c:pt>
                <c:pt idx="58">
                  <c:v>339.0</c:v>
                </c:pt>
                <c:pt idx="59">
                  <c:v>344.0</c:v>
                </c:pt>
                <c:pt idx="60">
                  <c:v>349.0</c:v>
                </c:pt>
                <c:pt idx="61">
                  <c:v>356.0</c:v>
                </c:pt>
                <c:pt idx="62">
                  <c:v>364.0</c:v>
                </c:pt>
                <c:pt idx="63">
                  <c:v>372.0</c:v>
                </c:pt>
                <c:pt idx="64">
                  <c:v>380.0</c:v>
                </c:pt>
                <c:pt idx="65">
                  <c:v>387.0</c:v>
                </c:pt>
                <c:pt idx="66">
                  <c:v>401.0</c:v>
                </c:pt>
                <c:pt idx="67">
                  <c:v>416.0</c:v>
                </c:pt>
                <c:pt idx="68">
                  <c:v>427.0</c:v>
                </c:pt>
                <c:pt idx="69">
                  <c:v>433.0</c:v>
                </c:pt>
                <c:pt idx="70">
                  <c:v>438.0</c:v>
                </c:pt>
                <c:pt idx="71">
                  <c:v>444.0</c:v>
                </c:pt>
                <c:pt idx="72">
                  <c:v>449.0</c:v>
                </c:pt>
                <c:pt idx="73">
                  <c:v>456.0</c:v>
                </c:pt>
                <c:pt idx="74">
                  <c:v>462.0</c:v>
                </c:pt>
                <c:pt idx="75">
                  <c:v>467.0</c:v>
                </c:pt>
                <c:pt idx="76">
                  <c:v>472.0</c:v>
                </c:pt>
                <c:pt idx="77">
                  <c:v>482.0</c:v>
                </c:pt>
                <c:pt idx="78">
                  <c:v>493.0</c:v>
                </c:pt>
                <c:pt idx="79">
                  <c:v>499.0</c:v>
                </c:pt>
                <c:pt idx="80">
                  <c:v>505.0</c:v>
                </c:pt>
                <c:pt idx="81">
                  <c:v>513.0</c:v>
                </c:pt>
                <c:pt idx="82">
                  <c:v>520.0</c:v>
                </c:pt>
                <c:pt idx="83">
                  <c:v>525.0</c:v>
                </c:pt>
                <c:pt idx="84">
                  <c:v>532.0</c:v>
                </c:pt>
                <c:pt idx="85">
                  <c:v>537.0</c:v>
                </c:pt>
                <c:pt idx="86">
                  <c:v>543.0</c:v>
                </c:pt>
                <c:pt idx="87">
                  <c:v>548.0</c:v>
                </c:pt>
                <c:pt idx="88">
                  <c:v>551.0</c:v>
                </c:pt>
                <c:pt idx="89">
                  <c:v>555.0</c:v>
                </c:pt>
                <c:pt idx="90">
                  <c:v>558.0</c:v>
                </c:pt>
                <c:pt idx="91">
                  <c:v>561.0</c:v>
                </c:pt>
                <c:pt idx="92">
                  <c:v>565.0</c:v>
                </c:pt>
                <c:pt idx="93">
                  <c:v>569.0</c:v>
                </c:pt>
                <c:pt idx="94">
                  <c:v>573.0</c:v>
                </c:pt>
                <c:pt idx="95">
                  <c:v>577.0</c:v>
                </c:pt>
                <c:pt idx="96">
                  <c:v>584.0</c:v>
                </c:pt>
                <c:pt idx="97">
                  <c:v>587.0</c:v>
                </c:pt>
                <c:pt idx="98">
                  <c:v>592.0</c:v>
                </c:pt>
                <c:pt idx="99">
                  <c:v>598.0</c:v>
                </c:pt>
                <c:pt idx="100">
                  <c:v>601.0</c:v>
                </c:pt>
                <c:pt idx="101">
                  <c:v>606.0</c:v>
                </c:pt>
                <c:pt idx="102">
                  <c:v>612.0</c:v>
                </c:pt>
                <c:pt idx="103">
                  <c:v>617.0</c:v>
                </c:pt>
                <c:pt idx="104">
                  <c:v>623.0</c:v>
                </c:pt>
                <c:pt idx="105">
                  <c:v>628.0</c:v>
                </c:pt>
                <c:pt idx="106">
                  <c:v>634.0</c:v>
                </c:pt>
                <c:pt idx="107">
                  <c:v>640.0</c:v>
                </c:pt>
                <c:pt idx="108">
                  <c:v>646.0</c:v>
                </c:pt>
                <c:pt idx="109">
                  <c:v>652.0</c:v>
                </c:pt>
                <c:pt idx="110">
                  <c:v>657.0</c:v>
                </c:pt>
                <c:pt idx="111">
                  <c:v>663.0</c:v>
                </c:pt>
                <c:pt idx="112">
                  <c:v>669.0</c:v>
                </c:pt>
                <c:pt idx="113">
                  <c:v>675.0</c:v>
                </c:pt>
              </c:numCache>
            </c:numRef>
          </c:yVal>
          <c:smooth val="1"/>
        </c:ser>
        <c:axId val="609679432"/>
        <c:axId val="619513080"/>
      </c:scatterChart>
      <c:valAx>
        <c:axId val="609679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simulated jobs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9513080"/>
        <c:crossesAt val="0.1"/>
        <c:crossBetween val="midCat"/>
      </c:valAx>
      <c:valAx>
        <c:axId val="619513080"/>
        <c:scaling>
          <c:logBase val="10.0"/>
          <c:orientation val="minMax"/>
          <c:min val="0.1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 for simulation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9679432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Testbed trace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MaxEDF</c:v>
          </c:tx>
          <c:spPr>
            <a:ln>
              <a:solidFill>
                <a:schemeClr val="tx2"/>
              </a:solidFill>
            </a:ln>
          </c:spPr>
          <c:marker>
            <c:spPr>
              <a:ln>
                <a:solidFill>
                  <a:schemeClr val="tx2"/>
                </a:solidFill>
              </a:ln>
            </c:spPr>
          </c:marker>
          <c:xVal>
            <c:numRef>
              <c:f>'mean.csv'!$A$1:$A$18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  <c:pt idx="12">
                  <c:v>4096.0</c:v>
                </c:pt>
                <c:pt idx="13">
                  <c:v>8192.0</c:v>
                </c:pt>
                <c:pt idx="14">
                  <c:v>16384.0</c:v>
                </c:pt>
                <c:pt idx="15">
                  <c:v>32768.0</c:v>
                </c:pt>
                <c:pt idx="16">
                  <c:v>65536.0</c:v>
                </c:pt>
                <c:pt idx="17">
                  <c:v>131072.0</c:v>
                </c:pt>
              </c:numCache>
            </c:numRef>
          </c:xVal>
          <c:yVal>
            <c:numRef>
              <c:f>'mean.csv'!$D$1:$D$18</c:f>
              <c:numCache>
                <c:formatCode>General</c:formatCode>
                <c:ptCount val="18"/>
                <c:pt idx="0">
                  <c:v>836.2815581783165</c:v>
                </c:pt>
                <c:pt idx="1">
                  <c:v>810.6588017036725</c:v>
                </c:pt>
                <c:pt idx="2">
                  <c:v>770.0935823512888</c:v>
                </c:pt>
                <c:pt idx="3">
                  <c:v>816.2505805907833</c:v>
                </c:pt>
                <c:pt idx="4">
                  <c:v>796.9599435085555</c:v>
                </c:pt>
                <c:pt idx="5">
                  <c:v>873.4703940302056</c:v>
                </c:pt>
                <c:pt idx="6">
                  <c:v>894.7236393648445</c:v>
                </c:pt>
                <c:pt idx="7">
                  <c:v>842.8778214027436</c:v>
                </c:pt>
                <c:pt idx="8">
                  <c:v>532.5113537782932</c:v>
                </c:pt>
                <c:pt idx="9">
                  <c:v>302.1443033660078</c:v>
                </c:pt>
                <c:pt idx="10">
                  <c:v>153.401014255084</c:v>
                </c:pt>
                <c:pt idx="11">
                  <c:v>73.86009390913</c:v>
                </c:pt>
                <c:pt idx="12">
                  <c:v>42.60741804095871</c:v>
                </c:pt>
                <c:pt idx="13">
                  <c:v>26.97029766088083</c:v>
                </c:pt>
                <c:pt idx="14">
                  <c:v>16.96484340910989</c:v>
                </c:pt>
                <c:pt idx="15">
                  <c:v>14.21115353939906</c:v>
                </c:pt>
                <c:pt idx="16">
                  <c:v>13.63807558739794</c:v>
                </c:pt>
                <c:pt idx="17">
                  <c:v>11.42541196008228</c:v>
                </c:pt>
              </c:numCache>
            </c:numRef>
          </c:yVal>
          <c:smooth val="1"/>
        </c:ser>
        <c:ser>
          <c:idx val="1"/>
          <c:order val="1"/>
          <c:tx>
            <c:v>MinEDF</c:v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xVal>
            <c:numRef>
              <c:f>'mean.csv'!$A$1:$A$18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  <c:pt idx="12">
                  <c:v>4096.0</c:v>
                </c:pt>
                <c:pt idx="13">
                  <c:v>8192.0</c:v>
                </c:pt>
                <c:pt idx="14">
                  <c:v>16384.0</c:v>
                </c:pt>
                <c:pt idx="15">
                  <c:v>32768.0</c:v>
                </c:pt>
                <c:pt idx="16">
                  <c:v>65536.0</c:v>
                </c:pt>
                <c:pt idx="17">
                  <c:v>131072.0</c:v>
                </c:pt>
              </c:numCache>
            </c:numRef>
          </c:xVal>
          <c:yVal>
            <c:numRef>
              <c:f>'mean.csv'!$E$1:$E$18</c:f>
              <c:numCache>
                <c:formatCode>General</c:formatCode>
                <c:ptCount val="18"/>
                <c:pt idx="0">
                  <c:v>274.10881430664</c:v>
                </c:pt>
                <c:pt idx="1">
                  <c:v>265.3604850617895</c:v>
                </c:pt>
                <c:pt idx="2">
                  <c:v>252.5683496686367</c:v>
                </c:pt>
                <c:pt idx="3">
                  <c:v>234.4837868356861</c:v>
                </c:pt>
                <c:pt idx="4">
                  <c:v>217.481208202484</c:v>
                </c:pt>
                <c:pt idx="5">
                  <c:v>234.85794710817</c:v>
                </c:pt>
                <c:pt idx="6">
                  <c:v>224.35219422646</c:v>
                </c:pt>
                <c:pt idx="7">
                  <c:v>262.2718801480826</c:v>
                </c:pt>
                <c:pt idx="8">
                  <c:v>238.419466415014</c:v>
                </c:pt>
                <c:pt idx="9">
                  <c:v>102.5645195103867</c:v>
                </c:pt>
                <c:pt idx="10">
                  <c:v>43.22796646333333</c:v>
                </c:pt>
                <c:pt idx="11">
                  <c:v>26.63846234002761</c:v>
                </c:pt>
                <c:pt idx="12">
                  <c:v>20.93102092946717</c:v>
                </c:pt>
                <c:pt idx="13">
                  <c:v>18.278741268032</c:v>
                </c:pt>
                <c:pt idx="14">
                  <c:v>16.91263473588372</c:v>
                </c:pt>
                <c:pt idx="15">
                  <c:v>16.50465365989561</c:v>
                </c:pt>
                <c:pt idx="16">
                  <c:v>16.38531614096133</c:v>
                </c:pt>
                <c:pt idx="17">
                  <c:v>16.14240824627117</c:v>
                </c:pt>
              </c:numCache>
            </c:numRef>
          </c:yVal>
          <c:smooth val="1"/>
        </c:ser>
        <c:axId val="610098568"/>
        <c:axId val="619332984"/>
      </c:scatterChart>
      <c:valAx>
        <c:axId val="610098568"/>
        <c:scaling>
          <c:logBase val="10.0"/>
          <c:orientation val="minMax"/>
          <c:max val="100000.0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Mean inter-arrival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19332984"/>
        <c:crosses val="autoZero"/>
        <c:crossBetween val="midCat"/>
      </c:valAx>
      <c:valAx>
        <c:axId val="6193329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Relative Deadline Exceeded (%)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10098568"/>
        <c:crosses val="autoZero"/>
        <c:crossBetween val="midCat"/>
        <c:majorUnit val="200.0"/>
      </c:valAx>
    </c:plotArea>
    <c:legend>
      <c:legendPos val="b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Facebook trace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MaxEDF</c:v>
          </c:tx>
          <c:spPr>
            <a:ln>
              <a:solidFill>
                <a:schemeClr val="tx2"/>
              </a:solidFill>
            </a:ln>
          </c:spPr>
          <c:marker>
            <c:spPr>
              <a:ln>
                <a:solidFill>
                  <a:schemeClr val="tx2"/>
                </a:solidFill>
              </a:ln>
            </c:spPr>
          </c:marker>
          <c:xVal>
            <c:numRef>
              <c:f>'mean2.csv'!$B$1:$B$20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  <c:pt idx="12">
                  <c:v>4096.0</c:v>
                </c:pt>
                <c:pt idx="13">
                  <c:v>8192.0</c:v>
                </c:pt>
                <c:pt idx="14">
                  <c:v>16384.0</c:v>
                </c:pt>
                <c:pt idx="15">
                  <c:v>32768.0</c:v>
                </c:pt>
                <c:pt idx="16">
                  <c:v>65536.0</c:v>
                </c:pt>
                <c:pt idx="17">
                  <c:v>131072.0</c:v>
                </c:pt>
                <c:pt idx="18">
                  <c:v>262144.0</c:v>
                </c:pt>
                <c:pt idx="19">
                  <c:v>524288.0</c:v>
                </c:pt>
              </c:numCache>
            </c:numRef>
          </c:xVal>
          <c:yVal>
            <c:numRef>
              <c:f>'mean2.csv'!$C$1:$C$20</c:f>
              <c:numCache>
                <c:formatCode>General</c:formatCode>
                <c:ptCount val="20"/>
                <c:pt idx="0">
                  <c:v>32.4629566337316</c:v>
                </c:pt>
                <c:pt idx="1">
                  <c:v>32.0730592249602</c:v>
                </c:pt>
                <c:pt idx="2">
                  <c:v>30.4442453876175</c:v>
                </c:pt>
                <c:pt idx="3">
                  <c:v>38.2887078383939</c:v>
                </c:pt>
                <c:pt idx="4">
                  <c:v>34.01712475332154</c:v>
                </c:pt>
                <c:pt idx="5">
                  <c:v>37.32461342061379</c:v>
                </c:pt>
                <c:pt idx="6">
                  <c:v>39.3552507591271</c:v>
                </c:pt>
                <c:pt idx="7">
                  <c:v>19.59568868803</c:v>
                </c:pt>
                <c:pt idx="8">
                  <c:v>11.5258028329181</c:v>
                </c:pt>
                <c:pt idx="9">
                  <c:v>3.4287520542689</c:v>
                </c:pt>
                <c:pt idx="10">
                  <c:v>4.194159967213844</c:v>
                </c:pt>
                <c:pt idx="11">
                  <c:v>2.94048343865013</c:v>
                </c:pt>
                <c:pt idx="12">
                  <c:v>3.08241924397411</c:v>
                </c:pt>
                <c:pt idx="13">
                  <c:v>1.11080389790171</c:v>
                </c:pt>
                <c:pt idx="14">
                  <c:v>0.801571586852169</c:v>
                </c:pt>
                <c:pt idx="15">
                  <c:v>0.338410601976786</c:v>
                </c:pt>
                <c:pt idx="16">
                  <c:v>0.291380706086754</c:v>
                </c:pt>
                <c:pt idx="17">
                  <c:v>0.0727969623462284</c:v>
                </c:pt>
                <c:pt idx="18">
                  <c:v>0.0351429891430875</c:v>
                </c:pt>
                <c:pt idx="19">
                  <c:v>0.0132337255202524</c:v>
                </c:pt>
              </c:numCache>
            </c:numRef>
          </c:yVal>
          <c:smooth val="1"/>
        </c:ser>
        <c:ser>
          <c:idx val="1"/>
          <c:order val="1"/>
          <c:tx>
            <c:v>MinEDF</c:v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xVal>
            <c:numRef>
              <c:f>'mean2.csv'!$B$1:$B$20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  <c:pt idx="12">
                  <c:v>4096.0</c:v>
                </c:pt>
                <c:pt idx="13">
                  <c:v>8192.0</c:v>
                </c:pt>
                <c:pt idx="14">
                  <c:v>16384.0</c:v>
                </c:pt>
                <c:pt idx="15">
                  <c:v>32768.0</c:v>
                </c:pt>
                <c:pt idx="16">
                  <c:v>65536.0</c:v>
                </c:pt>
                <c:pt idx="17">
                  <c:v>131072.0</c:v>
                </c:pt>
                <c:pt idx="18">
                  <c:v>262144.0</c:v>
                </c:pt>
                <c:pt idx="19">
                  <c:v>524288.0</c:v>
                </c:pt>
              </c:numCache>
            </c:numRef>
          </c:xVal>
          <c:yVal>
            <c:numRef>
              <c:f>'mean2.csv'!$D$1:$D$20</c:f>
              <c:numCache>
                <c:formatCode>General</c:formatCode>
                <c:ptCount val="20"/>
                <c:pt idx="0">
                  <c:v>3.72131266345045</c:v>
                </c:pt>
                <c:pt idx="1">
                  <c:v>3.59112474066979</c:v>
                </c:pt>
                <c:pt idx="2">
                  <c:v>3.516265396783944</c:v>
                </c:pt>
                <c:pt idx="3">
                  <c:v>3.71083352492014</c:v>
                </c:pt>
                <c:pt idx="4">
                  <c:v>3.00172194642773</c:v>
                </c:pt>
                <c:pt idx="5">
                  <c:v>2.87841358636904</c:v>
                </c:pt>
                <c:pt idx="6">
                  <c:v>2.63456394752832</c:v>
                </c:pt>
                <c:pt idx="7">
                  <c:v>2.14275966459301</c:v>
                </c:pt>
                <c:pt idx="8">
                  <c:v>1.34105852639758</c:v>
                </c:pt>
                <c:pt idx="9">
                  <c:v>0.626448629304949</c:v>
                </c:pt>
                <c:pt idx="10">
                  <c:v>0.267459392119982</c:v>
                </c:pt>
                <c:pt idx="11">
                  <c:v>0.261139666910076</c:v>
                </c:pt>
                <c:pt idx="12">
                  <c:v>0.255483558710687</c:v>
                </c:pt>
                <c:pt idx="13">
                  <c:v>0.238267030828566</c:v>
                </c:pt>
                <c:pt idx="14">
                  <c:v>0.251980330924333</c:v>
                </c:pt>
                <c:pt idx="15">
                  <c:v>0.231920083372732</c:v>
                </c:pt>
                <c:pt idx="16">
                  <c:v>0.254972920256367</c:v>
                </c:pt>
                <c:pt idx="17">
                  <c:v>0.254568240650154</c:v>
                </c:pt>
                <c:pt idx="18">
                  <c:v>0.260432139885347</c:v>
                </c:pt>
                <c:pt idx="19">
                  <c:v>0.26951427656685</c:v>
                </c:pt>
              </c:numCache>
            </c:numRef>
          </c:yVal>
          <c:smooth val="1"/>
        </c:ser>
        <c:axId val="619568248"/>
        <c:axId val="618679352"/>
      </c:scatterChart>
      <c:valAx>
        <c:axId val="619568248"/>
        <c:scaling>
          <c:logBase val="10.0"/>
          <c:orientation val="minMax"/>
          <c:max val="100000.0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Mean inter-arrival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18679352"/>
        <c:crosses val="autoZero"/>
        <c:crossBetween val="midCat"/>
      </c:valAx>
      <c:valAx>
        <c:axId val="6186793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Relative Deadline Exceeded (%)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19568248"/>
        <c:crosses val="autoZero"/>
        <c:crossBetween val="midCat"/>
        <c:majorUnit val="10.0"/>
      </c:valAx>
    </c:plotArea>
    <c:legend>
      <c:legendPos val="b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60CD8-8B73-7F4B-9B14-E28D0CB2CC5D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9DA-B394-1E46-ABC1-22E0D89EF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3C536-459F-8E4E-B909-28CC63756C09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D588-3F7D-FC4E-87BE-3B4F5D4E53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I have demonstrated the accuracy and performance of SimMR</a:t>
            </a:r>
            <a:r>
              <a:rPr lang="en-US" baseline="0" dirty="0" smtClean="0"/>
              <a:t>, let us proceed to see what we can do with 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D588-3F7D-FC4E-87BE-3B4F5D4E53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D448-89B3-2A4D-8F83-D3C48171980C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B5DA-550C-A647-B22C-0BC11654DB9C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3C13-8C38-BB4E-91C2-82F7C67898ED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D8-18E8-D947-BBA5-ECFA2E9C5407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2E58-4DAC-4740-95EB-2C414E57C366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277-F3DB-A547-A20D-7537368A37F5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4313-0779-DE4E-A2A0-A67F9C1473CD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1227-E2B3-BC4C-817C-C146329AB9FB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6E19-96DC-9A43-8033-CD261733E65C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E40-772D-E74D-8060-A78D0B9C7658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B04-A441-7F43-84BF-FCBBCB96AEC9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ECDE-1738-C147-8922-E128DD527F9F}" type="datetime1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91D3-B066-DD47-8880-1560D6621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00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MAPREDUCE-728" TargetMode="External"/><Relationship Id="rId4" Type="http://schemas.openxmlformats.org/officeDocument/2006/relationships/hyperlink" Target="https://issues.apache.org/jira/browse/MAPREDUCE-75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erma7@illinois.ed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erma7@illinois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135" y="1929047"/>
            <a:ext cx="8110695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Play It Again, SimMR!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95" y="4229524"/>
            <a:ext cx="8613312" cy="14092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Abhishek Verma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1,2</a:t>
            </a:r>
            <a:r>
              <a:rPr lang="en-US" sz="2800" dirty="0" smtClean="0">
                <a:solidFill>
                  <a:srgbClr val="000000"/>
                </a:solidFill>
              </a:rPr>
              <a:t>, Lucy Cherkasova</a:t>
            </a:r>
            <a:r>
              <a:rPr lang="en-US" sz="2800" baseline="30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Roy H. Campbell</a:t>
            </a:r>
            <a:r>
              <a:rPr lang="en-US" sz="2800" baseline="30000" dirty="0" smtClean="0">
                <a:solidFill>
                  <a:srgbClr val="000000"/>
                </a:solidFill>
              </a:rPr>
              <a:t>1</a:t>
            </a:r>
          </a:p>
          <a:p>
            <a:r>
              <a:rPr lang="en-US" sz="2400" baseline="30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University of Illinois at Urbana-Champaign, 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HP Labs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0608" y="5816221"/>
            <a:ext cx="879399" cy="82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695" y="5816221"/>
            <a:ext cx="633811" cy="8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IEEE Cluster 2011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0772"/>
            <a:ext cx="8229600" cy="1405391"/>
          </a:xfrm>
        </p:spPr>
        <p:txBody>
          <a:bodyPr/>
          <a:lstStyle/>
          <a:p>
            <a:r>
              <a:rPr lang="en-US" dirty="0" err="1" smtClean="0"/>
              <a:t>Kullback-Liebler</a:t>
            </a:r>
            <a:r>
              <a:rPr lang="en-US" dirty="0" smtClean="0"/>
              <a:t>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86740" y="1309688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097945" y="1309688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092343" y="1309688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7200" y="5607915"/>
            <a:ext cx="8229600" cy="103649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Different resource allocations</a:t>
            </a:r>
            <a:r>
              <a:rPr lang="en-US" sz="2800" dirty="0" smtClean="0">
                <a:solidFill>
                  <a:srgbClr val="FFFFFF"/>
                </a:solidFill>
              </a:rPr>
              <a:t> lead to similar </a:t>
            </a:r>
            <a:r>
              <a:rPr lang="en-US" sz="2800" dirty="0" smtClean="0">
                <a:solidFill>
                  <a:srgbClr val="FFFFFF"/>
                </a:solidFill>
              </a:rPr>
              <a:t>task duration distributions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254" y="4542532"/>
            <a:ext cx="3528647" cy="80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417"/>
          </a:xfrm>
        </p:spPr>
        <p:txBody>
          <a:bodyPr/>
          <a:lstStyle/>
          <a:p>
            <a:r>
              <a:rPr lang="en-US" dirty="0" smtClean="0"/>
              <a:t>SimMR Design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684820" y="3594513"/>
            <a:ext cx="1605366" cy="87465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Database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149342" y="3594513"/>
            <a:ext cx="2222367" cy="910603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Scheduling</a:t>
            </a:r>
          </a:p>
          <a:p>
            <a:pPr algn="ctr"/>
            <a:r>
              <a:rPr lang="en-US" sz="1600" dirty="0" smtClean="0"/>
              <a:t>Policy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17831" y="2456250"/>
            <a:ext cx="1168083" cy="563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MRProfiler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87502" y="2456250"/>
            <a:ext cx="1154516" cy="563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Synthetic</a:t>
            </a:r>
          </a:p>
          <a:p>
            <a:pPr algn="ctr"/>
            <a:r>
              <a:rPr lang="en-US" sz="1600" dirty="0" err="1" smtClean="0"/>
              <a:t>TraceGen</a:t>
            </a:r>
            <a:endParaRPr lang="en-US" sz="1600" dirty="0"/>
          </a:p>
        </p:txBody>
      </p:sp>
      <p:sp>
        <p:nvSpPr>
          <p:cNvPr id="8" name="Hexagon 7"/>
          <p:cNvSpPr/>
          <p:nvPr/>
        </p:nvSpPr>
        <p:spPr>
          <a:xfrm>
            <a:off x="4312909" y="2456249"/>
            <a:ext cx="1078992" cy="563144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5729587" y="2456249"/>
            <a:ext cx="1078992" cy="563144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</a:p>
          <a:p>
            <a:pPr algn="ctr"/>
            <a:r>
              <a:rPr lang="en-US" dirty="0" smtClean="0"/>
              <a:t>EDF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7144019" y="2456249"/>
            <a:ext cx="1078992" cy="563144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EDF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46179" y="4672865"/>
            <a:ext cx="1958773" cy="7069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 Engine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2138143" y="3367960"/>
            <a:ext cx="697133" cy="1590"/>
          </a:xfrm>
          <a:prstGeom prst="straightConnector1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 rot="5400000">
            <a:off x="5972966" y="3306953"/>
            <a:ext cx="575120" cy="1588"/>
          </a:xfrm>
          <a:prstGeom prst="straightConnector1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5" idx="1"/>
          </p:cNvCxnSpPr>
          <p:nvPr/>
        </p:nvCxnSpPr>
        <p:spPr>
          <a:xfrm rot="16200000" flipH="1">
            <a:off x="4473500" y="3373973"/>
            <a:ext cx="1030420" cy="321264"/>
          </a:xfrm>
          <a:prstGeom prst="bentConnector2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5" idx="3"/>
          </p:cNvCxnSpPr>
          <p:nvPr/>
        </p:nvCxnSpPr>
        <p:spPr>
          <a:xfrm rot="5400000">
            <a:off x="7014483" y="3377413"/>
            <a:ext cx="1029628" cy="315176"/>
          </a:xfrm>
          <a:prstGeom prst="bentConnector2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" idx="3"/>
            <a:endCxn id="12" idx="1"/>
          </p:cNvCxnSpPr>
          <p:nvPr/>
        </p:nvCxnSpPr>
        <p:spPr>
          <a:xfrm rot="16200000" flipH="1">
            <a:off x="2738264" y="4218409"/>
            <a:ext cx="557154" cy="1058676"/>
          </a:xfrm>
          <a:prstGeom prst="bentConnector2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5" idx="2"/>
            <a:endCxn id="12" idx="3"/>
          </p:cNvCxnSpPr>
          <p:nvPr/>
        </p:nvCxnSpPr>
        <p:spPr>
          <a:xfrm rot="5400000">
            <a:off x="5622135" y="4387933"/>
            <a:ext cx="521208" cy="755574"/>
          </a:xfrm>
          <a:prstGeom prst="bentConnector2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ular Callout 90"/>
          <p:cNvSpPr/>
          <p:nvPr/>
        </p:nvSpPr>
        <p:spPr>
          <a:xfrm>
            <a:off x="1155791" y="1485731"/>
            <a:ext cx="2663428" cy="778813"/>
          </a:xfrm>
          <a:prstGeom prst="wedgeRoundRectCallout">
            <a:avLst>
              <a:gd name="adj1" fmla="val -26680"/>
              <a:gd name="adj2" fmla="val 71445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Extracts number of map/reduce tasks, durations</a:t>
            </a:r>
            <a:endParaRPr lang="en-US" dirty="0"/>
          </a:p>
        </p:txBody>
      </p:sp>
      <p:sp>
        <p:nvSpPr>
          <p:cNvPr id="92" name="Rounded Rectangular Callout 91"/>
          <p:cNvSpPr/>
          <p:nvPr/>
        </p:nvSpPr>
        <p:spPr>
          <a:xfrm>
            <a:off x="2487506" y="1485731"/>
            <a:ext cx="3242082" cy="778813"/>
          </a:xfrm>
          <a:prstGeom prst="wedgeRoundRectCallout">
            <a:avLst>
              <a:gd name="adj1" fmla="val -26680"/>
              <a:gd name="adj2" fmla="val 71445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Generates synthetic trace from task duration distribution</a:t>
            </a:r>
            <a:endParaRPr lang="en-US" dirty="0"/>
          </a:p>
        </p:txBody>
      </p:sp>
      <p:sp>
        <p:nvSpPr>
          <p:cNvPr id="93" name="Rounded Rectangular Callout 92"/>
          <p:cNvSpPr/>
          <p:nvPr/>
        </p:nvSpPr>
        <p:spPr>
          <a:xfrm>
            <a:off x="278459" y="4600969"/>
            <a:ext cx="2812721" cy="778813"/>
          </a:xfrm>
          <a:prstGeom prst="wedgeRoundRectCallout">
            <a:avLst>
              <a:gd name="adj1" fmla="val 26720"/>
              <a:gd name="adj2" fmla="val -80862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 traces persistently</a:t>
            </a:r>
          </a:p>
          <a:p>
            <a:pPr algn="ctr"/>
            <a:r>
              <a:rPr lang="en-US" dirty="0" smtClean="0"/>
              <a:t>keyed by </a:t>
            </a:r>
            <a:r>
              <a:rPr lang="en-US" i="1" dirty="0" smtClean="0"/>
              <a:t>(job name, user)</a:t>
            </a:r>
            <a:endParaRPr lang="en-US" i="1" dirty="0"/>
          </a:p>
        </p:txBody>
      </p:sp>
      <p:sp>
        <p:nvSpPr>
          <p:cNvPr id="94" name="Rounded Rectangular Callout 93"/>
          <p:cNvSpPr/>
          <p:nvPr/>
        </p:nvSpPr>
        <p:spPr>
          <a:xfrm>
            <a:off x="3642018" y="5532182"/>
            <a:ext cx="2812721" cy="778813"/>
          </a:xfrm>
          <a:prstGeom prst="wedgeRoundRectCallout">
            <a:avLst>
              <a:gd name="adj1" fmla="val 2442"/>
              <a:gd name="adj2" fmla="val -76247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 event simulator replays tasks</a:t>
            </a:r>
            <a:endParaRPr lang="en-US" dirty="0"/>
          </a:p>
        </p:txBody>
      </p:sp>
      <p:sp>
        <p:nvSpPr>
          <p:cNvPr id="95" name="Rounded Rectangular Callout 94"/>
          <p:cNvSpPr/>
          <p:nvPr/>
        </p:nvSpPr>
        <p:spPr>
          <a:xfrm>
            <a:off x="6367219" y="4505117"/>
            <a:ext cx="2570119" cy="1027066"/>
          </a:xfrm>
          <a:prstGeom prst="wedgeRoundRectCallout">
            <a:avLst>
              <a:gd name="adj1" fmla="val -36503"/>
              <a:gd name="adj2" fmla="val -7864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Narrow interface: </a:t>
            </a:r>
            <a:r>
              <a:rPr lang="en-US" i="1" dirty="0" err="1" smtClean="0"/>
              <a:t>chooseNextMap/ReduceTask(jobQ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96" name="Rounded Rectangular Callout 95"/>
          <p:cNvSpPr/>
          <p:nvPr/>
        </p:nvSpPr>
        <p:spPr>
          <a:xfrm>
            <a:off x="5930271" y="1485731"/>
            <a:ext cx="2292740" cy="778813"/>
          </a:xfrm>
          <a:prstGeom prst="wedgeRoundRectCallout">
            <a:avLst>
              <a:gd name="adj1" fmla="val -36845"/>
              <a:gd name="adj2" fmla="val 7603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policies</a:t>
            </a:r>
            <a:endParaRPr lang="en-US" i="1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Simulate at task level</a:t>
            </a:r>
          </a:p>
          <a:p>
            <a:pPr lvl="1"/>
            <a:r>
              <a:rPr lang="en-US" dirty="0" smtClean="0"/>
              <a:t>Non-goal to simulate task trackers, disk, network,..</a:t>
            </a:r>
          </a:p>
          <a:p>
            <a:r>
              <a:rPr lang="en-US" dirty="0" smtClean="0"/>
              <a:t>Maintain priority queue of</a:t>
            </a:r>
          </a:p>
          <a:p>
            <a:pPr lvl="1"/>
            <a:r>
              <a:rPr lang="en-US" i="1" dirty="0" smtClean="0"/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eventTime</a:t>
            </a:r>
            <a:r>
              <a:rPr lang="en-US" i="1" dirty="0" smtClean="0"/>
              <a:t>, </a:t>
            </a:r>
            <a:r>
              <a:rPr lang="en-US" i="1" dirty="0" err="1" smtClean="0"/>
              <a:t>eventType</a:t>
            </a:r>
            <a:r>
              <a:rPr lang="en-US" i="1" dirty="0" smtClean="0"/>
              <a:t>, </a:t>
            </a:r>
            <a:r>
              <a:rPr lang="en-US" i="1" dirty="0" err="1" smtClean="0"/>
              <a:t>jobId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Event types</a:t>
            </a:r>
          </a:p>
          <a:p>
            <a:pPr lvl="1"/>
            <a:r>
              <a:rPr lang="en-US" dirty="0" smtClean="0"/>
              <a:t>Job arrival and departure</a:t>
            </a:r>
          </a:p>
          <a:p>
            <a:pPr lvl="1"/>
            <a:r>
              <a:rPr lang="en-US" dirty="0" smtClean="0"/>
              <a:t>Map and reduce task arrival and departure</a:t>
            </a:r>
          </a:p>
          <a:p>
            <a:pPr lvl="1"/>
            <a:r>
              <a:rPr lang="en-US" dirty="0" smtClean="0"/>
              <a:t>Map stage complete event</a:t>
            </a:r>
          </a:p>
          <a:p>
            <a:r>
              <a:rPr lang="en-US" dirty="0" smtClean="0"/>
              <a:t>Discrete event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Comparison with Mumak</a:t>
            </a:r>
            <a:r>
              <a:rPr lang="en-US" sz="4000" baseline="30000" dirty="0" smtClean="0"/>
              <a:t>[1]</a:t>
            </a:r>
            <a:r>
              <a:rPr lang="en-US" dirty="0" smtClean="0"/>
              <a:t>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 smtClean="0"/>
              <a:t>Mumak</a:t>
            </a:r>
            <a:r>
              <a:rPr lang="en-US" dirty="0" smtClean="0"/>
              <a:t> : open source project by Yahoo!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aims to </a:t>
            </a:r>
            <a:r>
              <a:rPr lang="en-US" i="1" dirty="0" smtClean="0"/>
              <a:t>emulate</a:t>
            </a:r>
            <a:r>
              <a:rPr lang="en-US" dirty="0" smtClean="0"/>
              <a:t> current schedulers </a:t>
            </a:r>
            <a:r>
              <a:rPr lang="en-US" b="1" dirty="0" smtClean="0">
                <a:solidFill>
                  <a:srgbClr val="FF0000"/>
                </a:solidFill>
              </a:rPr>
              <a:t>as-is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useful for debugging schedulers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/>
              <a:t>Total run-time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Completion of all maps + reduce phase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Does not account for shuffle and overlap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Simulates heartbeat messages and other events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Uses Rumen</a:t>
            </a:r>
            <a:r>
              <a:rPr lang="en-US" sz="2800" baseline="30000" dirty="0" smtClean="0"/>
              <a:t>[2] </a:t>
            </a:r>
            <a:r>
              <a:rPr lang="en-US" dirty="0" smtClean="0"/>
              <a:t>to collect all job metrics (&gt; 40)/task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09" y="0"/>
            <a:ext cx="1626840" cy="135382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111" y="6356350"/>
            <a:ext cx="6086016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 smtClean="0">
                <a:hlinkClick r:id="rId3"/>
              </a:rPr>
              <a:t>https://issues.apache.org/jira/browse/MAPREDUCE-728</a:t>
            </a:r>
            <a:endParaRPr lang="en-US" dirty="0" smtClean="0"/>
          </a:p>
          <a:p>
            <a:pPr algn="l"/>
            <a:r>
              <a:rPr lang="en-US" dirty="0" smtClean="0"/>
              <a:t>[2] </a:t>
            </a:r>
            <a:r>
              <a:rPr lang="en-US" dirty="0" smtClean="0">
                <a:hlinkClick r:id="rId4"/>
              </a:rPr>
              <a:t>https://issues.apache.org/jira/browse/MAPREDUCE-751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66 HP DL145 machines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Four 2.39 GHz cores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8 GB RAM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Two 160 GB hard disks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Two racks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Gigabit Ethernet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2 masters + 64 slaves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Workload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WordCount</a:t>
            </a:r>
            <a:r>
              <a:rPr lang="en-US" dirty="0" smtClean="0"/>
              <a:t>, Sort, Bayesian classification, TF-IDF, Twitter, </a:t>
            </a:r>
            <a:r>
              <a:rPr lang="en-US" dirty="0" err="1" smtClean="0"/>
              <a:t>WikiTrends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9748"/>
          </a:xfrm>
        </p:spPr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1136650" y="1394963"/>
          <a:ext cx="6870700" cy="384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136650" y="5647787"/>
            <a:ext cx="6961630" cy="7085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SimMR faithfully replays traces (&lt; 6.6% error)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791" y="1"/>
            <a:ext cx="1859949" cy="13949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674" cy="875601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14" y="1"/>
            <a:ext cx="2127786" cy="1417637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1533484" y="1417639"/>
          <a:ext cx="5690665" cy="402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57200" y="5647787"/>
            <a:ext cx="8229600" cy="7085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SimMR is two orders of magnitude faster than </a:t>
            </a:r>
            <a:r>
              <a:rPr lang="en-US" sz="2800" dirty="0" err="1" smtClean="0">
                <a:solidFill>
                  <a:srgbClr val="FFFFFF"/>
                </a:solidFill>
              </a:rPr>
              <a:t>Mumak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Usefulness of SimMR</a:t>
            </a:r>
          </a:p>
          <a:p>
            <a:r>
              <a:rPr lang="en-US" dirty="0" smtClean="0"/>
              <a:t>Compare two schedulers for deadline driven job scheduling</a:t>
            </a:r>
          </a:p>
          <a:p>
            <a:r>
              <a:rPr lang="en-US" dirty="0" smtClean="0"/>
              <a:t>Two questions to answer:</a:t>
            </a:r>
          </a:p>
          <a:p>
            <a:pPr lvl="1"/>
            <a:r>
              <a:rPr lang="en-US" dirty="0" smtClean="0"/>
              <a:t>Which job should be allocated slots?</a:t>
            </a:r>
          </a:p>
          <a:p>
            <a:pPr lvl="2"/>
            <a:r>
              <a:rPr lang="en-US" dirty="0" smtClean="0"/>
              <a:t>Earliest deadline first</a:t>
            </a:r>
          </a:p>
          <a:p>
            <a:pPr lvl="1"/>
            <a:r>
              <a:rPr lang="en-US" dirty="0" smtClean="0"/>
              <a:t>How many slots should be allocated</a:t>
            </a:r>
          </a:p>
          <a:p>
            <a:pPr lvl="2"/>
            <a:r>
              <a:rPr lang="en-US" dirty="0" smtClean="0"/>
              <a:t>Maximum or minimum</a:t>
            </a:r>
            <a:r>
              <a:rPr lang="en-US" baseline="30000" dirty="0" smtClean="0"/>
              <a:t>[3]</a:t>
            </a:r>
            <a:r>
              <a:rPr lang="en-US" dirty="0" smtClean="0"/>
              <a:t>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533692" cy="365125"/>
          </a:xfrm>
        </p:spPr>
        <p:txBody>
          <a:bodyPr/>
          <a:lstStyle/>
          <a:p>
            <a:r>
              <a:rPr lang="en-US" dirty="0" smtClean="0"/>
              <a:t>[3] "ARIA: Automatic Resource Inference and Allocation for MapReduce Environments”,</a:t>
            </a:r>
          </a:p>
          <a:p>
            <a:r>
              <a:rPr lang="en-US" dirty="0" smtClean="0"/>
              <a:t> Abhishek Verma, </a:t>
            </a:r>
            <a:r>
              <a:rPr lang="en-US" dirty="0" err="1" smtClean="0"/>
              <a:t>Ludmila</a:t>
            </a:r>
            <a:r>
              <a:rPr lang="en-US" dirty="0" smtClean="0"/>
              <a:t> </a:t>
            </a:r>
            <a:r>
              <a:rPr lang="en-US" dirty="0" err="1" smtClean="0"/>
              <a:t>Cherkasova</a:t>
            </a:r>
            <a:r>
              <a:rPr lang="en-US" dirty="0" smtClean="0"/>
              <a:t> and Roy H. Campbell, ICAC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Two schedulers: MaxEDF and MinEDF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Real workload trace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6 applications × 3 datasets on 66 nodes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Facebook</a:t>
            </a:r>
            <a:r>
              <a:rPr lang="en-US" dirty="0" smtClean="0"/>
              <a:t> workload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 CDF from </a:t>
            </a:r>
            <a:r>
              <a:rPr lang="en-US" dirty="0" err="1" smtClean="0"/>
              <a:t>Zaharia</a:t>
            </a:r>
            <a:r>
              <a:rPr lang="en-US" dirty="0" smtClean="0"/>
              <a:t> et. al </a:t>
            </a:r>
            <a:r>
              <a:rPr lang="en-US" baseline="30000" dirty="0" smtClean="0"/>
              <a:t>[4]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Fit log-normal distribution for task durations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Assume Poisson job arrivals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Deadline set to 1.5 times completion time given all resources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Measured relative deadline exceeded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2338"/>
          <a:stretch>
            <a:fillRect/>
          </a:stretch>
        </p:blipFill>
        <p:spPr>
          <a:xfrm>
            <a:off x="5077273" y="3359261"/>
            <a:ext cx="3976222" cy="53442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8919" y="6356350"/>
            <a:ext cx="7355933" cy="365125"/>
          </a:xfrm>
        </p:spPr>
        <p:txBody>
          <a:bodyPr/>
          <a:lstStyle/>
          <a:p>
            <a:r>
              <a:rPr lang="en-US" dirty="0" smtClean="0"/>
              <a:t>[4] “Delay Scheduling: A Simple Technique for Achieving Locality and Fairness in Cluster Scheduling”, 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Zaharia</a:t>
            </a:r>
            <a:r>
              <a:rPr lang="en-US" dirty="0" smtClean="0"/>
              <a:t>, D. </a:t>
            </a:r>
            <a:r>
              <a:rPr lang="en-US" dirty="0" err="1" smtClean="0"/>
              <a:t>Borthakur</a:t>
            </a:r>
            <a:r>
              <a:rPr lang="en-US" dirty="0" smtClean="0"/>
              <a:t>, J. </a:t>
            </a:r>
            <a:r>
              <a:rPr lang="en-US" dirty="0" err="1" smtClean="0"/>
              <a:t>Sen</a:t>
            </a:r>
            <a:r>
              <a:rPr lang="en-US" dirty="0" smtClean="0"/>
              <a:t> </a:t>
            </a:r>
            <a:r>
              <a:rPr lang="en-US" dirty="0" err="1" smtClean="0"/>
              <a:t>Sarma</a:t>
            </a:r>
            <a:r>
              <a:rPr lang="en-US" dirty="0" smtClean="0"/>
              <a:t>, K. </a:t>
            </a:r>
            <a:r>
              <a:rPr lang="en-US" dirty="0" err="1" smtClean="0"/>
              <a:t>Elmeleegy</a:t>
            </a:r>
            <a:r>
              <a:rPr lang="en-US" dirty="0" smtClean="0"/>
              <a:t>, S. </a:t>
            </a:r>
            <a:r>
              <a:rPr lang="en-US" dirty="0" err="1" smtClean="0"/>
              <a:t>Shenker</a:t>
            </a:r>
            <a:r>
              <a:rPr lang="en-US" dirty="0" smtClean="0"/>
              <a:t> and I. </a:t>
            </a:r>
            <a:r>
              <a:rPr lang="en-US" dirty="0" err="1" smtClean="0"/>
              <a:t>Stoica</a:t>
            </a:r>
            <a:r>
              <a:rPr lang="en-US" dirty="0" smtClean="0"/>
              <a:t>. </a:t>
            </a:r>
            <a:r>
              <a:rPr lang="en-US" dirty="0" err="1" smtClean="0"/>
              <a:t>EuroSys</a:t>
            </a:r>
            <a:r>
              <a:rPr lang="en-US" dirty="0" smtClean="0"/>
              <a:t> 2010.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MaxEDF and MinEDF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0" y="1725358"/>
          <a:ext cx="4456689" cy="383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708277" y="1725358"/>
          <a:ext cx="4435724" cy="383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329295" y="5647787"/>
            <a:ext cx="6757963" cy="7085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MinEDF achieves lesser RDE than MaxEDF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Casablanca [1942]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41" y="1617523"/>
            <a:ext cx="4989107" cy="39045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75158"/>
            <a:ext cx="8229600" cy="7362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“Play it again, Sam!”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to design and evaluate new workload management</a:t>
            </a:r>
            <a:r>
              <a:rPr lang="en-US" dirty="0" smtClean="0"/>
              <a:t> strategies for </a:t>
            </a:r>
            <a:r>
              <a:rPr lang="en-US" dirty="0" smtClean="0"/>
              <a:t>Hadoop</a:t>
            </a:r>
          </a:p>
          <a:p>
            <a:r>
              <a:rPr lang="en-US" dirty="0" smtClean="0"/>
              <a:t>SimMR – accurate, fast and useful</a:t>
            </a:r>
          </a:p>
          <a:p>
            <a:pPr lvl="1"/>
            <a:r>
              <a:rPr lang="en-US" dirty="0" smtClean="0"/>
              <a:t>Assist administrators in performance analysis, new resource allocation schemas and configuring scheduler parameters</a:t>
            </a:r>
          </a:p>
          <a:p>
            <a:r>
              <a:rPr lang="en-US" dirty="0" smtClean="0"/>
              <a:t>Future work</a:t>
            </a:r>
            <a:endParaRPr lang="en-US" dirty="0" smtClean="0"/>
          </a:p>
          <a:p>
            <a:pPr lvl="1"/>
            <a:r>
              <a:rPr lang="en-US" dirty="0" smtClean="0"/>
              <a:t>Account for locality</a:t>
            </a:r>
          </a:p>
          <a:p>
            <a:pPr lvl="1"/>
            <a:r>
              <a:rPr lang="en-US" dirty="0" smtClean="0"/>
              <a:t>Scaling </a:t>
            </a:r>
            <a:r>
              <a:rPr lang="en-US" dirty="0" smtClean="0"/>
              <a:t>smaller dataset traces to simulate larger dataset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More sophisticated network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9699"/>
            <a:ext cx="8229600" cy="2250961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501"/>
            <a:ext cx="8229600" cy="784791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verma7@illinois.edu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361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38257"/>
            <a:ext cx="8229600" cy="5218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design and evaluate new workload management strategies for Hadoop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SimMR – accurate, fast and useful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 administrators in performance analysis, new resource allocation schemas and configuring scheduler parameters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Future work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 for locality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Scaling smaller dataset traces to simulate larger dataset ones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000"/>
              </a:buClr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sophisticated network modeling</a:t>
            </a:r>
          </a:p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verma7@illinois.edu</a:t>
            </a:r>
            <a:r>
              <a:rPr lang="en-US" sz="2800" dirty="0" smtClean="0"/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1" y="107579"/>
            <a:ext cx="8406725" cy="855463"/>
          </a:xfrm>
        </p:spPr>
        <p:txBody>
          <a:bodyPr>
            <a:noAutofit/>
          </a:bodyPr>
          <a:lstStyle/>
          <a:p>
            <a:r>
              <a:rPr lang="en-US" sz="3600" dirty="0" smtClean="0"/>
              <a:t>Large-scale Distributed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5056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Age of Big Data </a:t>
            </a:r>
          </a:p>
          <a:p>
            <a:r>
              <a:rPr lang="en-US" dirty="0" smtClean="0"/>
              <a:t>Industries, sensors, Internet producing enormous amounts of data </a:t>
            </a:r>
          </a:p>
          <a:p>
            <a:pPr lvl="1"/>
            <a:r>
              <a:rPr lang="en-US" dirty="0" smtClean="0"/>
              <a:t>Need to process very large datasets </a:t>
            </a:r>
          </a:p>
          <a:p>
            <a:pPr lvl="1"/>
            <a:r>
              <a:rPr lang="en-US" dirty="0" smtClean="0"/>
              <a:t>Using 1000s of machines</a:t>
            </a:r>
          </a:p>
        </p:txBody>
      </p:sp>
      <p:pic>
        <p:nvPicPr>
          <p:cNvPr id="1026" name="Picture 2" descr="C:\Users\jrzhou.REDMOND\AppData\Local\Microsoft\Windows\Temporary Internet Files\Content.IE5\KYZX24RU\MCj04344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2526" y="2362200"/>
            <a:ext cx="1151466" cy="1295400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2547992" y="1371600"/>
            <a:ext cx="4419600" cy="3200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3157600" y="1752600"/>
            <a:ext cx="2779930" cy="2667000"/>
            <a:chOff x="3124200" y="2362200"/>
            <a:chExt cx="2779930" cy="2667000"/>
          </a:xfrm>
        </p:grpSpPr>
        <p:sp>
          <p:nvSpPr>
            <p:cNvPr id="19" name="TextBox 18"/>
            <p:cNvSpPr txBox="1"/>
            <p:nvPr/>
          </p:nvSpPr>
          <p:spPr>
            <a:xfrm>
              <a:off x="4346973" y="38100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973" y="24384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32765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8861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52577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92" y="2362202"/>
            <a:ext cx="1447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 rot="5400000">
            <a:off x="911069" y="351728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11069" y="1764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Right Arrow 26"/>
          <p:cNvSpPr/>
          <p:nvPr/>
        </p:nvSpPr>
        <p:spPr>
          <a:xfrm>
            <a:off x="1938392" y="274320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3"/>
          <p:cNvGrpSpPr/>
          <p:nvPr/>
        </p:nvGrpSpPr>
        <p:grpSpPr>
          <a:xfrm>
            <a:off x="7363714" y="1752605"/>
            <a:ext cx="1432685" cy="609600"/>
            <a:chOff x="7330314" y="2362200"/>
            <a:chExt cx="1432686" cy="609600"/>
          </a:xfrm>
        </p:grpSpPr>
        <p:sp>
          <p:nvSpPr>
            <p:cNvPr id="28" name="Cloud 27"/>
            <p:cNvSpPr/>
            <p:nvPr/>
          </p:nvSpPr>
          <p:spPr>
            <a:xfrm>
              <a:off x="7330314" y="2362200"/>
              <a:ext cx="1432686" cy="6096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54983" y="2438400"/>
              <a:ext cx="127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rgbClr val="FF0000"/>
                  </a:solidFill>
                </a:rPr>
                <a:t>How to program </a:t>
              </a:r>
              <a:br>
                <a:rPr lang="en-US" sz="1200" b="1" i="1" dirty="0" smtClean="0">
                  <a:solidFill>
                    <a:srgbClr val="FF0000"/>
                  </a:solidFill>
                </a:rPr>
              </a:br>
              <a:r>
                <a:rPr lang="en-US" sz="1200" b="1" i="1" dirty="0" smtClean="0">
                  <a:solidFill>
                    <a:srgbClr val="FF0000"/>
                  </a:solidFill>
                </a:rPr>
                <a:t>this monster?</a:t>
              </a:r>
              <a:endParaRPr lang="en-US" sz="12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7028678" y="2903161"/>
            <a:ext cx="533400" cy="144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7028678" y="2743200"/>
            <a:ext cx="5334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596" y="2743200"/>
            <a:ext cx="93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DATA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7538" y="17526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7538" y="31115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8738" y="17526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8738" y="31115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67138" y="31115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7138" y="17526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 using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MapReduce and Hadoop (open source) come to rescue</a:t>
            </a:r>
          </a:p>
          <a:p>
            <a:pPr lvl="1"/>
            <a:r>
              <a:rPr lang="en-US" dirty="0" smtClean="0"/>
              <a:t>Key technology for search </a:t>
            </a:r>
            <a:r>
              <a:rPr lang="en-US" sz="1800" i="1" dirty="0" smtClean="0"/>
              <a:t>(Google, Yahoo, Bing, …)</a:t>
            </a:r>
            <a:endParaRPr lang="en-US" i="1" dirty="0" smtClean="0"/>
          </a:p>
          <a:p>
            <a:pPr lvl="1"/>
            <a:r>
              <a:rPr lang="en-US" dirty="0" smtClean="0"/>
              <a:t>Web data analysis, user log analysis, relevance studies,</a:t>
            </a:r>
          </a:p>
          <a:p>
            <a:r>
              <a:rPr lang="en-US" dirty="0" smtClean="0"/>
              <a:t>Data may not have strict schema</a:t>
            </a:r>
          </a:p>
          <a:p>
            <a:pPr lvl="1"/>
            <a:r>
              <a:rPr lang="en-US" dirty="0" smtClean="0"/>
              <a:t>Unstructured or semi-structured</a:t>
            </a:r>
          </a:p>
          <a:p>
            <a:r>
              <a:rPr lang="en-US" dirty="0" smtClean="0"/>
              <a:t>Nodes fail every day</a:t>
            </a:r>
          </a:p>
          <a:p>
            <a:pPr lvl="1"/>
            <a:r>
              <a:rPr lang="en-US" dirty="0" smtClean="0"/>
              <a:t>Failure is the norm, rather than exception</a:t>
            </a:r>
          </a:p>
          <a:p>
            <a:pPr lvl="1"/>
            <a:r>
              <a:rPr lang="en-US" dirty="0" smtClean="0"/>
              <a:t>Expensive and inefficient  to build reliability in each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255" y="125860"/>
            <a:ext cx="2041461" cy="48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3"/>
          <p:cNvGrpSpPr/>
          <p:nvPr/>
        </p:nvGrpSpPr>
        <p:grpSpPr>
          <a:xfrm>
            <a:off x="572902" y="3369725"/>
            <a:ext cx="1289135" cy="1306811"/>
            <a:chOff x="574307" y="2828655"/>
            <a:chExt cx="1289135" cy="1306811"/>
          </a:xfrm>
        </p:grpSpPr>
        <p:sp>
          <p:nvSpPr>
            <p:cNvPr id="12" name="TextBox 11"/>
            <p:cNvSpPr txBox="1"/>
            <p:nvPr/>
          </p:nvSpPr>
          <p:spPr bwMode="gray">
            <a:xfrm>
              <a:off x="574308" y="2828655"/>
              <a:ext cx="1289134" cy="5847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chemeClr val="bg1"/>
                  </a:solidFill>
                  <a:latin typeface="Arial" pitchFamily="34" charset="0"/>
                </a:rPr>
                <a:t>MapReduce</a:t>
              </a:r>
              <a:br>
                <a:rPr lang="en-GB" sz="1600" dirty="0" smtClean="0">
                  <a:solidFill>
                    <a:schemeClr val="bg1"/>
                  </a:solidFill>
                  <a:latin typeface="Arial" pitchFamily="34" charset="0"/>
                </a:rPr>
              </a:br>
              <a:r>
                <a:rPr lang="en-GB" sz="1600" dirty="0" smtClean="0">
                  <a:solidFill>
                    <a:schemeClr val="bg1"/>
                  </a:solidFill>
                  <a:latin typeface="Arial" pitchFamily="34" charset="0"/>
                </a:rPr>
                <a:t>Layer</a:t>
              </a: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574307" y="3550691"/>
              <a:ext cx="1221808" cy="5847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File system</a:t>
              </a:r>
              <a:b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</a:br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Layer</a:t>
              </a:r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4643337" y="3264250"/>
            <a:ext cx="1411105" cy="2568162"/>
            <a:chOff x="4644742" y="2723180"/>
            <a:chExt cx="1411105" cy="2568162"/>
          </a:xfrm>
        </p:grpSpPr>
        <p:sp>
          <p:nvSpPr>
            <p:cNvPr id="16" name="Rectangle 15"/>
            <p:cNvSpPr/>
            <p:nvPr/>
          </p:nvSpPr>
          <p:spPr>
            <a:xfrm>
              <a:off x="4644742" y="2723180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9" idx="2"/>
              <a:endCxn id="18" idx="1"/>
            </p:cNvCxnSpPr>
            <p:nvPr/>
          </p:nvCxnSpPr>
          <p:spPr>
            <a:xfrm rot="5400000">
              <a:off x="5240859" y="4121741"/>
              <a:ext cx="220980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18" name="Can 17"/>
            <p:cNvSpPr/>
            <p:nvPr/>
          </p:nvSpPr>
          <p:spPr>
            <a:xfrm>
              <a:off x="4972253" y="4232227"/>
              <a:ext cx="758190" cy="502920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smtClean="0">
                  <a:solidFill>
                    <a:prstClr val="white"/>
                  </a:solidFill>
                  <a:latin typeface="Arial" pitchFamily="34" charset="0"/>
                </a:rPr>
                <a:t>Disk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33187" y="3538807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DataNode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5243" y="2918127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TaskTracker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4644743" y="4952788"/>
              <a:ext cx="141110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Worker Node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862037" y="3961922"/>
            <a:ext cx="6858000" cy="0"/>
          </a:xfrm>
          <a:prstGeom prst="lin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66637" y="2045779"/>
            <a:ext cx="12192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600" dirty="0" smtClean="0">
                <a:solidFill>
                  <a:prstClr val="white"/>
                </a:solidFill>
                <a:latin typeface="Arial" pitchFamily="34" charset="0"/>
              </a:rPr>
              <a:t>Job</a:t>
            </a:r>
          </a:p>
        </p:txBody>
      </p:sp>
      <p:grpSp>
        <p:nvGrpSpPr>
          <p:cNvPr id="10" name="Group 47"/>
          <p:cNvGrpSpPr/>
          <p:nvPr/>
        </p:nvGrpSpPr>
        <p:grpSpPr>
          <a:xfrm>
            <a:off x="3546106" y="1958080"/>
            <a:ext cx="4526237" cy="1313772"/>
            <a:chOff x="3547511" y="1417010"/>
            <a:chExt cx="4526237" cy="1313772"/>
          </a:xfrm>
        </p:grpSpPr>
        <p:sp>
          <p:nvSpPr>
            <p:cNvPr id="33" name="Bent-Up Arrow 32"/>
            <p:cNvSpPr/>
            <p:nvPr/>
          </p:nvSpPr>
          <p:spPr>
            <a:xfrm rot="10800000" flipH="1">
              <a:off x="4752409" y="1799463"/>
              <a:ext cx="741366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34" name="Bent-Up Arrow 33"/>
            <p:cNvSpPr/>
            <p:nvPr/>
          </p:nvSpPr>
          <p:spPr>
            <a:xfrm rot="10800000" flipH="1">
              <a:off x="6005722" y="1763803"/>
              <a:ext cx="741366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3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0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6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35" name="Bent-Up Arrow 34"/>
            <p:cNvSpPr/>
            <p:nvPr/>
          </p:nvSpPr>
          <p:spPr>
            <a:xfrm rot="10800000" flipH="1">
              <a:off x="3547511" y="1763802"/>
              <a:ext cx="4526237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u="sng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3546103" y="2491599"/>
            <a:ext cx="1022558" cy="1912428"/>
            <a:chOff x="3547508" y="1950529"/>
            <a:chExt cx="1022558" cy="1912428"/>
          </a:xfrm>
        </p:grpSpPr>
        <p:sp>
          <p:nvSpPr>
            <p:cNvPr id="37" name="TextBox 36"/>
            <p:cNvSpPr txBox="1"/>
            <p:nvPr/>
          </p:nvSpPr>
          <p:spPr bwMode="gray">
            <a:xfrm>
              <a:off x="3617561" y="2700854"/>
              <a:ext cx="952505" cy="461665"/>
            </a:xfrm>
            <a:prstGeom prst="rect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  <a:t>Location</a:t>
              </a:r>
              <a:b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</a:br>
              <a: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  <a:t>Information</a:t>
              </a:r>
            </a:p>
          </p:txBody>
        </p:sp>
        <p:sp>
          <p:nvSpPr>
            <p:cNvPr id="38" name="Curved Down Arrow 37"/>
            <p:cNvSpPr/>
            <p:nvPr/>
          </p:nvSpPr>
          <p:spPr>
            <a:xfrm rot="5400000" flipH="1">
              <a:off x="2877044" y="2620993"/>
              <a:ext cx="1912428" cy="571500"/>
            </a:xfrm>
            <a:prstGeom prst="curvedDownArrow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15" name="Group 42"/>
          <p:cNvGrpSpPr/>
          <p:nvPr/>
        </p:nvGrpSpPr>
        <p:grpSpPr>
          <a:xfrm>
            <a:off x="6445643" y="3276126"/>
            <a:ext cx="2157113" cy="2568166"/>
            <a:chOff x="6447048" y="2735056"/>
            <a:chExt cx="2157113" cy="256816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6447048" y="3771419"/>
              <a:ext cx="357790" cy="33855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000000"/>
                  </a:solidFill>
                  <a:latin typeface="Arial" pitchFamily="34" charset="0"/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93056" y="2735056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54" idx="2"/>
              <a:endCxn id="53" idx="1"/>
            </p:cNvCxnSpPr>
            <p:nvPr/>
          </p:nvCxnSpPr>
          <p:spPr>
            <a:xfrm rot="5400000">
              <a:off x="7789173" y="4133615"/>
              <a:ext cx="220980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53" name="Can 52"/>
            <p:cNvSpPr/>
            <p:nvPr/>
          </p:nvSpPr>
          <p:spPr>
            <a:xfrm>
              <a:off x="7520568" y="4244104"/>
              <a:ext cx="758190" cy="502920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smtClean="0">
                  <a:solidFill>
                    <a:prstClr val="white"/>
                  </a:solidFill>
                  <a:latin typeface="Arial" pitchFamily="34" charset="0"/>
                </a:rPr>
                <a:t>Disk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81501" y="3550684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DataNode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3558" y="2930005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TaskTracker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gray">
            <a:xfrm>
              <a:off x="7193057" y="4964668"/>
              <a:ext cx="141110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Worker Node</a:t>
              </a:r>
            </a:p>
          </p:txBody>
        </p:sp>
      </p:grpSp>
      <p:grpSp>
        <p:nvGrpSpPr>
          <p:cNvPr id="22" name="Group 38"/>
          <p:cNvGrpSpPr/>
          <p:nvPr/>
        </p:nvGrpSpPr>
        <p:grpSpPr>
          <a:xfrm>
            <a:off x="2109687" y="3260413"/>
            <a:ext cx="1411105" cy="2568163"/>
            <a:chOff x="2111092" y="2719343"/>
            <a:chExt cx="1411105" cy="2568163"/>
          </a:xfrm>
        </p:grpSpPr>
        <p:sp>
          <p:nvSpPr>
            <p:cNvPr id="57" name="Rectangle 56"/>
            <p:cNvSpPr/>
            <p:nvPr/>
          </p:nvSpPr>
          <p:spPr>
            <a:xfrm>
              <a:off x="2111092" y="2719343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21769" y="3538807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NameNode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3825" y="2918127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JobTracker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gray">
            <a:xfrm>
              <a:off x="2111093" y="4948952"/>
              <a:ext cx="1411104" cy="33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Master</a:t>
              </a:r>
            </a:p>
          </p:txBody>
        </p:sp>
      </p:grpSp>
      <p:grpSp>
        <p:nvGrpSpPr>
          <p:cNvPr id="23" name="Group 44"/>
          <p:cNvGrpSpPr/>
          <p:nvPr/>
        </p:nvGrpSpPr>
        <p:grpSpPr>
          <a:xfrm>
            <a:off x="1842987" y="2026729"/>
            <a:ext cx="1714565" cy="1432466"/>
            <a:chOff x="1844392" y="1485659"/>
            <a:chExt cx="1714565" cy="1432466"/>
          </a:xfrm>
        </p:grpSpPr>
        <p:sp>
          <p:nvSpPr>
            <p:cNvPr id="32" name="Right Arrow 31"/>
            <p:cNvSpPr/>
            <p:nvPr/>
          </p:nvSpPr>
          <p:spPr>
            <a:xfrm>
              <a:off x="1844392" y="1714259"/>
              <a:ext cx="266700" cy="190500"/>
            </a:xfrm>
            <a:prstGeom prst="rightArrow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46832" y="1485659"/>
              <a:ext cx="1412125" cy="6477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600" dirty="0" smtClean="0">
                  <a:solidFill>
                    <a:prstClr val="white"/>
                  </a:solidFill>
                  <a:latin typeface="Arial" pitchFamily="34" charset="0"/>
                </a:rPr>
                <a:t>Scheduler</a:t>
              </a: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3" name="Trapezoid 62"/>
            <p:cNvSpPr/>
            <p:nvPr/>
          </p:nvSpPr>
          <p:spPr>
            <a:xfrm rot="10800000">
              <a:off x="2146828" y="2133357"/>
              <a:ext cx="1409699" cy="784768"/>
            </a:xfrm>
            <a:prstGeom prst="trapezoid">
              <a:avLst>
                <a:gd name="adj" fmla="val 68639"/>
              </a:avLst>
            </a:prstGeom>
            <a:gradFill flip="none" rotWithShape="1">
              <a:gsLst>
                <a:gs pos="0">
                  <a:schemeClr val="accent1">
                    <a:shade val="100000"/>
                    <a:satMod val="120000"/>
                  </a:schemeClr>
                </a:gs>
                <a:gs pos="69000">
                  <a:schemeClr val="accent1">
                    <a:tint val="80000"/>
                    <a:shade val="100000"/>
                    <a:satMod val="150000"/>
                  </a:schemeClr>
                </a:gs>
                <a:gs pos="100000">
                  <a:schemeClr val="accent1">
                    <a:tint val="50000"/>
                    <a:shade val="100000"/>
                    <a:satMod val="1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MapReduce clusters shared</a:t>
            </a:r>
          </a:p>
          <a:p>
            <a:pPr lvl="1"/>
            <a:r>
              <a:rPr lang="en-US" sz="2400" dirty="0" smtClean="0"/>
              <a:t>Multiple users and applications</a:t>
            </a:r>
          </a:p>
          <a:p>
            <a:r>
              <a:rPr lang="en-US" sz="2800" dirty="0" smtClean="0"/>
              <a:t>Controlling resource allocations difficult</a:t>
            </a:r>
          </a:p>
          <a:p>
            <a:pPr lvl="1"/>
            <a:r>
              <a:rPr lang="en-US" sz="2400" dirty="0" smtClean="0"/>
              <a:t>FIFO, Fair share, Capacity scheduler</a:t>
            </a:r>
          </a:p>
          <a:p>
            <a:r>
              <a:rPr lang="en-US" sz="2595" dirty="0" smtClean="0"/>
              <a:t>Currently done by administrators using rules of thumb in an ad-hoc way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Key challenge:</a:t>
            </a:r>
            <a:r>
              <a:rPr lang="en-US" sz="2800" dirty="0" smtClean="0"/>
              <a:t> Evaluating and comparing different schedulers and workload management strategies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Goal:</a:t>
            </a:r>
            <a:r>
              <a:rPr lang="en-US" sz="2800" dirty="0" smtClean="0"/>
              <a:t> Build a simulator</a:t>
            </a:r>
            <a:endParaRPr lang="en-US" sz="2000" dirty="0" smtClean="0"/>
          </a:p>
          <a:p>
            <a:pPr lvl="1"/>
            <a:r>
              <a:rPr lang="en-US" sz="2400" dirty="0" smtClean="0"/>
              <a:t>Accurate, Fast and Useful</a:t>
            </a:r>
          </a:p>
          <a:p>
            <a:pPr lvl="1"/>
            <a:r>
              <a:rPr lang="en-US" sz="2400" dirty="0" smtClean="0"/>
              <a:t>To replay collected real application traces</a:t>
            </a:r>
          </a:p>
          <a:p>
            <a:pPr lvl="1"/>
            <a:r>
              <a:rPr lang="en-US" sz="2400" dirty="0" smtClean="0"/>
              <a:t>To play synthetic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Feasibility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SimMR Design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Simulator Engine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3412" t="3547" r="3412" b="3547"/>
          <a:stretch>
            <a:fillRect/>
          </a:stretch>
        </p:blipFill>
        <p:spPr>
          <a:xfrm>
            <a:off x="7617340" y="-2166"/>
            <a:ext cx="1576736" cy="15125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4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is this problem difficult?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02" y="1929375"/>
            <a:ext cx="5182623" cy="351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141763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WordCount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rgbClr val="FF0000"/>
                </a:solidFill>
              </a:rPr>
              <a:t>128 </a:t>
            </a:r>
            <a:r>
              <a:rPr lang="en-US" sz="2400" dirty="0" smtClean="0"/>
              <a:t>map/</a:t>
            </a:r>
            <a:r>
              <a:rPr lang="en-US" sz="2400" b="1" dirty="0" smtClean="0">
                <a:solidFill>
                  <a:srgbClr val="FF0000"/>
                </a:solidFill>
              </a:rPr>
              <a:t>128 </a:t>
            </a:r>
            <a:r>
              <a:rPr lang="en-US" sz="2400" dirty="0" smtClean="0"/>
              <a:t>reduce slots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90408" y="5595435"/>
            <a:ext cx="5792441" cy="9401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Overlap of map and shuffle phases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6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is this problem difficult? (2)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50610"/>
            <a:ext cx="8229600" cy="2406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0" y="166231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WordCount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rgbClr val="FF0000"/>
                </a:solidFill>
              </a:rPr>
              <a:t>64 </a:t>
            </a:r>
            <a:r>
              <a:rPr lang="en-US" sz="2400" dirty="0" smtClean="0"/>
              <a:t>map/</a:t>
            </a:r>
            <a:r>
              <a:rPr lang="en-US" sz="2400" b="1" dirty="0" smtClean="0">
                <a:solidFill>
                  <a:srgbClr val="FF0000"/>
                </a:solidFill>
              </a:rPr>
              <a:t>64 </a:t>
            </a:r>
            <a:r>
              <a:rPr lang="en-US" sz="2400" dirty="0" smtClean="0"/>
              <a:t>reduce slots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91D3-B066-DD47-8880-1560D6621C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5319855"/>
            <a:ext cx="8229600" cy="7085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Different resource allocations change completion time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1032</Words>
  <Application>Microsoft Macintosh PowerPoint</Application>
  <PresentationFormat>On-screen Show (4:3)</PresentationFormat>
  <Paragraphs>219</Paragraphs>
  <Slides>22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Play It Again, SimMR!</vt:lpstr>
      <vt:lpstr>Casablanca [1942]</vt:lpstr>
      <vt:lpstr>Large-scale Distributed Computing</vt:lpstr>
      <vt:lpstr>Processing data using MapReduce</vt:lpstr>
      <vt:lpstr>Hadoop operation</vt:lpstr>
      <vt:lpstr>Motivation</vt:lpstr>
      <vt:lpstr>Outline</vt:lpstr>
      <vt:lpstr>Why is this problem difficult?</vt:lpstr>
      <vt:lpstr>Why is this problem difficult? (2)</vt:lpstr>
      <vt:lpstr>Feasibility</vt:lpstr>
      <vt:lpstr>SimMR Design</vt:lpstr>
      <vt:lpstr>Simulator Engine</vt:lpstr>
      <vt:lpstr>Comparison with Mumak[1]   </vt:lpstr>
      <vt:lpstr>Experimental Setup</vt:lpstr>
      <vt:lpstr>Accuracy</vt:lpstr>
      <vt:lpstr>Performance</vt:lpstr>
      <vt:lpstr>Case Study</vt:lpstr>
      <vt:lpstr>Workload Traces</vt:lpstr>
      <vt:lpstr>Simulating MaxEDF and MinEDF</vt:lpstr>
      <vt:lpstr>Conclusion</vt:lpstr>
      <vt:lpstr>Questions?</vt:lpstr>
      <vt:lpstr>Conclusion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It Again, SimMR!</dc:title>
  <dc:creator>Abhishek Verma</dc:creator>
  <cp:lastModifiedBy>Abhishek Verma</cp:lastModifiedBy>
  <cp:revision>96</cp:revision>
  <dcterms:created xsi:type="dcterms:W3CDTF">2011-09-29T03:22:57Z</dcterms:created>
  <dcterms:modified xsi:type="dcterms:W3CDTF">2011-09-29T14:59:12Z</dcterms:modified>
</cp:coreProperties>
</file>