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5.xml" ContentType="application/vnd.openxmlformats-officedocument.presentationml.tags+xml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4.bin" ContentType="application/vnd.openxmlformats-officedocument.oleObject"/>
  <Override PartName="/ppt/tags/tag7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7"/>
  </p:notesMasterIdLst>
  <p:handoutMasterIdLst>
    <p:handoutMasterId r:id="rId28"/>
  </p:handoutMasterIdLst>
  <p:sldIdLst>
    <p:sldId id="329" r:id="rId2"/>
    <p:sldId id="335" r:id="rId3"/>
    <p:sldId id="336" r:id="rId4"/>
    <p:sldId id="331" r:id="rId5"/>
    <p:sldId id="279" r:id="rId6"/>
    <p:sldId id="258" r:id="rId7"/>
    <p:sldId id="280" r:id="rId8"/>
    <p:sldId id="337" r:id="rId9"/>
    <p:sldId id="338" r:id="rId10"/>
    <p:sldId id="344" r:id="rId11"/>
    <p:sldId id="317" r:id="rId12"/>
    <p:sldId id="339" r:id="rId13"/>
    <p:sldId id="332" r:id="rId14"/>
    <p:sldId id="340" r:id="rId15"/>
    <p:sldId id="327" r:id="rId16"/>
    <p:sldId id="304" r:id="rId17"/>
    <p:sldId id="341" r:id="rId18"/>
    <p:sldId id="342" r:id="rId19"/>
    <p:sldId id="343" r:id="rId20"/>
    <p:sldId id="333" r:id="rId21"/>
    <p:sldId id="334" r:id="rId22"/>
    <p:sldId id="306" r:id="rId23"/>
    <p:sldId id="308" r:id="rId24"/>
    <p:sldId id="267" r:id="rId25"/>
    <p:sldId id="281" r:id="rId26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805"/>
    <a:srgbClr val="FF7C80"/>
    <a:srgbClr val="33CC33"/>
    <a:srgbClr val="FFFF3B"/>
    <a:srgbClr val="42F729"/>
    <a:srgbClr val="F4F939"/>
    <a:srgbClr val="FFCC00"/>
    <a:srgbClr val="DF4413"/>
    <a:srgbClr val="0066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40" y="1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EFD28-99B3-46CD-8EBF-A77375A9499C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443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40" y="6658443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2A246-CDFF-415F-98DB-A0435785B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11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40" y="1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27B8C-4302-47EC-8BB9-20ACE6EE37DC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30420"/>
            <a:ext cx="7388860" cy="315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443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40" y="6658443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B1020-9653-41D2-A3F6-99D3D20BD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B1020-9653-41D2-A3F6-99D3D20BDF5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D38-39DE-4552-AA36-25F34416E7E7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D3E2-AE48-4512-A456-5AD6B90C6362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46FD-BFC8-4B8A-8176-8B845276369A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DE1B-F983-49A8-A1FC-295908F6907A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BC8E-B958-4D05-84CA-875D19E4A0DE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C3CB-DD6C-441D-A237-54252E118000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CA8B-003B-4D00-A25B-9664ABFCA2CC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7F82-08B7-45A8-AE06-1502AFF05794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E720-4008-4068-89D0-C9A403630E1B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B36A-FEA8-4B4E-900F-B6A8343E622F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40A5714-9136-4409-886C-E21489EA6C3E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7592BB5-F567-476D-931B-0E18F3F51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4AC3DB2-11A8-41AE-9341-266DD9F4AA40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7592BB5-F567-476D-931B-0E18F3F51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6" Type="http://schemas.openxmlformats.org/officeDocument/2006/relationships/image" Target="../media/image12.jpeg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2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28600"/>
            <a:ext cx="9144000" cy="68580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81000" y="3429000"/>
            <a:ext cx="7924800" cy="142875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700"/>
              </a:spcBef>
              <a:spcAft>
                <a:spcPts val="600"/>
              </a:spcAft>
              <a:buClr>
                <a:schemeClr val="accent2"/>
              </a:buClr>
              <a:buSzPct val="60000"/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</a:rPr>
              <a:t>Zhuoyao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 Zhang, 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</a:rPr>
              <a:t>Ludmila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 Cherkasova,  Abhishek Verma, Boon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</a:rPr>
              <a:t>Thau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</a:rPr>
              <a:t>Loo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sz="2000" dirty="0" smtClean="0">
              <a:latin typeface="Arial" charset="0"/>
            </a:endParaRPr>
          </a:p>
          <a:p>
            <a: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University of Pennsylvania</a:t>
            </a:r>
          </a:p>
          <a:p>
            <a: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Hewlett-Packard Labs</a:t>
            </a:r>
            <a:endParaRPr lang="en-GB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dirty="0" smtClean="0">
              <a:latin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1524000"/>
            <a:ext cx="8382000" cy="1371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Automated Profiling and Resource Management of Pig Programs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for Meeting Service Level Objectives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96200" y="4191000"/>
            <a:ext cx="14478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enn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029200"/>
            <a:ext cx="3352363" cy="1143000"/>
          </a:xfrm>
          <a:prstGeom prst="rect">
            <a:avLst/>
          </a:prstGeom>
        </p:spPr>
      </p:pic>
      <p:pic>
        <p:nvPicPr>
          <p:cNvPr id="8" name="Picture 7" descr="HPLabs560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1229" y="5029200"/>
            <a:ext cx="2963171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1727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a single job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low bound estimates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i="1" dirty="0" err="1" smtClean="0"/>
              <a:t>M</a:t>
            </a:r>
            <a:r>
              <a:rPr lang="en-US" i="1" baseline="-25000" dirty="0" err="1" smtClean="0"/>
              <a:t>avg</a:t>
            </a:r>
            <a:r>
              <a:rPr lang="en-US" i="1" baseline="30000" dirty="0" err="1" smtClean="0"/>
              <a:t>J</a:t>
            </a:r>
            <a:r>
              <a:rPr lang="en-US" i="1" dirty="0" smtClean="0"/>
              <a:t>,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avg</a:t>
            </a:r>
            <a:r>
              <a:rPr lang="en-US" i="1" baseline="30000" dirty="0" err="1" smtClean="0"/>
              <a:t>J</a:t>
            </a:r>
            <a:r>
              <a:rPr lang="en-US" dirty="0" smtClean="0"/>
              <a:t>:  the average map/reduce task durations</a:t>
            </a:r>
          </a:p>
          <a:p>
            <a:pPr lvl="1">
              <a:spcBef>
                <a:spcPts val="0"/>
              </a:spcBef>
            </a:pPr>
            <a:r>
              <a:rPr lang="en-US" i="1" dirty="0" smtClean="0"/>
              <a:t>N</a:t>
            </a:r>
            <a:r>
              <a:rPr lang="en-US" i="1" baseline="-25000" dirty="0" smtClean="0"/>
              <a:t>M</a:t>
            </a:r>
            <a:r>
              <a:rPr lang="en-US" i="1" baseline="30000" dirty="0" smtClean="0"/>
              <a:t>J</a:t>
            </a:r>
            <a:r>
              <a:rPr lang="en-US" i="1" dirty="0" smtClean="0"/>
              <a:t>, N</a:t>
            </a:r>
            <a:r>
              <a:rPr lang="en-US" i="1" baseline="-25000" dirty="0" smtClean="0"/>
              <a:t>R</a:t>
            </a:r>
            <a:r>
              <a:rPr lang="en-US" i="1" baseline="30000" dirty="0" smtClean="0"/>
              <a:t>J</a:t>
            </a:r>
            <a:r>
              <a:rPr lang="en-US" dirty="0" smtClean="0"/>
              <a:t>:  the number of map/reduce tasks</a:t>
            </a:r>
          </a:p>
          <a:p>
            <a:pPr lvl="1">
              <a:spcBef>
                <a:spcPts val="0"/>
              </a:spcBef>
            </a:pPr>
            <a:r>
              <a:rPr lang="en-US" i="1" dirty="0" smtClean="0"/>
              <a:t>S</a:t>
            </a:r>
            <a:r>
              <a:rPr lang="en-US" i="1" baseline="-25000" dirty="0" smtClean="0"/>
              <a:t>M</a:t>
            </a:r>
            <a:r>
              <a:rPr lang="en-US" i="1" baseline="30000" dirty="0" smtClean="0"/>
              <a:t>J</a:t>
            </a:r>
            <a:r>
              <a:rPr lang="en-US" i="1" dirty="0" smtClean="0"/>
              <a:t>, S</a:t>
            </a:r>
            <a:r>
              <a:rPr lang="en-US" i="1" baseline="-25000" dirty="0" smtClean="0"/>
              <a:t>R</a:t>
            </a:r>
            <a:r>
              <a:rPr lang="en-US" i="1" baseline="30000" dirty="0" smtClean="0"/>
              <a:t>J</a:t>
            </a:r>
            <a:r>
              <a:rPr lang="en-US" dirty="0" smtClean="0"/>
              <a:t>: the number of map/reduce slots</a:t>
            </a:r>
          </a:p>
          <a:p>
            <a:r>
              <a:rPr lang="en-US" dirty="0" smtClean="0"/>
              <a:t>General expression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286000" y="1981200"/>
          <a:ext cx="4648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Equation" r:id="rId4" imgW="2120760" imgH="482400" progId="Equation.3">
                  <p:embed/>
                </p:oleObj>
              </mc:Choice>
              <mc:Fallback>
                <p:oleObj name="Equation" r:id="rId4" imgW="21207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46482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3048000" y="6172200"/>
            <a:ext cx="1676400" cy="533400"/>
          </a:xfrm>
          <a:prstGeom prst="roundRect">
            <a:avLst/>
          </a:prstGeom>
          <a:solidFill>
            <a:srgbClr val="F4F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Resource allocation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  <a:endCxn id="9" idx="2"/>
          </p:cNvCxnSpPr>
          <p:nvPr/>
        </p:nvCxnSpPr>
        <p:spPr>
          <a:xfrm flipV="1">
            <a:off x="3886200" y="5943600"/>
            <a:ext cx="1381010" cy="228600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0"/>
            <a:endCxn id="8" idx="2"/>
          </p:cNvCxnSpPr>
          <p:nvPr/>
        </p:nvCxnSpPr>
        <p:spPr>
          <a:xfrm flipV="1">
            <a:off x="3886200" y="5943600"/>
            <a:ext cx="245161" cy="228600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876801" y="4343400"/>
            <a:ext cx="2057399" cy="457200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Job characteristics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2847975" y="5078413"/>
          <a:ext cx="36671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Equation" r:id="rId6" imgW="1206360" imgH="457200" progId="Equation.3">
                  <p:embed/>
                </p:oleObj>
              </mc:Choice>
              <mc:Fallback>
                <p:oleObj name="Equation" r:id="rId6" imgW="120636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5078413"/>
                        <a:ext cx="366712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811495" y="5597979"/>
            <a:ext cx="639731" cy="345621"/>
          </a:xfrm>
          <a:prstGeom prst="round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08177" y="5562600"/>
            <a:ext cx="718066" cy="381000"/>
          </a:xfrm>
          <a:prstGeom prst="round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24550" y="5105400"/>
            <a:ext cx="718066" cy="421821"/>
          </a:xfrm>
          <a:prstGeom prst="round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21232" y="5105400"/>
            <a:ext cx="718066" cy="421821"/>
          </a:xfrm>
          <a:prstGeom prst="round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35134" y="5293179"/>
            <a:ext cx="718066" cy="421821"/>
          </a:xfrm>
          <a:prstGeom prst="round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2"/>
            <a:endCxn id="24" idx="0"/>
          </p:cNvCxnSpPr>
          <p:nvPr/>
        </p:nvCxnSpPr>
        <p:spPr>
          <a:xfrm flipH="1">
            <a:off x="4183583" y="4800600"/>
            <a:ext cx="1721918" cy="304800"/>
          </a:xfrm>
          <a:prstGeom prst="straightConnector1">
            <a:avLst/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25" idx="0"/>
          </p:cNvCxnSpPr>
          <p:nvPr/>
        </p:nvCxnSpPr>
        <p:spPr>
          <a:xfrm flipH="1">
            <a:off x="5280265" y="4800600"/>
            <a:ext cx="625236" cy="304800"/>
          </a:xfrm>
          <a:prstGeom prst="straightConnector1">
            <a:avLst/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6" idx="0"/>
          </p:cNvCxnSpPr>
          <p:nvPr/>
        </p:nvCxnSpPr>
        <p:spPr>
          <a:xfrm>
            <a:off x="5905501" y="4800600"/>
            <a:ext cx="288666" cy="492579"/>
          </a:xfrm>
          <a:prstGeom prst="straightConnector1">
            <a:avLst/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 xmlns:p14="http://schemas.microsoft.com/office/powerpoint/2010/main" advTm="11062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8" grpId="0" animBg="1"/>
      <p:bldP spid="9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Inverse problem: estimate resource allocation  for a single </a:t>
            </a:r>
            <a:r>
              <a:rPr lang="en-US" sz="3600" dirty="0" err="1" smtClean="0"/>
              <a:t>MapReduce</a:t>
            </a:r>
            <a:r>
              <a:rPr lang="en-US" sz="3600" dirty="0" smtClean="0"/>
              <a:t> job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3752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000" dirty="0" smtClean="0"/>
              <a:t>Given a deadline </a:t>
            </a:r>
            <a:r>
              <a:rPr lang="en-US" sz="3000" b="1" dirty="0" smtClean="0"/>
              <a:t>D</a:t>
            </a:r>
            <a:r>
              <a:rPr lang="en-US" sz="3000" dirty="0" smtClean="0"/>
              <a:t> and the job profile, find the minimal resource to complete the job within </a:t>
            </a:r>
            <a:r>
              <a:rPr lang="en-US" sz="3000" b="1" dirty="0" smtClean="0"/>
              <a:t>D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000" dirty="0" smtClean="0"/>
              <a:t>Set the job completion time to D in the previous formula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594511"/>
              </p:ext>
            </p:extLst>
          </p:nvPr>
        </p:nvGraphicFramePr>
        <p:xfrm>
          <a:off x="1447800" y="3933825"/>
          <a:ext cx="32273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Equation" r:id="rId4" imgW="1473120" imgH="431640" progId="Equation.3">
                  <p:embed/>
                </p:oleObj>
              </mc:Choice>
              <mc:Fallback>
                <p:oleObj name="Equation" r:id="rId4" imgW="14731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33825"/>
                        <a:ext cx="3227388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2057400" y="4308475"/>
            <a:ext cx="533400" cy="345621"/>
          </a:xfrm>
          <a:prstGeom prst="round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7200" y="5070475"/>
            <a:ext cx="4876800" cy="762000"/>
          </a:xfrm>
          <a:prstGeom prst="roundRect">
            <a:avLst/>
          </a:prstGeom>
          <a:solidFill>
            <a:srgbClr val="F4F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Find the value of </a:t>
            </a:r>
            <a:r>
              <a:rPr lang="en-US" i="1" dirty="0" smtClean="0">
                <a:solidFill>
                  <a:srgbClr val="000000"/>
                </a:solidFill>
              </a:rPr>
              <a:t>S</a:t>
            </a:r>
            <a:r>
              <a:rPr lang="en-US" i="1" baseline="-25000" dirty="0" smtClean="0">
                <a:solidFill>
                  <a:srgbClr val="000000"/>
                </a:solidFill>
              </a:rPr>
              <a:t>M</a:t>
            </a:r>
            <a:r>
              <a:rPr lang="en-US" i="1" baseline="30000" dirty="0" smtClean="0">
                <a:solidFill>
                  <a:srgbClr val="000000"/>
                </a:solidFill>
              </a:rPr>
              <a:t>J</a:t>
            </a:r>
            <a:r>
              <a:rPr lang="en-US" i="1" dirty="0" smtClean="0">
                <a:solidFill>
                  <a:srgbClr val="000000"/>
                </a:solidFill>
              </a:rPr>
              <a:t>, S</a:t>
            </a:r>
            <a:r>
              <a:rPr lang="en-US" i="1" baseline="-25000" dirty="0" smtClean="0">
                <a:solidFill>
                  <a:srgbClr val="000000"/>
                </a:solidFill>
              </a:rPr>
              <a:t>R</a:t>
            </a:r>
            <a:r>
              <a:rPr lang="en-US" i="1" baseline="30000" dirty="0" smtClean="0">
                <a:solidFill>
                  <a:srgbClr val="000000"/>
                </a:solidFill>
              </a:rPr>
              <a:t>J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with minimum value of </a:t>
            </a:r>
            <a:r>
              <a:rPr lang="en-US" i="1" dirty="0" smtClean="0">
                <a:solidFill>
                  <a:srgbClr val="000000"/>
                </a:solidFill>
              </a:rPr>
              <a:t>S</a:t>
            </a:r>
            <a:r>
              <a:rPr lang="en-US" i="1" baseline="-25000" dirty="0" smtClean="0">
                <a:solidFill>
                  <a:srgbClr val="000000"/>
                </a:solidFill>
              </a:rPr>
              <a:t>M</a:t>
            </a:r>
            <a:r>
              <a:rPr lang="en-US" i="1" baseline="30000" dirty="0" smtClean="0">
                <a:solidFill>
                  <a:srgbClr val="000000"/>
                </a:solidFill>
              </a:rPr>
              <a:t>J</a:t>
            </a:r>
            <a:r>
              <a:rPr lang="en-US" i="1" dirty="0" smtClean="0">
                <a:solidFill>
                  <a:srgbClr val="000000"/>
                </a:solidFill>
              </a:rPr>
              <a:t>+ S</a:t>
            </a:r>
            <a:r>
              <a:rPr lang="en-US" i="1" baseline="-25000" dirty="0" smtClean="0">
                <a:solidFill>
                  <a:srgbClr val="000000"/>
                </a:solidFill>
              </a:rPr>
              <a:t>R</a:t>
            </a:r>
            <a:r>
              <a:rPr lang="en-US" i="1" baseline="30000" dirty="0" smtClean="0">
                <a:solidFill>
                  <a:srgbClr val="000000"/>
                </a:solidFill>
              </a:rPr>
              <a:t>J</a:t>
            </a:r>
            <a:r>
              <a:rPr lang="en-US" i="1" dirty="0" smtClean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using Lagrange's multipliers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17" idx="0"/>
            <a:endCxn id="28" idx="2"/>
          </p:cNvCxnSpPr>
          <p:nvPr/>
        </p:nvCxnSpPr>
        <p:spPr>
          <a:xfrm flipV="1">
            <a:off x="2895600" y="4689475"/>
            <a:ext cx="234043" cy="381000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0"/>
            <a:endCxn id="16" idx="2"/>
          </p:cNvCxnSpPr>
          <p:nvPr/>
        </p:nvCxnSpPr>
        <p:spPr>
          <a:xfrm flipH="1" flipV="1">
            <a:off x="2324100" y="4654096"/>
            <a:ext cx="571500" cy="416379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830285" y="4308475"/>
            <a:ext cx="598715" cy="381000"/>
          </a:xfrm>
          <a:prstGeom prst="round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exampl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57800" y="3505200"/>
            <a:ext cx="3581400" cy="284247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xmlns:p14="http://schemas.microsoft.com/office/powerpoint/2010/main" advTm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Concurrent job execution in a Pig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Model the concurrent execution</a:t>
            </a:r>
          </a:p>
          <a:p>
            <a:endParaRPr lang="en-US" dirty="0" smtClean="0"/>
          </a:p>
          <a:p>
            <a:pPr marL="0" lvl="1" algn="ctr">
              <a:buNone/>
            </a:pPr>
            <a:endParaRPr lang="en-US" dirty="0" smtClean="0"/>
          </a:p>
          <a:p>
            <a:pPr marL="0" lvl="1" algn="ctr">
              <a:spcBef>
                <a:spcPts val="0"/>
              </a:spcBef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>
                <a:solidFill>
                  <a:srgbClr val="FF0000"/>
                </a:solidFill>
              </a:rPr>
              <a:t>Job execution order matters !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057400" y="2057400"/>
            <a:ext cx="4114800" cy="1447800"/>
            <a:chOff x="2057400" y="2057400"/>
            <a:chExt cx="4114800" cy="1447800"/>
          </a:xfrm>
        </p:grpSpPr>
        <p:sp>
          <p:nvSpPr>
            <p:cNvPr id="5" name="Rectangle 4"/>
            <p:cNvSpPr/>
            <p:nvPr/>
          </p:nvSpPr>
          <p:spPr>
            <a:xfrm>
              <a:off x="2057400" y="2430060"/>
              <a:ext cx="1371600" cy="182880"/>
            </a:xfrm>
            <a:prstGeom prst="rect">
              <a:avLst/>
            </a:prstGeom>
            <a:solidFill>
              <a:srgbClr val="1EDC27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0" y="3000993"/>
              <a:ext cx="1371600" cy="182880"/>
            </a:xfrm>
            <a:prstGeom prst="rect">
              <a:avLst/>
            </a:prstGeom>
            <a:solidFill>
              <a:srgbClr val="1EDC27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29000" y="2430060"/>
              <a:ext cx="1371600" cy="182880"/>
            </a:xfrm>
            <a:prstGeom prst="rect">
              <a:avLst/>
            </a:prstGeom>
            <a:solidFill>
              <a:srgbClr val="FFFF2D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3000993"/>
              <a:ext cx="1371600" cy="182880"/>
            </a:xfrm>
            <a:prstGeom prst="rect">
              <a:avLst/>
            </a:prstGeom>
            <a:solidFill>
              <a:srgbClr val="FFFF2D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90800" y="2057400"/>
              <a:ext cx="609600" cy="397306"/>
            </a:xfrm>
            <a:prstGeom prst="rect">
              <a:avLst/>
            </a:prstGeom>
            <a:noFill/>
          </p:spPr>
          <p:txBody>
            <a:bodyPr wrap="square" lIns="58183" tIns="29092" rIns="58183" bIns="29092" rtlCol="0">
              <a:spAutoFit/>
            </a:bodyPr>
            <a:lstStyle/>
            <a:p>
              <a:r>
                <a:rPr lang="en-US" sz="22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2200" baseline="-25000" dirty="0" smtClean="0">
                  <a:latin typeface="MS PGothic" pitchFamily="34" charset="-128"/>
                  <a:ea typeface="MS PGothic" pitchFamily="34" charset="-128"/>
                </a:rPr>
                <a:t>1</a:t>
              </a:r>
              <a:r>
                <a:rPr lang="en-US" sz="2200" baseline="30000" dirty="0" smtClean="0">
                  <a:latin typeface="MS PGothic" pitchFamily="34" charset="-128"/>
                  <a:ea typeface="MS PGothic" pitchFamily="34" charset="-128"/>
                </a:rPr>
                <a:t>M</a:t>
              </a:r>
              <a:endParaRPr lang="en-US" sz="2200" baseline="300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600" y="2057400"/>
              <a:ext cx="762000" cy="397306"/>
            </a:xfrm>
            <a:prstGeom prst="rect">
              <a:avLst/>
            </a:prstGeom>
            <a:noFill/>
          </p:spPr>
          <p:txBody>
            <a:bodyPr wrap="square" lIns="58183" tIns="29092" rIns="58183" bIns="29092" rtlCol="0">
              <a:spAutoFit/>
            </a:bodyPr>
            <a:lstStyle/>
            <a:p>
              <a:r>
                <a:rPr lang="en-US" sz="22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2200" baseline="-25000" dirty="0" smtClean="0">
                  <a:latin typeface="MS PGothic" pitchFamily="34" charset="-128"/>
                  <a:ea typeface="MS PGothic" pitchFamily="34" charset="-128"/>
                </a:rPr>
                <a:t>1</a:t>
              </a:r>
              <a:r>
                <a:rPr lang="en-US" sz="2200" baseline="30000" dirty="0" smtClean="0">
                  <a:latin typeface="MS PGothic" pitchFamily="34" charset="-128"/>
                  <a:ea typeface="MS PGothic" pitchFamily="34" charset="-128"/>
                </a:rPr>
                <a:t>R</a:t>
              </a:r>
              <a:endParaRPr lang="en-US" sz="2200" baseline="300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400" y="2552700"/>
              <a:ext cx="381000" cy="397306"/>
            </a:xfrm>
            <a:prstGeom prst="rect">
              <a:avLst/>
            </a:prstGeom>
            <a:noFill/>
          </p:spPr>
          <p:txBody>
            <a:bodyPr wrap="square" lIns="58183" tIns="29092" rIns="58183" bIns="29092" rtlCol="0">
              <a:spAutoFit/>
            </a:bodyPr>
            <a:lstStyle/>
            <a:p>
              <a:r>
                <a:rPr lang="en-US" sz="2200" b="1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2200" b="1" baseline="-25000" dirty="0" smtClean="0">
                  <a:latin typeface="MS PGothic" pitchFamily="34" charset="-128"/>
                  <a:ea typeface="MS PGothic" pitchFamily="34" charset="-128"/>
                </a:rPr>
                <a:t>1</a:t>
              </a:r>
              <a:endParaRPr lang="en-US" sz="2200" b="1" baseline="-250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2400" y="2590800"/>
              <a:ext cx="685800" cy="397306"/>
            </a:xfrm>
            <a:prstGeom prst="rect">
              <a:avLst/>
            </a:prstGeom>
            <a:noFill/>
          </p:spPr>
          <p:txBody>
            <a:bodyPr wrap="square" lIns="58183" tIns="29092" rIns="58183" bIns="29092" rtlCol="0">
              <a:spAutoFit/>
            </a:bodyPr>
            <a:lstStyle/>
            <a:p>
              <a:r>
                <a:rPr lang="en-US" sz="22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2200" baseline="-25000" dirty="0" smtClean="0">
                  <a:latin typeface="MS PGothic" pitchFamily="34" charset="-128"/>
                  <a:ea typeface="MS PGothic" pitchFamily="34" charset="-128"/>
                </a:rPr>
                <a:t>2</a:t>
              </a:r>
              <a:r>
                <a:rPr lang="en-US" sz="2200" baseline="30000" dirty="0" smtClean="0">
                  <a:latin typeface="MS PGothic" pitchFamily="34" charset="-128"/>
                  <a:ea typeface="MS PGothic" pitchFamily="34" charset="-128"/>
                </a:rPr>
                <a:t>M</a:t>
              </a:r>
              <a:endParaRPr lang="en-US" sz="2200" baseline="300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2590800"/>
              <a:ext cx="533400" cy="397306"/>
            </a:xfrm>
            <a:prstGeom prst="rect">
              <a:avLst/>
            </a:prstGeom>
            <a:noFill/>
          </p:spPr>
          <p:txBody>
            <a:bodyPr wrap="square" lIns="58183" tIns="29092" rIns="58183" bIns="29092" rtlCol="0">
              <a:spAutoFit/>
            </a:bodyPr>
            <a:lstStyle/>
            <a:p>
              <a:r>
                <a:rPr lang="en-US" sz="22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2200" baseline="-25000" dirty="0" smtClean="0">
                  <a:latin typeface="MS PGothic" pitchFamily="34" charset="-128"/>
                  <a:ea typeface="MS PGothic" pitchFamily="34" charset="-128"/>
                </a:rPr>
                <a:t>2</a:t>
              </a:r>
              <a:r>
                <a:rPr lang="en-US" sz="2200" baseline="30000" dirty="0" smtClean="0">
                  <a:latin typeface="MS PGothic" pitchFamily="34" charset="-128"/>
                  <a:ea typeface="MS PGothic" pitchFamily="34" charset="-128"/>
                </a:rPr>
                <a:t>R</a:t>
              </a:r>
              <a:endParaRPr lang="en-US" sz="2200" baseline="300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95800" y="3107894"/>
              <a:ext cx="914400" cy="397306"/>
            </a:xfrm>
            <a:prstGeom prst="rect">
              <a:avLst/>
            </a:prstGeom>
            <a:noFill/>
          </p:spPr>
          <p:txBody>
            <a:bodyPr wrap="square" lIns="58183" tIns="29092" rIns="58183" bIns="29092" rtlCol="0">
              <a:spAutoFit/>
            </a:bodyPr>
            <a:lstStyle/>
            <a:p>
              <a:r>
                <a:rPr lang="en-US" sz="2200" b="1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2200" b="1" baseline="-25000" dirty="0" smtClean="0">
                  <a:latin typeface="MS PGothic" pitchFamily="34" charset="-128"/>
                  <a:ea typeface="MS PGothic" pitchFamily="34" charset="-128"/>
                </a:rPr>
                <a:t>2</a:t>
              </a:r>
              <a:endParaRPr lang="en-US" sz="2200" b="1" baseline="-25000" dirty="0">
                <a:latin typeface="MS PGothic" pitchFamily="34" charset="-128"/>
                <a:ea typeface="MS PGothic" pitchFamily="34" charset="-128"/>
              </a:endParaRPr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5181600" y="1219200"/>
            <a:ext cx="3657600" cy="1219200"/>
          </a:xfrm>
          <a:prstGeom prst="wedgeRectCallout">
            <a:avLst>
              <a:gd name="adj1" fmla="val -43331"/>
              <a:gd name="adj2" fmla="val 70822"/>
            </a:avLst>
          </a:prstGeom>
          <a:solidFill>
            <a:schemeClr val="bg1"/>
          </a:solidFill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Pipelining of map and reduce stages:  the total completion time is reduced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57200" y="4114800"/>
            <a:ext cx="4953000" cy="1771710"/>
            <a:chOff x="457200" y="4114800"/>
            <a:chExt cx="4953000" cy="1771710"/>
          </a:xfrm>
        </p:grpSpPr>
        <p:sp>
          <p:nvSpPr>
            <p:cNvPr id="19" name="Rectangle 18"/>
            <p:cNvSpPr/>
            <p:nvPr/>
          </p:nvSpPr>
          <p:spPr>
            <a:xfrm>
              <a:off x="533400" y="4491316"/>
              <a:ext cx="2250831" cy="182880"/>
            </a:xfrm>
            <a:prstGeom prst="rect">
              <a:avLst/>
            </a:prstGeom>
            <a:solidFill>
              <a:srgbClr val="1EDC27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 defTabSz="365682"/>
              <a:endParaRPr lang="en-US" sz="7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81886" y="5074804"/>
              <a:ext cx="225083" cy="182880"/>
            </a:xfrm>
            <a:prstGeom prst="rect">
              <a:avLst/>
            </a:prstGeom>
            <a:solidFill>
              <a:srgbClr val="1EDC27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 defTabSz="365682"/>
              <a:endParaRPr lang="en-US" sz="7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2508" y="4491316"/>
              <a:ext cx="225083" cy="182880"/>
            </a:xfrm>
            <a:prstGeom prst="rect">
              <a:avLst/>
            </a:prstGeom>
            <a:solidFill>
              <a:srgbClr val="FFFF2D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 defTabSz="365682"/>
              <a:endParaRPr lang="en-US" sz="7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06969" y="5074804"/>
              <a:ext cx="2250831" cy="182880"/>
            </a:xfrm>
            <a:prstGeom prst="rect">
              <a:avLst/>
            </a:prstGeom>
            <a:solidFill>
              <a:srgbClr val="FFFF2D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 defTabSz="365682"/>
              <a:endParaRPr lang="en-US" sz="7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36785" y="4157246"/>
              <a:ext cx="1201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1600" baseline="-25000" dirty="0" smtClean="0">
                  <a:latin typeface="MS PGothic" pitchFamily="34" charset="-128"/>
                  <a:ea typeface="MS PGothic" pitchFamily="34" charset="-128"/>
                </a:rPr>
                <a:t>1</a:t>
              </a:r>
              <a:r>
                <a:rPr lang="en-US" sz="1600" baseline="30000" dirty="0" smtClean="0">
                  <a:latin typeface="MS PGothic" pitchFamily="34" charset="-128"/>
                  <a:ea typeface="MS PGothic" pitchFamily="34" charset="-128"/>
                </a:rPr>
                <a:t>M</a:t>
              </a:r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=</a:t>
              </a:r>
              <a:r>
                <a:rPr lang="en-US" sz="1600" b="1" dirty="0" smtClean="0">
                  <a:solidFill>
                    <a:srgbClr val="FF0000"/>
                  </a:solidFill>
                  <a:latin typeface="MS PGothic" pitchFamily="34" charset="-128"/>
                  <a:ea typeface="MS PGothic" pitchFamily="34" charset="-128"/>
                </a:rPr>
                <a:t>10s</a:t>
              </a:r>
              <a:endParaRPr lang="en-US" sz="16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8400" y="4157246"/>
              <a:ext cx="885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1600" baseline="-25000" dirty="0" smtClean="0">
                  <a:latin typeface="MS PGothic" pitchFamily="34" charset="-128"/>
                  <a:ea typeface="MS PGothic" pitchFamily="34" charset="-128"/>
                </a:rPr>
                <a:t>1</a:t>
              </a:r>
              <a:r>
                <a:rPr lang="en-US" sz="1600" baseline="30000" dirty="0" smtClean="0">
                  <a:latin typeface="MS PGothic" pitchFamily="34" charset="-128"/>
                  <a:ea typeface="MS PGothic" pitchFamily="34" charset="-128"/>
                </a:rPr>
                <a:t>R</a:t>
              </a:r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=</a:t>
              </a:r>
              <a:r>
                <a:rPr lang="en-US" sz="1600" b="1" dirty="0" smtClean="0">
                  <a:solidFill>
                    <a:srgbClr val="FF0000"/>
                  </a:solidFill>
                  <a:latin typeface="MS PGothic" pitchFamily="34" charset="-128"/>
                  <a:ea typeface="MS PGothic" pitchFamily="34" charset="-128"/>
                </a:rPr>
                <a:t>1s</a:t>
              </a:r>
              <a:endParaRPr lang="en-US" sz="16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11922" y="4580691"/>
              <a:ext cx="521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b="1" baseline="-25000" dirty="0" smtClean="0">
                  <a:latin typeface="MS PGothic" pitchFamily="34" charset="-128"/>
                  <a:ea typeface="MS PGothic" pitchFamily="34" charset="-128"/>
                </a:rPr>
                <a:t>1</a:t>
              </a:r>
              <a:endParaRPr lang="en-US" b="1" baseline="-250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14600" y="4724400"/>
              <a:ext cx="984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1600" baseline="-25000" dirty="0" smtClean="0">
                  <a:latin typeface="MS PGothic" pitchFamily="34" charset="-128"/>
                  <a:ea typeface="MS PGothic" pitchFamily="34" charset="-128"/>
                </a:rPr>
                <a:t>2</a:t>
              </a:r>
              <a:r>
                <a:rPr lang="en-US" sz="1600" baseline="30000" dirty="0" smtClean="0">
                  <a:latin typeface="MS PGothic" pitchFamily="34" charset="-128"/>
                  <a:ea typeface="MS PGothic" pitchFamily="34" charset="-128"/>
                </a:rPr>
                <a:t>M</a:t>
              </a:r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=</a:t>
              </a:r>
              <a:r>
                <a:rPr lang="en-US" sz="1600" b="1" dirty="0" smtClean="0">
                  <a:solidFill>
                    <a:srgbClr val="FF0000"/>
                  </a:solidFill>
                  <a:latin typeface="MS PGothic" pitchFamily="34" charset="-128"/>
                  <a:ea typeface="MS PGothic" pitchFamily="34" charset="-128"/>
                </a:rPr>
                <a:t>1s</a:t>
              </a:r>
              <a:endParaRPr lang="en-US" sz="1600" b="1" baseline="30000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10000" y="4724400"/>
              <a:ext cx="967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1600" baseline="-25000" dirty="0" smtClean="0">
                  <a:latin typeface="MS PGothic" pitchFamily="34" charset="-128"/>
                  <a:ea typeface="MS PGothic" pitchFamily="34" charset="-128"/>
                </a:rPr>
                <a:t>2</a:t>
              </a:r>
              <a:r>
                <a:rPr lang="en-US" sz="1600" baseline="30000" dirty="0" smtClean="0">
                  <a:latin typeface="MS PGothic" pitchFamily="34" charset="-128"/>
                  <a:ea typeface="MS PGothic" pitchFamily="34" charset="-128"/>
                </a:rPr>
                <a:t>R</a:t>
              </a:r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=</a:t>
              </a:r>
              <a:r>
                <a:rPr lang="en-US" sz="1600" b="1" dirty="0" smtClean="0">
                  <a:solidFill>
                    <a:srgbClr val="FF0000"/>
                  </a:solidFill>
                  <a:latin typeface="MS PGothic" pitchFamily="34" charset="-128"/>
                  <a:ea typeface="MS PGothic" pitchFamily="34" charset="-128"/>
                </a:rPr>
                <a:t>10s</a:t>
              </a:r>
              <a:endParaRPr lang="en-US" sz="1600" b="1" baseline="30000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50323" y="5150822"/>
              <a:ext cx="562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b="1" baseline="-25000" dirty="0" smtClean="0">
                  <a:latin typeface="MS PGothic" pitchFamily="34" charset="-128"/>
                  <a:ea typeface="MS PGothic" pitchFamily="34" charset="-128"/>
                </a:rPr>
                <a:t>2</a:t>
              </a:r>
              <a:endParaRPr lang="en-US" b="1" baseline="-250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5486400"/>
              <a:ext cx="3657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Inefficient job execution order:  </a:t>
              </a:r>
              <a:r>
                <a:rPr lang="en-US" sz="20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21</a:t>
              </a:r>
              <a:r>
                <a:rPr lang="en-US" sz="2000" dirty="0" smtClean="0">
                  <a:solidFill>
                    <a:srgbClr val="FF0000"/>
                  </a:solidFill>
                </a:rPr>
                <a:t>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7200" y="4114800"/>
              <a:ext cx="49530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4114800"/>
            <a:ext cx="3352800" cy="1771710"/>
            <a:chOff x="5638800" y="4114800"/>
            <a:chExt cx="3352800" cy="1771710"/>
          </a:xfrm>
        </p:grpSpPr>
        <p:sp>
          <p:nvSpPr>
            <p:cNvPr id="34" name="Rectangle 33"/>
            <p:cNvSpPr/>
            <p:nvPr/>
          </p:nvSpPr>
          <p:spPr>
            <a:xfrm>
              <a:off x="6065520" y="5119117"/>
              <a:ext cx="2275840" cy="170606"/>
            </a:xfrm>
            <a:prstGeom prst="rect">
              <a:avLst/>
            </a:prstGeom>
            <a:solidFill>
              <a:srgbClr val="1EDC27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 defTabSz="365682"/>
              <a:endParaRPr lang="en-US" sz="7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37936" y="4465285"/>
              <a:ext cx="227584" cy="170606"/>
            </a:xfrm>
            <a:prstGeom prst="rect">
              <a:avLst/>
            </a:prstGeom>
            <a:solidFill>
              <a:srgbClr val="1EDC27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 defTabSz="365682"/>
              <a:endParaRPr lang="en-US" sz="7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29507" y="5119117"/>
              <a:ext cx="227584" cy="170606"/>
            </a:xfrm>
            <a:prstGeom prst="rect">
              <a:avLst/>
            </a:prstGeom>
            <a:solidFill>
              <a:srgbClr val="FFFF2D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 defTabSz="365682"/>
              <a:endParaRPr lang="en-US" sz="7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65520" y="4465285"/>
              <a:ext cx="2275840" cy="170606"/>
            </a:xfrm>
            <a:prstGeom prst="rect">
              <a:avLst/>
            </a:prstGeom>
            <a:solidFill>
              <a:srgbClr val="FFFF2D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 defTabSz="365682"/>
              <a:endParaRPr lang="en-US" sz="7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6560" y="4800600"/>
              <a:ext cx="10058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1600" baseline="-25000" dirty="0" smtClean="0">
                  <a:latin typeface="MS PGothic" pitchFamily="34" charset="-128"/>
                  <a:ea typeface="MS PGothic" pitchFamily="34" charset="-128"/>
                </a:rPr>
                <a:t>1</a:t>
              </a:r>
              <a:r>
                <a:rPr lang="en-US" sz="1600" baseline="30000" dirty="0" smtClean="0">
                  <a:latin typeface="MS PGothic" pitchFamily="34" charset="-128"/>
                  <a:ea typeface="MS PGothic" pitchFamily="34" charset="-128"/>
                </a:rPr>
                <a:t>M</a:t>
              </a:r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=</a:t>
              </a:r>
              <a:r>
                <a:rPr lang="en-US" sz="1600" b="1" dirty="0" smtClean="0">
                  <a:solidFill>
                    <a:srgbClr val="FF0000"/>
                  </a:solidFill>
                  <a:latin typeface="MS PGothic" pitchFamily="34" charset="-128"/>
                  <a:ea typeface="MS PGothic" pitchFamily="34" charset="-128"/>
                </a:rPr>
                <a:t>10s</a:t>
              </a:r>
              <a:endParaRPr lang="en-US" sz="16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77201" y="48006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1600" baseline="-25000" dirty="0" smtClean="0">
                  <a:latin typeface="MS PGothic" pitchFamily="34" charset="-128"/>
                  <a:ea typeface="MS PGothic" pitchFamily="34" charset="-128"/>
                </a:rPr>
                <a:t>1</a:t>
              </a:r>
              <a:r>
                <a:rPr lang="en-US" sz="1600" baseline="30000" dirty="0" smtClean="0">
                  <a:latin typeface="MS PGothic" pitchFamily="34" charset="-128"/>
                  <a:ea typeface="MS PGothic" pitchFamily="34" charset="-128"/>
                </a:rPr>
                <a:t>R</a:t>
              </a:r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=</a:t>
              </a:r>
              <a:r>
                <a:rPr lang="en-US" sz="1600" b="1" dirty="0" smtClean="0">
                  <a:solidFill>
                    <a:srgbClr val="FF0000"/>
                  </a:solidFill>
                  <a:latin typeface="MS PGothic" pitchFamily="34" charset="-128"/>
                  <a:ea typeface="MS PGothic" pitchFamily="34" charset="-128"/>
                </a:rPr>
                <a:t>1s</a:t>
              </a:r>
              <a:endParaRPr lang="en-US" sz="16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50853" y="5194386"/>
              <a:ext cx="568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b="1" baseline="-25000" dirty="0" smtClean="0">
                  <a:latin typeface="MS PGothic" pitchFamily="34" charset="-128"/>
                  <a:ea typeface="MS PGothic" pitchFamily="34" charset="-128"/>
                </a:rPr>
                <a:t>1</a:t>
              </a:r>
              <a:endParaRPr lang="en-US" b="1" baseline="-250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38800" y="41148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1600" baseline="-25000" dirty="0" smtClean="0">
                  <a:latin typeface="MS PGothic" pitchFamily="34" charset="-128"/>
                  <a:ea typeface="MS PGothic" pitchFamily="34" charset="-128"/>
                </a:rPr>
                <a:t>2</a:t>
              </a:r>
              <a:r>
                <a:rPr lang="en-US" sz="1600" baseline="30000" dirty="0" smtClean="0">
                  <a:latin typeface="MS PGothic" pitchFamily="34" charset="-128"/>
                  <a:ea typeface="MS PGothic" pitchFamily="34" charset="-128"/>
                </a:rPr>
                <a:t>M</a:t>
              </a:r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=</a:t>
              </a:r>
              <a:r>
                <a:rPr lang="en-US" sz="1600" b="1" dirty="0" smtClean="0">
                  <a:solidFill>
                    <a:srgbClr val="FF0000"/>
                  </a:solidFill>
                  <a:latin typeface="MS PGothic" pitchFamily="34" charset="-128"/>
                  <a:ea typeface="MS PGothic" pitchFamily="34" charset="-128"/>
                </a:rPr>
                <a:t>1s</a:t>
              </a:r>
              <a:endParaRPr lang="en-US" sz="1600" b="1" baseline="30000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71546" y="4114800"/>
              <a:ext cx="900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1600" baseline="-25000" dirty="0" smtClean="0">
                  <a:latin typeface="MS PGothic" pitchFamily="34" charset="-128"/>
                  <a:ea typeface="MS PGothic" pitchFamily="34" charset="-128"/>
                </a:rPr>
                <a:t>2</a:t>
              </a:r>
              <a:r>
                <a:rPr lang="en-US" sz="1600" baseline="30000" dirty="0" smtClean="0">
                  <a:latin typeface="MS PGothic" pitchFamily="34" charset="-128"/>
                  <a:ea typeface="MS PGothic" pitchFamily="34" charset="-128"/>
                </a:rPr>
                <a:t>R</a:t>
              </a:r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=</a:t>
              </a:r>
              <a:r>
                <a:rPr lang="en-US" sz="1600" b="1" dirty="0" smtClean="0">
                  <a:solidFill>
                    <a:srgbClr val="FF0000"/>
                  </a:solidFill>
                  <a:latin typeface="MS PGothic" pitchFamily="34" charset="-128"/>
                  <a:ea typeface="MS PGothic" pitchFamily="34" charset="-128"/>
                </a:rPr>
                <a:t>10s</a:t>
              </a:r>
              <a:endParaRPr lang="en-US" sz="1600" b="1" baseline="30000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66373" y="4536201"/>
              <a:ext cx="50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b="1" baseline="-25000" dirty="0" smtClean="0">
                  <a:latin typeface="MS PGothic" pitchFamily="34" charset="-128"/>
                  <a:ea typeface="MS PGothic" pitchFamily="34" charset="-128"/>
                </a:rPr>
                <a:t>2</a:t>
              </a:r>
              <a:endParaRPr lang="en-US" b="1" baseline="-250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38800" y="5486400"/>
              <a:ext cx="335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job execution order: </a:t>
              </a:r>
              <a:r>
                <a:rPr lang="en-US" sz="20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12</a:t>
              </a:r>
              <a:r>
                <a:rPr lang="en-US" sz="2000" dirty="0" smtClean="0">
                  <a:solidFill>
                    <a:srgbClr val="FF0000"/>
                  </a:solidFill>
                </a:rPr>
                <a:t>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38800" y="4114800"/>
              <a:ext cx="32766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4400" y="59436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/>
              <a:t>Find the optimal execution order with Johnson’s algorithm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156937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Completion time estimates for Pig Programs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399"/>
          </a:xfrm>
        </p:spPr>
        <p:txBody>
          <a:bodyPr>
            <a:normAutofit/>
          </a:bodyPr>
          <a:lstStyle/>
          <a:p>
            <a:r>
              <a:rPr lang="en-US" dirty="0" smtClean="0"/>
              <a:t>Given a Pig program </a:t>
            </a:r>
            <a:r>
              <a:rPr lang="en-US" i="1" dirty="0" smtClean="0"/>
              <a:t>P, </a:t>
            </a:r>
            <a:r>
              <a:rPr lang="en-US" dirty="0" smtClean="0"/>
              <a:t>it is translated into a set of stages </a:t>
            </a:r>
            <a:r>
              <a:rPr lang="en-US" i="1" dirty="0" smtClean="0"/>
              <a:t>{S</a:t>
            </a:r>
            <a:r>
              <a:rPr lang="en-US" i="1" baseline="-25000" dirty="0" smtClean="0"/>
              <a:t>1</a:t>
            </a:r>
            <a:r>
              <a:rPr lang="en-US" i="1" dirty="0" smtClean="0"/>
              <a:t>, S</a:t>
            </a:r>
            <a:r>
              <a:rPr lang="en-US" i="1" baseline="-25000" dirty="0" smtClean="0"/>
              <a:t>2</a:t>
            </a:r>
            <a:r>
              <a:rPr lang="en-US" i="1" dirty="0" smtClean="0"/>
              <a:t>,…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|p</a:t>
            </a:r>
            <a:r>
              <a:rPr lang="en-US" i="1" baseline="-25000" dirty="0" smtClean="0"/>
              <a:t>|</a:t>
            </a:r>
            <a:r>
              <a:rPr lang="en-US" i="1" dirty="0" smtClean="0"/>
              <a:t>}, </a:t>
            </a:r>
            <a:r>
              <a:rPr lang="en-US" dirty="0" smtClean="0"/>
              <a:t>where 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each stage contains one or more jobs </a:t>
            </a:r>
            <a:r>
              <a:rPr lang="en-US" i="1" dirty="0" smtClean="0"/>
              <a:t>S</a:t>
            </a:r>
            <a:r>
              <a:rPr lang="en-US" i="1" baseline="-25000" dirty="0" smtClean="0"/>
              <a:t>i</a:t>
            </a:r>
            <a:r>
              <a:rPr lang="en-US" i="1" dirty="0" smtClean="0"/>
              <a:t> ={j</a:t>
            </a:r>
            <a:r>
              <a:rPr lang="en-US" i="1" baseline="-25000" dirty="0" smtClean="0"/>
              <a:t>1</a:t>
            </a:r>
            <a:r>
              <a:rPr lang="en-US" i="1" dirty="0" smtClean="0"/>
              <a:t>, j</a:t>
            </a:r>
            <a:r>
              <a:rPr lang="en-US" i="1" baseline="-25000" dirty="0" smtClean="0"/>
              <a:t>2</a:t>
            </a:r>
            <a:r>
              <a:rPr lang="en-US" i="1" dirty="0" smtClean="0"/>
              <a:t>,..</a:t>
            </a:r>
            <a:r>
              <a:rPr lang="en-US" i="1" dirty="0" err="1" smtClean="0"/>
              <a:t>j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}</a:t>
            </a:r>
          </a:p>
          <a:p>
            <a:r>
              <a:rPr lang="en-US" dirty="0" smtClean="0"/>
              <a:t>Extract the job profile for each job in the program</a:t>
            </a:r>
          </a:p>
          <a:p>
            <a:r>
              <a:rPr lang="en-US" dirty="0" smtClean="0"/>
              <a:t>Next stage can not start before the finish of previous stage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922588" y="5321300"/>
          <a:ext cx="25193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4" name="Equation" r:id="rId4" imgW="965160" imgH="279360" progId="Equation.3">
                  <p:embed/>
                </p:oleObj>
              </mc:Choice>
              <mc:Fallback>
                <p:oleObj name="Equation" r:id="rId4" imgW="96516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5321300"/>
                        <a:ext cx="2519362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advTm="44788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Completion time estimates for Pig Programs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/>
          <a:lstStyle/>
          <a:p>
            <a:r>
              <a:rPr lang="en-US" dirty="0" smtClean="0"/>
              <a:t>For stage with single job:   </a:t>
            </a:r>
            <a:r>
              <a:rPr lang="en-US" i="1" dirty="0" smtClean="0"/>
              <a:t>T</a:t>
            </a:r>
            <a:r>
              <a:rPr lang="en-US" i="1" baseline="-25000" dirty="0" smtClean="0"/>
              <a:t>s</a:t>
            </a:r>
            <a:r>
              <a:rPr lang="en-US" i="1" dirty="0" smtClean="0"/>
              <a:t> =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For stage with more than one jobs </a:t>
            </a:r>
            <a:r>
              <a:rPr lang="en-US" dirty="0" smtClean="0">
                <a:sym typeface="Wingdings" pitchFamily="2" charset="2"/>
              </a:rPr>
              <a:t>(concurrent execution)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3048000"/>
            <a:ext cx="7772400" cy="1650196"/>
            <a:chOff x="609600" y="1600200"/>
            <a:chExt cx="7772400" cy="2226658"/>
          </a:xfrm>
        </p:grpSpPr>
        <p:sp>
          <p:nvSpPr>
            <p:cNvPr id="7" name="Rectangle 6"/>
            <p:cNvSpPr/>
            <p:nvPr/>
          </p:nvSpPr>
          <p:spPr>
            <a:xfrm>
              <a:off x="609600" y="2046433"/>
              <a:ext cx="1828800" cy="182880"/>
            </a:xfrm>
            <a:prstGeom prst="rect">
              <a:avLst/>
            </a:prstGeom>
            <a:solidFill>
              <a:srgbClr val="1EDC27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 defTabSz="365682"/>
              <a:endParaRPr lang="en-US" sz="7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400" y="2046433"/>
              <a:ext cx="1828800" cy="182880"/>
            </a:xfrm>
            <a:prstGeom prst="rect">
              <a:avLst/>
            </a:prstGeom>
            <a:solidFill>
              <a:srgbClr val="FFFF2D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 defTabSz="365682"/>
              <a:endParaRPr lang="en-US" sz="7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97000" y="1600200"/>
              <a:ext cx="736600" cy="45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1600" baseline="-25000" dirty="0" smtClean="0">
                  <a:latin typeface="MS PGothic" pitchFamily="34" charset="-128"/>
                  <a:ea typeface="MS PGothic" pitchFamily="34" charset="-128"/>
                </a:rPr>
                <a:t>1</a:t>
              </a:r>
              <a:r>
                <a:rPr lang="en-US" sz="1600" baseline="30000" dirty="0" smtClean="0">
                  <a:latin typeface="MS PGothic" pitchFamily="34" charset="-128"/>
                  <a:ea typeface="MS PGothic" pitchFamily="34" charset="-128"/>
                </a:rPr>
                <a:t>M</a:t>
              </a:r>
              <a:endParaRPr lang="en-US" sz="16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43250" y="1600200"/>
              <a:ext cx="590550" cy="45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1600" baseline="-25000" dirty="0" smtClean="0">
                  <a:latin typeface="MS PGothic" pitchFamily="34" charset="-128"/>
                  <a:ea typeface="MS PGothic" pitchFamily="34" charset="-128"/>
                </a:rPr>
                <a:t>1</a:t>
              </a:r>
              <a:r>
                <a:rPr lang="en-US" sz="1600" baseline="30000" dirty="0" smtClean="0">
                  <a:latin typeface="MS PGothic" pitchFamily="34" charset="-128"/>
                  <a:ea typeface="MS PGothic" pitchFamily="34" charset="-128"/>
                </a:rPr>
                <a:t>R</a:t>
              </a:r>
              <a:endParaRPr lang="en-US" sz="16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3600" y="2130241"/>
              <a:ext cx="533400" cy="49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b="1" baseline="-25000" dirty="0" smtClean="0">
                  <a:latin typeface="MS PGothic" pitchFamily="34" charset="-128"/>
                  <a:ea typeface="MS PGothic" pitchFamily="34" charset="-128"/>
                </a:rPr>
                <a:t>1</a:t>
              </a:r>
              <a:endParaRPr lang="en-US" b="1" baseline="-250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7000" y="2209800"/>
              <a:ext cx="838200" cy="45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1600" baseline="-25000" dirty="0" smtClean="0">
                  <a:latin typeface="MS PGothic" pitchFamily="34" charset="-128"/>
                  <a:ea typeface="MS PGothic" pitchFamily="34" charset="-128"/>
                </a:rPr>
                <a:t>2</a:t>
              </a:r>
              <a:r>
                <a:rPr lang="en-US" sz="1600" baseline="30000" dirty="0" smtClean="0">
                  <a:latin typeface="MS PGothic" pitchFamily="34" charset="-128"/>
                  <a:ea typeface="MS PGothic" pitchFamily="34" charset="-128"/>
                </a:rPr>
                <a:t>M</a:t>
              </a:r>
              <a:endParaRPr lang="en-US" sz="1600" baseline="300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2171568"/>
              <a:ext cx="809297" cy="45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1600" baseline="-25000" dirty="0" smtClean="0">
                  <a:latin typeface="MS PGothic" pitchFamily="34" charset="-128"/>
                  <a:ea typeface="MS PGothic" pitchFamily="34" charset="-128"/>
                </a:rPr>
                <a:t>2</a:t>
              </a:r>
              <a:r>
                <a:rPr lang="en-US" sz="1600" baseline="30000" dirty="0" smtClean="0">
                  <a:latin typeface="MS PGothic" pitchFamily="34" charset="-128"/>
                  <a:ea typeface="MS PGothic" pitchFamily="34" charset="-128"/>
                </a:rPr>
                <a:t>R</a:t>
              </a:r>
              <a:endParaRPr lang="en-US" sz="1600" baseline="300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19600" y="2716887"/>
              <a:ext cx="773430" cy="49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b="1" baseline="-25000" dirty="0" smtClean="0">
                  <a:latin typeface="MS PGothic" pitchFamily="34" charset="-128"/>
                  <a:ea typeface="MS PGothic" pitchFamily="34" charset="-128"/>
                </a:rPr>
                <a:t>2</a:t>
              </a:r>
              <a:endParaRPr lang="en-US" b="1" baseline="-250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38400" y="2637358"/>
              <a:ext cx="914400" cy="182880"/>
            </a:xfrm>
            <a:prstGeom prst="rect">
              <a:avLst/>
            </a:prstGeom>
            <a:solidFill>
              <a:srgbClr val="1EDC27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 defTabSz="365682"/>
              <a:endParaRPr lang="en-US" sz="7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67200" y="2628389"/>
              <a:ext cx="2209800" cy="187572"/>
            </a:xfrm>
            <a:prstGeom prst="rect">
              <a:avLst/>
            </a:prstGeom>
            <a:solidFill>
              <a:srgbClr val="FFFF2D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 defTabSz="365682"/>
              <a:endParaRPr lang="en-US" sz="7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2800" y="3245302"/>
              <a:ext cx="3657600" cy="187864"/>
            </a:xfrm>
            <a:prstGeom prst="rect">
              <a:avLst/>
            </a:prstGeom>
            <a:solidFill>
              <a:srgbClr val="1EDC27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 defTabSz="365682"/>
              <a:endParaRPr lang="en-US" sz="7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10400" y="3245302"/>
              <a:ext cx="1371600" cy="182880"/>
            </a:xfrm>
            <a:prstGeom prst="rect">
              <a:avLst/>
            </a:prstGeom>
            <a:solidFill>
              <a:srgbClr val="FFFF2D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8183" tIns="29092" rIns="58183" bIns="29092" rtlCol="0" anchor="ctr"/>
            <a:lstStyle/>
            <a:p>
              <a:pPr algn="ctr" defTabSz="365682"/>
              <a:endParaRPr lang="en-US" sz="7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4600" y="2838807"/>
              <a:ext cx="736600" cy="45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1600" baseline="-25000" dirty="0" smtClean="0">
                  <a:latin typeface="MS PGothic" pitchFamily="34" charset="-128"/>
                  <a:ea typeface="MS PGothic" pitchFamily="34" charset="-128"/>
                </a:rPr>
                <a:t>3</a:t>
              </a:r>
              <a:r>
                <a:rPr lang="en-US" sz="1600" baseline="30000" dirty="0" smtClean="0">
                  <a:latin typeface="MS PGothic" pitchFamily="34" charset="-128"/>
                  <a:ea typeface="MS PGothic" pitchFamily="34" charset="-128"/>
                </a:rPr>
                <a:t>M</a:t>
              </a:r>
              <a:endParaRPr lang="en-US" sz="16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67600" y="2838807"/>
              <a:ext cx="635318" cy="45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sz="1600" baseline="-25000" dirty="0" smtClean="0">
                  <a:latin typeface="MS PGothic" pitchFamily="34" charset="-128"/>
                  <a:ea typeface="MS PGothic" pitchFamily="34" charset="-128"/>
                </a:rPr>
                <a:t>3</a:t>
              </a:r>
              <a:r>
                <a:rPr lang="en-US" sz="1600" baseline="30000" dirty="0" smtClean="0">
                  <a:latin typeface="MS PGothic" pitchFamily="34" charset="-128"/>
                  <a:ea typeface="MS PGothic" pitchFamily="34" charset="-128"/>
                </a:rPr>
                <a:t>R</a:t>
              </a:r>
              <a:endParaRPr lang="en-US" sz="1600" dirty="0">
                <a:latin typeface="MS PGothic" pitchFamily="34" charset="-128"/>
                <a:ea typeface="MS PGothic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8800" y="3328508"/>
              <a:ext cx="773430" cy="49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MS PGothic" pitchFamily="34" charset="-128"/>
                  <a:ea typeface="MS PGothic" pitchFamily="34" charset="-128"/>
                </a:rPr>
                <a:t>J</a:t>
              </a:r>
              <a:r>
                <a:rPr lang="en-US" b="1" baseline="-25000" dirty="0" smtClean="0">
                  <a:latin typeface="MS PGothic" pitchFamily="34" charset="-128"/>
                  <a:ea typeface="MS PGothic" pitchFamily="34" charset="-128"/>
                </a:rPr>
                <a:t>3</a:t>
              </a:r>
              <a:endParaRPr lang="en-US" b="1" baseline="-25000" dirty="0">
                <a:latin typeface="MS PGothic" pitchFamily="34" charset="-128"/>
                <a:ea typeface="MS PGothic" pitchFamily="34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76400" y="5181600"/>
            <a:ext cx="5867400" cy="914400"/>
            <a:chOff x="1828800" y="5410200"/>
            <a:chExt cx="5867400" cy="914400"/>
          </a:xfrm>
        </p:grpSpPr>
        <p:grpSp>
          <p:nvGrpSpPr>
            <p:cNvPr id="24" name="Group 87"/>
            <p:cNvGrpSpPr/>
            <p:nvPr/>
          </p:nvGrpSpPr>
          <p:grpSpPr>
            <a:xfrm>
              <a:off x="1909763" y="5422900"/>
              <a:ext cx="5786437" cy="901700"/>
              <a:chOff x="2057400" y="5105400"/>
              <a:chExt cx="5786437" cy="901700"/>
            </a:xfrm>
          </p:grpSpPr>
          <p:graphicFrame>
            <p:nvGraphicFramePr>
              <p:cNvPr id="26" name="Object 3"/>
              <p:cNvGraphicFramePr>
                <a:graphicFrameLocks noChangeAspect="1"/>
              </p:cNvGraphicFramePr>
              <p:nvPr/>
            </p:nvGraphicFramePr>
            <p:xfrm>
              <a:off x="2057400" y="5105400"/>
              <a:ext cx="354647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998" name="Equation" r:id="rId4" imgW="1828800" imgH="241200" progId="Equation.3">
                      <p:embed/>
                    </p:oleObj>
                  </mc:Choice>
                  <mc:Fallback>
                    <p:oleObj name="Equation" r:id="rId4" imgW="1828800" imgH="24120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7400" y="5105400"/>
                            <a:ext cx="3546475" cy="444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4"/>
              <p:cNvGraphicFramePr>
                <a:graphicFrameLocks noChangeAspect="1"/>
              </p:cNvGraphicFramePr>
              <p:nvPr/>
            </p:nvGraphicFramePr>
            <p:xfrm>
              <a:off x="2057400" y="5562600"/>
              <a:ext cx="5786437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999" name="Equation" r:id="rId6" imgW="2984400" imgH="241200" progId="Equation.3">
                      <p:embed/>
                    </p:oleObj>
                  </mc:Choice>
                  <mc:Fallback>
                    <p:oleObj name="Equation" r:id="rId6" imgW="2984400" imgH="24120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7400" y="5562600"/>
                            <a:ext cx="5786437" cy="444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Rectangle 24"/>
            <p:cNvSpPr/>
            <p:nvPr/>
          </p:nvSpPr>
          <p:spPr>
            <a:xfrm>
              <a:off x="1828800" y="5410200"/>
              <a:ext cx="5867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914400" y="4687590"/>
            <a:ext cx="0" cy="2698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14400" y="4798715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610600" y="4687590"/>
            <a:ext cx="0" cy="2698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400800" y="4839990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71800" y="4572000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Stage completion time</a:t>
            </a:r>
            <a:endParaRPr lang="en-US" sz="2400" dirty="0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171571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>
            <a:noAutofit/>
          </a:bodyPr>
          <a:lstStyle/>
          <a:p>
            <a:pPr lvl="0"/>
            <a:r>
              <a:rPr lang="en-US" sz="4000" dirty="0" smtClean="0"/>
              <a:t>Resource estimates for a Pig program:  the  basic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General idea</a:t>
            </a:r>
          </a:p>
          <a:p>
            <a:pPr lvl="1"/>
            <a:r>
              <a:rPr lang="en-US" sz="2800" dirty="0" smtClean="0"/>
              <a:t>Assume program completion time as the sum of job completion time of all the jobs belong to the program</a:t>
            </a:r>
          </a:p>
          <a:p>
            <a:pPr lvl="1"/>
            <a:endParaRPr lang="en-US" sz="2800" dirty="0" smtClean="0"/>
          </a:p>
          <a:p>
            <a:pPr lvl="1">
              <a:buNone/>
            </a:pPr>
            <a:endParaRPr lang="en-US" sz="2800" dirty="0" smtClean="0"/>
          </a:p>
          <a:p>
            <a:r>
              <a:rPr lang="en-US" sz="3000" dirty="0" smtClean="0">
                <a:solidFill>
                  <a:srgbClr val="000000"/>
                </a:solidFill>
              </a:rPr>
              <a:t>Use the Lagrange's multipliers  to find the minimum pair of ( </a:t>
            </a:r>
            <a:r>
              <a:rPr lang="en-US" sz="3000" i="1" dirty="0" smtClean="0">
                <a:solidFill>
                  <a:srgbClr val="000000"/>
                </a:solidFill>
              </a:rPr>
              <a:t>S</a:t>
            </a:r>
            <a:r>
              <a:rPr lang="en-US" sz="3000" i="1" baseline="-25000" dirty="0" smtClean="0">
                <a:solidFill>
                  <a:srgbClr val="000000"/>
                </a:solidFill>
              </a:rPr>
              <a:t>M</a:t>
            </a:r>
            <a:r>
              <a:rPr lang="en-US" sz="3000" i="1" baseline="30000" dirty="0" smtClean="0">
                <a:solidFill>
                  <a:srgbClr val="000000"/>
                </a:solidFill>
              </a:rPr>
              <a:t>P   </a:t>
            </a:r>
            <a:r>
              <a:rPr lang="en-US" sz="3000" i="1" dirty="0" smtClean="0">
                <a:solidFill>
                  <a:srgbClr val="000000"/>
                </a:solidFill>
              </a:rPr>
              <a:t>, S</a:t>
            </a:r>
            <a:r>
              <a:rPr lang="en-US" sz="3000" i="1" baseline="-25000" dirty="0" smtClean="0">
                <a:solidFill>
                  <a:srgbClr val="000000"/>
                </a:solidFill>
              </a:rPr>
              <a:t>R</a:t>
            </a:r>
            <a:r>
              <a:rPr lang="en-US" sz="3000" i="1" baseline="30000" dirty="0" smtClean="0">
                <a:solidFill>
                  <a:srgbClr val="000000"/>
                </a:solidFill>
              </a:rPr>
              <a:t>P </a:t>
            </a:r>
            <a:r>
              <a:rPr lang="en-US" sz="3000" dirty="0" smtClean="0">
                <a:solidFill>
                  <a:srgbClr val="000000"/>
                </a:solidFill>
              </a:rPr>
              <a:t>) for the entire Pig program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3000" dirty="0" smtClean="0"/>
              <a:t>Pessimistic for programs with concurrent jobs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133600" y="4616703"/>
          <a:ext cx="3292475" cy="94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quation" r:id="rId3" imgW="1307880" imgH="457200" progId="Equation.3">
                  <p:embed/>
                </p:oleObj>
              </mc:Choice>
              <mc:Fallback>
                <p:oleObj name="Equation" r:id="rId3" imgW="130788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16703"/>
                        <a:ext cx="3292475" cy="9458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616075" y="2844800"/>
          <a:ext cx="47704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Equation" r:id="rId5" imgW="1904760" imgH="368280" progId="Equation.3">
                  <p:embed/>
                </p:oleObj>
              </mc:Choice>
              <mc:Fallback>
                <p:oleObj name="Equation" r:id="rId5" imgW="190476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2844800"/>
                        <a:ext cx="4770438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advTm="4861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1066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Resource estimates for a Pig program:  the  refined approach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133600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Upper bound A(M,R):</a:t>
            </a:r>
          </a:p>
          <a:p>
            <a:r>
              <a:rPr lang="en-US" dirty="0" smtClean="0"/>
              <a:t>the minimal resource requirement based on the  basic approach</a:t>
            </a:r>
          </a:p>
          <a:p>
            <a:endParaRPr lang="en-US" dirty="0" smtClean="0"/>
          </a:p>
          <a:p>
            <a:r>
              <a:rPr lang="en-US" b="1" dirty="0" smtClean="0"/>
              <a:t>Low Bound B(M’,R):</a:t>
            </a:r>
            <a:endParaRPr lang="en-US" dirty="0" smtClean="0"/>
          </a:p>
          <a:p>
            <a:r>
              <a:rPr lang="en-US" dirty="0" smtClean="0"/>
              <a:t>Get by fixing the reduce slot and step by step reducing the map slots</a:t>
            </a:r>
          </a:p>
          <a:p>
            <a:endParaRPr lang="en-US" dirty="0" smtClean="0"/>
          </a:p>
          <a:p>
            <a:r>
              <a:rPr lang="en-US" b="1" dirty="0" smtClean="0"/>
              <a:t>Low Bound C(M,R’) :</a:t>
            </a:r>
            <a:endParaRPr lang="en-US" dirty="0" smtClean="0"/>
          </a:p>
          <a:p>
            <a:r>
              <a:rPr lang="en-US" dirty="0" smtClean="0"/>
              <a:t>Get by fixing the map slot and reducing the reduce slots</a:t>
            </a:r>
          </a:p>
          <a:p>
            <a:endParaRPr lang="en-US" dirty="0" smtClean="0"/>
          </a:p>
          <a:p>
            <a:r>
              <a:rPr lang="en-US" b="1" dirty="0" smtClean="0"/>
              <a:t>Minimal Requirement  D(</a:t>
            </a:r>
            <a:r>
              <a:rPr lang="en-US" b="1" dirty="0" err="1" smtClean="0"/>
              <a:t>M</a:t>
            </a:r>
            <a:r>
              <a:rPr lang="en-US" b="1" baseline="-25000" dirty="0" err="1" smtClean="0"/>
              <a:t>min</a:t>
            </a:r>
            <a:r>
              <a:rPr lang="en-US" b="1" dirty="0" smtClean="0"/>
              <a:t>, 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min</a:t>
            </a:r>
            <a:r>
              <a:rPr lang="en-US" b="1" dirty="0" smtClean="0"/>
              <a:t>):</a:t>
            </a:r>
          </a:p>
          <a:p>
            <a:r>
              <a:rPr lang="en-US" dirty="0" smtClean="0"/>
              <a:t>Resides on curve between B and C </a:t>
            </a:r>
            <a:endParaRPr lang="en-US" b="1" dirty="0" smtClean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133600"/>
            <a:ext cx="472254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991600" cy="4800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Testbed</a:t>
            </a:r>
            <a:r>
              <a:rPr lang="en-US" dirty="0" smtClean="0">
                <a:solidFill>
                  <a:srgbClr val="FF0000"/>
                </a:solidFill>
              </a:rPr>
              <a:t> setup</a:t>
            </a:r>
            <a:endParaRPr lang="en-US" sz="30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66</a:t>
            </a:r>
            <a:r>
              <a:rPr lang="en-US" dirty="0" smtClean="0"/>
              <a:t> nodes cluster 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/>
              <a:t> racks,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 </a:t>
            </a:r>
            <a:r>
              <a:rPr lang="en-US" dirty="0" err="1" smtClean="0"/>
              <a:t>jobtracker</a:t>
            </a:r>
            <a:r>
              <a:rPr lang="en-US" dirty="0" smtClean="0"/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 </a:t>
            </a:r>
            <a:r>
              <a:rPr lang="en-US" dirty="0" err="1" smtClean="0"/>
              <a:t>namenode</a:t>
            </a:r>
            <a:r>
              <a:rPr lang="en-US" dirty="0" smtClean="0"/>
              <a:t>,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64</a:t>
            </a:r>
            <a:r>
              <a:rPr lang="en-US" dirty="0" smtClean="0"/>
              <a:t> worker nodes)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/>
              <a:t> map slots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 reduce slot for each node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FF0000"/>
                </a:solidFill>
              </a:rPr>
              <a:t>Workloads</a:t>
            </a:r>
          </a:p>
          <a:p>
            <a:pPr lvl="1"/>
            <a:r>
              <a:rPr lang="en-US" dirty="0" err="1" smtClean="0"/>
              <a:t>Pigmix</a:t>
            </a:r>
            <a:r>
              <a:rPr lang="en-US" dirty="0" smtClean="0"/>
              <a:t> – a benchmark created for testing Pig system performance</a:t>
            </a:r>
          </a:p>
          <a:p>
            <a:pPr lvl="1"/>
            <a:r>
              <a:rPr lang="en-US" dirty="0" smtClean="0"/>
              <a:t>TPC-H – a standard database benchmark for decision-support workloads</a:t>
            </a:r>
          </a:p>
          <a:p>
            <a:pPr lvl="1"/>
            <a:r>
              <a:rPr lang="en-US" dirty="0" smtClean="0"/>
              <a:t>HP Labs’ web proxy query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810000"/>
            <a:ext cx="7239000" cy="144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5105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TPC Q5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5117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TPC Q8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TPC Q10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PigMix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Contain </a:t>
            </a:r>
            <a:r>
              <a:rPr lang="en-US" sz="3300" dirty="0" smtClean="0">
                <a:latin typeface="Arial" pitchFamily="34" charset="0"/>
                <a:cs typeface="Arial" pitchFamily="34" charset="0"/>
              </a:rPr>
              <a:t>17</a:t>
            </a:r>
            <a:r>
              <a:rPr lang="en-US" dirty="0" smtClean="0"/>
              <a:t> Pig programs ( most of them contain sequential jobs )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FF0000"/>
                </a:solidFill>
              </a:rPr>
              <a:t>TPC-H</a:t>
            </a:r>
          </a:p>
          <a:p>
            <a:pPr lvl="1"/>
            <a:r>
              <a:rPr lang="en-US" dirty="0" smtClean="0"/>
              <a:t>Select </a:t>
            </a:r>
            <a:r>
              <a:rPr lang="en-US" b="1" dirty="0" smtClean="0"/>
              <a:t>Q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n-US" b="1" dirty="0" smtClean="0"/>
              <a:t>, Q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en-US" b="1" dirty="0" smtClean="0"/>
              <a:t>, Q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b="1" dirty="0" smtClean="0"/>
              <a:t> </a:t>
            </a:r>
            <a:r>
              <a:rPr lang="en-US" dirty="0" smtClean="0"/>
              <a:t>from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22</a:t>
            </a:r>
            <a:r>
              <a:rPr lang="en-US" dirty="0" smtClean="0"/>
              <a:t> queries and express them as Pig programs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HP Labs’ web proxy query set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/>
              <a:t> customized Pig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Test dataset</a:t>
            </a:r>
          </a:p>
          <a:p>
            <a:pPr lvl="1"/>
            <a:r>
              <a:rPr lang="en-US" dirty="0" err="1" smtClean="0"/>
              <a:t>PigMix</a:t>
            </a:r>
            <a:r>
              <a:rPr lang="en-US" dirty="0" smtClean="0"/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TB of total data across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en-US" dirty="0" smtClean="0"/>
              <a:t> tables </a:t>
            </a:r>
          </a:p>
          <a:p>
            <a:pPr lvl="1"/>
            <a:r>
              <a:rPr lang="en-US" dirty="0" smtClean="0"/>
              <a:t>TPC-H:  around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9</a:t>
            </a:r>
            <a:r>
              <a:rPr lang="en-US" dirty="0" smtClean="0"/>
              <a:t>GB generated with scaling factor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9</a:t>
            </a:r>
            <a:r>
              <a:rPr lang="en-US" dirty="0" smtClean="0"/>
              <a:t> using the standard data generator</a:t>
            </a:r>
          </a:p>
          <a:p>
            <a:pPr lvl="1"/>
            <a:r>
              <a:rPr lang="en-US" dirty="0" smtClean="0"/>
              <a:t>Proxy data: access logs to web proxy gateway for February, March and April 2011 at HP Labs, around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9</a:t>
            </a:r>
            <a:r>
              <a:rPr lang="en-US" dirty="0" smtClean="0"/>
              <a:t>GB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Experimental dataset</a:t>
            </a:r>
          </a:p>
          <a:p>
            <a:pPr lvl="1"/>
            <a:r>
              <a:rPr lang="en-US" dirty="0" err="1" smtClean="0"/>
              <a:t>PigMix</a:t>
            </a:r>
            <a:r>
              <a:rPr lang="en-US" dirty="0" smtClean="0"/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</a:t>
            </a:r>
            <a:r>
              <a:rPr lang="en-US" dirty="0" smtClean="0"/>
              <a:t>% larger than the test dataset</a:t>
            </a:r>
          </a:p>
          <a:p>
            <a:pPr lvl="1"/>
            <a:r>
              <a:rPr lang="en-US" dirty="0" smtClean="0"/>
              <a:t>TPC-H: around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dirty="0" smtClean="0"/>
              <a:t> GB (scaling factor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Proxy data: access logs to web proxy gateway for May, June and July at HP Labs, around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9</a:t>
            </a:r>
            <a:r>
              <a:rPr lang="en-US" dirty="0" smtClean="0"/>
              <a:t>GB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Unprecedented Data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6705600" cy="4434568"/>
          </a:xfrm>
        </p:spPr>
        <p:txBody>
          <a:bodyPr>
            <a:noAutofit/>
          </a:bodyPr>
          <a:lstStyle/>
          <a:p>
            <a:r>
              <a:rPr lang="en-US" sz="2400" dirty="0" smtClean="0"/>
              <a:t>New York Stock Exchange generates about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/>
              <a:t>TB of new trade data each day.</a:t>
            </a:r>
          </a:p>
          <a:p>
            <a:r>
              <a:rPr lang="en-US" sz="2400" dirty="0" err="1" smtClean="0"/>
              <a:t>Facebook</a:t>
            </a:r>
            <a:r>
              <a:rPr lang="en-US" sz="2400" dirty="0" smtClean="0"/>
              <a:t> had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2400" dirty="0" smtClean="0"/>
              <a:t> Billion photos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2008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/>
              <a:t> PB of storage). </a:t>
            </a:r>
          </a:p>
          <a:p>
            <a:pPr lvl="1"/>
            <a:r>
              <a:rPr lang="en-US" sz="2400" dirty="0" smtClean="0"/>
              <a:t>Now: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100</a:t>
            </a:r>
            <a:r>
              <a:rPr lang="en-US" sz="2400" dirty="0" smtClean="0"/>
              <a:t> millions photos uploaded each week </a:t>
            </a:r>
          </a:p>
          <a:p>
            <a:r>
              <a:rPr lang="en-US" sz="2400" dirty="0" smtClean="0"/>
              <a:t>Google </a:t>
            </a:r>
          </a:p>
          <a:p>
            <a:pPr lvl="1"/>
            <a:r>
              <a:rPr lang="en-US" sz="2400" dirty="0" smtClean="0"/>
              <a:t>World wide web,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20</a:t>
            </a:r>
            <a:r>
              <a:rPr lang="en-US" sz="2400" dirty="0" smtClean="0"/>
              <a:t> PB processed per day</a:t>
            </a:r>
          </a:p>
          <a:p>
            <a:r>
              <a:rPr lang="en-US" sz="2400" dirty="0" smtClean="0"/>
              <a:t>The Internet Archive stores around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400" dirty="0" smtClean="0"/>
              <a:t>PB, and it is growing at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20</a:t>
            </a:r>
            <a:r>
              <a:rPr lang="en-US" sz="2400" dirty="0" smtClean="0"/>
              <a:t>TB per month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http://turbo.indyposted.com/wp-content/uploads/2011/01/facebook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819400"/>
            <a:ext cx="734104" cy="734104"/>
          </a:xfrm>
          <a:prstGeom prst="rect">
            <a:avLst/>
          </a:prstGeom>
          <a:noFill/>
        </p:spPr>
      </p:pic>
      <p:pic>
        <p:nvPicPr>
          <p:cNvPr id="7" name="Picture 6" descr="Goog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3886200"/>
            <a:ext cx="1817914" cy="1121231"/>
          </a:xfrm>
          <a:prstGeom prst="rect">
            <a:avLst/>
          </a:prstGeom>
        </p:spPr>
      </p:pic>
      <p:pic>
        <p:nvPicPr>
          <p:cNvPr id="8" name="Picture 4" descr="http://www.headwayinvestmentbanking.co.uk/images/NYSE_logo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828800"/>
            <a:ext cx="1376589" cy="517984"/>
          </a:xfrm>
          <a:prstGeom prst="rect">
            <a:avLst/>
          </a:prstGeom>
          <a:noFill/>
        </p:spPr>
      </p:pic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5029200"/>
            <a:ext cx="762000" cy="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advTm="16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PigMix</a:t>
            </a:r>
            <a:r>
              <a:rPr lang="en-US" dirty="0" smtClean="0"/>
              <a:t> case study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1"/>
          </a:xfrm>
        </p:spPr>
        <p:txBody>
          <a:bodyPr/>
          <a:lstStyle/>
          <a:p>
            <a:r>
              <a:rPr lang="en-US" sz="2800" dirty="0" smtClean="0"/>
              <a:t>How well our performance model captures Pig program completion time?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83359"/>
            <a:ext cx="7519988" cy="293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90600" y="5478959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Predicted and measured program completion times with  experimental dataset (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64 x 64 </a:t>
            </a:r>
            <a:r>
              <a:rPr lang="en-US" sz="2200" dirty="0" smtClean="0"/>
              <a:t>slots)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PigMix</a:t>
            </a:r>
            <a:r>
              <a:rPr lang="en-US" dirty="0" smtClean="0"/>
              <a:t> case study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1"/>
          </a:xfrm>
        </p:spPr>
        <p:txBody>
          <a:bodyPr/>
          <a:lstStyle/>
          <a:p>
            <a:r>
              <a:rPr lang="en-US" sz="2800" dirty="0" smtClean="0"/>
              <a:t>Can we meet deadlines with our resource allocation?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7696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76400" y="5402759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Program completion times with estimated resource allocations on the experimental dataset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1066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Performance improvements with optimized concurrent job scheduling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6329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Around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20</a:t>
            </a:r>
            <a:r>
              <a:rPr lang="en-US" sz="3200" dirty="0" smtClean="0"/>
              <a:t>% -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30</a:t>
            </a:r>
            <a:r>
              <a:rPr lang="en-US" sz="3200" dirty="0" smtClean="0"/>
              <a:t>% reduction of program completion time</a:t>
            </a:r>
            <a:endParaRPr lang="en-US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56504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completion time for TPC-H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56504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completion time for Proxy queries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308" y="2703068"/>
            <a:ext cx="3757892" cy="287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4064" y="2754867"/>
            <a:ext cx="3736937" cy="289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 allocation estimates for optimized program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Programs complete within deadlines while using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40</a:t>
            </a:r>
            <a:r>
              <a:rPr lang="en-US" sz="2800" dirty="0" smtClean="0"/>
              <a:t>% ~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60</a:t>
            </a:r>
            <a:r>
              <a:rPr lang="en-US" sz="2800" dirty="0" smtClean="0"/>
              <a:t>% less resources (based on our refined resource allocation estimates)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0200" y="5867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allocations for optimized Pig programs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59552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meet deadlines?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971800"/>
            <a:ext cx="38094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971800"/>
            <a:ext cx="396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8864"/>
            <a:ext cx="8382000" cy="50505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novel performance modeling framework for Pig programs with deadlines </a:t>
            </a:r>
          </a:p>
          <a:p>
            <a:pPr lvl="1"/>
            <a:r>
              <a:rPr lang="en-US" sz="2800" dirty="0" smtClean="0"/>
              <a:t>Automated deadline-driven resource provisioning of complex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workflows</a:t>
            </a:r>
          </a:p>
          <a:p>
            <a:r>
              <a:rPr lang="en-US" sz="3200" dirty="0" smtClean="0"/>
              <a:t>An optimized schedule of concurrent jobs within a Pig program </a:t>
            </a:r>
          </a:p>
          <a:p>
            <a:pPr lvl="1"/>
            <a:r>
              <a:rPr lang="en-US" sz="2800" dirty="0" smtClean="0"/>
              <a:t>Significantly reduced completion time </a:t>
            </a:r>
            <a:r>
              <a:rPr lang="en-US" dirty="0" smtClean="0"/>
              <a:t>&amp; reduced </a:t>
            </a:r>
            <a:r>
              <a:rPr lang="en-US" sz="2800" dirty="0" smtClean="0"/>
              <a:t>resource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209800"/>
            <a:ext cx="8229600" cy="106997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,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763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Process Big data with distributed cluster</a:t>
            </a:r>
          </a:p>
          <a:p>
            <a:pPr lvl="1"/>
            <a:r>
              <a:rPr lang="en-US" dirty="0" smtClean="0"/>
              <a:t>Need to process large datasets </a:t>
            </a:r>
          </a:p>
          <a:p>
            <a:pPr lvl="1"/>
            <a:r>
              <a:rPr lang="en-US" dirty="0" smtClean="0"/>
              <a:t>Data may not have strict schema</a:t>
            </a:r>
          </a:p>
          <a:p>
            <a:pPr lvl="2"/>
            <a:r>
              <a:rPr lang="en-US" dirty="0" smtClean="0"/>
              <a:t>i.e., unstructured or semi-structured data</a:t>
            </a:r>
          </a:p>
          <a:p>
            <a:pPr lvl="1"/>
            <a:r>
              <a:rPr lang="en-US" dirty="0" smtClean="0"/>
              <a:t>Nodes fail every day</a:t>
            </a:r>
          </a:p>
          <a:p>
            <a:pPr lvl="2"/>
            <a:r>
              <a:rPr lang="en-US" dirty="0" smtClean="0"/>
              <a:t>Failure is expected, rather than exceptional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724400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MapReduce</a:t>
            </a:r>
            <a:r>
              <a:rPr lang="en-US" sz="2800" dirty="0" smtClean="0">
                <a:solidFill>
                  <a:srgbClr val="FF0000"/>
                </a:solidFill>
              </a:rPr>
              <a:t>  framework and </a:t>
            </a:r>
            <a:r>
              <a:rPr lang="en-US" sz="2800" dirty="0" err="1" smtClean="0">
                <a:solidFill>
                  <a:srgbClr val="FF0000"/>
                </a:solidFill>
              </a:rPr>
              <a:t>Hadoop</a:t>
            </a:r>
            <a:r>
              <a:rPr lang="en-US" sz="2800" dirty="0" smtClean="0">
                <a:solidFill>
                  <a:srgbClr val="FF0000"/>
                </a:solidFill>
              </a:rPr>
              <a:t> (open source)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offer a scalable and fault-tolerant platform for </a:t>
            </a:r>
            <a:r>
              <a:rPr lang="en-US" sz="2800" i="1" dirty="0" smtClean="0">
                <a:solidFill>
                  <a:srgbClr val="FF0000"/>
                </a:solidFill>
              </a:rPr>
              <a:t>Big Data </a:t>
            </a:r>
            <a:r>
              <a:rPr lang="en-US" sz="2800" dirty="0" smtClean="0">
                <a:solidFill>
                  <a:srgbClr val="FF0000"/>
                </a:solidFill>
              </a:rPr>
              <a:t>processing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56988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839200" cy="12527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Pig – high-level abstraction on </a:t>
            </a:r>
            <a:r>
              <a:rPr lang="en-US" sz="4000" dirty="0" err="1" smtClean="0"/>
              <a:t>Hadoop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49529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 smtClean="0"/>
              <a:t>MapReduce</a:t>
            </a:r>
            <a:r>
              <a:rPr lang="en-US" sz="2800" dirty="0" smtClean="0"/>
              <a:t> model is low level and rigid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Pig system – high-level platform on top of </a:t>
            </a:r>
            <a:r>
              <a:rPr lang="en-US" sz="2800" dirty="0" err="1" smtClean="0"/>
              <a:t>Hadoop</a:t>
            </a:r>
            <a:endParaRPr lang="en-US" sz="2800" dirty="0" smtClean="0"/>
          </a:p>
          <a:p>
            <a:pPr lvl="1">
              <a:spcAft>
                <a:spcPts val="600"/>
              </a:spcAft>
            </a:pPr>
            <a:r>
              <a:rPr lang="en-US" sz="2400" i="1" dirty="0" smtClean="0"/>
              <a:t>Pig Latin </a:t>
            </a:r>
            <a:r>
              <a:rPr lang="en-US" sz="2400" dirty="0" smtClean="0"/>
              <a:t>: A high-level language for expressing data analysis programs on </a:t>
            </a:r>
            <a:r>
              <a:rPr lang="en-US" sz="2400" dirty="0" err="1" smtClean="0"/>
              <a:t>Hadoop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i="1" dirty="0" smtClean="0"/>
              <a:t>Pig execution environment </a:t>
            </a:r>
            <a:r>
              <a:rPr lang="en-US" sz="2400" dirty="0" smtClean="0"/>
              <a:t>: Compiles a Pig Latin program into a DAG of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jobs, and executes them on a given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cluster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400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400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400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447800" y="4800600"/>
            <a:ext cx="5486400" cy="1447800"/>
            <a:chOff x="1828800" y="4572000"/>
            <a:chExt cx="5486400" cy="1447800"/>
          </a:xfrm>
        </p:grpSpPr>
        <p:sp>
          <p:nvSpPr>
            <p:cNvPr id="21" name="Oval 20"/>
            <p:cNvSpPr/>
            <p:nvPr/>
          </p:nvSpPr>
          <p:spPr>
            <a:xfrm>
              <a:off x="1828800" y="5165774"/>
              <a:ext cx="411670" cy="424486"/>
            </a:xfrm>
            <a:prstGeom prst="ellipse">
              <a:avLst/>
            </a:prstGeom>
            <a:noFill/>
            <a:ln w="317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015748" y="4572000"/>
              <a:ext cx="411670" cy="424486"/>
            </a:xfrm>
            <a:prstGeom prst="ellipse">
              <a:avLst/>
            </a:prstGeom>
            <a:noFill/>
            <a:ln w="317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j2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015748" y="5595314"/>
              <a:ext cx="411670" cy="424486"/>
            </a:xfrm>
            <a:prstGeom prst="ellipse">
              <a:avLst/>
            </a:prstGeom>
            <a:noFill/>
            <a:ln w="317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j3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344348" y="4572000"/>
              <a:ext cx="411670" cy="424486"/>
            </a:xfrm>
            <a:prstGeom prst="ellipse">
              <a:avLst/>
            </a:prstGeom>
            <a:noFill/>
            <a:ln w="317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j4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44348" y="5595314"/>
              <a:ext cx="411670" cy="424486"/>
            </a:xfrm>
            <a:prstGeom prst="ellipse">
              <a:avLst/>
            </a:prstGeom>
            <a:noFill/>
            <a:ln w="317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j5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770964" y="5026807"/>
              <a:ext cx="411670" cy="424486"/>
            </a:xfrm>
            <a:prstGeom prst="ellipse">
              <a:avLst/>
            </a:prstGeom>
            <a:noFill/>
            <a:ln w="317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j6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903530" y="5026807"/>
              <a:ext cx="411670" cy="424486"/>
            </a:xfrm>
            <a:prstGeom prst="ellipse">
              <a:avLst/>
            </a:prstGeom>
            <a:noFill/>
            <a:ln w="317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j7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1" idx="7"/>
              <a:endCxn id="22" idx="2"/>
            </p:cNvCxnSpPr>
            <p:nvPr/>
          </p:nvCxnSpPr>
          <p:spPr>
            <a:xfrm flipV="1">
              <a:off x="2180182" y="4784243"/>
              <a:ext cx="835566" cy="443695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1" idx="5"/>
              <a:endCxn id="23" idx="2"/>
            </p:cNvCxnSpPr>
            <p:nvPr/>
          </p:nvCxnSpPr>
          <p:spPr>
            <a:xfrm>
              <a:off x="2180182" y="5528096"/>
              <a:ext cx="835566" cy="279461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6"/>
              <a:endCxn id="24" idx="2"/>
            </p:cNvCxnSpPr>
            <p:nvPr/>
          </p:nvCxnSpPr>
          <p:spPr>
            <a:xfrm>
              <a:off x="3427418" y="4784243"/>
              <a:ext cx="916930" cy="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6"/>
              <a:endCxn id="25" idx="2"/>
            </p:cNvCxnSpPr>
            <p:nvPr/>
          </p:nvCxnSpPr>
          <p:spPr>
            <a:xfrm>
              <a:off x="3427418" y="5807557"/>
              <a:ext cx="916930" cy="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4" idx="6"/>
              <a:endCxn id="26" idx="2"/>
            </p:cNvCxnSpPr>
            <p:nvPr/>
          </p:nvCxnSpPr>
          <p:spPr>
            <a:xfrm>
              <a:off x="4756018" y="4784243"/>
              <a:ext cx="1014946" cy="454807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6"/>
              <a:endCxn id="26" idx="2"/>
            </p:cNvCxnSpPr>
            <p:nvPr/>
          </p:nvCxnSpPr>
          <p:spPr>
            <a:xfrm flipV="1">
              <a:off x="4756018" y="5239050"/>
              <a:ext cx="1014946" cy="568507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6" idx="6"/>
              <a:endCxn id="27" idx="2"/>
            </p:cNvCxnSpPr>
            <p:nvPr/>
          </p:nvCxnSpPr>
          <p:spPr>
            <a:xfrm>
              <a:off x="6182634" y="5239050"/>
              <a:ext cx="720896" cy="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1295400" y="5257800"/>
            <a:ext cx="685800" cy="685800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14600" y="4724400"/>
            <a:ext cx="685800" cy="1600200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10000" y="4724400"/>
            <a:ext cx="685800" cy="1600200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257800" y="5105400"/>
            <a:ext cx="685800" cy="685800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00800" y="5105400"/>
            <a:ext cx="685800" cy="685800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135814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8488"/>
            <a:ext cx="8229600" cy="4553712"/>
          </a:xfrm>
        </p:spPr>
        <p:txBody>
          <a:bodyPr>
            <a:normAutofit/>
          </a:bodyPr>
          <a:lstStyle/>
          <a:p>
            <a:r>
              <a:rPr lang="en-US" sz="3500" dirty="0" smtClean="0"/>
              <a:t>Latency-sensitive applications</a:t>
            </a:r>
          </a:p>
          <a:p>
            <a:pPr lvl="1"/>
            <a:r>
              <a:rPr lang="en-US" sz="3000" dirty="0" smtClean="0"/>
              <a:t>Personalized advertising</a:t>
            </a:r>
          </a:p>
          <a:p>
            <a:pPr lvl="1"/>
            <a:r>
              <a:rPr lang="en-US" sz="3000" dirty="0" smtClean="0"/>
              <a:t>Spam and fraud detection</a:t>
            </a:r>
          </a:p>
          <a:p>
            <a:pPr lvl="1"/>
            <a:r>
              <a:rPr lang="en-US" sz="3000" dirty="0" smtClean="0"/>
              <a:t>Real-time log analysis</a:t>
            </a:r>
          </a:p>
          <a:p>
            <a:r>
              <a:rPr lang="en-US" sz="3500" dirty="0" smtClean="0"/>
              <a:t>Meet completion time requirement with appropriate resource allocation</a:t>
            </a:r>
          </a:p>
          <a:p>
            <a:pPr lvl="1"/>
            <a:r>
              <a:rPr lang="en-US" sz="3000" dirty="0" smtClean="0"/>
              <a:t>Deadline-driven resource allocation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Tm="122913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838200"/>
          </a:xfrm>
        </p:spPr>
        <p:txBody>
          <a:bodyPr vert="horz" anchor="b">
            <a:noAutofit/>
          </a:bodyPr>
          <a:lstStyle/>
          <a:p>
            <a:r>
              <a:rPr lang="en-US" dirty="0" smtClean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Pig scheduling optimization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Optimized scheduling of concurrent jobs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Reduce the total completion time of the Pig program with optimized execution plan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3200" dirty="0" smtClean="0"/>
              <a:t>Performance modeling framework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Given a Pig program, estimate its completion time as a function of assigned resources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Given a completion time target, determine the minimal amount of resources for a Pig program to achieve it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Tm="57970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288"/>
            <a:ext cx="8229600" cy="46299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Building block</a:t>
            </a:r>
          </a:p>
          <a:p>
            <a:pPr lvl="1"/>
            <a:r>
              <a:rPr lang="en-US" sz="2800" dirty="0" smtClean="0"/>
              <a:t>Performance model for a single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job [ICAC 11]</a:t>
            </a:r>
          </a:p>
          <a:p>
            <a:r>
              <a:rPr lang="en-US" sz="3200" dirty="0" smtClean="0"/>
              <a:t>Completion time estimates for Pig programs</a:t>
            </a:r>
          </a:p>
          <a:p>
            <a:r>
              <a:rPr lang="en-US" sz="3200" dirty="0" smtClean="0"/>
              <a:t>Deadline-driven resource allocation for Pig programs</a:t>
            </a:r>
          </a:p>
          <a:p>
            <a:r>
              <a:rPr lang="en-US" dirty="0" smtClean="0"/>
              <a:t>Evaluation results</a:t>
            </a:r>
            <a:endParaRPr lang="en-US" sz="3200" dirty="0" smtClean="0"/>
          </a:p>
          <a:p>
            <a:r>
              <a:rPr lang="en-US" sz="320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Tm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a single job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763000" cy="47243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Most production jobs are executed routinely on new data sets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Measure the job characteristics from the past executions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E.g., average and maximum task durations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i="1" dirty="0" smtClean="0">
                <a:solidFill>
                  <a:srgbClr val="FF0000"/>
                </a:solidFill>
              </a:rPr>
              <a:t>Analytic model </a:t>
            </a:r>
            <a:r>
              <a:rPr lang="en-US" dirty="0" smtClean="0"/>
              <a:t>based on the </a:t>
            </a:r>
            <a:r>
              <a:rPr lang="en-US" i="1" dirty="0" smtClean="0"/>
              <a:t>upper</a:t>
            </a:r>
            <a:r>
              <a:rPr lang="en-US" dirty="0" smtClean="0"/>
              <a:t> and </a:t>
            </a:r>
            <a:r>
              <a:rPr lang="en-US" i="1" dirty="0" smtClean="0"/>
              <a:t>lower </a:t>
            </a:r>
            <a:r>
              <a:rPr lang="en-US" dirty="0" smtClean="0"/>
              <a:t>bounds of job durations computed from the </a:t>
            </a:r>
            <a:r>
              <a:rPr lang="en-US" i="1" dirty="0" smtClean="0"/>
              <a:t>average </a:t>
            </a:r>
            <a:r>
              <a:rPr lang="en-US" dirty="0" smtClean="0"/>
              <a:t>and </a:t>
            </a:r>
            <a:r>
              <a:rPr lang="en-US" i="1" dirty="0" smtClean="0"/>
              <a:t>maximum task durations (ICAC’2011)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BB5-F567-476D-931B-0E18F3F5119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Tm="163365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7"/>
            <a:ext cx="8042276" cy="1091015"/>
          </a:xfrm>
        </p:spPr>
        <p:txBody>
          <a:bodyPr/>
          <a:lstStyle/>
          <a:p>
            <a:r>
              <a:rPr lang="en-US" dirty="0" smtClean="0">
                <a:cs typeface="Times"/>
              </a:rPr>
              <a:t>Example</a:t>
            </a:r>
            <a:endParaRPr lang="en-US" dirty="0"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3204" y="2722033"/>
            <a:ext cx="3657600" cy="9145"/>
          </a:xfrm>
          <a:prstGeom prst="line">
            <a:avLst/>
          </a:prstGeom>
          <a:ln w="190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83204" y="2287782"/>
            <a:ext cx="914400" cy="1588"/>
          </a:xfrm>
          <a:prstGeom prst="line">
            <a:avLst/>
          </a:prstGeom>
          <a:ln w="1905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83204" y="3163838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50663" y="3178109"/>
            <a:ext cx="914400" cy="1588"/>
          </a:xfrm>
          <a:prstGeom prst="line">
            <a:avLst/>
          </a:prstGeom>
          <a:ln w="1905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0495" y="2287782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3204" y="3605646"/>
            <a:ext cx="1828800" cy="9145"/>
          </a:xfrm>
          <a:prstGeom prst="line">
            <a:avLst/>
          </a:prstGeom>
          <a:ln w="1905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33827" y="3619914"/>
            <a:ext cx="1828800" cy="9145"/>
          </a:xfrm>
          <a:prstGeom prst="line">
            <a:avLst/>
          </a:prstGeom>
          <a:ln w="1905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29246" y="4844355"/>
            <a:ext cx="3657600" cy="9145"/>
          </a:xfrm>
          <a:prstGeom prst="line">
            <a:avLst/>
          </a:prstGeom>
          <a:ln w="190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6445" y="5281583"/>
            <a:ext cx="914400" cy="1588"/>
          </a:xfrm>
          <a:prstGeom prst="line">
            <a:avLst/>
          </a:prstGeom>
          <a:ln w="1905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6445" y="6148482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00573" y="5720413"/>
            <a:ext cx="914400" cy="1588"/>
          </a:xfrm>
          <a:prstGeom prst="line">
            <a:avLst/>
          </a:prstGeom>
          <a:ln w="1905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46445" y="4844355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6445" y="5711255"/>
            <a:ext cx="1828800" cy="9145"/>
          </a:xfrm>
          <a:prstGeom prst="line">
            <a:avLst/>
          </a:prstGeom>
          <a:ln w="1905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83738" y="5286692"/>
            <a:ext cx="1828800" cy="9145"/>
          </a:xfrm>
          <a:prstGeom prst="line">
            <a:avLst/>
          </a:prstGeom>
          <a:ln w="1905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613637" y="1517257"/>
            <a:ext cx="7663404" cy="5422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Sequence of tasks: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1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latin typeface="Arial"/>
                <a:cs typeface="Arial"/>
              </a:rPr>
              <a:t>4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cs typeface="Arial"/>
              </a:rPr>
              <a:t>3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rgbClr val="FFD25D"/>
                </a:solidFill>
                <a:latin typeface="Arial"/>
                <a:cs typeface="Arial"/>
              </a:rPr>
              <a:t>2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cs typeface="Arial"/>
              </a:rPr>
              <a:t>3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rgbClr val="479249"/>
                </a:solidFill>
                <a:latin typeface="Arial"/>
                <a:cs typeface="Arial"/>
              </a:rPr>
              <a:t>1</a:t>
            </a:r>
            <a:r>
              <a:rPr lang="en-US" sz="2800" b="1" dirty="0" smtClean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rgbClr val="FFD25D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13637" y="4073832"/>
            <a:ext cx="8102233" cy="5422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A different execution: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cs typeface="Arial"/>
              </a:rPr>
              <a:t>3 </a:t>
            </a:r>
            <a:r>
              <a:rPr lang="en-US" sz="2800" b="1" dirty="0" smtClean="0">
                <a:solidFill>
                  <a:srgbClr val="479249"/>
                </a:solidFill>
                <a:latin typeface="Arial"/>
                <a:cs typeface="Arial"/>
              </a:rPr>
              <a:t>1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2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cs typeface="Arial"/>
              </a:rPr>
              <a:t>3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rgbClr val="FFD25D"/>
                </a:solidFill>
                <a:latin typeface="Arial"/>
                <a:cs typeface="Arial"/>
              </a:rPr>
              <a:t>2</a:t>
            </a:r>
            <a:r>
              <a:rPr lang="en-US" sz="2800" b="1" dirty="0" smtClean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rgbClr val="479249"/>
                </a:solidFill>
                <a:latin typeface="Arial"/>
                <a:cs typeface="Arial"/>
              </a:rPr>
              <a:t>1</a:t>
            </a:r>
            <a:r>
              <a:rPr lang="en-US" sz="2800" b="1" dirty="0" smtClean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latin typeface="Arial"/>
                <a:cs typeface="Arial"/>
              </a:rPr>
              <a:t>4</a:t>
            </a:r>
            <a:endParaRPr lang="en-US" sz="2800" b="1" dirty="0" smtClean="0">
              <a:latin typeface="Arial"/>
              <a:cs typeface="Arial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636952" y="2296923"/>
            <a:ext cx="2868426" cy="86691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400" dirty="0" err="1" smtClean="0">
                <a:solidFill>
                  <a:srgbClr val="000000"/>
                </a:solidFill>
              </a:rPr>
              <a:t>Makespan</a:t>
            </a:r>
            <a:r>
              <a:rPr lang="en-US" sz="2400" dirty="0" smtClean="0">
                <a:solidFill>
                  <a:srgbClr val="000000"/>
                </a:solidFill>
              </a:rPr>
              <a:t> =</a:t>
            </a:r>
            <a:r>
              <a:rPr lang="en-US" sz="2400" b="1" dirty="0" smtClean="0">
                <a:solidFill>
                  <a:srgbClr val="000000"/>
                </a:solidFill>
              </a:rPr>
              <a:t> 4</a:t>
            </a:r>
          </a:p>
          <a:p>
            <a:pPr algn="ctr" defTabSz="914400">
              <a:spcBef>
                <a:spcPct val="0"/>
              </a:spcBef>
            </a:pPr>
            <a:r>
              <a:rPr lang="en-US" sz="2400" b="1" i="1" dirty="0" smtClean="0">
                <a:solidFill>
                  <a:srgbClr val="000000"/>
                </a:solidFill>
              </a:rPr>
              <a:t>lower bound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636962" y="5295837"/>
            <a:ext cx="2785183" cy="10544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400" dirty="0" err="1" smtClean="0">
                <a:solidFill>
                  <a:srgbClr val="000000"/>
                </a:solidFill>
              </a:rPr>
              <a:t>Makespan</a:t>
            </a:r>
            <a:r>
              <a:rPr lang="en-US" sz="2400" dirty="0" smtClean="0">
                <a:solidFill>
                  <a:srgbClr val="000000"/>
                </a:solidFill>
              </a:rPr>
              <a:t> =</a:t>
            </a:r>
            <a:r>
              <a:rPr lang="en-US" sz="2400" b="1" dirty="0" smtClean="0">
                <a:solidFill>
                  <a:srgbClr val="000000"/>
                </a:solidFill>
              </a:rPr>
              <a:t> 7</a:t>
            </a:r>
          </a:p>
          <a:p>
            <a:pPr algn="ctr">
              <a:spcBef>
                <a:spcPct val="0"/>
              </a:spcBef>
            </a:pPr>
            <a:r>
              <a:rPr lang="en-US" sz="2400" b="1" i="1" dirty="0" smtClean="0">
                <a:solidFill>
                  <a:srgbClr val="000000"/>
                </a:solidFill>
              </a:rPr>
              <a:t>upper bound</a:t>
            </a:r>
          </a:p>
          <a:p>
            <a:pPr algn="ctr" defTabSz="914400">
              <a:spcBef>
                <a:spcPct val="0"/>
              </a:spcBef>
            </a:pPr>
            <a:endParaRPr lang="en-US" sz="2400" b="1" dirty="0" smtClean="0">
              <a:solidFill>
                <a:srgbClr val="000000"/>
              </a:solidFill>
            </a:endParaRPr>
          </a:p>
        </p:txBody>
      </p:sp>
      <p:grpSp>
        <p:nvGrpSpPr>
          <p:cNvPr id="3" name="Group 47"/>
          <p:cNvGrpSpPr/>
          <p:nvPr/>
        </p:nvGrpSpPr>
        <p:grpSpPr>
          <a:xfrm>
            <a:off x="1076310" y="2073751"/>
            <a:ext cx="365760" cy="1700511"/>
            <a:chOff x="1076310" y="1860085"/>
            <a:chExt cx="365760" cy="1700510"/>
          </a:xfrm>
        </p:grpSpPr>
        <p:sp>
          <p:nvSpPr>
            <p:cNvPr id="36" name="Rounded Rectangle 35"/>
            <p:cNvSpPr/>
            <p:nvPr/>
          </p:nvSpPr>
          <p:spPr>
            <a:xfrm>
              <a:off x="1076310" y="1860085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76310" y="2305002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76310" y="3194835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076310" y="2749919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4" name="Group 48"/>
          <p:cNvGrpSpPr/>
          <p:nvPr/>
        </p:nvGrpSpPr>
        <p:grpSpPr>
          <a:xfrm>
            <a:off x="1043187" y="4649732"/>
            <a:ext cx="365760" cy="1700511"/>
            <a:chOff x="1043187" y="4566636"/>
            <a:chExt cx="365760" cy="1700510"/>
          </a:xfrm>
        </p:grpSpPr>
        <p:sp>
          <p:nvSpPr>
            <p:cNvPr id="44" name="Rounded Rectangle 43"/>
            <p:cNvSpPr/>
            <p:nvPr/>
          </p:nvSpPr>
          <p:spPr>
            <a:xfrm>
              <a:off x="1043187" y="4566636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043187" y="5011553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43187" y="5901386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043187" y="5456470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925332"/>
      </p:ext>
    </p:extLst>
  </p:cSld>
  <p:clrMapOvr>
    <a:masterClrMapping/>
  </p:clrMapOvr>
  <p:transition xmlns:p14="http://schemas.microsoft.com/office/powerpoint/2010/main" advTm="49671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|0.1|0|0.2|0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|0.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5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2|8.8|3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0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38178</TotalTime>
  <Words>1290</Words>
  <Application>Microsoft Macintosh PowerPoint</Application>
  <PresentationFormat>On-screen Show (4:3)</PresentationFormat>
  <Paragraphs>239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Module</vt:lpstr>
      <vt:lpstr>Equation</vt:lpstr>
      <vt:lpstr>PowerPoint Presentation</vt:lpstr>
      <vt:lpstr>Unprecedented Data Growth</vt:lpstr>
      <vt:lpstr>MapReduce, why?</vt:lpstr>
      <vt:lpstr>Pig – high-level abstraction on Hadoop</vt:lpstr>
      <vt:lpstr>Motivation</vt:lpstr>
      <vt:lpstr>Contributions</vt:lpstr>
      <vt:lpstr>Outline</vt:lpstr>
      <vt:lpstr>Estimate a single job duration</vt:lpstr>
      <vt:lpstr>Example</vt:lpstr>
      <vt:lpstr>Estimate a single job duration</vt:lpstr>
      <vt:lpstr>Inverse problem: estimate resource allocation  for a single MapReduce job </vt:lpstr>
      <vt:lpstr>Concurrent job execution in a Pig program</vt:lpstr>
      <vt:lpstr>Completion time estimates for Pig Programs</vt:lpstr>
      <vt:lpstr>Completion time estimates for Pig Programs</vt:lpstr>
      <vt:lpstr>Resource estimates for a Pig program:  the  basic approach</vt:lpstr>
      <vt:lpstr>Resource estimates for a Pig program:  the  refined approach</vt:lpstr>
      <vt:lpstr>Experimental setup</vt:lpstr>
      <vt:lpstr>Workloads</vt:lpstr>
      <vt:lpstr>Datasets</vt:lpstr>
      <vt:lpstr>PigMix case study</vt:lpstr>
      <vt:lpstr>PigMix case study</vt:lpstr>
      <vt:lpstr>Performance improvements with optimized concurrent job scheduling</vt:lpstr>
      <vt:lpstr>Resource allocation estimates for optimized program execution</vt:lpstr>
      <vt:lpstr>Conclusion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Modeling and Optimization for Pig program</dc:title>
  <dc:creator>Zhuoyao Zhang</dc:creator>
  <cp:lastModifiedBy>Abhishek Verma</cp:lastModifiedBy>
  <cp:revision>746</cp:revision>
  <dcterms:created xsi:type="dcterms:W3CDTF">2011-07-20T21:18:49Z</dcterms:created>
  <dcterms:modified xsi:type="dcterms:W3CDTF">2012-10-01T05:20:35Z</dcterms:modified>
</cp:coreProperties>
</file>