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charts/chart4.xml" ContentType="application/vnd.openxmlformats-officedocument.drawingml.chart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charts/chart5.xml" ContentType="application/vnd.openxmlformats-officedocument.drawingml.chart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diagrams/layout1.xml" ContentType="application/vnd.openxmlformats-officedocument.drawingml.diagramLayout+xml"/>
  <Default Extension="pdf" ContentType="application/pdf"/>
  <Override PartName="/ppt/diagrams/quickStyle1.xml" ContentType="application/vnd.openxmlformats-officedocument.drawingml.diagramStyl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3" r:id="rId3"/>
    <p:sldId id="258" r:id="rId4"/>
    <p:sldId id="259" r:id="rId5"/>
    <p:sldId id="262" r:id="rId6"/>
    <p:sldId id="287" r:id="rId7"/>
    <p:sldId id="264" r:id="rId8"/>
    <p:sldId id="263" r:id="rId9"/>
    <p:sldId id="271" r:id="rId10"/>
    <p:sldId id="285" r:id="rId11"/>
    <p:sldId id="270" r:id="rId12"/>
    <p:sldId id="269" r:id="rId13"/>
    <p:sldId id="272" r:id="rId14"/>
    <p:sldId id="273" r:id="rId15"/>
    <p:sldId id="289" r:id="rId16"/>
    <p:sldId id="275" r:id="rId17"/>
    <p:sldId id="282" r:id="rId18"/>
    <p:sldId id="276" r:id="rId19"/>
    <p:sldId id="277" r:id="rId20"/>
    <p:sldId id="278" r:id="rId21"/>
    <p:sldId id="279" r:id="rId22"/>
    <p:sldId id="280" r:id="rId23"/>
    <p:sldId id="281" r:id="rId24"/>
    <p:sldId id="288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Documents:LAD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Desktop:WordcountLinea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Documents:LAD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Sheet1!$B$56</c:f>
              <c:strCache>
                <c:ptCount val="1"/>
                <c:pt idx="0">
                  <c:v>Predicted Min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Sheet1!$A$57:$A$60</c:f>
              <c:strCache>
                <c:ptCount val="4"/>
                <c:pt idx="0">
                  <c:v>Twitter</c:v>
                </c:pt>
                <c:pt idx="1">
                  <c:v>Sort</c:v>
                </c:pt>
                <c:pt idx="2">
                  <c:v>WikiTrends</c:v>
                </c:pt>
                <c:pt idx="3">
                  <c:v>WordCount</c:v>
                </c:pt>
              </c:strCache>
            </c:strRef>
          </c:cat>
          <c:val>
            <c:numRef>
              <c:f>Sheet1!$B$57:$B$60</c:f>
              <c:numCache>
                <c:formatCode>General</c:formatCode>
                <c:ptCount val="4"/>
                <c:pt idx="0">
                  <c:v>258.0</c:v>
                </c:pt>
                <c:pt idx="1">
                  <c:v>188.0</c:v>
                </c:pt>
                <c:pt idx="2">
                  <c:v>527.0</c:v>
                </c:pt>
                <c:pt idx="3">
                  <c:v>495.0</c:v>
                </c:pt>
              </c:numCache>
            </c:numRef>
          </c:val>
        </c:ser>
        <c:ser>
          <c:idx val="1"/>
          <c:order val="1"/>
          <c:tx>
            <c:strRef>
              <c:f>Sheet1!$C$56</c:f>
              <c:strCache>
                <c:ptCount val="1"/>
                <c:pt idx="0">
                  <c:v>Measured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Sheet1!$A$57:$A$60</c:f>
              <c:strCache>
                <c:ptCount val="4"/>
                <c:pt idx="0">
                  <c:v>Twitter</c:v>
                </c:pt>
                <c:pt idx="1">
                  <c:v>Sort</c:v>
                </c:pt>
                <c:pt idx="2">
                  <c:v>WikiTrends</c:v>
                </c:pt>
                <c:pt idx="3">
                  <c:v>WordCount</c:v>
                </c:pt>
              </c:strCache>
            </c:strRef>
          </c:cat>
          <c:val>
            <c:numRef>
              <c:f>Sheet1!$C$57:$C$60</c:f>
              <c:numCache>
                <c:formatCode>General</c:formatCode>
                <c:ptCount val="4"/>
                <c:pt idx="0">
                  <c:v>323.0</c:v>
                </c:pt>
                <c:pt idx="1">
                  <c:v>257.0</c:v>
                </c:pt>
                <c:pt idx="2">
                  <c:v>648.0</c:v>
                </c:pt>
                <c:pt idx="3">
                  <c:v>526.0</c:v>
                </c:pt>
              </c:numCache>
            </c:numRef>
          </c:val>
        </c:ser>
        <c:ser>
          <c:idx val="2"/>
          <c:order val="2"/>
          <c:tx>
            <c:strRef>
              <c:f>Sheet1!$D$56</c:f>
              <c:strCache>
                <c:ptCount val="1"/>
                <c:pt idx="0">
                  <c:v>Predicted Max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Sheet1!$A$57:$A$60</c:f>
              <c:strCache>
                <c:ptCount val="4"/>
                <c:pt idx="0">
                  <c:v>Twitter</c:v>
                </c:pt>
                <c:pt idx="1">
                  <c:v>Sort</c:v>
                </c:pt>
                <c:pt idx="2">
                  <c:v>WikiTrends</c:v>
                </c:pt>
                <c:pt idx="3">
                  <c:v>WordCount</c:v>
                </c:pt>
              </c:strCache>
            </c:strRef>
          </c:cat>
          <c:val>
            <c:numRef>
              <c:f>Sheet1!$D$57:$D$60</c:f>
              <c:numCache>
                <c:formatCode>General</c:formatCode>
                <c:ptCount val="4"/>
                <c:pt idx="0">
                  <c:v>448.0</c:v>
                </c:pt>
                <c:pt idx="1">
                  <c:v>270.0</c:v>
                </c:pt>
                <c:pt idx="2">
                  <c:v>661.0</c:v>
                </c:pt>
                <c:pt idx="3">
                  <c:v>550.0</c:v>
                </c:pt>
              </c:numCache>
            </c:numRef>
          </c:val>
        </c:ser>
        <c:axId val="557112056"/>
        <c:axId val="557106200"/>
      </c:barChart>
      <c:catAx>
        <c:axId val="557112056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57106200"/>
        <c:crosses val="autoZero"/>
        <c:auto val="1"/>
        <c:lblAlgn val="ctr"/>
        <c:lblOffset val="100"/>
      </c:catAx>
      <c:valAx>
        <c:axId val="5571062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Job completion time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5711205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lineMarker"/>
        <c:ser>
          <c:idx val="0"/>
          <c:order val="0"/>
          <c:tx>
            <c:strRef>
              <c:f>Sheet1!$O$48</c:f>
              <c:strCache>
                <c:ptCount val="1"/>
                <c:pt idx="0">
                  <c:v>Shuffle Avg</c:v>
                </c:pt>
              </c:strCache>
            </c:strRef>
          </c:tx>
          <c:spPr>
            <a:ln w="28575">
              <a:noFill/>
            </a:ln>
          </c:spPr>
          <c:trendline>
            <c:spPr>
              <a:ln w="22225" cap="rnd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none" w="med" len="med"/>
              </a:ln>
            </c:spPr>
            <c:trendlineType val="linear"/>
          </c:trendline>
          <c:xVal>
            <c:numRef>
              <c:f>Sheet1!$N$49:$N$58</c:f>
              <c:numCache>
                <c:formatCode>General</c:formatCode>
                <c:ptCount val="10"/>
                <c:pt idx="0">
                  <c:v>4.375</c:v>
                </c:pt>
                <c:pt idx="1">
                  <c:v>8.75</c:v>
                </c:pt>
                <c:pt idx="2">
                  <c:v>13.125</c:v>
                </c:pt>
                <c:pt idx="3">
                  <c:v>17.5</c:v>
                </c:pt>
                <c:pt idx="4">
                  <c:v>21.875</c:v>
                </c:pt>
                <c:pt idx="5">
                  <c:v>26.25</c:v>
                </c:pt>
                <c:pt idx="6">
                  <c:v>30.625</c:v>
                </c:pt>
                <c:pt idx="7">
                  <c:v>35.0</c:v>
                </c:pt>
                <c:pt idx="8">
                  <c:v>39.375</c:v>
                </c:pt>
                <c:pt idx="9">
                  <c:v>43.75</c:v>
                </c:pt>
              </c:numCache>
            </c:numRef>
          </c:xVal>
          <c:yVal>
            <c:numRef>
              <c:f>Sheet1!$O$49:$O$58</c:f>
              <c:numCache>
                <c:formatCode>General</c:formatCode>
                <c:ptCount val="10"/>
                <c:pt idx="0">
                  <c:v>10.3865</c:v>
                </c:pt>
                <c:pt idx="1">
                  <c:v>13.379</c:v>
                </c:pt>
                <c:pt idx="2">
                  <c:v>15.5425</c:v>
                </c:pt>
                <c:pt idx="3">
                  <c:v>17.8015</c:v>
                </c:pt>
                <c:pt idx="4">
                  <c:v>20.979</c:v>
                </c:pt>
                <c:pt idx="5">
                  <c:v>23.9025</c:v>
                </c:pt>
                <c:pt idx="6">
                  <c:v>26.5895</c:v>
                </c:pt>
                <c:pt idx="7">
                  <c:v>29.5205</c:v>
                </c:pt>
                <c:pt idx="8">
                  <c:v>33.3675</c:v>
                </c:pt>
                <c:pt idx="9">
                  <c:v>36.859</c:v>
                </c:pt>
              </c:numCache>
            </c:numRef>
          </c:yVal>
        </c:ser>
        <c:ser>
          <c:idx val="1"/>
          <c:order val="1"/>
          <c:tx>
            <c:strRef>
              <c:f>Sheet1!$P$48</c:f>
              <c:strCache>
                <c:ptCount val="1"/>
                <c:pt idx="0">
                  <c:v>Shuffle Max</c:v>
                </c:pt>
              </c:strCache>
            </c:strRef>
          </c:tx>
          <c:spPr>
            <a:ln w="28575">
              <a:noFill/>
            </a:ln>
          </c:spPr>
          <c:trendline>
            <c:spPr>
              <a:ln w="22225" cap="rnd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none" w="med" len="med"/>
              </a:ln>
            </c:spPr>
            <c:trendlineType val="linear"/>
          </c:trendline>
          <c:xVal>
            <c:numRef>
              <c:f>Sheet1!$N$49:$N$58</c:f>
              <c:numCache>
                <c:formatCode>General</c:formatCode>
                <c:ptCount val="10"/>
                <c:pt idx="0">
                  <c:v>4.375</c:v>
                </c:pt>
                <c:pt idx="1">
                  <c:v>8.75</c:v>
                </c:pt>
                <c:pt idx="2">
                  <c:v>13.125</c:v>
                </c:pt>
                <c:pt idx="3">
                  <c:v>17.5</c:v>
                </c:pt>
                <c:pt idx="4">
                  <c:v>21.875</c:v>
                </c:pt>
                <c:pt idx="5">
                  <c:v>26.25</c:v>
                </c:pt>
                <c:pt idx="6">
                  <c:v>30.625</c:v>
                </c:pt>
                <c:pt idx="7">
                  <c:v>35.0</c:v>
                </c:pt>
                <c:pt idx="8">
                  <c:v>39.375</c:v>
                </c:pt>
                <c:pt idx="9">
                  <c:v>43.75</c:v>
                </c:pt>
              </c:numCache>
            </c:numRef>
          </c:xVal>
          <c:yVal>
            <c:numRef>
              <c:f>Sheet1!$P$49:$P$58</c:f>
              <c:numCache>
                <c:formatCode>General</c:formatCode>
                <c:ptCount val="10"/>
                <c:pt idx="0">
                  <c:v>14.725</c:v>
                </c:pt>
                <c:pt idx="1">
                  <c:v>17.356</c:v>
                </c:pt>
                <c:pt idx="2">
                  <c:v>21.229</c:v>
                </c:pt>
                <c:pt idx="3">
                  <c:v>23.4295</c:v>
                </c:pt>
                <c:pt idx="4">
                  <c:v>25.953</c:v>
                </c:pt>
                <c:pt idx="5">
                  <c:v>30.371</c:v>
                </c:pt>
                <c:pt idx="6">
                  <c:v>32.472</c:v>
                </c:pt>
                <c:pt idx="7">
                  <c:v>36.5655</c:v>
                </c:pt>
                <c:pt idx="8">
                  <c:v>38.791</c:v>
                </c:pt>
                <c:pt idx="9">
                  <c:v>43.0735</c:v>
                </c:pt>
              </c:numCache>
            </c:numRef>
          </c:yVal>
        </c:ser>
        <c:ser>
          <c:idx val="2"/>
          <c:order val="2"/>
          <c:tx>
            <c:strRef>
              <c:f>Sheet1!$Q$48</c:f>
              <c:strCache>
                <c:ptCount val="1"/>
                <c:pt idx="0">
                  <c:v>Reduce Avg</c:v>
                </c:pt>
              </c:strCache>
            </c:strRef>
          </c:tx>
          <c:spPr>
            <a:ln w="28575">
              <a:noFill/>
            </a:ln>
          </c:spPr>
          <c:trendline>
            <c:spPr>
              <a:ln w="22225" cap="rnd" cmpd="sng" algn="ctr">
                <a:solidFill>
                  <a:srgbClr val="9BBB59"/>
                </a:solidFill>
                <a:prstDash val="solid"/>
                <a:round/>
                <a:headEnd type="none" w="med" len="med"/>
                <a:tailEnd type="none" w="med" len="med"/>
              </a:ln>
            </c:spPr>
            <c:trendlineType val="linear"/>
          </c:trendline>
          <c:xVal>
            <c:numRef>
              <c:f>Sheet1!$N$49:$N$58</c:f>
              <c:numCache>
                <c:formatCode>General</c:formatCode>
                <c:ptCount val="10"/>
                <c:pt idx="0">
                  <c:v>4.375</c:v>
                </c:pt>
                <c:pt idx="1">
                  <c:v>8.75</c:v>
                </c:pt>
                <c:pt idx="2">
                  <c:v>13.125</c:v>
                </c:pt>
                <c:pt idx="3">
                  <c:v>17.5</c:v>
                </c:pt>
                <c:pt idx="4">
                  <c:v>21.875</c:v>
                </c:pt>
                <c:pt idx="5">
                  <c:v>26.25</c:v>
                </c:pt>
                <c:pt idx="6">
                  <c:v>30.625</c:v>
                </c:pt>
                <c:pt idx="7">
                  <c:v>35.0</c:v>
                </c:pt>
                <c:pt idx="8">
                  <c:v>39.375</c:v>
                </c:pt>
                <c:pt idx="9">
                  <c:v>43.75</c:v>
                </c:pt>
              </c:numCache>
            </c:numRef>
          </c:xVal>
          <c:yVal>
            <c:numRef>
              <c:f>Sheet1!$Q$49:$Q$58</c:f>
              <c:numCache>
                <c:formatCode>General</c:formatCode>
                <c:ptCount val="10"/>
                <c:pt idx="0">
                  <c:v>4.047</c:v>
                </c:pt>
                <c:pt idx="1">
                  <c:v>5.890499999999998</c:v>
                </c:pt>
                <c:pt idx="2">
                  <c:v>7.137499999999997</c:v>
                </c:pt>
                <c:pt idx="3">
                  <c:v>8.626</c:v>
                </c:pt>
                <c:pt idx="4">
                  <c:v>9.565</c:v>
                </c:pt>
                <c:pt idx="5">
                  <c:v>10.8095</c:v>
                </c:pt>
                <c:pt idx="6">
                  <c:v>11.483</c:v>
                </c:pt>
                <c:pt idx="7">
                  <c:v>12.0285</c:v>
                </c:pt>
                <c:pt idx="8">
                  <c:v>12.59</c:v>
                </c:pt>
                <c:pt idx="9">
                  <c:v>13.1725</c:v>
                </c:pt>
              </c:numCache>
            </c:numRef>
          </c:yVal>
        </c:ser>
        <c:ser>
          <c:idx val="3"/>
          <c:order val="3"/>
          <c:tx>
            <c:strRef>
              <c:f>Sheet1!$R$48</c:f>
              <c:strCache>
                <c:ptCount val="1"/>
                <c:pt idx="0">
                  <c:v>Reduce Max</c:v>
                </c:pt>
              </c:strCache>
            </c:strRef>
          </c:tx>
          <c:spPr>
            <a:ln w="28575">
              <a:noFill/>
            </a:ln>
          </c:spPr>
          <c:trendline>
            <c:spPr>
              <a:ln w="22225" cap="rnd" cmpd="sng" algn="ctr">
                <a:solidFill>
                  <a:srgbClr val="8064A2"/>
                </a:solidFill>
                <a:prstDash val="solid"/>
                <a:round/>
                <a:headEnd type="none" w="med" len="med"/>
                <a:tailEnd type="none" w="med" len="med"/>
              </a:ln>
            </c:spPr>
            <c:trendlineType val="linear"/>
          </c:trendline>
          <c:xVal>
            <c:numRef>
              <c:f>Sheet1!$N$49:$N$58</c:f>
              <c:numCache>
                <c:formatCode>General</c:formatCode>
                <c:ptCount val="10"/>
                <c:pt idx="0">
                  <c:v>4.375</c:v>
                </c:pt>
                <c:pt idx="1">
                  <c:v>8.75</c:v>
                </c:pt>
                <c:pt idx="2">
                  <c:v>13.125</c:v>
                </c:pt>
                <c:pt idx="3">
                  <c:v>17.5</c:v>
                </c:pt>
                <c:pt idx="4">
                  <c:v>21.875</c:v>
                </c:pt>
                <c:pt idx="5">
                  <c:v>26.25</c:v>
                </c:pt>
                <c:pt idx="6">
                  <c:v>30.625</c:v>
                </c:pt>
                <c:pt idx="7">
                  <c:v>35.0</c:v>
                </c:pt>
                <c:pt idx="8">
                  <c:v>39.375</c:v>
                </c:pt>
                <c:pt idx="9">
                  <c:v>43.75</c:v>
                </c:pt>
              </c:numCache>
            </c:numRef>
          </c:xVal>
          <c:yVal>
            <c:numRef>
              <c:f>Sheet1!$R$49:$R$58</c:f>
              <c:numCache>
                <c:formatCode>General</c:formatCode>
                <c:ptCount val="10"/>
                <c:pt idx="0">
                  <c:v>6.114499999999997</c:v>
                </c:pt>
                <c:pt idx="1">
                  <c:v>8.710999999999998</c:v>
                </c:pt>
                <c:pt idx="2">
                  <c:v>11.107</c:v>
                </c:pt>
                <c:pt idx="3">
                  <c:v>12.1755</c:v>
                </c:pt>
                <c:pt idx="4">
                  <c:v>13.232</c:v>
                </c:pt>
                <c:pt idx="5">
                  <c:v>16.0425</c:v>
                </c:pt>
                <c:pt idx="6">
                  <c:v>14.9665</c:v>
                </c:pt>
                <c:pt idx="7">
                  <c:v>14.994</c:v>
                </c:pt>
                <c:pt idx="8">
                  <c:v>15.9515</c:v>
                </c:pt>
                <c:pt idx="9">
                  <c:v>15.965</c:v>
                </c:pt>
              </c:numCache>
            </c:numRef>
          </c:yVal>
        </c:ser>
        <c:axId val="557193416"/>
        <c:axId val="557200680"/>
      </c:scatterChart>
      <c:valAx>
        <c:axId val="5571934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Size of input dataset (in GB)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57200680"/>
        <c:crosses val="autoZero"/>
        <c:crossBetween val="midCat"/>
      </c:valAx>
      <c:valAx>
        <c:axId val="55720068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Duration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5719341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Sheet1!$B$62</c:f>
              <c:strCache>
                <c:ptCount val="1"/>
                <c:pt idx="0">
                  <c:v>Predicted Min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Sheet1!$A$63:$A$66</c:f>
              <c:strCache>
                <c:ptCount val="4"/>
                <c:pt idx="0">
                  <c:v>Twitter</c:v>
                </c:pt>
                <c:pt idx="1">
                  <c:v>Sort</c:v>
                </c:pt>
                <c:pt idx="2">
                  <c:v>WikiTrends</c:v>
                </c:pt>
                <c:pt idx="3">
                  <c:v>WordCount</c:v>
                </c:pt>
              </c:strCache>
            </c:strRef>
          </c:cat>
          <c:val>
            <c:numRef>
              <c:f>Sheet1!$B$63:$B$66</c:f>
              <c:numCache>
                <c:formatCode>General</c:formatCode>
                <c:ptCount val="4"/>
                <c:pt idx="0">
                  <c:v>390.0</c:v>
                </c:pt>
                <c:pt idx="1">
                  <c:v>466.824</c:v>
                </c:pt>
                <c:pt idx="2">
                  <c:v>671.703</c:v>
                </c:pt>
                <c:pt idx="3">
                  <c:v>555.719</c:v>
                </c:pt>
              </c:numCache>
            </c:numRef>
          </c:val>
        </c:ser>
        <c:ser>
          <c:idx val="1"/>
          <c:order val="1"/>
          <c:tx>
            <c:strRef>
              <c:f>Sheet1!$C$62</c:f>
              <c:strCache>
                <c:ptCount val="1"/>
                <c:pt idx="0">
                  <c:v>Measured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Sheet1!$A$63:$A$66</c:f>
              <c:strCache>
                <c:ptCount val="4"/>
                <c:pt idx="0">
                  <c:v>Twitter</c:v>
                </c:pt>
                <c:pt idx="1">
                  <c:v>Sort</c:v>
                </c:pt>
                <c:pt idx="2">
                  <c:v>WikiTrends</c:v>
                </c:pt>
                <c:pt idx="3">
                  <c:v>WordCount</c:v>
                </c:pt>
              </c:strCache>
            </c:strRef>
          </c:cat>
          <c:val>
            <c:numRef>
              <c:f>Sheet1!$C$63:$C$66</c:f>
              <c:numCache>
                <c:formatCode>General</c:formatCode>
                <c:ptCount val="4"/>
                <c:pt idx="0">
                  <c:v>460.0</c:v>
                </c:pt>
                <c:pt idx="1">
                  <c:v>536.0</c:v>
                </c:pt>
                <c:pt idx="2">
                  <c:v>741.0</c:v>
                </c:pt>
                <c:pt idx="3">
                  <c:v>605.0</c:v>
                </c:pt>
              </c:numCache>
            </c:numRef>
          </c:val>
        </c:ser>
        <c:ser>
          <c:idx val="2"/>
          <c:order val="2"/>
          <c:tx>
            <c:strRef>
              <c:f>Sheet1!$D$62</c:f>
              <c:strCache>
                <c:ptCount val="1"/>
                <c:pt idx="0">
                  <c:v>Predicted Max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Sheet1!$A$63:$A$66</c:f>
              <c:strCache>
                <c:ptCount val="4"/>
                <c:pt idx="0">
                  <c:v>Twitter</c:v>
                </c:pt>
                <c:pt idx="1">
                  <c:v>Sort</c:v>
                </c:pt>
                <c:pt idx="2">
                  <c:v>WikiTrends</c:v>
                </c:pt>
                <c:pt idx="3">
                  <c:v>WordCount</c:v>
                </c:pt>
              </c:strCache>
            </c:strRef>
          </c:cat>
          <c:val>
            <c:numRef>
              <c:f>Sheet1!$D$63:$D$66</c:f>
              <c:numCache>
                <c:formatCode>General</c:formatCode>
                <c:ptCount val="4"/>
                <c:pt idx="0">
                  <c:v>578.0</c:v>
                </c:pt>
                <c:pt idx="1">
                  <c:v>629.493</c:v>
                </c:pt>
                <c:pt idx="2">
                  <c:v>808.5669999999997</c:v>
                </c:pt>
                <c:pt idx="3">
                  <c:v>615.4640000000001</c:v>
                </c:pt>
              </c:numCache>
            </c:numRef>
          </c:val>
        </c:ser>
        <c:axId val="557227656"/>
        <c:axId val="557245368"/>
      </c:barChart>
      <c:catAx>
        <c:axId val="557227656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57245368"/>
        <c:crosses val="autoZero"/>
        <c:auto val="1"/>
        <c:lblAlgn val="ctr"/>
        <c:lblOffset val="100"/>
      </c:catAx>
      <c:valAx>
        <c:axId val="5572453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Job completion time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5722765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Lower Bound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9"/>
            <c:spPr>
              <a:solidFill>
                <a:srgbClr val="C0504D"/>
              </a:solidFill>
              <a:ln>
                <a:noFill/>
              </a:ln>
            </c:spPr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64.0</c:v>
                </c:pt>
                <c:pt idx="1">
                  <c:v>63.0</c:v>
                </c:pt>
                <c:pt idx="2">
                  <c:v>62.0</c:v>
                </c:pt>
                <c:pt idx="3">
                  <c:v>61.0</c:v>
                </c:pt>
                <c:pt idx="4">
                  <c:v>60.0</c:v>
                </c:pt>
                <c:pt idx="5">
                  <c:v>59.0</c:v>
                </c:pt>
                <c:pt idx="6">
                  <c:v>58.0</c:v>
                </c:pt>
                <c:pt idx="7">
                  <c:v>57.0</c:v>
                </c:pt>
                <c:pt idx="8">
                  <c:v>56.0</c:v>
                </c:pt>
                <c:pt idx="9">
                  <c:v>55.0</c:v>
                </c:pt>
                <c:pt idx="10">
                  <c:v>54.0</c:v>
                </c:pt>
                <c:pt idx="11">
                  <c:v>53.0</c:v>
                </c:pt>
                <c:pt idx="12">
                  <c:v>52.0</c:v>
                </c:pt>
                <c:pt idx="13">
                  <c:v>51.0</c:v>
                </c:pt>
                <c:pt idx="14">
                  <c:v>50.0</c:v>
                </c:pt>
                <c:pt idx="15">
                  <c:v>49.0</c:v>
                </c:pt>
                <c:pt idx="16">
                  <c:v>48.0</c:v>
                </c:pt>
                <c:pt idx="17">
                  <c:v>47.0</c:v>
                </c:pt>
                <c:pt idx="18">
                  <c:v>46.0</c:v>
                </c:pt>
                <c:pt idx="19">
                  <c:v>45.0</c:v>
                </c:pt>
                <c:pt idx="20">
                  <c:v>44.0</c:v>
                </c:pt>
                <c:pt idx="21">
                  <c:v>43.0</c:v>
                </c:pt>
                <c:pt idx="22">
                  <c:v>42.0</c:v>
                </c:pt>
                <c:pt idx="23">
                  <c:v>41.0</c:v>
                </c:pt>
                <c:pt idx="24">
                  <c:v>40.0</c:v>
                </c:pt>
                <c:pt idx="25">
                  <c:v>39.0</c:v>
                </c:pt>
                <c:pt idx="26">
                  <c:v>38.0</c:v>
                </c:pt>
                <c:pt idx="27">
                  <c:v>37.0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11.0</c:v>
                </c:pt>
                <c:pt idx="1">
                  <c:v>11.0</c:v>
                </c:pt>
                <c:pt idx="2">
                  <c:v>11.0</c:v>
                </c:pt>
                <c:pt idx="3">
                  <c:v>11.0</c:v>
                </c:pt>
                <c:pt idx="4">
                  <c:v>12.0</c:v>
                </c:pt>
                <c:pt idx="5">
                  <c:v>12.0</c:v>
                </c:pt>
                <c:pt idx="6">
                  <c:v>12.0</c:v>
                </c:pt>
                <c:pt idx="7">
                  <c:v>12.0</c:v>
                </c:pt>
                <c:pt idx="8">
                  <c:v>13.0</c:v>
                </c:pt>
                <c:pt idx="9">
                  <c:v>13.0</c:v>
                </c:pt>
                <c:pt idx="10">
                  <c:v>13.0</c:v>
                </c:pt>
                <c:pt idx="11">
                  <c:v>14.0</c:v>
                </c:pt>
                <c:pt idx="12">
                  <c:v>14.0</c:v>
                </c:pt>
                <c:pt idx="13">
                  <c:v>15.0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23.0</c:v>
                </c:pt>
                <c:pt idx="22">
                  <c:v>25.0</c:v>
                </c:pt>
                <c:pt idx="23">
                  <c:v>28.0</c:v>
                </c:pt>
                <c:pt idx="24">
                  <c:v>32.0</c:v>
                </c:pt>
                <c:pt idx="25">
                  <c:v>37.0</c:v>
                </c:pt>
                <c:pt idx="26">
                  <c:v>44.0</c:v>
                </c:pt>
                <c:pt idx="27">
                  <c:v>55.0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8"/>
            <c:spPr>
              <a:solidFill>
                <a:schemeClr val="tx2"/>
              </a:solidFill>
              <a:ln>
                <a:noFill/>
              </a:ln>
            </c:spPr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64.0</c:v>
                </c:pt>
                <c:pt idx="1">
                  <c:v>63.0</c:v>
                </c:pt>
                <c:pt idx="2">
                  <c:v>62.0</c:v>
                </c:pt>
                <c:pt idx="3">
                  <c:v>61.0</c:v>
                </c:pt>
                <c:pt idx="4">
                  <c:v>60.0</c:v>
                </c:pt>
                <c:pt idx="5">
                  <c:v>59.0</c:v>
                </c:pt>
                <c:pt idx="6">
                  <c:v>58.0</c:v>
                </c:pt>
                <c:pt idx="7">
                  <c:v>57.0</c:v>
                </c:pt>
                <c:pt idx="8">
                  <c:v>56.0</c:v>
                </c:pt>
                <c:pt idx="9">
                  <c:v>55.0</c:v>
                </c:pt>
                <c:pt idx="10">
                  <c:v>54.0</c:v>
                </c:pt>
                <c:pt idx="11">
                  <c:v>53.0</c:v>
                </c:pt>
                <c:pt idx="12">
                  <c:v>52.0</c:v>
                </c:pt>
                <c:pt idx="13">
                  <c:v>51.0</c:v>
                </c:pt>
                <c:pt idx="14">
                  <c:v>50.0</c:v>
                </c:pt>
                <c:pt idx="15">
                  <c:v>49.0</c:v>
                </c:pt>
                <c:pt idx="16">
                  <c:v>48.0</c:v>
                </c:pt>
                <c:pt idx="17">
                  <c:v>47.0</c:v>
                </c:pt>
                <c:pt idx="18">
                  <c:v>46.0</c:v>
                </c:pt>
                <c:pt idx="19">
                  <c:v>45.0</c:v>
                </c:pt>
                <c:pt idx="20">
                  <c:v>44.0</c:v>
                </c:pt>
                <c:pt idx="21">
                  <c:v>43.0</c:v>
                </c:pt>
                <c:pt idx="22">
                  <c:v>42.0</c:v>
                </c:pt>
                <c:pt idx="23">
                  <c:v>41.0</c:v>
                </c:pt>
                <c:pt idx="24">
                  <c:v>40.0</c:v>
                </c:pt>
                <c:pt idx="25">
                  <c:v>39.0</c:v>
                </c:pt>
                <c:pt idx="26">
                  <c:v>38.0</c:v>
                </c:pt>
                <c:pt idx="27">
                  <c:v>37.0</c:v>
                </c:pt>
              </c:numCache>
            </c:numRef>
          </c:xVal>
          <c:yVal>
            <c:numRef>
              <c:f>Sheet1!$C$2:$C$29</c:f>
              <c:numCache>
                <c:formatCode>General</c:formatCode>
                <c:ptCount val="28"/>
                <c:pt idx="0">
                  <c:v>13.0</c:v>
                </c:pt>
                <c:pt idx="1">
                  <c:v>14.0</c:v>
                </c:pt>
                <c:pt idx="2">
                  <c:v>14.0</c:v>
                </c:pt>
                <c:pt idx="3">
                  <c:v>14.0</c:v>
                </c:pt>
                <c:pt idx="4">
                  <c:v>15.0</c:v>
                </c:pt>
                <c:pt idx="5">
                  <c:v>15.0</c:v>
                </c:pt>
                <c:pt idx="6">
                  <c:v>16.0</c:v>
                </c:pt>
                <c:pt idx="7">
                  <c:v>16.0</c:v>
                </c:pt>
                <c:pt idx="8">
                  <c:v>17.0</c:v>
                </c:pt>
                <c:pt idx="9">
                  <c:v>17.0</c:v>
                </c:pt>
                <c:pt idx="10">
                  <c:v>18.0</c:v>
                </c:pt>
                <c:pt idx="11">
                  <c:v>19.0</c:v>
                </c:pt>
                <c:pt idx="12">
                  <c:v>20.0</c:v>
                </c:pt>
                <c:pt idx="13">
                  <c:v>21.0</c:v>
                </c:pt>
                <c:pt idx="14">
                  <c:v>22.0</c:v>
                </c:pt>
                <c:pt idx="15">
                  <c:v>23.0</c:v>
                </c:pt>
                <c:pt idx="16">
                  <c:v>25.0</c:v>
                </c:pt>
                <c:pt idx="17">
                  <c:v>27.0</c:v>
                </c:pt>
                <c:pt idx="18">
                  <c:v>29.0</c:v>
                </c:pt>
                <c:pt idx="19">
                  <c:v>32.0</c:v>
                </c:pt>
                <c:pt idx="20">
                  <c:v>36.0</c:v>
                </c:pt>
                <c:pt idx="21">
                  <c:v>41.0</c:v>
                </c:pt>
                <c:pt idx="22">
                  <c:v>49.0</c:v>
                </c:pt>
                <c:pt idx="23">
                  <c:v>60.0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 bound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9"/>
            <c:spPr>
              <a:solidFill>
                <a:schemeClr val="accent3"/>
              </a:solidFill>
            </c:spPr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64.0</c:v>
                </c:pt>
                <c:pt idx="1">
                  <c:v>63.0</c:v>
                </c:pt>
                <c:pt idx="2">
                  <c:v>62.0</c:v>
                </c:pt>
                <c:pt idx="3">
                  <c:v>61.0</c:v>
                </c:pt>
                <c:pt idx="4">
                  <c:v>60.0</c:v>
                </c:pt>
                <c:pt idx="5">
                  <c:v>59.0</c:v>
                </c:pt>
                <c:pt idx="6">
                  <c:v>58.0</c:v>
                </c:pt>
                <c:pt idx="7">
                  <c:v>57.0</c:v>
                </c:pt>
                <c:pt idx="8">
                  <c:v>56.0</c:v>
                </c:pt>
                <c:pt idx="9">
                  <c:v>55.0</c:v>
                </c:pt>
                <c:pt idx="10">
                  <c:v>54.0</c:v>
                </c:pt>
                <c:pt idx="11">
                  <c:v>53.0</c:v>
                </c:pt>
                <c:pt idx="12">
                  <c:v>52.0</c:v>
                </c:pt>
                <c:pt idx="13">
                  <c:v>51.0</c:v>
                </c:pt>
                <c:pt idx="14">
                  <c:v>50.0</c:v>
                </c:pt>
                <c:pt idx="15">
                  <c:v>49.0</c:v>
                </c:pt>
                <c:pt idx="16">
                  <c:v>48.0</c:v>
                </c:pt>
                <c:pt idx="17">
                  <c:v>47.0</c:v>
                </c:pt>
                <c:pt idx="18">
                  <c:v>46.0</c:v>
                </c:pt>
                <c:pt idx="19">
                  <c:v>45.0</c:v>
                </c:pt>
                <c:pt idx="20">
                  <c:v>44.0</c:v>
                </c:pt>
                <c:pt idx="21">
                  <c:v>43.0</c:v>
                </c:pt>
                <c:pt idx="22">
                  <c:v>42.0</c:v>
                </c:pt>
                <c:pt idx="23">
                  <c:v>41.0</c:v>
                </c:pt>
                <c:pt idx="24">
                  <c:v>40.0</c:v>
                </c:pt>
                <c:pt idx="25">
                  <c:v>39.0</c:v>
                </c:pt>
                <c:pt idx="26">
                  <c:v>38.0</c:v>
                </c:pt>
                <c:pt idx="27">
                  <c:v>37.0</c:v>
                </c:pt>
              </c:numCache>
            </c:numRef>
          </c:xVal>
          <c:yVal>
            <c:numRef>
              <c:f>Sheet1!$D$2:$D$29</c:f>
              <c:numCache>
                <c:formatCode>General</c:formatCode>
                <c:ptCount val="28"/>
                <c:pt idx="0">
                  <c:v>18.0</c:v>
                </c:pt>
                <c:pt idx="1">
                  <c:v>18.0</c:v>
                </c:pt>
                <c:pt idx="2">
                  <c:v>19.0</c:v>
                </c:pt>
                <c:pt idx="3">
                  <c:v>20.0</c:v>
                </c:pt>
                <c:pt idx="4">
                  <c:v>20.0</c:v>
                </c:pt>
                <c:pt idx="5">
                  <c:v>21.0</c:v>
                </c:pt>
                <c:pt idx="6">
                  <c:v>22.0</c:v>
                </c:pt>
                <c:pt idx="7">
                  <c:v>23.0</c:v>
                </c:pt>
                <c:pt idx="8">
                  <c:v>24.0</c:v>
                </c:pt>
                <c:pt idx="9">
                  <c:v>26.0</c:v>
                </c:pt>
                <c:pt idx="10">
                  <c:v>27.0</c:v>
                </c:pt>
                <c:pt idx="11">
                  <c:v>29.0</c:v>
                </c:pt>
                <c:pt idx="12">
                  <c:v>31.0</c:v>
                </c:pt>
                <c:pt idx="13">
                  <c:v>34.0</c:v>
                </c:pt>
                <c:pt idx="14">
                  <c:v>37.0</c:v>
                </c:pt>
                <c:pt idx="15">
                  <c:v>41.0</c:v>
                </c:pt>
                <c:pt idx="16">
                  <c:v>47.0</c:v>
                </c:pt>
                <c:pt idx="17">
                  <c:v>55.0</c:v>
                </c:pt>
                <c:pt idx="18">
                  <c:v>66.0</c:v>
                </c:pt>
              </c:numCache>
            </c:numRef>
          </c:yVal>
        </c:ser>
        <c:axId val="557289144"/>
        <c:axId val="491334536"/>
      </c:scatterChart>
      <c:valAx>
        <c:axId val="557289144"/>
        <c:scaling>
          <c:orientation val="minMax"/>
          <c:min val="30.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Number of map slots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91334536"/>
        <c:crosses val="autoZero"/>
        <c:crossBetween val="midCat"/>
      </c:valAx>
      <c:valAx>
        <c:axId val="4913345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Number of reduce slots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57289144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lineMarker"/>
        <c:ser>
          <c:idx val="0"/>
          <c:order val="0"/>
          <c:tx>
            <c:strRef>
              <c:f>Sheet1!$B$32</c:f>
              <c:strCache>
                <c:ptCount val="1"/>
                <c:pt idx="0">
                  <c:v>SLO</c:v>
                </c:pt>
              </c:strCache>
            </c:strRef>
          </c:tx>
          <c:spPr>
            <a:ln w="3175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Sheet1!$A$33:$A$47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Sheet1!$B$33:$B$47</c:f>
              <c:numCache>
                <c:formatCode>General</c:formatCode>
                <c:ptCount val="15"/>
                <c:pt idx="0">
                  <c:v>480.0</c:v>
                </c:pt>
                <c:pt idx="1">
                  <c:v>480.0</c:v>
                </c:pt>
                <c:pt idx="2">
                  <c:v>480.0</c:v>
                </c:pt>
                <c:pt idx="3">
                  <c:v>480.0</c:v>
                </c:pt>
                <c:pt idx="4">
                  <c:v>480.0</c:v>
                </c:pt>
                <c:pt idx="5">
                  <c:v>480.0</c:v>
                </c:pt>
                <c:pt idx="6">
                  <c:v>480.0</c:v>
                </c:pt>
                <c:pt idx="7">
                  <c:v>480.0</c:v>
                </c:pt>
                <c:pt idx="8">
                  <c:v>480.0</c:v>
                </c:pt>
                <c:pt idx="9">
                  <c:v>480.0</c:v>
                </c:pt>
                <c:pt idx="10">
                  <c:v>480.0</c:v>
                </c:pt>
                <c:pt idx="11">
                  <c:v>480.0</c:v>
                </c:pt>
                <c:pt idx="12">
                  <c:v>480.0</c:v>
                </c:pt>
                <c:pt idx="13">
                  <c:v>480.0</c:v>
                </c:pt>
                <c:pt idx="14">
                  <c:v>480.0</c:v>
                </c:pt>
              </c:numCache>
            </c:numRef>
          </c:yVal>
        </c:ser>
        <c:ser>
          <c:idx val="1"/>
          <c:order val="1"/>
          <c:tx>
            <c:strRef>
              <c:f>Sheet1!$C$32</c:f>
              <c:strCache>
                <c:ptCount val="1"/>
                <c:pt idx="0">
                  <c:v>Lower bound based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8"/>
          </c:marker>
          <c:xVal>
            <c:numRef>
              <c:f>Sheet1!$A$33:$A$47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Sheet1!$C$33:$C$47</c:f>
              <c:numCache>
                <c:formatCode>General</c:formatCode>
                <c:ptCount val="15"/>
                <c:pt idx="0">
                  <c:v>489.0</c:v>
                </c:pt>
                <c:pt idx="1">
                  <c:v>506.0</c:v>
                </c:pt>
                <c:pt idx="2">
                  <c:v>490.0</c:v>
                </c:pt>
                <c:pt idx="3">
                  <c:v>489.0</c:v>
                </c:pt>
                <c:pt idx="4">
                  <c:v>496.0</c:v>
                </c:pt>
                <c:pt idx="5">
                  <c:v>515.0</c:v>
                </c:pt>
                <c:pt idx="6">
                  <c:v>513.0</c:v>
                </c:pt>
                <c:pt idx="7">
                  <c:v>511.0</c:v>
                </c:pt>
                <c:pt idx="8">
                  <c:v>491.0</c:v>
                </c:pt>
                <c:pt idx="9">
                  <c:v>487.0</c:v>
                </c:pt>
                <c:pt idx="10">
                  <c:v>498.0</c:v>
                </c:pt>
                <c:pt idx="11">
                  <c:v>505.0</c:v>
                </c:pt>
                <c:pt idx="12">
                  <c:v>514.0</c:v>
                </c:pt>
                <c:pt idx="13">
                  <c:v>509.0</c:v>
                </c:pt>
                <c:pt idx="14">
                  <c:v>509.0</c:v>
                </c:pt>
              </c:numCache>
            </c:numRef>
          </c:yVal>
        </c:ser>
        <c:ser>
          <c:idx val="2"/>
          <c:order val="2"/>
          <c:tx>
            <c:strRef>
              <c:f>Sheet1!$D$32</c:f>
              <c:strCache>
                <c:ptCount val="1"/>
                <c:pt idx="0">
                  <c:v>Average based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8"/>
            <c:spPr>
              <a:solidFill>
                <a:schemeClr val="tx2"/>
              </a:solidFill>
              <a:ln>
                <a:noFill/>
              </a:ln>
            </c:spPr>
          </c:marker>
          <c:xVal>
            <c:numRef>
              <c:f>Sheet1!$A$33:$A$47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Sheet1!$D$33:$D$47</c:f>
              <c:numCache>
                <c:formatCode>General</c:formatCode>
                <c:ptCount val="15"/>
                <c:pt idx="0">
                  <c:v>450.0</c:v>
                </c:pt>
                <c:pt idx="1">
                  <c:v>454.0</c:v>
                </c:pt>
                <c:pt idx="2">
                  <c:v>455.0</c:v>
                </c:pt>
                <c:pt idx="3">
                  <c:v>449.0</c:v>
                </c:pt>
                <c:pt idx="4">
                  <c:v>467.0</c:v>
                </c:pt>
                <c:pt idx="5">
                  <c:v>473.0</c:v>
                </c:pt>
                <c:pt idx="6">
                  <c:v>469.0</c:v>
                </c:pt>
                <c:pt idx="7">
                  <c:v>451.0</c:v>
                </c:pt>
                <c:pt idx="8">
                  <c:v>449.0</c:v>
                </c:pt>
                <c:pt idx="9">
                  <c:v>453.0</c:v>
                </c:pt>
                <c:pt idx="10">
                  <c:v>471.0</c:v>
                </c:pt>
                <c:pt idx="11">
                  <c:v>473.0</c:v>
                </c:pt>
                <c:pt idx="12">
                  <c:v>450.0</c:v>
                </c:pt>
                <c:pt idx="13">
                  <c:v>447.0</c:v>
                </c:pt>
                <c:pt idx="14">
                  <c:v>473.0</c:v>
                </c:pt>
              </c:numCache>
            </c:numRef>
          </c:yVal>
        </c:ser>
        <c:ser>
          <c:idx val="3"/>
          <c:order val="3"/>
          <c:tx>
            <c:strRef>
              <c:f>Sheet1!$E$32</c:f>
              <c:strCache>
                <c:ptCount val="1"/>
                <c:pt idx="0">
                  <c:v>Upper bound based</c:v>
                </c:pt>
              </c:strCache>
            </c:strRef>
          </c:tx>
          <c:spPr>
            <a:ln w="34925" cap="rnd" cmpd="sng" algn="ctr">
              <a:noFill/>
              <a:prstDash val="solid"/>
              <a:round/>
              <a:headEnd type="none" w="med" len="med"/>
              <a:tailEnd type="none" w="med" len="med"/>
            </a:ln>
          </c:spPr>
          <c:marker>
            <c:symbol val="triangle"/>
            <c:size val="9"/>
            <c:spPr>
              <a:solidFill>
                <a:srgbClr val="9BBB59"/>
              </a:solidFill>
              <a:ln w="349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Sheet1!$A$33:$A$47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Sheet1!$E$33:$E$47</c:f>
              <c:numCache>
                <c:formatCode>General</c:formatCode>
                <c:ptCount val="15"/>
                <c:pt idx="0">
                  <c:v>414.0</c:v>
                </c:pt>
                <c:pt idx="1">
                  <c:v>410.0</c:v>
                </c:pt>
                <c:pt idx="2">
                  <c:v>413.0</c:v>
                </c:pt>
                <c:pt idx="3">
                  <c:v>413.0</c:v>
                </c:pt>
                <c:pt idx="4">
                  <c:v>427.0</c:v>
                </c:pt>
                <c:pt idx="5">
                  <c:v>435.0</c:v>
                </c:pt>
                <c:pt idx="6">
                  <c:v>407.0</c:v>
                </c:pt>
                <c:pt idx="7">
                  <c:v>409.0</c:v>
                </c:pt>
                <c:pt idx="8">
                  <c:v>415.0</c:v>
                </c:pt>
                <c:pt idx="9">
                  <c:v>415.0</c:v>
                </c:pt>
                <c:pt idx="10">
                  <c:v>430.0</c:v>
                </c:pt>
                <c:pt idx="11">
                  <c:v>417.0</c:v>
                </c:pt>
                <c:pt idx="12">
                  <c:v>414.0</c:v>
                </c:pt>
                <c:pt idx="13">
                  <c:v>420.0</c:v>
                </c:pt>
                <c:pt idx="14">
                  <c:v>449.0</c:v>
                </c:pt>
              </c:numCache>
            </c:numRef>
          </c:yVal>
        </c:ser>
        <c:axId val="548741016"/>
        <c:axId val="548749960"/>
      </c:scatterChart>
      <c:valAx>
        <c:axId val="548741016"/>
        <c:scaling>
          <c:orientation val="minMax"/>
          <c:max val="16.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Different Executions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48749960"/>
        <c:crosses val="autoZero"/>
        <c:crossBetween val="midCat"/>
        <c:majorUnit val="2.0"/>
      </c:valAx>
      <c:valAx>
        <c:axId val="548749960"/>
        <c:scaling>
          <c:orientation val="minMax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Job completion time (in seconds)</a:t>
                </a:r>
              </a:p>
            </c:rich>
          </c:tx>
          <c:layout>
            <c:manualLayout>
              <c:xMode val="edge"/>
              <c:yMode val="edge"/>
              <c:x val="0.0319254302391642"/>
              <c:y val="0.16170207685898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48741016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4E261-904B-C248-8232-32F33F6E9B77}" type="doc">
      <dgm:prSet loTypeId="urn:microsoft.com/office/officeart/2005/8/layout/lProcess2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C4736FB-B27B-1348-80B0-9CDDF96199B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/>
            <a:t>Map Stage</a:t>
          </a:r>
          <a:endParaRPr lang="en-US" sz="3200" dirty="0"/>
        </a:p>
      </dgm:t>
    </dgm:pt>
    <dgm:pt modelId="{2298C101-0378-3E42-9F88-AA569B0DC47A}" type="parTrans" cxnId="{052D86C9-01F1-3A42-987F-937ED1318A92}">
      <dgm:prSet/>
      <dgm:spPr/>
      <dgm:t>
        <a:bodyPr/>
        <a:lstStyle/>
        <a:p>
          <a:endParaRPr lang="en-US" sz="1800"/>
        </a:p>
      </dgm:t>
    </dgm:pt>
    <dgm:pt modelId="{FCEEB63E-9DF1-FF40-B172-EA7044FC7BB5}" type="sibTrans" cxnId="{052D86C9-01F1-3A42-987F-937ED1318A92}">
      <dgm:prSet/>
      <dgm:spPr/>
      <dgm:t>
        <a:bodyPr/>
        <a:lstStyle/>
        <a:p>
          <a:endParaRPr lang="en-US" sz="1800"/>
        </a:p>
      </dgm:t>
    </dgm:pt>
    <dgm:pt modelId="{3878BD31-D939-7C48-AF3B-5BC79D98B631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err="1" smtClean="0"/>
            <a:t>M</a:t>
          </a:r>
          <a:r>
            <a:rPr lang="en-US" sz="2400" baseline="-25000" dirty="0" err="1" smtClean="0"/>
            <a:t>min,avg,max</a:t>
          </a:r>
          <a:endParaRPr lang="en-US" sz="2400" baseline="-25000" dirty="0"/>
        </a:p>
      </dgm:t>
    </dgm:pt>
    <dgm:pt modelId="{258182F4-D209-E048-B583-33EE10443E38}" type="parTrans" cxnId="{05EAA15D-C23E-3148-B4EE-1EAEF4CB5435}">
      <dgm:prSet/>
      <dgm:spPr/>
      <dgm:t>
        <a:bodyPr/>
        <a:lstStyle/>
        <a:p>
          <a:endParaRPr lang="en-US" sz="1800"/>
        </a:p>
      </dgm:t>
    </dgm:pt>
    <dgm:pt modelId="{A38A8802-67FE-7B41-A0B1-368232275107}" type="sibTrans" cxnId="{05EAA15D-C23E-3148-B4EE-1EAEF4CB5435}">
      <dgm:prSet/>
      <dgm:spPr/>
      <dgm:t>
        <a:bodyPr/>
        <a:lstStyle/>
        <a:p>
          <a:endParaRPr lang="en-US" sz="1800"/>
        </a:p>
      </dgm:t>
    </dgm:pt>
    <dgm:pt modelId="{FAC62E9E-2DC5-7247-8B5F-580D37ABBEC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/>
            <a:t>Reduce Stage</a:t>
          </a:r>
          <a:endParaRPr lang="en-US" sz="3200" dirty="0"/>
        </a:p>
      </dgm:t>
    </dgm:pt>
    <dgm:pt modelId="{1D51CD72-EE76-6B45-AE0F-AC48DBF94F9A}" type="parTrans" cxnId="{998D3BF3-8EC4-B048-8B02-B5A2FBA17BD6}">
      <dgm:prSet/>
      <dgm:spPr/>
      <dgm:t>
        <a:bodyPr/>
        <a:lstStyle/>
        <a:p>
          <a:endParaRPr lang="en-US" sz="1800"/>
        </a:p>
      </dgm:t>
    </dgm:pt>
    <dgm:pt modelId="{20F3FE57-1373-8E45-AFCA-305AABFD2204}" type="sibTrans" cxnId="{998D3BF3-8EC4-B048-8B02-B5A2FBA17BD6}">
      <dgm:prSet/>
      <dgm:spPr/>
      <dgm:t>
        <a:bodyPr/>
        <a:lstStyle/>
        <a:p>
          <a:endParaRPr lang="en-US" sz="1800"/>
        </a:p>
      </dgm:t>
    </dgm:pt>
    <dgm:pt modelId="{2DE772ED-EAAC-7846-9D92-BB2EF554E7F2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Shuffle/</a:t>
          </a:r>
          <a:r>
            <a:rPr lang="en-US" sz="2000" dirty="0" err="1" smtClean="0"/>
            <a:t>Sort</a:t>
          </a:r>
          <a:r>
            <a:rPr lang="en-US" sz="2000" baseline="-25000" dirty="0" err="1" smtClean="0"/>
            <a:t>avg,max</a:t>
          </a:r>
          <a:endParaRPr lang="en-US" sz="2000" baseline="-25000" dirty="0"/>
        </a:p>
      </dgm:t>
    </dgm:pt>
    <dgm:pt modelId="{7B3926BF-9EE9-AC4C-A480-A3B803FF46BB}" type="parTrans" cxnId="{AAEF4A68-4559-554B-87F8-B7E80415EE27}">
      <dgm:prSet/>
      <dgm:spPr/>
      <dgm:t>
        <a:bodyPr/>
        <a:lstStyle/>
        <a:p>
          <a:endParaRPr lang="en-US" sz="1800"/>
        </a:p>
      </dgm:t>
    </dgm:pt>
    <dgm:pt modelId="{F2F5EE69-C53F-B145-88F0-AB3C7A604292}" type="sibTrans" cxnId="{AAEF4A68-4559-554B-87F8-B7E80415EE27}">
      <dgm:prSet/>
      <dgm:spPr/>
      <dgm:t>
        <a:bodyPr/>
        <a:lstStyle/>
        <a:p>
          <a:endParaRPr lang="en-US" sz="1800"/>
        </a:p>
      </dgm:t>
    </dgm:pt>
    <dgm:pt modelId="{1581A35A-C9D3-984A-8A56-E1414302A02A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err="1" smtClean="0"/>
            <a:t>AvgInputSize</a:t>
          </a:r>
          <a:endParaRPr lang="en-US" sz="2400" dirty="0"/>
        </a:p>
      </dgm:t>
    </dgm:pt>
    <dgm:pt modelId="{398D69E0-7CE9-1945-B2AC-3B81F56DA906}" type="parTrans" cxnId="{313588B8-DEE9-BA4C-A016-EB728CDD21B7}">
      <dgm:prSet/>
      <dgm:spPr/>
      <dgm:t>
        <a:bodyPr/>
        <a:lstStyle/>
        <a:p>
          <a:endParaRPr lang="en-US" sz="1800"/>
        </a:p>
      </dgm:t>
    </dgm:pt>
    <dgm:pt modelId="{493FDB0D-2650-5B4E-B289-CDEC569904BE}" type="sibTrans" cxnId="{313588B8-DEE9-BA4C-A016-EB728CDD21B7}">
      <dgm:prSet/>
      <dgm:spPr/>
      <dgm:t>
        <a:bodyPr/>
        <a:lstStyle/>
        <a:p>
          <a:endParaRPr lang="en-US" sz="1800"/>
        </a:p>
      </dgm:t>
    </dgm:pt>
    <dgm:pt modelId="{332D078A-B68C-674A-9669-D2F96B77EACE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Selectivity</a:t>
          </a:r>
          <a:endParaRPr lang="en-US" sz="2400" dirty="0"/>
        </a:p>
      </dgm:t>
    </dgm:pt>
    <dgm:pt modelId="{70D6B42D-C79F-0746-8A40-111A223CA7B5}" type="parTrans" cxnId="{E32E125A-4637-7E46-B37F-3A8C518D428C}">
      <dgm:prSet/>
      <dgm:spPr/>
      <dgm:t>
        <a:bodyPr/>
        <a:lstStyle/>
        <a:p>
          <a:endParaRPr lang="en-US" sz="1800"/>
        </a:p>
      </dgm:t>
    </dgm:pt>
    <dgm:pt modelId="{9234711A-D67F-F242-B5AB-FC757AE45CC9}" type="sibTrans" cxnId="{E32E125A-4637-7E46-B37F-3A8C518D428C}">
      <dgm:prSet/>
      <dgm:spPr/>
      <dgm:t>
        <a:bodyPr/>
        <a:lstStyle/>
        <a:p>
          <a:endParaRPr lang="en-US" sz="1800"/>
        </a:p>
      </dgm:t>
    </dgm:pt>
    <dgm:pt modelId="{9D999FFC-B274-674C-BC04-5384CAB78629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 smtClean="0"/>
            <a:t>Reduce</a:t>
          </a:r>
          <a:r>
            <a:rPr lang="en-US" sz="2000" baseline="-25000" dirty="0" err="1" smtClean="0"/>
            <a:t>avg,max</a:t>
          </a:r>
          <a:endParaRPr lang="en-US" sz="2000" baseline="-25000" dirty="0"/>
        </a:p>
      </dgm:t>
    </dgm:pt>
    <dgm:pt modelId="{29971204-4715-FA44-A4F7-13B63F75B771}" type="parTrans" cxnId="{75F7CD2D-AE91-8540-98B3-E9DD2D6BD797}">
      <dgm:prSet/>
      <dgm:spPr/>
      <dgm:t>
        <a:bodyPr/>
        <a:lstStyle/>
        <a:p>
          <a:endParaRPr lang="en-US" sz="1800"/>
        </a:p>
      </dgm:t>
    </dgm:pt>
    <dgm:pt modelId="{939B5CBA-DA37-A041-8D20-C90D09334583}" type="sibTrans" cxnId="{75F7CD2D-AE91-8540-98B3-E9DD2D6BD797}">
      <dgm:prSet/>
      <dgm:spPr/>
      <dgm:t>
        <a:bodyPr/>
        <a:lstStyle/>
        <a:p>
          <a:endParaRPr lang="en-US" sz="1800"/>
        </a:p>
      </dgm:t>
    </dgm:pt>
    <dgm:pt modelId="{3C3BFA5D-6E39-124D-857B-A6AE8848EF77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Selectivity</a:t>
          </a:r>
          <a:endParaRPr lang="en-US" sz="2000" dirty="0"/>
        </a:p>
      </dgm:t>
    </dgm:pt>
    <dgm:pt modelId="{86BFC689-5DF8-324B-A61A-1C633BDB8A89}" type="parTrans" cxnId="{677B82D9-5DEA-7545-8E7B-0ACE15C54FEE}">
      <dgm:prSet/>
      <dgm:spPr/>
      <dgm:t>
        <a:bodyPr/>
        <a:lstStyle/>
        <a:p>
          <a:endParaRPr lang="en-US" sz="1800"/>
        </a:p>
      </dgm:t>
    </dgm:pt>
    <dgm:pt modelId="{00C8C727-1EF2-E04D-A3BF-AEEA69630D25}" type="sibTrans" cxnId="{677B82D9-5DEA-7545-8E7B-0ACE15C54FEE}">
      <dgm:prSet/>
      <dgm:spPr/>
      <dgm:t>
        <a:bodyPr/>
        <a:lstStyle/>
        <a:p>
          <a:endParaRPr lang="en-US" sz="1800"/>
        </a:p>
      </dgm:t>
    </dgm:pt>
    <dgm:pt modelId="{D1D3A283-6DC3-254A-8B26-353A5418AFA4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 smtClean="0"/>
            <a:t>AvgInputSize</a:t>
          </a:r>
          <a:endParaRPr lang="en-US" sz="2000" dirty="0"/>
        </a:p>
      </dgm:t>
    </dgm:pt>
    <dgm:pt modelId="{C68D1DD6-4B64-1041-90BB-ED67F4EA6024}" type="parTrans" cxnId="{45147274-1D04-6F4D-9351-36DFBAC1BDFD}">
      <dgm:prSet/>
      <dgm:spPr/>
      <dgm:t>
        <a:bodyPr/>
        <a:lstStyle/>
        <a:p>
          <a:endParaRPr lang="en-US" sz="1800"/>
        </a:p>
      </dgm:t>
    </dgm:pt>
    <dgm:pt modelId="{FC449165-5E16-454E-87C3-6DEDDC268562}" type="sibTrans" cxnId="{45147274-1D04-6F4D-9351-36DFBAC1BDFD}">
      <dgm:prSet/>
      <dgm:spPr/>
      <dgm:t>
        <a:bodyPr/>
        <a:lstStyle/>
        <a:p>
          <a:endParaRPr lang="en-US" sz="1800"/>
        </a:p>
      </dgm:t>
    </dgm:pt>
    <dgm:pt modelId="{291FD072-7DC2-6A4E-A0A9-6733F5970D54}" type="pres">
      <dgm:prSet presAssocID="{CCD4E261-904B-C248-8232-32F33F6E9B7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BA9E2-B52E-3D4C-8EEE-4657CF401B0E}" type="pres">
      <dgm:prSet presAssocID="{7C4736FB-B27B-1348-80B0-9CDDF96199B3}" presName="compNode" presStyleCnt="0"/>
      <dgm:spPr/>
    </dgm:pt>
    <dgm:pt modelId="{E85D4A8A-16BA-6D40-A3E1-037DDDDBE3E5}" type="pres">
      <dgm:prSet presAssocID="{7C4736FB-B27B-1348-80B0-9CDDF96199B3}" presName="aNode" presStyleLbl="bgShp" presStyleIdx="0" presStyleCnt="2" custLinFactNeighborX="-104"/>
      <dgm:spPr/>
      <dgm:t>
        <a:bodyPr/>
        <a:lstStyle/>
        <a:p>
          <a:endParaRPr lang="en-US"/>
        </a:p>
      </dgm:t>
    </dgm:pt>
    <dgm:pt modelId="{67A7C825-F1EE-7D4B-B930-B15685A1B5C1}" type="pres">
      <dgm:prSet presAssocID="{7C4736FB-B27B-1348-80B0-9CDDF96199B3}" presName="textNode" presStyleLbl="bgShp" presStyleIdx="0" presStyleCnt="2"/>
      <dgm:spPr/>
      <dgm:t>
        <a:bodyPr/>
        <a:lstStyle/>
        <a:p>
          <a:endParaRPr lang="en-US"/>
        </a:p>
      </dgm:t>
    </dgm:pt>
    <dgm:pt modelId="{B6B90AED-BCAE-1940-8BCB-CEEAD8F12155}" type="pres">
      <dgm:prSet presAssocID="{7C4736FB-B27B-1348-80B0-9CDDF96199B3}" presName="compChildNode" presStyleCnt="0"/>
      <dgm:spPr/>
    </dgm:pt>
    <dgm:pt modelId="{BBB72F3F-9C7F-6542-A292-E8C47F8778F1}" type="pres">
      <dgm:prSet presAssocID="{7C4736FB-B27B-1348-80B0-9CDDF96199B3}" presName="theInnerList" presStyleCnt="0"/>
      <dgm:spPr/>
    </dgm:pt>
    <dgm:pt modelId="{F1B3D48C-C6AD-7B44-A504-DD090876D0F8}" type="pres">
      <dgm:prSet presAssocID="{3878BD31-D939-7C48-AF3B-5BC79D98B631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20C02-EAA0-8C4E-A74D-A9F377ADAB1A}" type="pres">
      <dgm:prSet presAssocID="{3878BD31-D939-7C48-AF3B-5BC79D98B631}" presName="aSpace2" presStyleCnt="0"/>
      <dgm:spPr/>
    </dgm:pt>
    <dgm:pt modelId="{852A4828-B1E9-FD49-90B7-CDDFD1E2A4A1}" type="pres">
      <dgm:prSet presAssocID="{1581A35A-C9D3-984A-8A56-E1414302A02A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DAC80-D4A9-1741-8A18-5EA928DD193D}" type="pres">
      <dgm:prSet presAssocID="{1581A35A-C9D3-984A-8A56-E1414302A02A}" presName="aSpace2" presStyleCnt="0"/>
      <dgm:spPr/>
    </dgm:pt>
    <dgm:pt modelId="{C1D134A1-DF4F-F342-AB14-5645A1BABF62}" type="pres">
      <dgm:prSet presAssocID="{332D078A-B68C-674A-9669-D2F96B77EACE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D2FCA-06CB-C74F-9BCE-F095D556E9D7}" type="pres">
      <dgm:prSet presAssocID="{7C4736FB-B27B-1348-80B0-9CDDF96199B3}" presName="aSpace" presStyleCnt="0"/>
      <dgm:spPr/>
    </dgm:pt>
    <dgm:pt modelId="{207FB454-E556-2A49-BE12-1DEDB9DF6E96}" type="pres">
      <dgm:prSet presAssocID="{FAC62E9E-2DC5-7247-8B5F-580D37ABBEC2}" presName="compNode" presStyleCnt="0"/>
      <dgm:spPr/>
    </dgm:pt>
    <dgm:pt modelId="{BFDA403A-51B9-C741-881A-FBABE8B15090}" type="pres">
      <dgm:prSet presAssocID="{FAC62E9E-2DC5-7247-8B5F-580D37ABBEC2}" presName="aNode" presStyleLbl="bgShp" presStyleIdx="1" presStyleCnt="2" custLinFactNeighborX="104" custLinFactNeighborY="0"/>
      <dgm:spPr/>
      <dgm:t>
        <a:bodyPr/>
        <a:lstStyle/>
        <a:p>
          <a:endParaRPr lang="en-US"/>
        </a:p>
      </dgm:t>
    </dgm:pt>
    <dgm:pt modelId="{A021F128-620A-E04F-B374-059C95CFEF8C}" type="pres">
      <dgm:prSet presAssocID="{FAC62E9E-2DC5-7247-8B5F-580D37ABBEC2}" presName="textNode" presStyleLbl="bgShp" presStyleIdx="1" presStyleCnt="2"/>
      <dgm:spPr/>
      <dgm:t>
        <a:bodyPr/>
        <a:lstStyle/>
        <a:p>
          <a:endParaRPr lang="en-US"/>
        </a:p>
      </dgm:t>
    </dgm:pt>
    <dgm:pt modelId="{F16AB73B-BD34-3F48-92D4-93DA1F350D7F}" type="pres">
      <dgm:prSet presAssocID="{FAC62E9E-2DC5-7247-8B5F-580D37ABBEC2}" presName="compChildNode" presStyleCnt="0"/>
      <dgm:spPr/>
    </dgm:pt>
    <dgm:pt modelId="{F27917F0-DD68-2D4D-B638-CC799B73230A}" type="pres">
      <dgm:prSet presAssocID="{FAC62E9E-2DC5-7247-8B5F-580D37ABBEC2}" presName="theInnerList" presStyleCnt="0"/>
      <dgm:spPr/>
    </dgm:pt>
    <dgm:pt modelId="{7FC5F805-3B66-144E-A253-7528B6A53094}" type="pres">
      <dgm:prSet presAssocID="{2DE772ED-EAAC-7846-9D92-BB2EF554E7F2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E0E26-9E4C-004A-9600-22FA6B63D094}" type="pres">
      <dgm:prSet presAssocID="{2DE772ED-EAAC-7846-9D92-BB2EF554E7F2}" presName="aSpace2" presStyleCnt="0"/>
      <dgm:spPr/>
    </dgm:pt>
    <dgm:pt modelId="{6A506BA4-F1B0-3840-AFF3-06A31E1689D2}" type="pres">
      <dgm:prSet presAssocID="{9D999FFC-B274-674C-BC04-5384CAB78629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0C9BB-4BAC-1D4B-B9A3-A716D885B128}" type="pres">
      <dgm:prSet presAssocID="{9D999FFC-B274-674C-BC04-5384CAB78629}" presName="aSpace2" presStyleCnt="0"/>
      <dgm:spPr/>
    </dgm:pt>
    <dgm:pt modelId="{FFFB086B-1CF7-094E-BA10-A2F39DF8DF48}" type="pres">
      <dgm:prSet presAssocID="{D1D3A283-6DC3-254A-8B26-353A5418AFA4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D7092-C529-4241-A12C-66E1C35FBF9F}" type="pres">
      <dgm:prSet presAssocID="{D1D3A283-6DC3-254A-8B26-353A5418AFA4}" presName="aSpace2" presStyleCnt="0"/>
      <dgm:spPr/>
    </dgm:pt>
    <dgm:pt modelId="{AB6994C8-F587-1241-B415-3B60A4D5272D}" type="pres">
      <dgm:prSet presAssocID="{3C3BFA5D-6E39-124D-857B-A6AE8848EF77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3588B8-DEE9-BA4C-A016-EB728CDD21B7}" srcId="{7C4736FB-B27B-1348-80B0-9CDDF96199B3}" destId="{1581A35A-C9D3-984A-8A56-E1414302A02A}" srcOrd="1" destOrd="0" parTransId="{398D69E0-7CE9-1945-B2AC-3B81F56DA906}" sibTransId="{493FDB0D-2650-5B4E-B289-CDEC569904BE}"/>
    <dgm:cxn modelId="{4DB0F150-2E74-C847-9A4D-31EF4C3E1C90}" type="presOf" srcId="{9D999FFC-B274-674C-BC04-5384CAB78629}" destId="{6A506BA4-F1B0-3840-AFF3-06A31E1689D2}" srcOrd="0" destOrd="0" presId="urn:microsoft.com/office/officeart/2005/8/layout/lProcess2"/>
    <dgm:cxn modelId="{44ACA7DA-832E-084F-8B41-49CFD9217D65}" type="presOf" srcId="{7C4736FB-B27B-1348-80B0-9CDDF96199B3}" destId="{E85D4A8A-16BA-6D40-A3E1-037DDDDBE3E5}" srcOrd="0" destOrd="0" presId="urn:microsoft.com/office/officeart/2005/8/layout/lProcess2"/>
    <dgm:cxn modelId="{CB7E1259-7B94-904E-B5C8-949BFFBB9266}" type="presOf" srcId="{3C3BFA5D-6E39-124D-857B-A6AE8848EF77}" destId="{AB6994C8-F587-1241-B415-3B60A4D5272D}" srcOrd="0" destOrd="0" presId="urn:microsoft.com/office/officeart/2005/8/layout/lProcess2"/>
    <dgm:cxn modelId="{8383C06F-F0E0-2244-AB70-C03254633BA9}" type="presOf" srcId="{CCD4E261-904B-C248-8232-32F33F6E9B77}" destId="{291FD072-7DC2-6A4E-A0A9-6733F5970D54}" srcOrd="0" destOrd="0" presId="urn:microsoft.com/office/officeart/2005/8/layout/lProcess2"/>
    <dgm:cxn modelId="{6D739AE6-29ED-9E47-AB35-511D9666983C}" type="presOf" srcId="{FAC62E9E-2DC5-7247-8B5F-580D37ABBEC2}" destId="{A021F128-620A-E04F-B374-059C95CFEF8C}" srcOrd="1" destOrd="0" presId="urn:microsoft.com/office/officeart/2005/8/layout/lProcess2"/>
    <dgm:cxn modelId="{75F7CD2D-AE91-8540-98B3-E9DD2D6BD797}" srcId="{FAC62E9E-2DC5-7247-8B5F-580D37ABBEC2}" destId="{9D999FFC-B274-674C-BC04-5384CAB78629}" srcOrd="1" destOrd="0" parTransId="{29971204-4715-FA44-A4F7-13B63F75B771}" sibTransId="{939B5CBA-DA37-A041-8D20-C90D09334583}"/>
    <dgm:cxn modelId="{677B82D9-5DEA-7545-8E7B-0ACE15C54FEE}" srcId="{FAC62E9E-2DC5-7247-8B5F-580D37ABBEC2}" destId="{3C3BFA5D-6E39-124D-857B-A6AE8848EF77}" srcOrd="3" destOrd="0" parTransId="{86BFC689-5DF8-324B-A61A-1C633BDB8A89}" sibTransId="{00C8C727-1EF2-E04D-A3BF-AEEA69630D25}"/>
    <dgm:cxn modelId="{05EAA15D-C23E-3148-B4EE-1EAEF4CB5435}" srcId="{7C4736FB-B27B-1348-80B0-9CDDF96199B3}" destId="{3878BD31-D939-7C48-AF3B-5BC79D98B631}" srcOrd="0" destOrd="0" parTransId="{258182F4-D209-E048-B583-33EE10443E38}" sibTransId="{A38A8802-67FE-7B41-A0B1-368232275107}"/>
    <dgm:cxn modelId="{052D86C9-01F1-3A42-987F-937ED1318A92}" srcId="{CCD4E261-904B-C248-8232-32F33F6E9B77}" destId="{7C4736FB-B27B-1348-80B0-9CDDF96199B3}" srcOrd="0" destOrd="0" parTransId="{2298C101-0378-3E42-9F88-AA569B0DC47A}" sibTransId="{FCEEB63E-9DF1-FF40-B172-EA7044FC7BB5}"/>
    <dgm:cxn modelId="{45147274-1D04-6F4D-9351-36DFBAC1BDFD}" srcId="{FAC62E9E-2DC5-7247-8B5F-580D37ABBEC2}" destId="{D1D3A283-6DC3-254A-8B26-353A5418AFA4}" srcOrd="2" destOrd="0" parTransId="{C68D1DD6-4B64-1041-90BB-ED67F4EA6024}" sibTransId="{FC449165-5E16-454E-87C3-6DEDDC268562}"/>
    <dgm:cxn modelId="{E32E125A-4637-7E46-B37F-3A8C518D428C}" srcId="{7C4736FB-B27B-1348-80B0-9CDDF96199B3}" destId="{332D078A-B68C-674A-9669-D2F96B77EACE}" srcOrd="2" destOrd="0" parTransId="{70D6B42D-C79F-0746-8A40-111A223CA7B5}" sibTransId="{9234711A-D67F-F242-B5AB-FC757AE45CC9}"/>
    <dgm:cxn modelId="{516D91E5-1BBD-0648-B24C-D08DE69C5B26}" type="presOf" srcId="{FAC62E9E-2DC5-7247-8B5F-580D37ABBEC2}" destId="{BFDA403A-51B9-C741-881A-FBABE8B15090}" srcOrd="0" destOrd="0" presId="urn:microsoft.com/office/officeart/2005/8/layout/lProcess2"/>
    <dgm:cxn modelId="{07A95218-F2A1-F844-831B-53D1A3D55DE1}" type="presOf" srcId="{332D078A-B68C-674A-9669-D2F96B77EACE}" destId="{C1D134A1-DF4F-F342-AB14-5645A1BABF62}" srcOrd="0" destOrd="0" presId="urn:microsoft.com/office/officeart/2005/8/layout/lProcess2"/>
    <dgm:cxn modelId="{2AD09DBA-8D0C-0B47-92F6-7EF9CEDDE858}" type="presOf" srcId="{D1D3A283-6DC3-254A-8B26-353A5418AFA4}" destId="{FFFB086B-1CF7-094E-BA10-A2F39DF8DF48}" srcOrd="0" destOrd="0" presId="urn:microsoft.com/office/officeart/2005/8/layout/lProcess2"/>
    <dgm:cxn modelId="{53890DA5-5DC6-0F42-9013-CD63BD2E7E09}" type="presOf" srcId="{7C4736FB-B27B-1348-80B0-9CDDF96199B3}" destId="{67A7C825-F1EE-7D4B-B930-B15685A1B5C1}" srcOrd="1" destOrd="0" presId="urn:microsoft.com/office/officeart/2005/8/layout/lProcess2"/>
    <dgm:cxn modelId="{50AC9E3F-228F-1E4F-98C6-B3FE7734378A}" type="presOf" srcId="{3878BD31-D939-7C48-AF3B-5BC79D98B631}" destId="{F1B3D48C-C6AD-7B44-A504-DD090876D0F8}" srcOrd="0" destOrd="0" presId="urn:microsoft.com/office/officeart/2005/8/layout/lProcess2"/>
    <dgm:cxn modelId="{4960C4B4-3A2F-BE4A-802E-EFD6E495C9E1}" type="presOf" srcId="{2DE772ED-EAAC-7846-9D92-BB2EF554E7F2}" destId="{7FC5F805-3B66-144E-A253-7528B6A53094}" srcOrd="0" destOrd="0" presId="urn:microsoft.com/office/officeart/2005/8/layout/lProcess2"/>
    <dgm:cxn modelId="{AAEF4A68-4559-554B-87F8-B7E80415EE27}" srcId="{FAC62E9E-2DC5-7247-8B5F-580D37ABBEC2}" destId="{2DE772ED-EAAC-7846-9D92-BB2EF554E7F2}" srcOrd="0" destOrd="0" parTransId="{7B3926BF-9EE9-AC4C-A480-A3B803FF46BB}" sibTransId="{F2F5EE69-C53F-B145-88F0-AB3C7A604292}"/>
    <dgm:cxn modelId="{998D3BF3-8EC4-B048-8B02-B5A2FBA17BD6}" srcId="{CCD4E261-904B-C248-8232-32F33F6E9B77}" destId="{FAC62E9E-2DC5-7247-8B5F-580D37ABBEC2}" srcOrd="1" destOrd="0" parTransId="{1D51CD72-EE76-6B45-AE0F-AC48DBF94F9A}" sibTransId="{20F3FE57-1373-8E45-AFCA-305AABFD2204}"/>
    <dgm:cxn modelId="{4C01FA9E-85C2-2447-8758-D6FC38C2335B}" type="presOf" srcId="{1581A35A-C9D3-984A-8A56-E1414302A02A}" destId="{852A4828-B1E9-FD49-90B7-CDDFD1E2A4A1}" srcOrd="0" destOrd="0" presId="urn:microsoft.com/office/officeart/2005/8/layout/lProcess2"/>
    <dgm:cxn modelId="{FFB36B07-19F5-224B-9636-F1A31B095C1D}" type="presParOf" srcId="{291FD072-7DC2-6A4E-A0A9-6733F5970D54}" destId="{CFDBA9E2-B52E-3D4C-8EEE-4657CF401B0E}" srcOrd="0" destOrd="0" presId="urn:microsoft.com/office/officeart/2005/8/layout/lProcess2"/>
    <dgm:cxn modelId="{E1D7923F-4F48-6D4D-8DBE-C8BD50DF9705}" type="presParOf" srcId="{CFDBA9E2-B52E-3D4C-8EEE-4657CF401B0E}" destId="{E85D4A8A-16BA-6D40-A3E1-037DDDDBE3E5}" srcOrd="0" destOrd="0" presId="urn:microsoft.com/office/officeart/2005/8/layout/lProcess2"/>
    <dgm:cxn modelId="{4F2C73B0-81ED-5647-9329-84A72A8637EC}" type="presParOf" srcId="{CFDBA9E2-B52E-3D4C-8EEE-4657CF401B0E}" destId="{67A7C825-F1EE-7D4B-B930-B15685A1B5C1}" srcOrd="1" destOrd="0" presId="urn:microsoft.com/office/officeart/2005/8/layout/lProcess2"/>
    <dgm:cxn modelId="{045F1351-A36F-1F4E-8E17-A87C3E13730C}" type="presParOf" srcId="{CFDBA9E2-B52E-3D4C-8EEE-4657CF401B0E}" destId="{B6B90AED-BCAE-1940-8BCB-CEEAD8F12155}" srcOrd="2" destOrd="0" presId="urn:microsoft.com/office/officeart/2005/8/layout/lProcess2"/>
    <dgm:cxn modelId="{07FD910C-1423-5849-8389-55313168D46D}" type="presParOf" srcId="{B6B90AED-BCAE-1940-8BCB-CEEAD8F12155}" destId="{BBB72F3F-9C7F-6542-A292-E8C47F8778F1}" srcOrd="0" destOrd="0" presId="urn:microsoft.com/office/officeart/2005/8/layout/lProcess2"/>
    <dgm:cxn modelId="{FA940246-9F9F-B845-AF7F-539D3AFFC886}" type="presParOf" srcId="{BBB72F3F-9C7F-6542-A292-E8C47F8778F1}" destId="{F1B3D48C-C6AD-7B44-A504-DD090876D0F8}" srcOrd="0" destOrd="0" presId="urn:microsoft.com/office/officeart/2005/8/layout/lProcess2"/>
    <dgm:cxn modelId="{E16D756F-BF59-F848-BC39-256604DFB83A}" type="presParOf" srcId="{BBB72F3F-9C7F-6542-A292-E8C47F8778F1}" destId="{F5620C02-EAA0-8C4E-A74D-A9F377ADAB1A}" srcOrd="1" destOrd="0" presId="urn:microsoft.com/office/officeart/2005/8/layout/lProcess2"/>
    <dgm:cxn modelId="{97F4479A-6091-1844-A056-B74AD21E0EC1}" type="presParOf" srcId="{BBB72F3F-9C7F-6542-A292-E8C47F8778F1}" destId="{852A4828-B1E9-FD49-90B7-CDDFD1E2A4A1}" srcOrd="2" destOrd="0" presId="urn:microsoft.com/office/officeart/2005/8/layout/lProcess2"/>
    <dgm:cxn modelId="{871E3E89-F4E1-A64E-B6ED-924D33828BC2}" type="presParOf" srcId="{BBB72F3F-9C7F-6542-A292-E8C47F8778F1}" destId="{276DAC80-D4A9-1741-8A18-5EA928DD193D}" srcOrd="3" destOrd="0" presId="urn:microsoft.com/office/officeart/2005/8/layout/lProcess2"/>
    <dgm:cxn modelId="{0912E457-EB66-BF4B-A28E-03732DA5CFBC}" type="presParOf" srcId="{BBB72F3F-9C7F-6542-A292-E8C47F8778F1}" destId="{C1D134A1-DF4F-F342-AB14-5645A1BABF62}" srcOrd="4" destOrd="0" presId="urn:microsoft.com/office/officeart/2005/8/layout/lProcess2"/>
    <dgm:cxn modelId="{4CBD3C1B-6F7E-B040-A427-12646601B507}" type="presParOf" srcId="{291FD072-7DC2-6A4E-A0A9-6733F5970D54}" destId="{B50D2FCA-06CB-C74F-9BCE-F095D556E9D7}" srcOrd="1" destOrd="0" presId="urn:microsoft.com/office/officeart/2005/8/layout/lProcess2"/>
    <dgm:cxn modelId="{55666B16-30C8-D641-89C9-722ADD3C6E0B}" type="presParOf" srcId="{291FD072-7DC2-6A4E-A0A9-6733F5970D54}" destId="{207FB454-E556-2A49-BE12-1DEDB9DF6E96}" srcOrd="2" destOrd="0" presId="urn:microsoft.com/office/officeart/2005/8/layout/lProcess2"/>
    <dgm:cxn modelId="{376B3B51-DAE5-8D44-AAD8-DED368AF1525}" type="presParOf" srcId="{207FB454-E556-2A49-BE12-1DEDB9DF6E96}" destId="{BFDA403A-51B9-C741-881A-FBABE8B15090}" srcOrd="0" destOrd="0" presId="urn:microsoft.com/office/officeart/2005/8/layout/lProcess2"/>
    <dgm:cxn modelId="{85498F61-ACF6-C844-9445-B5CF4291B235}" type="presParOf" srcId="{207FB454-E556-2A49-BE12-1DEDB9DF6E96}" destId="{A021F128-620A-E04F-B374-059C95CFEF8C}" srcOrd="1" destOrd="0" presId="urn:microsoft.com/office/officeart/2005/8/layout/lProcess2"/>
    <dgm:cxn modelId="{5E95FDCC-E6F6-314F-9B26-F590191178B5}" type="presParOf" srcId="{207FB454-E556-2A49-BE12-1DEDB9DF6E96}" destId="{F16AB73B-BD34-3F48-92D4-93DA1F350D7F}" srcOrd="2" destOrd="0" presId="urn:microsoft.com/office/officeart/2005/8/layout/lProcess2"/>
    <dgm:cxn modelId="{C40FF975-0835-BE49-9A0F-F3D799A15CBF}" type="presParOf" srcId="{F16AB73B-BD34-3F48-92D4-93DA1F350D7F}" destId="{F27917F0-DD68-2D4D-B638-CC799B73230A}" srcOrd="0" destOrd="0" presId="urn:microsoft.com/office/officeart/2005/8/layout/lProcess2"/>
    <dgm:cxn modelId="{16F367DD-8454-F148-882E-99AE7A360893}" type="presParOf" srcId="{F27917F0-DD68-2D4D-B638-CC799B73230A}" destId="{7FC5F805-3B66-144E-A253-7528B6A53094}" srcOrd="0" destOrd="0" presId="urn:microsoft.com/office/officeart/2005/8/layout/lProcess2"/>
    <dgm:cxn modelId="{99C5FEB2-F0F9-5843-9BF5-3B1FF82459E9}" type="presParOf" srcId="{F27917F0-DD68-2D4D-B638-CC799B73230A}" destId="{A54E0E26-9E4C-004A-9600-22FA6B63D094}" srcOrd="1" destOrd="0" presId="urn:microsoft.com/office/officeart/2005/8/layout/lProcess2"/>
    <dgm:cxn modelId="{C91A2635-C174-834B-99E9-299A1AEF29A1}" type="presParOf" srcId="{F27917F0-DD68-2D4D-B638-CC799B73230A}" destId="{6A506BA4-F1B0-3840-AFF3-06A31E1689D2}" srcOrd="2" destOrd="0" presId="urn:microsoft.com/office/officeart/2005/8/layout/lProcess2"/>
    <dgm:cxn modelId="{063048E7-F3ED-1344-9877-761B0B0B2E27}" type="presParOf" srcId="{F27917F0-DD68-2D4D-B638-CC799B73230A}" destId="{7CD0C9BB-4BAC-1D4B-B9A3-A716D885B128}" srcOrd="3" destOrd="0" presId="urn:microsoft.com/office/officeart/2005/8/layout/lProcess2"/>
    <dgm:cxn modelId="{AAEB5709-364C-D147-B747-46F6AFC5AA8A}" type="presParOf" srcId="{F27917F0-DD68-2D4D-B638-CC799B73230A}" destId="{FFFB086B-1CF7-094E-BA10-A2F39DF8DF48}" srcOrd="4" destOrd="0" presId="urn:microsoft.com/office/officeart/2005/8/layout/lProcess2"/>
    <dgm:cxn modelId="{CAD85E8F-C3D6-2949-B36B-524023CE3800}" type="presParOf" srcId="{F27917F0-DD68-2D4D-B638-CC799B73230A}" destId="{A8CD7092-C529-4241-A12C-66E1C35FBF9F}" srcOrd="5" destOrd="0" presId="urn:microsoft.com/office/officeart/2005/8/layout/lProcess2"/>
    <dgm:cxn modelId="{0832E942-8440-9545-A22C-C19D3337EAA8}" type="presParOf" srcId="{F27917F0-DD68-2D4D-B638-CC799B73230A}" destId="{AB6994C8-F587-1241-B415-3B60A4D5272D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5D4A8A-16BA-6D40-A3E1-037DDDDBE3E5}">
      <dsp:nvSpPr>
        <dsp:cNvPr id="0" name=""/>
        <dsp:cNvSpPr/>
      </dsp:nvSpPr>
      <dsp:spPr>
        <a:xfrm>
          <a:off x="0" y="0"/>
          <a:ext cx="2869455" cy="391433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Map Stage</a:t>
          </a:r>
          <a:endParaRPr lang="en-US" sz="3200" kern="1200" dirty="0"/>
        </a:p>
      </dsp:txBody>
      <dsp:txXfrm>
        <a:off x="0" y="0"/>
        <a:ext cx="2869455" cy="1174300"/>
      </dsp:txXfrm>
    </dsp:sp>
    <dsp:sp modelId="{F1B3D48C-C6AD-7B44-A504-DD090876D0F8}">
      <dsp:nvSpPr>
        <dsp:cNvPr id="0" name=""/>
        <dsp:cNvSpPr/>
      </dsp:nvSpPr>
      <dsp:spPr>
        <a:xfrm>
          <a:off x="289928" y="1174635"/>
          <a:ext cx="2295564" cy="7690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</a:t>
          </a:r>
          <a:r>
            <a:rPr lang="en-US" sz="2400" kern="1200" baseline="-25000" dirty="0" err="1" smtClean="0"/>
            <a:t>min,avg,max</a:t>
          </a:r>
          <a:endParaRPr lang="en-US" sz="2400" kern="1200" baseline="-25000" dirty="0"/>
        </a:p>
      </dsp:txBody>
      <dsp:txXfrm>
        <a:off x="289928" y="1174635"/>
        <a:ext cx="2295564" cy="769010"/>
      </dsp:txXfrm>
    </dsp:sp>
    <dsp:sp modelId="{852A4828-B1E9-FD49-90B7-CDDFD1E2A4A1}">
      <dsp:nvSpPr>
        <dsp:cNvPr id="0" name=""/>
        <dsp:cNvSpPr/>
      </dsp:nvSpPr>
      <dsp:spPr>
        <a:xfrm>
          <a:off x="289928" y="2061954"/>
          <a:ext cx="2295564" cy="7690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AvgInputSize</a:t>
          </a:r>
          <a:endParaRPr lang="en-US" sz="2400" kern="1200" dirty="0"/>
        </a:p>
      </dsp:txBody>
      <dsp:txXfrm>
        <a:off x="289928" y="2061954"/>
        <a:ext cx="2295564" cy="769010"/>
      </dsp:txXfrm>
    </dsp:sp>
    <dsp:sp modelId="{C1D134A1-DF4F-F342-AB14-5645A1BABF62}">
      <dsp:nvSpPr>
        <dsp:cNvPr id="0" name=""/>
        <dsp:cNvSpPr/>
      </dsp:nvSpPr>
      <dsp:spPr>
        <a:xfrm>
          <a:off x="289928" y="2949274"/>
          <a:ext cx="2295564" cy="7690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Selectivity</a:t>
          </a:r>
          <a:endParaRPr lang="en-US" sz="2400" kern="1200" dirty="0"/>
        </a:p>
      </dsp:txBody>
      <dsp:txXfrm>
        <a:off x="289928" y="2949274"/>
        <a:ext cx="2295564" cy="769010"/>
      </dsp:txXfrm>
    </dsp:sp>
    <dsp:sp modelId="{BFDA403A-51B9-C741-881A-FBABE8B15090}">
      <dsp:nvSpPr>
        <dsp:cNvPr id="0" name=""/>
        <dsp:cNvSpPr/>
      </dsp:nvSpPr>
      <dsp:spPr>
        <a:xfrm>
          <a:off x="3090630" y="0"/>
          <a:ext cx="2869455" cy="391433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Reduce Stage</a:t>
          </a:r>
          <a:endParaRPr lang="en-US" sz="3200" kern="1200" dirty="0"/>
        </a:p>
      </dsp:txBody>
      <dsp:txXfrm>
        <a:off x="3090630" y="0"/>
        <a:ext cx="2869455" cy="1174300"/>
      </dsp:txXfrm>
    </dsp:sp>
    <dsp:sp modelId="{7FC5F805-3B66-144E-A253-7528B6A53094}">
      <dsp:nvSpPr>
        <dsp:cNvPr id="0" name=""/>
        <dsp:cNvSpPr/>
      </dsp:nvSpPr>
      <dsp:spPr>
        <a:xfrm>
          <a:off x="3374593" y="1174396"/>
          <a:ext cx="2295564" cy="5702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Shuffle/</a:t>
          </a:r>
          <a:r>
            <a:rPr lang="en-US" sz="2000" kern="1200" dirty="0" err="1" smtClean="0"/>
            <a:t>Sort</a:t>
          </a:r>
          <a:r>
            <a:rPr lang="en-US" sz="2000" kern="1200" baseline="-25000" dirty="0" err="1" smtClean="0"/>
            <a:t>avg,max</a:t>
          </a:r>
          <a:endParaRPr lang="en-US" sz="2000" kern="1200" baseline="-25000" dirty="0"/>
        </a:p>
      </dsp:txBody>
      <dsp:txXfrm>
        <a:off x="3374593" y="1174396"/>
        <a:ext cx="2295564" cy="570235"/>
      </dsp:txXfrm>
    </dsp:sp>
    <dsp:sp modelId="{6A506BA4-F1B0-3840-AFF3-06A31E1689D2}">
      <dsp:nvSpPr>
        <dsp:cNvPr id="0" name=""/>
        <dsp:cNvSpPr/>
      </dsp:nvSpPr>
      <dsp:spPr>
        <a:xfrm>
          <a:off x="3374593" y="1832360"/>
          <a:ext cx="2295564" cy="5702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Reduce</a:t>
          </a:r>
          <a:r>
            <a:rPr lang="en-US" sz="2000" kern="1200" baseline="-25000" dirty="0" err="1" smtClean="0"/>
            <a:t>avg,max</a:t>
          </a:r>
          <a:endParaRPr lang="en-US" sz="2000" kern="1200" baseline="-25000" dirty="0"/>
        </a:p>
      </dsp:txBody>
      <dsp:txXfrm>
        <a:off x="3374593" y="1832360"/>
        <a:ext cx="2295564" cy="570235"/>
      </dsp:txXfrm>
    </dsp:sp>
    <dsp:sp modelId="{FFFB086B-1CF7-094E-BA10-A2F39DF8DF48}">
      <dsp:nvSpPr>
        <dsp:cNvPr id="0" name=""/>
        <dsp:cNvSpPr/>
      </dsp:nvSpPr>
      <dsp:spPr>
        <a:xfrm>
          <a:off x="3374593" y="2490324"/>
          <a:ext cx="2295564" cy="5702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AvgInputSize</a:t>
          </a:r>
          <a:endParaRPr lang="en-US" sz="2000" kern="1200" dirty="0"/>
        </a:p>
      </dsp:txBody>
      <dsp:txXfrm>
        <a:off x="3374593" y="2490324"/>
        <a:ext cx="2295564" cy="570235"/>
      </dsp:txXfrm>
    </dsp:sp>
    <dsp:sp modelId="{AB6994C8-F587-1241-B415-3B60A4D5272D}">
      <dsp:nvSpPr>
        <dsp:cNvPr id="0" name=""/>
        <dsp:cNvSpPr/>
      </dsp:nvSpPr>
      <dsp:spPr>
        <a:xfrm>
          <a:off x="3374593" y="3148288"/>
          <a:ext cx="2295564" cy="5702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Selectivity</a:t>
          </a:r>
          <a:endParaRPr lang="en-US" sz="2000" kern="1200" dirty="0"/>
        </a:p>
      </dsp:txBody>
      <dsp:txXfrm>
        <a:off x="3374593" y="3148288"/>
        <a:ext cx="2295564" cy="570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4F304-9272-514F-80DE-2C07E2B6EF5F}" type="datetimeFigureOut">
              <a:rPr lang="en-US" smtClean="0"/>
              <a:pPr/>
              <a:t>9/2/11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82DED-8B58-5C47-9623-2791C4C63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57774-2AAB-1942-A0B7-318333F2EB27}" type="datetimeFigureOut">
              <a:rPr lang="en-US" smtClean="0"/>
              <a:pPr/>
              <a:t>9/2/11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C02BD-6C46-B141-8FB3-1B4EE4295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New York Stock Exchange generates ~ 1 TB of new trade data/day</a:t>
            </a:r>
          </a:p>
          <a:p>
            <a:pPr>
              <a:spcAft>
                <a:spcPts val="600"/>
              </a:spcAft>
            </a:pPr>
            <a:r>
              <a:rPr lang="en-US" sz="2400" dirty="0" err="1" smtClean="0"/>
              <a:t>Facebook</a:t>
            </a:r>
            <a:r>
              <a:rPr lang="en-US" sz="2400" dirty="0" smtClean="0"/>
              <a:t> had 10 Billion photos in 2008 (~ 1 PB)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Now: 100 millions photos uploaded each week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Google indexes www (~ 20 PB processed/day)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1 EB of storage under construction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The Internet Archive stores around 2PB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growing at 20TB per month</a:t>
            </a:r>
            <a:endParaRPr lang="en-US" sz="18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The Large </a:t>
            </a:r>
            <a:r>
              <a:rPr lang="en-US" sz="2400" dirty="0" err="1" smtClean="0"/>
              <a:t>Hadron</a:t>
            </a:r>
            <a:r>
              <a:rPr lang="en-US" sz="2400" dirty="0" smtClean="0"/>
              <a:t> Collider (CERN) will produce ~15 PB of data per year.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latex Nm/</a:t>
            </a:r>
            <a:r>
              <a:rPr lang="en-US" dirty="0" err="1" smtClean="0"/>
              <a:t>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BA5DC-648A-F04A-ACE4-3C0595EF83B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BA5DC-648A-F04A-ACE4-3C0595EF83B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DD2321-B380-8241-9F79-6BD065CDB410}" type="datetime1">
              <a:rPr lang="en-US" smtClean="0"/>
              <a:pPr/>
              <a:t>9/2/11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C0BB1E-744F-5940-A2C5-2C6A9CB7B18A}" type="datetime1">
              <a:rPr lang="en-US" smtClean="0"/>
              <a:pPr/>
              <a:t>9/2/11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C6BFC-E149-FB48-9383-F586B59396FF}" type="datetime1">
              <a:rPr lang="en-US" smtClean="0"/>
              <a:pPr/>
              <a:t>9/2/11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A9868D-8467-7D49-9223-0706EBBCCB1A}" type="datetime1">
              <a:rPr lang="en-US" smtClean="0"/>
              <a:pPr/>
              <a:t>9/2/11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98551-AB05-F949-A8C7-B6AAA5185337}" type="datetime1">
              <a:rPr lang="en-US" smtClean="0"/>
              <a:pPr/>
              <a:t>9/2/11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14238B-8D62-F143-84F3-6FC0F5CA8176}" type="datetime1">
              <a:rPr lang="en-US" smtClean="0"/>
              <a:pPr/>
              <a:t>9/2/11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E29560-1C26-044A-91B6-0A53B5818EFE}" type="datetime1">
              <a:rPr lang="en-US" smtClean="0"/>
              <a:pPr/>
              <a:t>9/2/11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66D1BF-A031-CE49-8643-6E4DC17B997F}" type="datetime1">
              <a:rPr lang="en-US" smtClean="0"/>
              <a:pPr/>
              <a:t>9/2/11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F3DEEF-0AB7-B140-8AA4-82BCC917DDA7}" type="datetime1">
              <a:rPr lang="en-US" smtClean="0"/>
              <a:pPr/>
              <a:t>9/2/11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09BA9-12BF-AB44-AA60-555DE3B289F4}" type="datetime1">
              <a:rPr lang="en-US" smtClean="0"/>
              <a:pPr/>
              <a:t>9/2/11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D12DE-82B5-184D-9F7B-9151FB2B55D6}" type="datetime1">
              <a:rPr lang="en-US" smtClean="0"/>
              <a:pPr/>
              <a:t>9/2/11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2AD2-6F26-854A-ADD0-8B599BE903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4" Type="http://schemas.openxmlformats.org/officeDocument/2006/relationships/image" Target="../media/image16.png"/><Relationship Id="rId5" Type="http://schemas.openxmlformats.org/officeDocument/2006/relationships/image" Target="../media/image17.wmf"/><Relationship Id="rId6" Type="http://schemas.openxmlformats.org/officeDocument/2006/relationships/image" Target="../media/image18.pdf"/><Relationship Id="rId7" Type="http://schemas.openxmlformats.org/officeDocument/2006/relationships/image" Target="../media/image19.png"/><Relationship Id="rId8" Type="http://schemas.openxmlformats.org/officeDocument/2006/relationships/image" Target="../media/image20.wmf"/><Relationship Id="rId9" Type="http://schemas.openxmlformats.org/officeDocument/2006/relationships/image" Target="../media/image21.wmf"/><Relationship Id="rId10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://3.bp.blogspot.com/_SmqSa90BDlc/TEbrdOBq3aI/AAAAAAAABXc/6ohoQa3psMk/s1600/CERN.gif" TargetMode="External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erma7@illinois.edu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135" y="1929047"/>
            <a:ext cx="8110695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SLO-Driven </a:t>
            </a:r>
            <a:r>
              <a:rPr lang="en-US" dirty="0" smtClean="0">
                <a:solidFill>
                  <a:srgbClr val="1F497D"/>
                </a:solidFill>
              </a:rPr>
              <a:t>Right-sizing and Resource Provisioning of MapReduce Jobs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695" y="4229524"/>
            <a:ext cx="8613312" cy="140927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Abhishek Verma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1,2</a:t>
            </a:r>
            <a:r>
              <a:rPr lang="en-US" sz="2800" dirty="0" smtClean="0">
                <a:solidFill>
                  <a:srgbClr val="000000"/>
                </a:solidFill>
              </a:rPr>
              <a:t>, Lucy Cherkasova</a:t>
            </a:r>
            <a:r>
              <a:rPr lang="en-US" sz="2800" baseline="30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, Roy H. Campbell</a:t>
            </a:r>
            <a:r>
              <a:rPr lang="en-US" sz="2800" baseline="30000" dirty="0" smtClean="0">
                <a:solidFill>
                  <a:srgbClr val="000000"/>
                </a:solidFill>
              </a:rPr>
              <a:t>1</a:t>
            </a:r>
          </a:p>
          <a:p>
            <a:r>
              <a:rPr lang="en-US" sz="2400" baseline="30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University of Illinois at Urbana-Champaign, 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HP Labs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0608" y="5816221"/>
            <a:ext cx="879399" cy="824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695" y="5816221"/>
            <a:ext cx="633811" cy="82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5321"/>
            <a:ext cx="8229600" cy="3070841"/>
          </a:xfrm>
        </p:spPr>
        <p:txBody>
          <a:bodyPr/>
          <a:lstStyle/>
          <a:p>
            <a:r>
              <a:rPr lang="en-US" dirty="0" smtClean="0"/>
              <a:t>Map and Reduce task durations </a:t>
            </a:r>
            <a:r>
              <a:rPr lang="en-US" b="1" dirty="0" smtClean="0">
                <a:solidFill>
                  <a:srgbClr val="FF0000"/>
                </a:solidFill>
              </a:rPr>
              <a:t>only depend</a:t>
            </a:r>
            <a:r>
              <a:rPr lang="en-US" dirty="0" smtClean="0"/>
              <a:t> on input dataset size</a:t>
            </a:r>
          </a:p>
          <a:p>
            <a:r>
              <a:rPr lang="en-US" dirty="0" smtClean="0"/>
              <a:t>Jobs have been executed previously</a:t>
            </a:r>
          </a:p>
          <a:p>
            <a:pPr lvl="1"/>
            <a:r>
              <a:rPr lang="en-US" dirty="0" smtClean="0"/>
              <a:t>Or can be profiled on smaller dataset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6644" y="1569597"/>
            <a:ext cx="72840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/>
              <a:t>“All models are </a:t>
            </a:r>
            <a:r>
              <a:rPr lang="en-US" sz="2800" b="1" i="1" dirty="0" smtClean="0">
                <a:solidFill>
                  <a:srgbClr val="FF0000"/>
                </a:solidFill>
              </a:rPr>
              <a:t>wrong</a:t>
            </a:r>
            <a:r>
              <a:rPr lang="en-US" sz="2800" i="1" dirty="0" smtClean="0"/>
              <a:t>, </a:t>
            </a:r>
            <a:r>
              <a:rPr lang="en-US" sz="2800" i="1" smtClean="0"/>
              <a:t>some models  </a:t>
            </a:r>
            <a:r>
              <a:rPr lang="en-US" sz="2800" i="1" dirty="0" smtClean="0"/>
              <a:t>are </a:t>
            </a:r>
            <a:r>
              <a:rPr lang="en-US" sz="2800" b="1" i="1" dirty="0" smtClean="0">
                <a:solidFill>
                  <a:schemeClr val="accent3">
                    <a:lumMod val="50000"/>
                  </a:schemeClr>
                </a:solidFill>
              </a:rPr>
              <a:t>useful</a:t>
            </a:r>
            <a:r>
              <a:rPr lang="en-US" sz="2800" i="1" dirty="0" smtClean="0"/>
              <a:t>” </a:t>
            </a:r>
          </a:p>
          <a:p>
            <a:pPr algn="r"/>
            <a:r>
              <a:rPr lang="en-US" sz="2800" dirty="0" smtClean="0"/>
              <a:t>--- George Box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7"/>
            <a:ext cx="8042276" cy="1091015"/>
          </a:xfrm>
        </p:spPr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Illustration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3204" y="2508373"/>
            <a:ext cx="3657600" cy="9145"/>
          </a:xfrm>
          <a:prstGeom prst="line">
            <a:avLst/>
          </a:prstGeom>
          <a:ln w="190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83204" y="2074122"/>
            <a:ext cx="914400" cy="1588"/>
          </a:xfrm>
          <a:prstGeom prst="line">
            <a:avLst/>
          </a:prstGeom>
          <a:ln w="190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83204" y="2950178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50663" y="2964449"/>
            <a:ext cx="914400" cy="1588"/>
          </a:xfrm>
          <a:prstGeom prst="line">
            <a:avLst/>
          </a:prstGeom>
          <a:ln w="190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0495" y="2074122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3204" y="3391986"/>
            <a:ext cx="1828800" cy="9145"/>
          </a:xfrm>
          <a:prstGeom prst="line">
            <a:avLst/>
          </a:prstGeom>
          <a:ln w="190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33827" y="3406254"/>
            <a:ext cx="1828800" cy="9145"/>
          </a:xfrm>
          <a:prstGeom prst="line">
            <a:avLst/>
          </a:prstGeom>
          <a:ln w="190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29246" y="4761265"/>
            <a:ext cx="3657600" cy="9145"/>
          </a:xfrm>
          <a:prstGeom prst="line">
            <a:avLst/>
          </a:prstGeom>
          <a:ln w="190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6445" y="5198493"/>
            <a:ext cx="914400" cy="1588"/>
          </a:xfrm>
          <a:prstGeom prst="line">
            <a:avLst/>
          </a:prstGeom>
          <a:ln w="190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6445" y="6065392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00573" y="5637323"/>
            <a:ext cx="914400" cy="1588"/>
          </a:xfrm>
          <a:prstGeom prst="line">
            <a:avLst/>
          </a:prstGeom>
          <a:ln w="190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46445" y="4761265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6445" y="5628165"/>
            <a:ext cx="1828800" cy="9145"/>
          </a:xfrm>
          <a:prstGeom prst="line">
            <a:avLst/>
          </a:prstGeom>
          <a:ln w="190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83738" y="5203602"/>
            <a:ext cx="1828800" cy="9145"/>
          </a:xfrm>
          <a:prstGeom prst="line">
            <a:avLst/>
          </a:prstGeom>
          <a:ln w="190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613637" y="1303597"/>
            <a:ext cx="7663404" cy="54222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Sequence of tasks: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1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4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3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6"/>
                </a:solidFill>
              </a:rPr>
              <a:t>2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3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1 </a:t>
            </a:r>
            <a:r>
              <a:rPr lang="en-US" sz="2800" b="1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13637" y="3990742"/>
            <a:ext cx="8102233" cy="5422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A different permutation: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3 </a:t>
            </a:r>
            <a:r>
              <a:rPr lang="en-US" sz="2800" b="1" dirty="0" smtClean="0">
                <a:solidFill>
                  <a:schemeClr val="accent3"/>
                </a:solidFill>
              </a:rPr>
              <a:t>1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6"/>
                </a:solidFill>
              </a:rPr>
              <a:t>2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3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6"/>
                </a:solidFill>
              </a:rPr>
              <a:t>2 </a:t>
            </a:r>
            <a:r>
              <a:rPr lang="en-US" sz="2800" b="1" dirty="0" smtClean="0">
                <a:solidFill>
                  <a:schemeClr val="accent3"/>
                </a:solidFill>
              </a:rPr>
              <a:t>1 </a:t>
            </a:r>
            <a:r>
              <a:rPr lang="en-US" sz="2800" b="1" dirty="0" smtClean="0">
                <a:solidFill>
                  <a:schemeClr val="accent2"/>
                </a:solidFill>
              </a:rPr>
              <a:t>4</a:t>
            </a:r>
            <a:endParaRPr lang="en-US" sz="2800" b="1" dirty="0" smtClean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636952" y="2083263"/>
            <a:ext cx="2868426" cy="4342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400" dirty="0" err="1" smtClean="0">
                <a:solidFill>
                  <a:srgbClr val="000000"/>
                </a:solidFill>
              </a:rPr>
              <a:t>Makespan</a:t>
            </a:r>
            <a:r>
              <a:rPr lang="en-US" sz="2400" dirty="0" smtClean="0">
                <a:solidFill>
                  <a:srgbClr val="000000"/>
                </a:solidFill>
              </a:rPr>
              <a:t> =</a:t>
            </a:r>
            <a:r>
              <a:rPr lang="en-US" sz="2400" b="1" dirty="0" smtClean="0">
                <a:solidFill>
                  <a:srgbClr val="000000"/>
                </a:solidFill>
              </a:rPr>
              <a:t> 4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636962" y="5212748"/>
            <a:ext cx="2785183" cy="42616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400" dirty="0" err="1" smtClean="0">
                <a:solidFill>
                  <a:srgbClr val="000000"/>
                </a:solidFill>
              </a:rPr>
              <a:t>Makespan</a:t>
            </a:r>
            <a:r>
              <a:rPr lang="en-US" sz="2400" dirty="0" smtClean="0">
                <a:solidFill>
                  <a:srgbClr val="000000"/>
                </a:solidFill>
              </a:rPr>
              <a:t> =</a:t>
            </a:r>
            <a:r>
              <a:rPr lang="en-US" sz="2400" b="1" dirty="0" smtClean="0">
                <a:solidFill>
                  <a:srgbClr val="000000"/>
                </a:solidFill>
              </a:rPr>
              <a:t> 7</a:t>
            </a:r>
          </a:p>
        </p:txBody>
      </p:sp>
      <p:grpSp>
        <p:nvGrpSpPr>
          <p:cNvPr id="3" name="Group 47"/>
          <p:cNvGrpSpPr/>
          <p:nvPr/>
        </p:nvGrpSpPr>
        <p:grpSpPr>
          <a:xfrm>
            <a:off x="1076310" y="1860091"/>
            <a:ext cx="365760" cy="1700511"/>
            <a:chOff x="1076310" y="1860085"/>
            <a:chExt cx="365760" cy="1700510"/>
          </a:xfrm>
        </p:grpSpPr>
        <p:sp>
          <p:nvSpPr>
            <p:cNvPr id="36" name="Rounded Rectangle 35"/>
            <p:cNvSpPr/>
            <p:nvPr/>
          </p:nvSpPr>
          <p:spPr>
            <a:xfrm>
              <a:off x="1076310" y="1860085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76310" y="2305002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76310" y="3194835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076310" y="2749919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4" name="Group 48"/>
          <p:cNvGrpSpPr/>
          <p:nvPr/>
        </p:nvGrpSpPr>
        <p:grpSpPr>
          <a:xfrm>
            <a:off x="1043187" y="4566642"/>
            <a:ext cx="365760" cy="1700511"/>
            <a:chOff x="1043187" y="4566636"/>
            <a:chExt cx="365760" cy="1700510"/>
          </a:xfrm>
        </p:grpSpPr>
        <p:sp>
          <p:nvSpPr>
            <p:cNvPr id="44" name="Rounded Rectangle 43"/>
            <p:cNvSpPr/>
            <p:nvPr/>
          </p:nvSpPr>
          <p:spPr>
            <a:xfrm>
              <a:off x="1043187" y="4566636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043187" y="5011553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43187" y="5901386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043187" y="5456470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8"/>
            <a:ext cx="8042276" cy="1054647"/>
          </a:xfrm>
        </p:spPr>
        <p:txBody>
          <a:bodyPr/>
          <a:lstStyle/>
          <a:p>
            <a:r>
              <a:rPr lang="en-US" sz="4000" dirty="0" smtClean="0"/>
              <a:t>Formalizing </a:t>
            </a:r>
            <a:r>
              <a:rPr lang="en-US" sz="4000" dirty="0" err="1" smtClean="0"/>
              <a:t>Makespan</a:t>
            </a:r>
            <a:r>
              <a:rPr lang="en-US" sz="4000" dirty="0" smtClean="0"/>
              <a:t> Bounds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6" y="1444436"/>
            <a:ext cx="8388065" cy="43434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Calibri"/>
                <a:cs typeface="Calibri"/>
              </a:rPr>
              <a:t>Distributed task processing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latin typeface="Calibri"/>
                <a:cs typeface="Calibri"/>
              </a:rPr>
              <a:t>assign each task to the slot with the earliest finishing time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alibri"/>
                <a:cs typeface="Calibri"/>
              </a:rPr>
              <a:t>Let</a:t>
            </a:r>
            <a:r>
              <a:rPr lang="en-US" sz="2800" b="1" dirty="0" smtClean="0">
                <a:solidFill>
                  <a:srgbClr val="C00000"/>
                </a:solidFill>
                <a:latin typeface="Calibri"/>
                <a:cs typeface="Calibri"/>
              </a:rPr>
              <a:t>                         </a:t>
            </a:r>
            <a:r>
              <a:rPr lang="en-US" sz="2800" dirty="0" smtClean="0">
                <a:latin typeface="Calibri"/>
                <a:cs typeface="Calibri"/>
              </a:rPr>
              <a:t>be the duration of       tasks processed by     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latin typeface="Calibri"/>
                <a:cs typeface="Calibri"/>
              </a:rPr>
              <a:t>          be the average duration and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latin typeface="Calibri"/>
                <a:cs typeface="Calibri"/>
              </a:rPr>
              <a:t>          be the maximum duration of the tasks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alibri"/>
                <a:cs typeface="Calibri"/>
              </a:rPr>
              <a:t>Then the execution </a:t>
            </a:r>
            <a:r>
              <a:rPr lang="en-US" sz="2800" dirty="0" err="1" smtClean="0">
                <a:latin typeface="Calibri"/>
                <a:cs typeface="Calibri"/>
              </a:rPr>
              <a:t>makespan</a:t>
            </a:r>
            <a:r>
              <a:rPr lang="en-US" sz="2800" dirty="0" smtClean="0">
                <a:latin typeface="Calibri"/>
                <a:cs typeface="Calibri"/>
              </a:rPr>
              <a:t> can be approximated as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  <a:latin typeface="Calibri"/>
                <a:cs typeface="Calibri"/>
              </a:rPr>
              <a:t>Lower bound </a:t>
            </a:r>
            <a:r>
              <a:rPr lang="en-US" dirty="0" smtClean="0">
                <a:latin typeface="Calibri"/>
                <a:cs typeface="Calibri"/>
              </a:rPr>
              <a:t>is</a:t>
            </a:r>
            <a:endParaRPr lang="en-US" b="1" dirty="0" smtClean="0">
              <a:latin typeface="Calibri"/>
              <a:cs typeface="Calibri"/>
            </a:endParaRP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  <a:latin typeface="Calibri"/>
                <a:cs typeface="Calibri"/>
              </a:rPr>
              <a:t>Upper bound </a:t>
            </a:r>
            <a:r>
              <a:rPr lang="en-US" dirty="0" smtClean="0">
                <a:latin typeface="Calibri"/>
                <a:cs typeface="Calibri"/>
              </a:rPr>
              <a:t>is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2063" y="5137150"/>
            <a:ext cx="1022350" cy="644525"/>
          </a:xfrm>
          <a:prstGeom prst="rect">
            <a:avLst/>
          </a:prstGeom>
          <a:noFill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3802063" y="5781675"/>
            <a:ext cx="2185987" cy="658813"/>
          </a:xfrm>
          <a:prstGeom prst="rect">
            <a:avLst/>
          </a:prstGeom>
          <a:noFill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7950" y="3644900"/>
            <a:ext cx="630238" cy="369888"/>
          </a:xfrm>
          <a:prstGeom prst="rect">
            <a:avLst/>
          </a:prstGeom>
          <a:noFill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rcRect/>
              <a:stretch>
                <a:fillRect/>
              </a:stretch>
            </p:blipFill>
          </mc:Choice>
          <mc:Fallback>
            <p:blipFill>
              <a:blip r:embed="rId7"/>
              <a:srcRect/>
              <a:stretch>
                <a:fillRect/>
              </a:stretch>
            </p:blipFill>
          </mc:Fallback>
        </mc:AlternateContent>
        <p:spPr bwMode="auto">
          <a:xfrm>
            <a:off x="1317625" y="4217988"/>
            <a:ext cx="679450" cy="217487"/>
          </a:xfrm>
          <a:prstGeom prst="rect">
            <a:avLst/>
          </a:prstGeom>
          <a:noFill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19813" y="2714625"/>
            <a:ext cx="385762" cy="266700"/>
          </a:xfrm>
          <a:prstGeom prst="rect">
            <a:avLst/>
          </a:prstGeom>
          <a:noFill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64425" y="2600325"/>
            <a:ext cx="357188" cy="357188"/>
          </a:xfrm>
          <a:prstGeom prst="rect">
            <a:avLst/>
          </a:prstGeom>
          <a:noFill/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70038" y="2643188"/>
            <a:ext cx="1617662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83"/>
            <a:ext cx="8042276" cy="1222381"/>
          </a:xfrm>
        </p:spPr>
        <p:txBody>
          <a:bodyPr/>
          <a:lstStyle/>
          <a:p>
            <a:r>
              <a:rPr lang="en-US" dirty="0" smtClean="0"/>
              <a:t>Compact Job Profile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640865" y="1713378"/>
          <a:ext cx="5960086" cy="391433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0951" y="6275674"/>
            <a:ext cx="990600" cy="365127"/>
          </a:xfrm>
        </p:spPr>
        <p:txBody>
          <a:bodyPr/>
          <a:lstStyle/>
          <a:p>
            <a:fld id="{26AB5F8E-3F3A-FD45-ABB6-C5D784360AB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43"/>
            <a:ext cx="9144000" cy="134022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Lower &amp; Upper Bounds of Job Completion Time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31" y="1520521"/>
            <a:ext cx="8499766" cy="47205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 main stages: </a:t>
            </a:r>
            <a:r>
              <a:rPr lang="en-US" b="1" i="1" dirty="0" smtClean="0"/>
              <a:t>map</a:t>
            </a:r>
            <a:r>
              <a:rPr lang="en-US" i="1" dirty="0" smtClean="0"/>
              <a:t> and </a:t>
            </a:r>
            <a:r>
              <a:rPr lang="en-US" b="1" i="1" dirty="0" smtClean="0"/>
              <a:t>reduce</a:t>
            </a:r>
            <a:r>
              <a:rPr lang="en-US" i="1" dirty="0" smtClean="0"/>
              <a:t> stages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Map stage </a:t>
            </a:r>
            <a:r>
              <a:rPr lang="en-US" dirty="0" smtClean="0"/>
              <a:t>duration depends on:</a:t>
            </a:r>
          </a:p>
          <a:p>
            <a:pPr lvl="1"/>
            <a:r>
              <a:rPr lang="en-US" sz="2400" dirty="0" smtClean="0"/>
              <a:t>N</a:t>
            </a:r>
            <a:r>
              <a:rPr lang="en-US" sz="1800" baseline="-25000" dirty="0" smtClean="0"/>
              <a:t>M </a:t>
            </a:r>
            <a:r>
              <a:rPr lang="en-US" sz="1800" dirty="0" smtClean="0"/>
              <a:t> </a:t>
            </a:r>
            <a:r>
              <a:rPr lang="en-US" sz="2000" dirty="0" smtClean="0"/>
              <a:t>-- the number  of map tasks</a:t>
            </a:r>
          </a:p>
          <a:p>
            <a:pPr lvl="1"/>
            <a:r>
              <a:rPr lang="en-US" sz="2400" dirty="0" smtClean="0"/>
              <a:t>S</a:t>
            </a:r>
            <a:r>
              <a:rPr lang="en-US" sz="1800" baseline="-25000" dirty="0" smtClean="0"/>
              <a:t>M </a:t>
            </a:r>
            <a:r>
              <a:rPr lang="en-US" sz="1800" dirty="0" smtClean="0"/>
              <a:t> </a:t>
            </a:r>
            <a:r>
              <a:rPr lang="en-US" sz="2000" dirty="0" smtClean="0"/>
              <a:t>-- the number  of map slots</a:t>
            </a:r>
          </a:p>
          <a:p>
            <a:r>
              <a:rPr lang="en-US" b="1" dirty="0" smtClean="0"/>
              <a:t>Reduce stage </a:t>
            </a:r>
            <a:r>
              <a:rPr lang="en-US" dirty="0" smtClean="0"/>
              <a:t>duration depends on:</a:t>
            </a:r>
          </a:p>
          <a:p>
            <a:pPr lvl="1"/>
            <a:r>
              <a:rPr lang="en-US" sz="2400" dirty="0" smtClean="0"/>
              <a:t>N</a:t>
            </a:r>
            <a:r>
              <a:rPr lang="en-US" sz="1800" baseline="-25000" dirty="0" smtClean="0"/>
              <a:t>R </a:t>
            </a:r>
            <a:r>
              <a:rPr lang="en-US" sz="1800" dirty="0" smtClean="0"/>
              <a:t> </a:t>
            </a:r>
            <a:r>
              <a:rPr lang="en-US" sz="2000" dirty="0" smtClean="0"/>
              <a:t>-- the number  of reduce  tasks</a:t>
            </a:r>
          </a:p>
          <a:p>
            <a:pPr lvl="1"/>
            <a:r>
              <a:rPr lang="en-US" sz="2400" dirty="0" smtClean="0"/>
              <a:t>S</a:t>
            </a:r>
            <a:r>
              <a:rPr lang="en-US" sz="1800" baseline="-25000" dirty="0" smtClean="0"/>
              <a:t>R </a:t>
            </a:r>
            <a:r>
              <a:rPr lang="en-US" sz="1800" dirty="0" smtClean="0"/>
              <a:t> </a:t>
            </a:r>
            <a:r>
              <a:rPr lang="en-US" sz="2000" dirty="0" smtClean="0"/>
              <a:t>-- the number  of reduce  slots</a:t>
            </a:r>
            <a:endParaRPr lang="en-US" dirty="0" smtClean="0"/>
          </a:p>
          <a:p>
            <a:r>
              <a:rPr lang="en-US" b="1" dirty="0" smtClean="0"/>
              <a:t>Reduce stage </a:t>
            </a:r>
            <a:r>
              <a:rPr lang="en-US" dirty="0" smtClean="0"/>
              <a:t>consists of 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Shuffle/sort phase</a:t>
            </a:r>
          </a:p>
          <a:p>
            <a:pPr lvl="2"/>
            <a:r>
              <a:rPr lang="en-US" dirty="0" smtClean="0"/>
              <a:t>“First” wave is treated specially (non-overlapping part with maps)</a:t>
            </a:r>
          </a:p>
          <a:p>
            <a:pPr lvl="2"/>
            <a:r>
              <a:rPr lang="en-US" dirty="0" smtClean="0"/>
              <a:t>Remaining waves  are “typical”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Reduce </a:t>
            </a:r>
            <a:r>
              <a:rPr lang="en-US" dirty="0" smtClean="0">
                <a:solidFill>
                  <a:srgbClr val="FF0000"/>
                </a:solidFill>
              </a:rPr>
              <a:t>phase</a:t>
            </a:r>
          </a:p>
          <a:p>
            <a:r>
              <a:rPr lang="en-US" dirty="0" smtClean="0"/>
              <a:t>More details in the paper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2000" baseline="-250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91" y="2087518"/>
            <a:ext cx="3210086" cy="1345181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0951" y="6275674"/>
            <a:ext cx="990600" cy="365127"/>
          </a:xfrm>
        </p:spPr>
        <p:txBody>
          <a:bodyPr/>
          <a:lstStyle/>
          <a:p>
            <a:fld id="{26AB5F8E-3F3A-FD45-ABB6-C5D784360AB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57614"/>
            <a:ext cx="8042276" cy="487747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Given a deadline time T and the job profile, find the necessary amount of resources to complete the job within </a:t>
            </a:r>
            <a:r>
              <a:rPr lang="en-US" dirty="0" smtClean="0"/>
              <a:t>T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80"/>
            <a:ext cx="8042276" cy="1138512"/>
          </a:xfrm>
        </p:spPr>
        <p:txBody>
          <a:bodyPr>
            <a:normAutofit/>
          </a:bodyPr>
          <a:lstStyle/>
          <a:p>
            <a:r>
              <a:rPr lang="en-US" dirty="0" smtClean="0"/>
              <a:t>Solving the inverse problem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51335" y="3221765"/>
            <a:ext cx="7242578" cy="2684328"/>
            <a:chOff x="1251335" y="3221765"/>
            <a:chExt cx="7242578" cy="2684328"/>
          </a:xfrm>
        </p:grpSpPr>
        <p:pic>
          <p:nvPicPr>
            <p:cNvPr id="6" name="Picture 2" descr="C:\Users\cherkaso\Desktop\Map-Reduce\MY\lowbound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51335" y="3939348"/>
              <a:ext cx="5229225" cy="933451"/>
            </a:xfrm>
            <a:prstGeom prst="rect">
              <a:avLst/>
            </a:prstGeom>
            <a:noFill/>
          </p:spPr>
        </p:pic>
        <p:sp>
          <p:nvSpPr>
            <p:cNvPr id="7" name="Rounded Rectangle 6"/>
            <p:cNvSpPr/>
            <p:nvPr/>
          </p:nvSpPr>
          <p:spPr>
            <a:xfrm>
              <a:off x="3191040" y="3939346"/>
              <a:ext cx="598715" cy="511631"/>
            </a:xfrm>
            <a:prstGeom prst="roundRect">
              <a:avLst/>
            </a:prstGeom>
            <a:solidFill>
              <a:schemeClr val="accent2">
                <a:alpha val="38824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32752" y="3939347"/>
              <a:ext cx="598715" cy="511629"/>
            </a:xfrm>
            <a:prstGeom prst="roundRect">
              <a:avLst/>
            </a:prstGeom>
            <a:solidFill>
              <a:schemeClr val="accent2">
                <a:alpha val="38824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43907" y="3221765"/>
              <a:ext cx="2450006" cy="70487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Given number of  map/reduce  tasks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3789743" y="3574203"/>
              <a:ext cx="2254164" cy="365147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5380143" y="3574199"/>
              <a:ext cx="663764" cy="365148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3191040" y="4450976"/>
              <a:ext cx="598715" cy="421821"/>
            </a:xfrm>
            <a:prstGeom prst="roundRect">
              <a:avLst/>
            </a:prstGeom>
            <a:solidFill>
              <a:schemeClr val="tx2">
                <a:alpha val="38824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615263" y="5183065"/>
              <a:ext cx="5532697" cy="723028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Find the number of map and  reduce slots (S</a:t>
              </a:r>
              <a:r>
                <a:rPr lang="en-US" sz="2000" baseline="-25000" dirty="0" smtClean="0">
                  <a:solidFill>
                    <a:srgbClr val="FFFFFF"/>
                  </a:solidFill>
                </a:rPr>
                <a:t>M</a:t>
              </a:r>
              <a:r>
                <a:rPr lang="en-US" sz="2000" dirty="0" smtClean="0">
                  <a:solidFill>
                    <a:srgbClr val="FFFFFF"/>
                  </a:solidFill>
                </a:rPr>
                <a:t>, S</a:t>
              </a:r>
              <a:r>
                <a:rPr lang="en-US" sz="2000" baseline="-25000" dirty="0" smtClean="0">
                  <a:solidFill>
                    <a:srgbClr val="FFFFFF"/>
                  </a:solidFill>
                </a:rPr>
                <a:t>R</a:t>
              </a:r>
              <a:r>
                <a:rPr lang="en-US" sz="2000" dirty="0" smtClean="0">
                  <a:solidFill>
                    <a:srgbClr val="FFFFFF"/>
                  </a:solidFill>
                </a:rPr>
                <a:t>)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191040" y="4450972"/>
              <a:ext cx="598715" cy="0"/>
            </a:xfrm>
            <a:prstGeom prst="line">
              <a:avLst/>
            </a:prstGeom>
            <a:ln w="3175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932752" y="4450972"/>
              <a:ext cx="598715" cy="0"/>
            </a:xfrm>
            <a:prstGeom prst="line">
              <a:avLst/>
            </a:prstGeom>
            <a:ln w="3175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8" idx="0"/>
              <a:endCxn id="47" idx="2"/>
            </p:cNvCxnSpPr>
            <p:nvPr/>
          </p:nvCxnSpPr>
          <p:spPr>
            <a:xfrm rot="5400000" flipH="1" flipV="1">
              <a:off x="4651725" y="4602682"/>
              <a:ext cx="310271" cy="850498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6" idx="2"/>
            </p:cNvCxnSpPr>
            <p:nvPr/>
          </p:nvCxnSpPr>
          <p:spPr>
            <a:xfrm rot="16200000" flipV="1">
              <a:off x="3780868" y="4582323"/>
              <a:ext cx="310271" cy="891216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4932752" y="4450976"/>
              <a:ext cx="598715" cy="421821"/>
            </a:xfrm>
            <a:prstGeom prst="roundRect">
              <a:avLst/>
            </a:prstGeom>
            <a:solidFill>
              <a:schemeClr val="tx2">
                <a:alpha val="38824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0951" y="6275674"/>
            <a:ext cx="990600" cy="365127"/>
          </a:xfrm>
        </p:spPr>
        <p:txBody>
          <a:bodyPr/>
          <a:lstStyle/>
          <a:p>
            <a:fld id="{26AB5F8E-3F3A-FD45-ABB6-C5D784360AB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Build profile by executing on </a:t>
            </a:r>
            <a:r>
              <a:rPr lang="en-US" b="1" dirty="0" smtClean="0">
                <a:solidFill>
                  <a:srgbClr val="FF0000"/>
                </a:solidFill>
              </a:rPr>
              <a:t>smaller </a:t>
            </a:r>
            <a:r>
              <a:rPr lang="en-US" dirty="0" smtClean="0"/>
              <a:t>dataset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Duration of map tasks not impacted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Larger data =&gt; greater number of map tasks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Each map task processes fixed amount of data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If number of reduce tasks kept constant,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Intermediate data processed per reduce task increases =&gt; longer durations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Reduce stage = shuffle + reduce phase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Shuffle duration depends on network performance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Reduce duration depends on reduce function and disk write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Factors Formalized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</a:t>
            </a:r>
            <a:r>
              <a:rPr lang="en-US" i="1" dirty="0" err="1" smtClean="0"/>
              <a:t>k</a:t>
            </a:r>
            <a:r>
              <a:rPr lang="en-US" dirty="0" smtClean="0"/>
              <a:t> (&gt; 2) experiments varying input dataset size</a:t>
            </a:r>
          </a:p>
          <a:p>
            <a:r>
              <a:rPr lang="en-US" i="1" dirty="0" smtClean="0"/>
              <a:t>D</a:t>
            </a:r>
            <a:r>
              <a:rPr lang="en-US" i="1" baseline="-25000" dirty="0" smtClean="0"/>
              <a:t>i </a:t>
            </a:r>
            <a:r>
              <a:rPr lang="en-US" dirty="0" smtClean="0"/>
              <a:t> = amount of intermediate data</a:t>
            </a:r>
          </a:p>
          <a:p>
            <a:r>
              <a:rPr lang="en-US" dirty="0" smtClean="0"/>
              <a:t>Use linear regression to derive scaling factors</a:t>
            </a:r>
          </a:p>
          <a:p>
            <a:pPr lvl="1"/>
            <a:r>
              <a:rPr lang="en-US" dirty="0" smtClean="0"/>
              <a:t>For shuffle and reduce phases separately</a:t>
            </a:r>
          </a:p>
          <a:p>
            <a:pPr lvl="1"/>
            <a:r>
              <a:rPr lang="en-US" dirty="0" smtClean="0"/>
              <a:t>Per application</a:t>
            </a:r>
          </a:p>
          <a:p>
            <a:endParaRPr lang="en-US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93" y="5010150"/>
            <a:ext cx="6715163" cy="13165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66 HP DL145 machines</a:t>
            </a:r>
          </a:p>
          <a:p>
            <a:pPr lvl="1"/>
            <a:r>
              <a:rPr lang="en-US" dirty="0" smtClean="0"/>
              <a:t>Four 2.39 GHz cores</a:t>
            </a:r>
          </a:p>
          <a:p>
            <a:pPr lvl="1"/>
            <a:r>
              <a:rPr lang="en-US" dirty="0" smtClean="0"/>
              <a:t>8 GB RAM</a:t>
            </a:r>
          </a:p>
          <a:p>
            <a:pPr lvl="1"/>
            <a:r>
              <a:rPr lang="en-US" dirty="0" smtClean="0"/>
              <a:t>Two 160 GB hard disks</a:t>
            </a:r>
          </a:p>
          <a:p>
            <a:r>
              <a:rPr lang="en-US" dirty="0" smtClean="0"/>
              <a:t>Two racks</a:t>
            </a:r>
          </a:p>
          <a:p>
            <a:pPr lvl="1"/>
            <a:r>
              <a:rPr lang="en-US" dirty="0" smtClean="0"/>
              <a:t>Gigabit Ethernet</a:t>
            </a:r>
          </a:p>
          <a:p>
            <a:r>
              <a:rPr lang="en-US" dirty="0" smtClean="0"/>
              <a:t>2 masters + 64 slaves</a:t>
            </a:r>
          </a:p>
          <a:p>
            <a:r>
              <a:rPr lang="en-US" dirty="0" smtClean="0"/>
              <a:t>Workload</a:t>
            </a:r>
            <a:endParaRPr lang="en-US" dirty="0" smtClean="0"/>
          </a:p>
          <a:p>
            <a:pPr lvl="1"/>
            <a:r>
              <a:rPr lang="en-US" dirty="0" err="1" smtClean="0"/>
              <a:t>WordCount</a:t>
            </a:r>
            <a:r>
              <a:rPr lang="en-US" dirty="0" smtClean="0"/>
              <a:t>, Sort, Twitter</a:t>
            </a:r>
            <a:r>
              <a:rPr lang="en-US" dirty="0" smtClean="0"/>
              <a:t>, </a:t>
            </a:r>
            <a:r>
              <a:rPr lang="en-US" dirty="0" err="1" smtClean="0"/>
              <a:t>WikiTrends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Predicted </a:t>
            </a:r>
            <a:r>
              <a:rPr lang="en-US" sz="3600" dirty="0" err="1" smtClean="0"/>
              <a:t>vs</a:t>
            </a:r>
            <a:r>
              <a:rPr lang="en-US" sz="3600" dirty="0" smtClean="0"/>
              <a:t> Measured completion times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471335" y="2057397"/>
          <a:ext cx="6651339" cy="3478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576317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Measured completion time is within</a:t>
            </a:r>
            <a:r>
              <a:rPr lang="en-US" sz="2400" b="1" dirty="0" smtClean="0">
                <a:solidFill>
                  <a:srgbClr val="FF0000"/>
                </a:solidFill>
              </a:rPr>
              <a:t> 10% </a:t>
            </a:r>
            <a:r>
              <a:rPr lang="en-US" sz="2400" dirty="0" smtClean="0"/>
              <a:t>of average predicted time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8000" y="-381000"/>
            <a:ext cx="10160000" cy="7620000"/>
          </a:xfrm>
          <a:prstGeom prst="rect">
            <a:avLst/>
          </a:prstGeom>
        </p:spPr>
      </p:pic>
      <p:pic>
        <p:nvPicPr>
          <p:cNvPr id="5" name="Picture 2" descr="http://turbo.indyposted.com/wp-content/uploads/2011/01/facebook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082215"/>
            <a:ext cx="1626684" cy="1626684"/>
          </a:xfrm>
          <a:prstGeom prst="rect">
            <a:avLst/>
          </a:prstGeom>
          <a:noFill/>
        </p:spPr>
      </p:pic>
      <p:pic>
        <p:nvPicPr>
          <p:cNvPr id="7" name="Picture 4" descr="http://www.headwayinvestmentbanking.co.uk/images/NYSE_logo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3188" y="850699"/>
            <a:ext cx="2802120" cy="1054384"/>
          </a:xfrm>
          <a:prstGeom prst="rect">
            <a:avLst/>
          </a:prstGeom>
          <a:noFill/>
        </p:spPr>
      </p:pic>
      <p:pic>
        <p:nvPicPr>
          <p:cNvPr id="8" name="Picture 6" descr="See full size image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19992" y="4785104"/>
            <a:ext cx="1725316" cy="172531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6298" y="4494989"/>
            <a:ext cx="1861359" cy="186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3162" y="3004126"/>
            <a:ext cx="3455302" cy="1336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WordCount Scaling Factors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994369" y="1677432"/>
          <a:ext cx="7308012" cy="4130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01160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Linear regression </a:t>
            </a:r>
            <a:r>
              <a:rPr lang="en-US" sz="2400" b="1" dirty="0" smtClean="0">
                <a:solidFill>
                  <a:srgbClr val="FF0000"/>
                </a:solidFill>
              </a:rPr>
              <a:t>fits </a:t>
            </a:r>
            <a:r>
              <a:rPr lang="en-US" sz="2400" dirty="0" smtClean="0"/>
              <a:t>phase durations with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&gt; 95%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applying scaling factors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425660" y="2057399"/>
          <a:ext cx="6181859" cy="327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576317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Scaling factors maintain accuracy of predictions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 based resource provisioning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37360" y="2057399"/>
          <a:ext cx="4123485" cy="3070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600454" y="1765348"/>
          <a:ext cx="4375822" cy="318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Performance model and </a:t>
            </a:r>
            <a:r>
              <a:rPr lang="en-US" dirty="0"/>
              <a:t>job profiling tools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 </a:t>
            </a:r>
            <a:r>
              <a:rPr lang="en-US" b="1" dirty="0" smtClean="0">
                <a:solidFill>
                  <a:srgbClr val="FF0000"/>
                </a:solidFill>
              </a:rPr>
              <a:t>automated </a:t>
            </a:r>
            <a:r>
              <a:rPr lang="en-US" dirty="0"/>
              <a:t>workload management of MapReduce jobs with timing </a:t>
            </a:r>
            <a:r>
              <a:rPr lang="en-US" dirty="0" smtClean="0"/>
              <a:t>requirements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ARIA</a:t>
            </a:r>
            <a:r>
              <a:rPr lang="en-US" dirty="0" smtClean="0"/>
              <a:t>: Automatic Resource Inference and Allocation</a:t>
            </a:r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Handle node failures and network bottlenecks</a:t>
            </a:r>
          </a:p>
          <a:p>
            <a:pPr lvl="1"/>
            <a:r>
              <a:rPr lang="en-US" dirty="0" smtClean="0"/>
              <a:t>Comparison of different SLO-driven schedulers</a:t>
            </a:r>
          </a:p>
          <a:p>
            <a:pPr lvl="2"/>
            <a:r>
              <a:rPr lang="en-US" dirty="0" smtClean="0"/>
              <a:t>Difficult effort: requires implementing schedulers</a:t>
            </a:r>
          </a:p>
          <a:p>
            <a:pPr lvl="2"/>
            <a:r>
              <a:rPr lang="en-US" dirty="0" smtClean="0"/>
              <a:t>Running experiments take hours/days</a:t>
            </a:r>
          </a:p>
          <a:p>
            <a:pPr lvl="1"/>
            <a:r>
              <a:rPr lang="en-US" dirty="0" smtClean="0"/>
              <a:t>Good simulation environment is needed</a:t>
            </a:r>
          </a:p>
          <a:p>
            <a:pPr lvl="2"/>
            <a:r>
              <a:rPr lang="en-US" dirty="0" smtClean="0"/>
              <a:t>With trace replay capabilities</a:t>
            </a:r>
          </a:p>
          <a:p>
            <a:pPr lvl="2"/>
            <a:r>
              <a:rPr lang="en-US" dirty="0" smtClean="0"/>
              <a:t>Synthetic and real workload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372"/>
            <a:ext cx="8229600" cy="2816629"/>
          </a:xfrm>
        </p:spPr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18001"/>
            <a:ext cx="8229600" cy="2208162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hlinkClick r:id="rId2"/>
              </a:rPr>
              <a:t>verma7@illinois.edu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Polo et. al. </a:t>
            </a:r>
            <a:r>
              <a:rPr lang="en-US" i="1" dirty="0" smtClean="0"/>
              <a:t>[NOMS10]</a:t>
            </a:r>
            <a:r>
              <a:rPr lang="en-US" dirty="0" smtClean="0"/>
              <a:t> estimate progress of map stage alone</a:t>
            </a:r>
          </a:p>
          <a:p>
            <a:r>
              <a:rPr lang="en-US" dirty="0" err="1" smtClean="0"/>
              <a:t>Ganapathi</a:t>
            </a:r>
            <a:r>
              <a:rPr lang="en-US" dirty="0" smtClean="0"/>
              <a:t> et. al. </a:t>
            </a:r>
            <a:r>
              <a:rPr lang="en-US" i="1" dirty="0" smtClean="0"/>
              <a:t>[SMDB10]</a:t>
            </a:r>
            <a:r>
              <a:rPr lang="en-US" dirty="0" smtClean="0"/>
              <a:t> use KCCA for hive queries</a:t>
            </a:r>
          </a:p>
          <a:p>
            <a:r>
              <a:rPr lang="en-US" dirty="0" smtClean="0"/>
              <a:t>Starfish </a:t>
            </a:r>
            <a:r>
              <a:rPr lang="en-US" i="1" dirty="0" smtClean="0"/>
              <a:t>[CIDR11, VLDB11</a:t>
            </a:r>
            <a:r>
              <a:rPr lang="en-US" i="1" dirty="0" smtClean="0"/>
              <a:t>] </a:t>
            </a:r>
          </a:p>
          <a:p>
            <a:r>
              <a:rPr lang="en-US" dirty="0" smtClean="0"/>
              <a:t>ARIA </a:t>
            </a:r>
            <a:r>
              <a:rPr lang="en-US" i="1" dirty="0" smtClean="0"/>
              <a:t>[ICAC11]</a:t>
            </a:r>
          </a:p>
          <a:p>
            <a:r>
              <a:rPr lang="en-US" dirty="0" err="1" smtClean="0"/>
              <a:t>Tian</a:t>
            </a:r>
            <a:r>
              <a:rPr lang="en-US" dirty="0" smtClean="0"/>
              <a:t> and Chen </a:t>
            </a:r>
            <a:r>
              <a:rPr lang="en-US" i="1" dirty="0" smtClean="0"/>
              <a:t>[Cloud11]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31" y="107579"/>
            <a:ext cx="8406725" cy="855463"/>
          </a:xfrm>
        </p:spPr>
        <p:txBody>
          <a:bodyPr>
            <a:noAutofit/>
          </a:bodyPr>
          <a:lstStyle/>
          <a:p>
            <a:r>
              <a:rPr lang="en-US" sz="3600" dirty="0" smtClean="0"/>
              <a:t>Large-scale Distributed Computing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35056"/>
            <a:ext cx="8229600" cy="167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Large data centers (x1000 machines): storage and computation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Hadoop</a:t>
            </a:r>
            <a:r>
              <a:rPr lang="en-US" dirty="0" smtClean="0">
                <a:solidFill>
                  <a:schemeClr val="tx1"/>
                </a:solidFill>
              </a:rPr>
              <a:t> (open source) come to rescue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Key technology for search </a:t>
            </a:r>
            <a:r>
              <a:rPr lang="en-US" sz="1800" i="1" dirty="0" smtClean="0">
                <a:solidFill>
                  <a:schemeClr val="tx1"/>
                </a:solidFill>
              </a:rPr>
              <a:t>(Bing, Google, Yahoo)</a:t>
            </a:r>
            <a:endParaRPr lang="en-US" i="1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Web data analysis, user log analysis, relevance studies, etc.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rzhou.REDMOND\AppData\Local\Microsoft\Windows\Temporary Internet Files\Content.IE5\KYZX24RU\MCj043441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2526" y="2362200"/>
            <a:ext cx="1151466" cy="1295400"/>
          </a:xfrm>
          <a:prstGeom prst="rect">
            <a:avLst/>
          </a:prstGeom>
          <a:noFill/>
        </p:spPr>
      </p:pic>
      <p:sp>
        <p:nvSpPr>
          <p:cNvPr id="6" name="Cloud 5"/>
          <p:cNvSpPr/>
          <p:nvPr/>
        </p:nvSpPr>
        <p:spPr>
          <a:xfrm>
            <a:off x="2547992" y="1371600"/>
            <a:ext cx="4419600" cy="3200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3157600" y="1752600"/>
            <a:ext cx="2779930" cy="2667000"/>
            <a:chOff x="3124200" y="2362200"/>
            <a:chExt cx="2779930" cy="2667000"/>
          </a:xfrm>
        </p:grpSpPr>
        <p:sp>
          <p:nvSpPr>
            <p:cNvPr id="19" name="TextBox 18"/>
            <p:cNvSpPr txBox="1"/>
            <p:nvPr/>
          </p:nvSpPr>
          <p:spPr>
            <a:xfrm>
              <a:off x="4346973" y="3810000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. . . 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6973" y="2438400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. . . 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3276599" y="3212482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3886199" y="3212482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5257799" y="3212482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92" y="2362202"/>
            <a:ext cx="1447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 rot="5400000">
            <a:off x="911069" y="351728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911069" y="17646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7" name="Right Arrow 26"/>
          <p:cNvSpPr/>
          <p:nvPr/>
        </p:nvSpPr>
        <p:spPr>
          <a:xfrm>
            <a:off x="1938392" y="2743200"/>
            <a:ext cx="5334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33"/>
          <p:cNvGrpSpPr/>
          <p:nvPr/>
        </p:nvGrpSpPr>
        <p:grpSpPr>
          <a:xfrm>
            <a:off x="7363714" y="1752605"/>
            <a:ext cx="1432685" cy="609600"/>
            <a:chOff x="7330314" y="2362200"/>
            <a:chExt cx="1432686" cy="609600"/>
          </a:xfrm>
        </p:grpSpPr>
        <p:sp>
          <p:nvSpPr>
            <p:cNvPr id="28" name="Cloud 27"/>
            <p:cNvSpPr/>
            <p:nvPr/>
          </p:nvSpPr>
          <p:spPr>
            <a:xfrm>
              <a:off x="7330314" y="2362200"/>
              <a:ext cx="1432686" cy="6096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54983" y="2438400"/>
              <a:ext cx="127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>
                  <a:solidFill>
                    <a:srgbClr val="FF0000"/>
                  </a:solidFill>
                </a:rPr>
                <a:t>How to program </a:t>
              </a:r>
              <a:br>
                <a:rPr lang="en-US" sz="1200" b="1" i="1" dirty="0" smtClean="0">
                  <a:solidFill>
                    <a:srgbClr val="FF0000"/>
                  </a:solidFill>
                </a:rPr>
              </a:br>
              <a:r>
                <a:rPr lang="en-US" sz="1200" b="1" i="1" dirty="0" smtClean="0">
                  <a:solidFill>
                    <a:srgbClr val="FF0000"/>
                  </a:solidFill>
                </a:rPr>
                <a:t>this monster?</a:t>
              </a:r>
              <a:endParaRPr lang="en-US" sz="12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7028678" y="2903161"/>
            <a:ext cx="533400" cy="1448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7028678" y="2743200"/>
            <a:ext cx="5334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596" y="2743200"/>
            <a:ext cx="93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+mj-lt"/>
              </a:rPr>
              <a:t>DATA</a:t>
            </a:r>
            <a:endParaRPr 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00951" y="6275674"/>
            <a:ext cx="990600" cy="365127"/>
          </a:xfrm>
        </p:spPr>
        <p:txBody>
          <a:bodyPr/>
          <a:lstStyle/>
          <a:p>
            <a:fld id="{26AB5F8E-3F3A-FD45-ABB6-C5D784360AB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57538" y="1752600"/>
            <a:ext cx="639762" cy="13081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57538" y="3111500"/>
            <a:ext cx="639762" cy="13081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8738" y="1752600"/>
            <a:ext cx="639762" cy="13081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8738" y="3111500"/>
            <a:ext cx="639762" cy="13081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67138" y="3111500"/>
            <a:ext cx="639762" cy="13081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7138" y="1752600"/>
            <a:ext cx="639762" cy="13081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MapReduce,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process very large datasets </a:t>
            </a:r>
          </a:p>
          <a:p>
            <a:r>
              <a:rPr lang="en-US" dirty="0" smtClean="0"/>
              <a:t>Data may not have strict schema</a:t>
            </a:r>
          </a:p>
          <a:p>
            <a:pPr lvl="1"/>
            <a:r>
              <a:rPr lang="en-US" dirty="0" smtClean="0"/>
              <a:t>Unstructured or semi-structured</a:t>
            </a:r>
          </a:p>
          <a:p>
            <a:r>
              <a:rPr lang="en-US" dirty="0" smtClean="0"/>
              <a:t>Nodes fail every day</a:t>
            </a:r>
          </a:p>
          <a:p>
            <a:pPr lvl="1"/>
            <a:r>
              <a:rPr lang="en-US" dirty="0" smtClean="0"/>
              <a:t>Failure is the norm, rather than exception</a:t>
            </a:r>
          </a:p>
          <a:p>
            <a:pPr lvl="1"/>
            <a:r>
              <a:rPr lang="en-US" dirty="0" smtClean="0"/>
              <a:t>Number of nodes not constant</a:t>
            </a:r>
          </a:p>
          <a:p>
            <a:r>
              <a:rPr lang="en-US" dirty="0" smtClean="0"/>
              <a:t>Expensive and inefficient  to build reliability in each application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operation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255" y="125860"/>
            <a:ext cx="2041461" cy="48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" name="Group 43"/>
          <p:cNvGrpSpPr/>
          <p:nvPr/>
        </p:nvGrpSpPr>
        <p:grpSpPr>
          <a:xfrm>
            <a:off x="572902" y="3369725"/>
            <a:ext cx="1289135" cy="1306811"/>
            <a:chOff x="574307" y="2828655"/>
            <a:chExt cx="1289135" cy="1306811"/>
          </a:xfrm>
        </p:grpSpPr>
        <p:sp>
          <p:nvSpPr>
            <p:cNvPr id="12" name="TextBox 11"/>
            <p:cNvSpPr txBox="1"/>
            <p:nvPr/>
          </p:nvSpPr>
          <p:spPr bwMode="gray">
            <a:xfrm>
              <a:off x="574308" y="2828655"/>
              <a:ext cx="1289134" cy="5847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chemeClr val="bg1"/>
                  </a:solidFill>
                  <a:latin typeface="Arial" pitchFamily="34" charset="0"/>
                </a:rPr>
                <a:t>MapReduce</a:t>
              </a:r>
              <a:br>
                <a:rPr lang="en-GB" sz="1600" dirty="0" smtClean="0">
                  <a:solidFill>
                    <a:schemeClr val="bg1"/>
                  </a:solidFill>
                  <a:latin typeface="Arial" pitchFamily="34" charset="0"/>
                </a:rPr>
              </a:br>
              <a:r>
                <a:rPr lang="en-GB" sz="1600" dirty="0" smtClean="0">
                  <a:solidFill>
                    <a:schemeClr val="bg1"/>
                  </a:solidFill>
                  <a:latin typeface="Arial" pitchFamily="34" charset="0"/>
                </a:rPr>
                <a:t>Layer</a:t>
              </a:r>
            </a:p>
          </p:txBody>
        </p:sp>
        <p:sp>
          <p:nvSpPr>
            <p:cNvPr id="13" name="TextBox 12"/>
            <p:cNvSpPr txBox="1"/>
            <p:nvPr/>
          </p:nvSpPr>
          <p:spPr bwMode="gray">
            <a:xfrm>
              <a:off x="574307" y="3550691"/>
              <a:ext cx="1221808" cy="58477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  <a:t>File system</a:t>
              </a:r>
              <a:b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</a:br>
              <a: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  <a:t>Layer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3337" y="3264250"/>
            <a:ext cx="1411105" cy="2568162"/>
            <a:chOff x="4644742" y="2723180"/>
            <a:chExt cx="1411105" cy="2568162"/>
          </a:xfrm>
        </p:grpSpPr>
        <p:sp>
          <p:nvSpPr>
            <p:cNvPr id="16" name="Rectangle 15"/>
            <p:cNvSpPr/>
            <p:nvPr/>
          </p:nvSpPr>
          <p:spPr>
            <a:xfrm>
              <a:off x="4644742" y="2723180"/>
              <a:ext cx="1409700" cy="223345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19" idx="2"/>
              <a:endCxn id="18" idx="1"/>
            </p:cNvCxnSpPr>
            <p:nvPr/>
          </p:nvCxnSpPr>
          <p:spPr>
            <a:xfrm rot="5400000">
              <a:off x="5240859" y="4121741"/>
              <a:ext cx="220980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sp>
          <p:nvSpPr>
            <p:cNvPr id="18" name="Can 17"/>
            <p:cNvSpPr/>
            <p:nvPr/>
          </p:nvSpPr>
          <p:spPr>
            <a:xfrm>
              <a:off x="4972253" y="4232227"/>
              <a:ext cx="758190" cy="502920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smtClean="0">
                  <a:solidFill>
                    <a:prstClr val="white"/>
                  </a:solidFill>
                  <a:latin typeface="Arial" pitchFamily="34" charset="0"/>
                </a:rPr>
                <a:t>Disk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33187" y="3538807"/>
              <a:ext cx="1036320" cy="472440"/>
            </a:xfrm>
            <a:prstGeom prst="rect">
              <a:avLst/>
            </a:prstGeom>
            <a:solidFill>
              <a:srgbClr val="3F5B0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DataNode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35243" y="2918127"/>
              <a:ext cx="1032210" cy="495300"/>
            </a:xfrm>
            <a:prstGeom prst="rect">
              <a:avLst/>
            </a:prstGeom>
            <a:solidFill>
              <a:srgbClr val="2C7C9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TaskTracker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gray">
            <a:xfrm>
              <a:off x="4644743" y="4952788"/>
              <a:ext cx="1411104" cy="33855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  <a:t>Worker Node</a:t>
              </a:r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1862037" y="3961922"/>
            <a:ext cx="6858000" cy="0"/>
          </a:xfrm>
          <a:prstGeom prst="lin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566637" y="2045779"/>
            <a:ext cx="1219200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600" dirty="0" smtClean="0">
                <a:solidFill>
                  <a:prstClr val="white"/>
                </a:solidFill>
                <a:latin typeface="Arial" pitchFamily="34" charset="0"/>
              </a:rPr>
              <a:t>Job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46106" y="1958080"/>
            <a:ext cx="4526237" cy="1313772"/>
            <a:chOff x="3547511" y="1417010"/>
            <a:chExt cx="4526237" cy="1313772"/>
          </a:xfrm>
        </p:grpSpPr>
        <p:sp>
          <p:nvSpPr>
            <p:cNvPr id="33" name="Bent-Up Arrow 32"/>
            <p:cNvSpPr/>
            <p:nvPr/>
          </p:nvSpPr>
          <p:spPr>
            <a:xfrm rot="10800000" flipH="1">
              <a:off x="4752409" y="1799463"/>
              <a:ext cx="741366" cy="931319"/>
            </a:xfrm>
            <a:prstGeom prst="bentUpArrow">
              <a:avLst>
                <a:gd name="adj1" fmla="val 25000"/>
                <a:gd name="adj2" fmla="val 25000"/>
                <a:gd name="adj3" fmla="val 3900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34" name="Bent-Up Arrow 33"/>
            <p:cNvSpPr/>
            <p:nvPr/>
          </p:nvSpPr>
          <p:spPr>
            <a:xfrm rot="10800000" flipH="1">
              <a:off x="6005722" y="1763803"/>
              <a:ext cx="741366" cy="931319"/>
            </a:xfrm>
            <a:prstGeom prst="bentUpArrow">
              <a:avLst>
                <a:gd name="adj1" fmla="val 25000"/>
                <a:gd name="adj2" fmla="val 25000"/>
                <a:gd name="adj3" fmla="val 3900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63942" y="1417010"/>
              <a:ext cx="647700" cy="34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u="sng" dirty="0" smtClean="0">
                  <a:solidFill>
                    <a:prstClr val="white"/>
                  </a:solidFill>
                  <a:latin typeface="Arial" pitchFamily="34" charset="0"/>
                </a:rPr>
                <a:t>Task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20942" y="1417010"/>
              <a:ext cx="647700" cy="34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u="sng" dirty="0" smtClean="0">
                  <a:solidFill>
                    <a:prstClr val="white"/>
                  </a:solidFill>
                  <a:latin typeface="Arial" pitchFamily="34" charset="0"/>
                </a:rPr>
                <a:t>Task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06942" y="1417010"/>
              <a:ext cx="647700" cy="34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u="sng" dirty="0" smtClean="0">
                  <a:solidFill>
                    <a:prstClr val="white"/>
                  </a:solidFill>
                  <a:latin typeface="Arial" pitchFamily="34" charset="0"/>
                </a:rPr>
                <a:t>Task</a:t>
              </a:r>
            </a:p>
          </p:txBody>
        </p:sp>
        <p:sp>
          <p:nvSpPr>
            <p:cNvPr id="35" name="Bent-Up Arrow 34"/>
            <p:cNvSpPr/>
            <p:nvPr/>
          </p:nvSpPr>
          <p:spPr>
            <a:xfrm rot="10800000" flipH="1">
              <a:off x="3547511" y="1763802"/>
              <a:ext cx="4526237" cy="931319"/>
            </a:xfrm>
            <a:prstGeom prst="bentUpArrow">
              <a:avLst>
                <a:gd name="adj1" fmla="val 25000"/>
                <a:gd name="adj2" fmla="val 25000"/>
                <a:gd name="adj3" fmla="val 3900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u="sng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46103" y="2491599"/>
            <a:ext cx="1022558" cy="1912428"/>
            <a:chOff x="3547508" y="1950529"/>
            <a:chExt cx="1022558" cy="1912428"/>
          </a:xfrm>
        </p:grpSpPr>
        <p:sp>
          <p:nvSpPr>
            <p:cNvPr id="37" name="TextBox 36"/>
            <p:cNvSpPr txBox="1"/>
            <p:nvPr/>
          </p:nvSpPr>
          <p:spPr bwMode="gray">
            <a:xfrm>
              <a:off x="3617561" y="2700854"/>
              <a:ext cx="952505" cy="461665"/>
            </a:xfrm>
            <a:prstGeom prst="rect">
              <a:avLst/>
            </a:prstGeom>
            <a:solidFill>
              <a:srgbClr val="AA581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FFFFFF"/>
                  </a:solidFill>
                  <a:latin typeface="Arial" pitchFamily="34" charset="0"/>
                </a:rPr>
                <a:t>Location</a:t>
              </a:r>
              <a:br>
                <a:rPr lang="en-GB" sz="1200" dirty="0" smtClean="0">
                  <a:solidFill>
                    <a:srgbClr val="FFFFFF"/>
                  </a:solidFill>
                  <a:latin typeface="Arial" pitchFamily="34" charset="0"/>
                </a:rPr>
              </a:br>
              <a:r>
                <a:rPr lang="en-GB" sz="1200" dirty="0" smtClean="0">
                  <a:solidFill>
                    <a:srgbClr val="FFFFFF"/>
                  </a:solidFill>
                  <a:latin typeface="Arial" pitchFamily="34" charset="0"/>
                </a:rPr>
                <a:t>Information</a:t>
              </a:r>
            </a:p>
          </p:txBody>
        </p:sp>
        <p:sp>
          <p:nvSpPr>
            <p:cNvPr id="38" name="Curved Down Arrow 37"/>
            <p:cNvSpPr/>
            <p:nvPr/>
          </p:nvSpPr>
          <p:spPr>
            <a:xfrm rot="5400000" flipH="1">
              <a:off x="2877044" y="2620993"/>
              <a:ext cx="1912428" cy="571500"/>
            </a:xfrm>
            <a:prstGeom prst="curvedDownArrow">
              <a:avLst/>
            </a:prstGeom>
            <a:solidFill>
              <a:srgbClr val="AA581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45643" y="3276126"/>
            <a:ext cx="2157113" cy="2568166"/>
            <a:chOff x="6447048" y="2735056"/>
            <a:chExt cx="2157113" cy="2568166"/>
          </a:xfrm>
        </p:grpSpPr>
        <p:sp>
          <p:nvSpPr>
            <p:cNvPr id="14" name="TextBox 13"/>
            <p:cNvSpPr txBox="1"/>
            <p:nvPr/>
          </p:nvSpPr>
          <p:spPr bwMode="gray">
            <a:xfrm>
              <a:off x="6447048" y="3771419"/>
              <a:ext cx="357790" cy="33855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000000"/>
                  </a:solidFill>
                  <a:latin typeface="Arial" pitchFamily="34" charset="0"/>
                </a:rPr>
                <a:t>...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93056" y="2735056"/>
              <a:ext cx="1409700" cy="223345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cxnSp>
          <p:nvCxnSpPr>
            <p:cNvPr id="52" name="Straight Connector 51"/>
            <p:cNvCxnSpPr>
              <a:stCxn id="54" idx="2"/>
              <a:endCxn id="53" idx="1"/>
            </p:cNvCxnSpPr>
            <p:nvPr/>
          </p:nvCxnSpPr>
          <p:spPr>
            <a:xfrm rot="5400000">
              <a:off x="7789173" y="4133615"/>
              <a:ext cx="220980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sp>
          <p:nvSpPr>
            <p:cNvPr id="53" name="Can 52"/>
            <p:cNvSpPr/>
            <p:nvPr/>
          </p:nvSpPr>
          <p:spPr>
            <a:xfrm>
              <a:off x="7520568" y="4244104"/>
              <a:ext cx="758190" cy="502920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smtClean="0">
                  <a:solidFill>
                    <a:prstClr val="white"/>
                  </a:solidFill>
                  <a:latin typeface="Arial" pitchFamily="34" charset="0"/>
                </a:rPr>
                <a:t>Disk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81501" y="3550684"/>
              <a:ext cx="1036320" cy="472440"/>
            </a:xfrm>
            <a:prstGeom prst="rect">
              <a:avLst/>
            </a:prstGeom>
            <a:solidFill>
              <a:srgbClr val="3F5B0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DataNode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83558" y="2930005"/>
              <a:ext cx="1032210" cy="495300"/>
            </a:xfrm>
            <a:prstGeom prst="rect">
              <a:avLst/>
            </a:prstGeom>
            <a:solidFill>
              <a:srgbClr val="2C7C9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TaskTracker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gray">
            <a:xfrm>
              <a:off x="7193057" y="4964668"/>
              <a:ext cx="1411104" cy="33855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  <a:t>Worker Node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09687" y="3260413"/>
            <a:ext cx="1411105" cy="2568163"/>
            <a:chOff x="2111092" y="2719343"/>
            <a:chExt cx="1411105" cy="2568163"/>
          </a:xfrm>
        </p:grpSpPr>
        <p:sp>
          <p:nvSpPr>
            <p:cNvPr id="57" name="Rectangle 56"/>
            <p:cNvSpPr/>
            <p:nvPr/>
          </p:nvSpPr>
          <p:spPr>
            <a:xfrm>
              <a:off x="2111092" y="2719343"/>
              <a:ext cx="1409700" cy="223345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21769" y="3538807"/>
              <a:ext cx="1036320" cy="472440"/>
            </a:xfrm>
            <a:prstGeom prst="rect">
              <a:avLst/>
            </a:prstGeom>
            <a:solidFill>
              <a:srgbClr val="3F5B0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NameNode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3825" y="2918127"/>
              <a:ext cx="1032210" cy="495300"/>
            </a:xfrm>
            <a:prstGeom prst="rect">
              <a:avLst/>
            </a:prstGeom>
            <a:solidFill>
              <a:srgbClr val="2C7C9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JobTracker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 bwMode="gray">
            <a:xfrm>
              <a:off x="2111093" y="4948952"/>
              <a:ext cx="1411104" cy="338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  <a:t>Master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842987" y="2026729"/>
            <a:ext cx="1714565" cy="1432466"/>
            <a:chOff x="1844392" y="1485659"/>
            <a:chExt cx="1714565" cy="1432466"/>
          </a:xfrm>
        </p:grpSpPr>
        <p:sp>
          <p:nvSpPr>
            <p:cNvPr id="32" name="Right Arrow 31"/>
            <p:cNvSpPr/>
            <p:nvPr/>
          </p:nvSpPr>
          <p:spPr>
            <a:xfrm>
              <a:off x="1844392" y="1714259"/>
              <a:ext cx="266700" cy="190500"/>
            </a:xfrm>
            <a:prstGeom prst="rightArrow">
              <a:avLst/>
            </a:prstGeom>
            <a:solidFill>
              <a:srgbClr val="AA581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46832" y="1485659"/>
              <a:ext cx="1412125" cy="6477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600" dirty="0" smtClean="0">
                  <a:solidFill>
                    <a:prstClr val="white"/>
                  </a:solidFill>
                  <a:latin typeface="Arial" pitchFamily="34" charset="0"/>
                </a:rPr>
                <a:t>Scheduler</a:t>
              </a: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63" name="Trapezoid 62"/>
            <p:cNvSpPr/>
            <p:nvPr/>
          </p:nvSpPr>
          <p:spPr>
            <a:xfrm rot="10800000">
              <a:off x="2146828" y="2133357"/>
              <a:ext cx="1409699" cy="784768"/>
            </a:xfrm>
            <a:prstGeom prst="trapezoid">
              <a:avLst>
                <a:gd name="adj" fmla="val 68639"/>
              </a:avLst>
            </a:prstGeom>
            <a:gradFill flip="none" rotWithShape="1">
              <a:gsLst>
                <a:gs pos="0">
                  <a:schemeClr val="accent1">
                    <a:shade val="100000"/>
                    <a:satMod val="120000"/>
                  </a:schemeClr>
                </a:gs>
                <a:gs pos="69000">
                  <a:schemeClr val="accent1">
                    <a:tint val="80000"/>
                    <a:shade val="100000"/>
                    <a:satMod val="150000"/>
                  </a:schemeClr>
                </a:gs>
                <a:gs pos="100000">
                  <a:schemeClr val="accent1">
                    <a:tint val="50000"/>
                    <a:shade val="100000"/>
                    <a:satMod val="1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487"/>
            <a:ext cx="8229600" cy="44846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MapReduce clusters shared</a:t>
            </a:r>
          </a:p>
          <a:p>
            <a:pPr lvl="1"/>
            <a:r>
              <a:rPr lang="en-US" sz="2400" dirty="0" smtClean="0"/>
              <a:t>Multiple users and applications</a:t>
            </a:r>
          </a:p>
          <a:p>
            <a:r>
              <a:rPr lang="en-US" sz="2800" dirty="0" smtClean="0"/>
              <a:t>Time critical </a:t>
            </a:r>
            <a:r>
              <a:rPr lang="en-US" sz="2800" dirty="0" smtClean="0"/>
              <a:t>applications</a:t>
            </a:r>
          </a:p>
          <a:p>
            <a:pPr lvl="1"/>
            <a:r>
              <a:rPr lang="en-US" sz="2400" dirty="0" smtClean="0"/>
              <a:t>Personalized advertising, spam detection, real-time event log analysis, …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Key challenge:</a:t>
            </a:r>
            <a:r>
              <a:rPr lang="en-US" sz="2800" dirty="0" smtClean="0"/>
              <a:t> controlling allocation of resources in </a:t>
            </a:r>
            <a:r>
              <a:rPr lang="en-US" sz="2800" dirty="0" smtClean="0"/>
              <a:t>shared </a:t>
            </a:r>
            <a:r>
              <a:rPr lang="en-US" sz="2800" b="1" dirty="0" smtClean="0">
                <a:solidFill>
                  <a:srgbClr val="FF0000"/>
                </a:solidFill>
              </a:rPr>
              <a:t>deadline</a:t>
            </a:r>
            <a:r>
              <a:rPr lang="en-US" sz="2800" dirty="0" smtClean="0"/>
              <a:t> </a:t>
            </a:r>
            <a:r>
              <a:rPr lang="en-US" sz="2800" dirty="0" smtClean="0"/>
              <a:t>MapReduce environments</a:t>
            </a:r>
          </a:p>
          <a:p>
            <a:pPr lvl="1"/>
            <a:r>
              <a:rPr lang="en-US" sz="2400" dirty="0" smtClean="0"/>
              <a:t>FIFO, Fair Scheduler, Capacity Scheduler</a:t>
            </a:r>
          </a:p>
          <a:p>
            <a:pPr lvl="1"/>
            <a:r>
              <a:rPr lang="en-US" sz="2400" dirty="0" smtClean="0"/>
              <a:t>No support from existing schedulers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2" y="2036882"/>
            <a:ext cx="8879538" cy="406882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3600" dirty="0" smtClean="0">
                <a:cs typeface="CMU Bright Roman"/>
              </a:rPr>
              <a:t>To achieve Service Level Objectives (SLO)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cs typeface="CMU Bright Roman"/>
              </a:rPr>
              <a:t>Completion time estimation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cs typeface="CMU Bright Roman"/>
              </a:rPr>
              <a:t>Resource allocation to achieve deadlines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  <a:cs typeface="CMU Bright Roman"/>
              </a:rPr>
              <a:t>Smaller input datasets to predict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Approach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Job Profile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Scaling Factors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Most production jobs are executed routinely on new data sets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Measure the job characteristics of past executions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Each map and reduce task is independent of other tasks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Compactly summarize them in a </a:t>
            </a:r>
            <a:r>
              <a:rPr lang="en-US" b="1" dirty="0" smtClean="0">
                <a:solidFill>
                  <a:srgbClr val="C00000"/>
                </a:solidFill>
              </a:rPr>
              <a:t>job profile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Estimate the bounds of  the  job completion time </a:t>
            </a:r>
            <a:r>
              <a:rPr lang="en-US" sz="2200" dirty="0" smtClean="0"/>
              <a:t>(</a:t>
            </a:r>
            <a:r>
              <a:rPr lang="en-US" dirty="0" smtClean="0"/>
              <a:t>instead of trying to predict the exact job duration)</a:t>
            </a:r>
          </a:p>
          <a:p>
            <a:pPr lvl="1">
              <a:spcAft>
                <a:spcPts val="600"/>
              </a:spcAft>
            </a:pPr>
            <a:r>
              <a:rPr lang="en-US" sz="2776" dirty="0" smtClean="0"/>
              <a:t>Estimate  bounds on the duration of </a:t>
            </a:r>
            <a:r>
              <a:rPr lang="en-US" sz="2776" b="1" dirty="0" smtClean="0"/>
              <a:t>map</a:t>
            </a:r>
            <a:r>
              <a:rPr lang="en-US" sz="2776" dirty="0" smtClean="0"/>
              <a:t>, </a:t>
            </a:r>
            <a:r>
              <a:rPr lang="en-US" sz="2776" b="1" dirty="0" smtClean="0"/>
              <a:t>shuffle/sort,</a:t>
            </a:r>
            <a:r>
              <a:rPr lang="en-US" sz="2776" dirty="0" smtClean="0"/>
              <a:t> and </a:t>
            </a:r>
            <a:r>
              <a:rPr lang="en-US" sz="2776" b="1" dirty="0" smtClean="0"/>
              <a:t>reduce</a:t>
            </a:r>
            <a:r>
              <a:rPr lang="en-US" sz="2776" dirty="0" smtClean="0"/>
              <a:t>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1093</Words>
  <Application>Microsoft Macintosh PowerPoint</Application>
  <PresentationFormat>On-screen Show (4:3)</PresentationFormat>
  <Paragraphs>236</Paragraphs>
  <Slides>25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SLO-Driven Right-sizing and Resource Provisioning of MapReduce Jobs</vt:lpstr>
      <vt:lpstr>Slide 2</vt:lpstr>
      <vt:lpstr>Large-scale Distributed Computing</vt:lpstr>
      <vt:lpstr>MapReduce, Why?</vt:lpstr>
      <vt:lpstr>Hadoop operation</vt:lpstr>
      <vt:lpstr>Motivation</vt:lpstr>
      <vt:lpstr>Problem Definition</vt:lpstr>
      <vt:lpstr>Outline</vt:lpstr>
      <vt:lpstr>Our Approach</vt:lpstr>
      <vt:lpstr>Caveats</vt:lpstr>
      <vt:lpstr>Illustration</vt:lpstr>
      <vt:lpstr>Formalizing Makespan Bounds</vt:lpstr>
      <vt:lpstr>Compact Job Profile</vt:lpstr>
      <vt:lpstr>Lower &amp; Upper Bounds of Job Completion Time</vt:lpstr>
      <vt:lpstr>Solving the inverse problem</vt:lpstr>
      <vt:lpstr>Scaling Factors</vt:lpstr>
      <vt:lpstr>Scaling Factors Formalized</vt:lpstr>
      <vt:lpstr>Experimental Setup</vt:lpstr>
      <vt:lpstr>Predicted vs Measured completion times</vt:lpstr>
      <vt:lpstr>WordCount Scaling Factors</vt:lpstr>
      <vt:lpstr>Predictions applying scaling factors</vt:lpstr>
      <vt:lpstr>SLO based resource provisioning</vt:lpstr>
      <vt:lpstr>Conclusion</vt:lpstr>
      <vt:lpstr>Questions?</vt:lpstr>
      <vt:lpstr>Related Work</vt:lpstr>
    </vt:vector>
  </TitlesOfParts>
  <Company>University of Illinois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 Driven Right-sizing and Resource Provisioning of MapReduce Jobs</dc:title>
  <dc:creator>Abhishek Verma</dc:creator>
  <cp:lastModifiedBy>Abhishek Verma</cp:lastModifiedBy>
  <cp:revision>110</cp:revision>
  <dcterms:created xsi:type="dcterms:W3CDTF">2011-09-02T17:32:02Z</dcterms:created>
  <dcterms:modified xsi:type="dcterms:W3CDTF">2011-09-02T20:25:14Z</dcterms:modified>
</cp:coreProperties>
</file>