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7" r:id="rId4"/>
    <p:sldId id="261" r:id="rId5"/>
    <p:sldId id="257" r:id="rId6"/>
    <p:sldId id="266" r:id="rId7"/>
    <p:sldId id="269" r:id="rId8"/>
    <p:sldId id="268" r:id="rId9"/>
    <p:sldId id="270" r:id="rId10"/>
    <p:sldId id="262" r:id="rId11"/>
    <p:sldId id="263" r:id="rId12"/>
    <p:sldId id="271" r:id="rId13"/>
    <p:sldId id="273" r:id="rId14"/>
    <p:sldId id="274" r:id="rId15"/>
    <p:sldId id="280" r:id="rId16"/>
    <p:sldId id="272" r:id="rId17"/>
    <p:sldId id="275" r:id="rId18"/>
    <p:sldId id="282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08EFA8-33A6-714B-94D2-7E07D113239A}">
          <p14:sldIdLst>
            <p14:sldId id="256"/>
            <p14:sldId id="260"/>
            <p14:sldId id="267"/>
            <p14:sldId id="261"/>
            <p14:sldId id="257"/>
            <p14:sldId id="266"/>
            <p14:sldId id="269"/>
            <p14:sldId id="268"/>
            <p14:sldId id="270"/>
            <p14:sldId id="262"/>
            <p14:sldId id="263"/>
            <p14:sldId id="271"/>
            <p14:sldId id="273"/>
            <p14:sldId id="274"/>
            <p14:sldId id="280"/>
            <p14:sldId id="272"/>
            <p14:sldId id="275"/>
            <p14:sldId id="282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Unimodal Workload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'Sheet1 (3)'!$C$1</c:f>
              <c:strCache>
                <c:ptCount val="1"/>
                <c:pt idx="0">
                  <c:v>Min</c:v>
                </c:pt>
              </c:strCache>
            </c:strRef>
          </c:tx>
          <c:xVal>
            <c:numRef>
              <c:f>'Sheet1 (3)'!$B$2:$B$25</c:f>
              <c:numCache>
                <c:formatCode>General</c:formatCode>
                <c:ptCount val="24"/>
                <c:pt idx="0">
                  <c:v>150.0</c:v>
                </c:pt>
                <c:pt idx="1">
                  <c:v>200.0</c:v>
                </c:pt>
                <c:pt idx="2">
                  <c:v>250.0</c:v>
                </c:pt>
                <c:pt idx="3">
                  <c:v>300.0</c:v>
                </c:pt>
                <c:pt idx="4">
                  <c:v>350.0</c:v>
                </c:pt>
                <c:pt idx="5">
                  <c:v>400.0</c:v>
                </c:pt>
                <c:pt idx="6">
                  <c:v>450.0</c:v>
                </c:pt>
                <c:pt idx="7">
                  <c:v>500.0</c:v>
                </c:pt>
                <c:pt idx="8">
                  <c:v>550.0</c:v>
                </c:pt>
                <c:pt idx="9">
                  <c:v>600.0</c:v>
                </c:pt>
                <c:pt idx="10">
                  <c:v>650.0</c:v>
                </c:pt>
                <c:pt idx="11">
                  <c:v>700.0</c:v>
                </c:pt>
                <c:pt idx="12">
                  <c:v>750.0</c:v>
                </c:pt>
                <c:pt idx="13">
                  <c:v>800.0</c:v>
                </c:pt>
                <c:pt idx="14">
                  <c:v>850.0</c:v>
                </c:pt>
                <c:pt idx="15">
                  <c:v>900.0</c:v>
                </c:pt>
                <c:pt idx="16">
                  <c:v>950.0</c:v>
                </c:pt>
                <c:pt idx="17">
                  <c:v>1000.0</c:v>
                </c:pt>
                <c:pt idx="18">
                  <c:v>1050.0</c:v>
                </c:pt>
                <c:pt idx="19">
                  <c:v>1100.0</c:v>
                </c:pt>
                <c:pt idx="20">
                  <c:v>1150.0</c:v>
                </c:pt>
                <c:pt idx="21">
                  <c:v>1200.0</c:v>
                </c:pt>
                <c:pt idx="22">
                  <c:v>1250.0</c:v>
                </c:pt>
                <c:pt idx="23">
                  <c:v>1300.0</c:v>
                </c:pt>
              </c:numCache>
            </c:numRef>
          </c:xVal>
          <c:yVal>
            <c:numRef>
              <c:f>'Sheet1 (3)'!$C$2:$C$25</c:f>
              <c:numCache>
                <c:formatCode>General</c:formatCode>
                <c:ptCount val="24"/>
                <c:pt idx="0">
                  <c:v>2008.756112</c:v>
                </c:pt>
                <c:pt idx="1">
                  <c:v>1682.847973</c:v>
                </c:pt>
                <c:pt idx="2">
                  <c:v>1488.842968</c:v>
                </c:pt>
                <c:pt idx="3">
                  <c:v>1361.27838</c:v>
                </c:pt>
                <c:pt idx="4">
                  <c:v>1270.160818</c:v>
                </c:pt>
                <c:pt idx="5">
                  <c:v>1201.822646</c:v>
                </c:pt>
                <c:pt idx="6">
                  <c:v>1148.670734</c:v>
                </c:pt>
                <c:pt idx="7">
                  <c:v>1106.149205</c:v>
                </c:pt>
                <c:pt idx="8">
                  <c:v>1071.358863</c:v>
                </c:pt>
                <c:pt idx="9">
                  <c:v>1042.990237</c:v>
                </c:pt>
                <c:pt idx="10">
                  <c:v>1022.006752</c:v>
                </c:pt>
                <c:pt idx="11">
                  <c:v>1004.020907</c:v>
                </c:pt>
                <c:pt idx="12">
                  <c:v>988.4331748000001</c:v>
                </c:pt>
                <c:pt idx="13">
                  <c:v>975.4852343</c:v>
                </c:pt>
                <c:pt idx="14">
                  <c:v>967.7555149</c:v>
                </c:pt>
                <c:pt idx="15">
                  <c:v>967.7555149</c:v>
                </c:pt>
                <c:pt idx="16">
                  <c:v>967.7555149</c:v>
                </c:pt>
                <c:pt idx="17">
                  <c:v>967.7555149</c:v>
                </c:pt>
                <c:pt idx="18">
                  <c:v>967.7555149</c:v>
                </c:pt>
                <c:pt idx="19">
                  <c:v>967.7555149</c:v>
                </c:pt>
                <c:pt idx="20">
                  <c:v>967.7555149</c:v>
                </c:pt>
                <c:pt idx="21">
                  <c:v>967.7555149</c:v>
                </c:pt>
                <c:pt idx="22">
                  <c:v>967.7555149</c:v>
                </c:pt>
                <c:pt idx="23">
                  <c:v>967.7555149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'Sheet1 (3)'!$D$1</c:f>
              <c:strCache>
                <c:ptCount val="1"/>
                <c:pt idx="0">
                  <c:v>Max</c:v>
                </c:pt>
              </c:strCache>
            </c:strRef>
          </c:tx>
          <c:xVal>
            <c:numRef>
              <c:f>'Sheet1 (3)'!$B$2:$B$25</c:f>
              <c:numCache>
                <c:formatCode>General</c:formatCode>
                <c:ptCount val="24"/>
                <c:pt idx="0">
                  <c:v>150.0</c:v>
                </c:pt>
                <c:pt idx="1">
                  <c:v>200.0</c:v>
                </c:pt>
                <c:pt idx="2">
                  <c:v>250.0</c:v>
                </c:pt>
                <c:pt idx="3">
                  <c:v>300.0</c:v>
                </c:pt>
                <c:pt idx="4">
                  <c:v>350.0</c:v>
                </c:pt>
                <c:pt idx="5">
                  <c:v>400.0</c:v>
                </c:pt>
                <c:pt idx="6">
                  <c:v>450.0</c:v>
                </c:pt>
                <c:pt idx="7">
                  <c:v>500.0</c:v>
                </c:pt>
                <c:pt idx="8">
                  <c:v>550.0</c:v>
                </c:pt>
                <c:pt idx="9">
                  <c:v>600.0</c:v>
                </c:pt>
                <c:pt idx="10">
                  <c:v>650.0</c:v>
                </c:pt>
                <c:pt idx="11">
                  <c:v>700.0</c:v>
                </c:pt>
                <c:pt idx="12">
                  <c:v>750.0</c:v>
                </c:pt>
                <c:pt idx="13">
                  <c:v>800.0</c:v>
                </c:pt>
                <c:pt idx="14">
                  <c:v>850.0</c:v>
                </c:pt>
                <c:pt idx="15">
                  <c:v>900.0</c:v>
                </c:pt>
                <c:pt idx="16">
                  <c:v>950.0</c:v>
                </c:pt>
                <c:pt idx="17">
                  <c:v>1000.0</c:v>
                </c:pt>
                <c:pt idx="18">
                  <c:v>1050.0</c:v>
                </c:pt>
                <c:pt idx="19">
                  <c:v>1100.0</c:v>
                </c:pt>
                <c:pt idx="20">
                  <c:v>1150.0</c:v>
                </c:pt>
                <c:pt idx="21">
                  <c:v>1200.0</c:v>
                </c:pt>
                <c:pt idx="22">
                  <c:v>1250.0</c:v>
                </c:pt>
                <c:pt idx="23">
                  <c:v>1300.0</c:v>
                </c:pt>
              </c:numCache>
            </c:numRef>
          </c:xVal>
          <c:yVal>
            <c:numRef>
              <c:f>'Sheet1 (3)'!$D$2:$D$25</c:f>
              <c:numCache>
                <c:formatCode>General</c:formatCode>
                <c:ptCount val="24"/>
                <c:pt idx="0">
                  <c:v>2629.432946</c:v>
                </c:pt>
                <c:pt idx="1">
                  <c:v>2208.858845</c:v>
                </c:pt>
                <c:pt idx="2">
                  <c:v>1956.514385</c:v>
                </c:pt>
                <c:pt idx="3">
                  <c:v>1788.284744</c:v>
                </c:pt>
                <c:pt idx="4">
                  <c:v>1668.120715</c:v>
                </c:pt>
                <c:pt idx="5">
                  <c:v>1577.997694</c:v>
                </c:pt>
                <c:pt idx="6">
                  <c:v>1510.812455</c:v>
                </c:pt>
                <c:pt idx="7">
                  <c:v>1457.639254</c:v>
                </c:pt>
                <c:pt idx="8">
                  <c:v>1414.133907</c:v>
                </c:pt>
                <c:pt idx="9">
                  <c:v>1378.502778</c:v>
                </c:pt>
                <c:pt idx="10">
                  <c:v>1351.374097</c:v>
                </c:pt>
                <c:pt idx="11">
                  <c:v>1328.120942</c:v>
                </c:pt>
                <c:pt idx="12">
                  <c:v>1307.968208</c:v>
                </c:pt>
                <c:pt idx="13">
                  <c:v>1293.198997</c:v>
                </c:pt>
                <c:pt idx="14">
                  <c:v>1285.469278</c:v>
                </c:pt>
                <c:pt idx="15">
                  <c:v>1285.469278</c:v>
                </c:pt>
                <c:pt idx="16">
                  <c:v>1285.469278</c:v>
                </c:pt>
                <c:pt idx="17">
                  <c:v>1285.469278</c:v>
                </c:pt>
                <c:pt idx="18">
                  <c:v>1285.469278</c:v>
                </c:pt>
                <c:pt idx="19">
                  <c:v>1285.469278</c:v>
                </c:pt>
                <c:pt idx="20">
                  <c:v>1285.469278</c:v>
                </c:pt>
                <c:pt idx="21">
                  <c:v>1285.469278</c:v>
                </c:pt>
                <c:pt idx="22">
                  <c:v>1285.469278</c:v>
                </c:pt>
                <c:pt idx="23">
                  <c:v>1285.469278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'Sheet1 (3)'!$E$1</c:f>
              <c:strCache>
                <c:ptCount val="1"/>
                <c:pt idx="0">
                  <c:v>MinSim</c:v>
                </c:pt>
              </c:strCache>
            </c:strRef>
          </c:tx>
          <c:xVal>
            <c:numRef>
              <c:f>'Sheet1 (3)'!$B$2:$B$25</c:f>
              <c:numCache>
                <c:formatCode>General</c:formatCode>
                <c:ptCount val="24"/>
                <c:pt idx="0">
                  <c:v>150.0</c:v>
                </c:pt>
                <c:pt idx="1">
                  <c:v>200.0</c:v>
                </c:pt>
                <c:pt idx="2">
                  <c:v>250.0</c:v>
                </c:pt>
                <c:pt idx="3">
                  <c:v>300.0</c:v>
                </c:pt>
                <c:pt idx="4">
                  <c:v>350.0</c:v>
                </c:pt>
                <c:pt idx="5">
                  <c:v>400.0</c:v>
                </c:pt>
                <c:pt idx="6">
                  <c:v>450.0</c:v>
                </c:pt>
                <c:pt idx="7">
                  <c:v>500.0</c:v>
                </c:pt>
                <c:pt idx="8">
                  <c:v>550.0</c:v>
                </c:pt>
                <c:pt idx="9">
                  <c:v>600.0</c:v>
                </c:pt>
                <c:pt idx="10">
                  <c:v>650.0</c:v>
                </c:pt>
                <c:pt idx="11">
                  <c:v>700.0</c:v>
                </c:pt>
                <c:pt idx="12">
                  <c:v>750.0</c:v>
                </c:pt>
                <c:pt idx="13">
                  <c:v>800.0</c:v>
                </c:pt>
                <c:pt idx="14">
                  <c:v>850.0</c:v>
                </c:pt>
                <c:pt idx="15">
                  <c:v>900.0</c:v>
                </c:pt>
                <c:pt idx="16">
                  <c:v>950.0</c:v>
                </c:pt>
                <c:pt idx="17">
                  <c:v>1000.0</c:v>
                </c:pt>
                <c:pt idx="18">
                  <c:v>1050.0</c:v>
                </c:pt>
                <c:pt idx="19">
                  <c:v>1100.0</c:v>
                </c:pt>
                <c:pt idx="20">
                  <c:v>1150.0</c:v>
                </c:pt>
                <c:pt idx="21">
                  <c:v>1200.0</c:v>
                </c:pt>
                <c:pt idx="22">
                  <c:v>1250.0</c:v>
                </c:pt>
                <c:pt idx="23">
                  <c:v>1300.0</c:v>
                </c:pt>
              </c:numCache>
            </c:numRef>
          </c:xVal>
          <c:yVal>
            <c:numRef>
              <c:f>'Sheet1 (3)'!$E$2:$E$25</c:f>
              <c:numCache>
                <c:formatCode>General</c:formatCode>
                <c:ptCount val="24"/>
                <c:pt idx="0">
                  <c:v>1590.774</c:v>
                </c:pt>
                <c:pt idx="1">
                  <c:v>1252.555</c:v>
                </c:pt>
                <c:pt idx="2">
                  <c:v>1045.109</c:v>
                </c:pt>
                <c:pt idx="3">
                  <c:v>911.89</c:v>
                </c:pt>
                <c:pt idx="4">
                  <c:v>822.085</c:v>
                </c:pt>
                <c:pt idx="5">
                  <c:v>754.303</c:v>
                </c:pt>
                <c:pt idx="6">
                  <c:v>701.17</c:v>
                </c:pt>
                <c:pt idx="7">
                  <c:v>657.9449999999999</c:v>
                </c:pt>
                <c:pt idx="8">
                  <c:v>622.91</c:v>
                </c:pt>
                <c:pt idx="9">
                  <c:v>592.295</c:v>
                </c:pt>
                <c:pt idx="10">
                  <c:v>566.918</c:v>
                </c:pt>
                <c:pt idx="11">
                  <c:v>545.77</c:v>
                </c:pt>
                <c:pt idx="12">
                  <c:v>526.747</c:v>
                </c:pt>
                <c:pt idx="13">
                  <c:v>511.054</c:v>
                </c:pt>
                <c:pt idx="14">
                  <c:v>497.326</c:v>
                </c:pt>
                <c:pt idx="15">
                  <c:v>484.5</c:v>
                </c:pt>
                <c:pt idx="16">
                  <c:v>473.545</c:v>
                </c:pt>
                <c:pt idx="17">
                  <c:v>463.807</c:v>
                </c:pt>
                <c:pt idx="18">
                  <c:v>454.816</c:v>
                </c:pt>
                <c:pt idx="19">
                  <c:v>445.5359999999999</c:v>
                </c:pt>
                <c:pt idx="20">
                  <c:v>437.582</c:v>
                </c:pt>
                <c:pt idx="21">
                  <c:v>430.941</c:v>
                </c:pt>
                <c:pt idx="22">
                  <c:v>424.792</c:v>
                </c:pt>
                <c:pt idx="23">
                  <c:v>418.288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'Sheet1 (3)'!$F$1</c:f>
              <c:strCache>
                <c:ptCount val="1"/>
                <c:pt idx="0">
                  <c:v>MaxSim</c:v>
                </c:pt>
              </c:strCache>
            </c:strRef>
          </c:tx>
          <c:xVal>
            <c:numRef>
              <c:f>'Sheet1 (3)'!$B$2:$B$25</c:f>
              <c:numCache>
                <c:formatCode>General</c:formatCode>
                <c:ptCount val="24"/>
                <c:pt idx="0">
                  <c:v>150.0</c:v>
                </c:pt>
                <c:pt idx="1">
                  <c:v>200.0</c:v>
                </c:pt>
                <c:pt idx="2">
                  <c:v>250.0</c:v>
                </c:pt>
                <c:pt idx="3">
                  <c:v>300.0</c:v>
                </c:pt>
                <c:pt idx="4">
                  <c:v>350.0</c:v>
                </c:pt>
                <c:pt idx="5">
                  <c:v>400.0</c:v>
                </c:pt>
                <c:pt idx="6">
                  <c:v>450.0</c:v>
                </c:pt>
                <c:pt idx="7">
                  <c:v>500.0</c:v>
                </c:pt>
                <c:pt idx="8">
                  <c:v>550.0</c:v>
                </c:pt>
                <c:pt idx="9">
                  <c:v>600.0</c:v>
                </c:pt>
                <c:pt idx="10">
                  <c:v>650.0</c:v>
                </c:pt>
                <c:pt idx="11">
                  <c:v>700.0</c:v>
                </c:pt>
                <c:pt idx="12">
                  <c:v>750.0</c:v>
                </c:pt>
                <c:pt idx="13">
                  <c:v>800.0</c:v>
                </c:pt>
                <c:pt idx="14">
                  <c:v>850.0</c:v>
                </c:pt>
                <c:pt idx="15">
                  <c:v>900.0</c:v>
                </c:pt>
                <c:pt idx="16">
                  <c:v>950.0</c:v>
                </c:pt>
                <c:pt idx="17">
                  <c:v>1000.0</c:v>
                </c:pt>
                <c:pt idx="18">
                  <c:v>1050.0</c:v>
                </c:pt>
                <c:pt idx="19">
                  <c:v>1100.0</c:v>
                </c:pt>
                <c:pt idx="20">
                  <c:v>1150.0</c:v>
                </c:pt>
                <c:pt idx="21">
                  <c:v>1200.0</c:v>
                </c:pt>
                <c:pt idx="22">
                  <c:v>1250.0</c:v>
                </c:pt>
                <c:pt idx="23">
                  <c:v>1300.0</c:v>
                </c:pt>
              </c:numCache>
            </c:numRef>
          </c:xVal>
          <c:yVal>
            <c:numRef>
              <c:f>'Sheet1 (3)'!$F$2:$F$25</c:f>
              <c:numCache>
                <c:formatCode>General</c:formatCode>
                <c:ptCount val="24"/>
                <c:pt idx="0">
                  <c:v>1912.547</c:v>
                </c:pt>
                <c:pt idx="1">
                  <c:v>1506.544</c:v>
                </c:pt>
                <c:pt idx="2">
                  <c:v>1249.004</c:v>
                </c:pt>
                <c:pt idx="3">
                  <c:v>1103.863</c:v>
                </c:pt>
                <c:pt idx="4">
                  <c:v>959.9419999999999</c:v>
                </c:pt>
                <c:pt idx="5">
                  <c:v>857.65</c:v>
                </c:pt>
                <c:pt idx="6">
                  <c:v>783.963</c:v>
                </c:pt>
                <c:pt idx="7">
                  <c:v>730.293</c:v>
                </c:pt>
                <c:pt idx="8">
                  <c:v>692.068</c:v>
                </c:pt>
                <c:pt idx="9">
                  <c:v>661.71</c:v>
                </c:pt>
                <c:pt idx="10">
                  <c:v>636.9549999999999</c:v>
                </c:pt>
                <c:pt idx="11">
                  <c:v>616.083</c:v>
                </c:pt>
                <c:pt idx="12">
                  <c:v>599.0669999999999</c:v>
                </c:pt>
                <c:pt idx="13">
                  <c:v>585.095</c:v>
                </c:pt>
                <c:pt idx="14">
                  <c:v>574.184</c:v>
                </c:pt>
                <c:pt idx="15">
                  <c:v>563.685</c:v>
                </c:pt>
                <c:pt idx="16">
                  <c:v>553.648</c:v>
                </c:pt>
                <c:pt idx="17">
                  <c:v>543.12</c:v>
                </c:pt>
                <c:pt idx="18">
                  <c:v>535.186</c:v>
                </c:pt>
                <c:pt idx="19">
                  <c:v>526.605</c:v>
                </c:pt>
                <c:pt idx="20">
                  <c:v>511.595</c:v>
                </c:pt>
                <c:pt idx="21">
                  <c:v>498.919</c:v>
                </c:pt>
                <c:pt idx="22">
                  <c:v>474.27</c:v>
                </c:pt>
                <c:pt idx="23">
                  <c:v>451.259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'Sheet1 (3)'!$G$1</c:f>
              <c:strCache>
                <c:ptCount val="1"/>
                <c:pt idx="0">
                  <c:v>TwoPool</c:v>
                </c:pt>
              </c:strCache>
            </c:strRef>
          </c:tx>
          <c:xVal>
            <c:numRef>
              <c:f>'Sheet1 (3)'!$B$2:$B$25</c:f>
              <c:numCache>
                <c:formatCode>General</c:formatCode>
                <c:ptCount val="24"/>
                <c:pt idx="0">
                  <c:v>150.0</c:v>
                </c:pt>
                <c:pt idx="1">
                  <c:v>200.0</c:v>
                </c:pt>
                <c:pt idx="2">
                  <c:v>250.0</c:v>
                </c:pt>
                <c:pt idx="3">
                  <c:v>300.0</c:v>
                </c:pt>
                <c:pt idx="4">
                  <c:v>350.0</c:v>
                </c:pt>
                <c:pt idx="5">
                  <c:v>400.0</c:v>
                </c:pt>
                <c:pt idx="6">
                  <c:v>450.0</c:v>
                </c:pt>
                <c:pt idx="7">
                  <c:v>500.0</c:v>
                </c:pt>
                <c:pt idx="8">
                  <c:v>550.0</c:v>
                </c:pt>
                <c:pt idx="9">
                  <c:v>600.0</c:v>
                </c:pt>
                <c:pt idx="10">
                  <c:v>650.0</c:v>
                </c:pt>
                <c:pt idx="11">
                  <c:v>700.0</c:v>
                </c:pt>
                <c:pt idx="12">
                  <c:v>750.0</c:v>
                </c:pt>
                <c:pt idx="13">
                  <c:v>800.0</c:v>
                </c:pt>
                <c:pt idx="14">
                  <c:v>850.0</c:v>
                </c:pt>
                <c:pt idx="15">
                  <c:v>900.0</c:v>
                </c:pt>
                <c:pt idx="16">
                  <c:v>950.0</c:v>
                </c:pt>
                <c:pt idx="17">
                  <c:v>1000.0</c:v>
                </c:pt>
                <c:pt idx="18">
                  <c:v>1050.0</c:v>
                </c:pt>
                <c:pt idx="19">
                  <c:v>1100.0</c:v>
                </c:pt>
                <c:pt idx="20">
                  <c:v>1150.0</c:v>
                </c:pt>
                <c:pt idx="21">
                  <c:v>1200.0</c:v>
                </c:pt>
                <c:pt idx="22">
                  <c:v>1250.0</c:v>
                </c:pt>
                <c:pt idx="23">
                  <c:v>1300.0</c:v>
                </c:pt>
              </c:numCache>
            </c:numRef>
          </c:xVal>
          <c:yVal>
            <c:numRef>
              <c:f>'Sheet1 (3)'!$G$2:$G$25</c:f>
              <c:numCache>
                <c:formatCode>General</c:formatCode>
                <c:ptCount val="24"/>
                <c:pt idx="0">
                  <c:v>1520.646</c:v>
                </c:pt>
                <c:pt idx="1">
                  <c:v>1184.454</c:v>
                </c:pt>
                <c:pt idx="2">
                  <c:v>986.6569999999999</c:v>
                </c:pt>
                <c:pt idx="3">
                  <c:v>854.393</c:v>
                </c:pt>
                <c:pt idx="4">
                  <c:v>762.997</c:v>
                </c:pt>
                <c:pt idx="5">
                  <c:v>701.005</c:v>
                </c:pt>
                <c:pt idx="6">
                  <c:v>648.283</c:v>
                </c:pt>
                <c:pt idx="7">
                  <c:v>606.104</c:v>
                </c:pt>
                <c:pt idx="8">
                  <c:v>572.471</c:v>
                </c:pt>
                <c:pt idx="9">
                  <c:v>544.548</c:v>
                </c:pt>
                <c:pt idx="10">
                  <c:v>522.408</c:v>
                </c:pt>
                <c:pt idx="11">
                  <c:v>505.077</c:v>
                </c:pt>
                <c:pt idx="12">
                  <c:v>488.4759999999999</c:v>
                </c:pt>
                <c:pt idx="13">
                  <c:v>475.2209999999999</c:v>
                </c:pt>
                <c:pt idx="14">
                  <c:v>461.879</c:v>
                </c:pt>
                <c:pt idx="15">
                  <c:v>451.76</c:v>
                </c:pt>
                <c:pt idx="16">
                  <c:v>441.629</c:v>
                </c:pt>
                <c:pt idx="17">
                  <c:v>433.095</c:v>
                </c:pt>
                <c:pt idx="18">
                  <c:v>425.187</c:v>
                </c:pt>
                <c:pt idx="19">
                  <c:v>417.589</c:v>
                </c:pt>
                <c:pt idx="20">
                  <c:v>411.398</c:v>
                </c:pt>
                <c:pt idx="21">
                  <c:v>405.282</c:v>
                </c:pt>
                <c:pt idx="22">
                  <c:v>399.518</c:v>
                </c:pt>
                <c:pt idx="23">
                  <c:v>393.872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29048"/>
        <c:axId val="2117734888"/>
      </c:scatterChart>
      <c:valAx>
        <c:axId val="2117729048"/>
        <c:scaling>
          <c:orientation val="minMax"/>
          <c:max val="1400.0"/>
          <c:min val="20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map/reduce slots in simulated cluster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734888"/>
        <c:crosses val="autoZero"/>
        <c:crossBetween val="midCat"/>
      </c:valAx>
      <c:valAx>
        <c:axId val="2117734888"/>
        <c:scaling>
          <c:orientation val="minMax"/>
          <c:max val="25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Simulated makespan</a:t>
                </a:r>
                <a:r>
                  <a:rPr lang="en-US" sz="1400" baseline="0"/>
                  <a:t> (x 1000) seconds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729048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Bimodal Workload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'Sheet1 (4)'!$C$1</c:f>
              <c:strCache>
                <c:ptCount val="1"/>
                <c:pt idx="0">
                  <c:v>Min</c:v>
                </c:pt>
              </c:strCache>
            </c:strRef>
          </c:tx>
          <c:xVal>
            <c:numRef>
              <c:f>'Sheet1 (4)'!$B$2:$B$56</c:f>
              <c:numCache>
                <c:formatCode>General</c:formatCode>
                <c:ptCount val="55"/>
                <c:pt idx="0">
                  <c:v>120.0</c:v>
                </c:pt>
                <c:pt idx="1">
                  <c:v>140.0</c:v>
                </c:pt>
                <c:pt idx="2">
                  <c:v>160.0</c:v>
                </c:pt>
                <c:pt idx="3">
                  <c:v>180.0</c:v>
                </c:pt>
                <c:pt idx="4">
                  <c:v>200.0</c:v>
                </c:pt>
                <c:pt idx="5">
                  <c:v>220.0</c:v>
                </c:pt>
                <c:pt idx="6">
                  <c:v>240.0</c:v>
                </c:pt>
                <c:pt idx="7">
                  <c:v>260.0</c:v>
                </c:pt>
                <c:pt idx="8">
                  <c:v>280.0</c:v>
                </c:pt>
                <c:pt idx="9">
                  <c:v>300.0</c:v>
                </c:pt>
                <c:pt idx="10">
                  <c:v>320.0</c:v>
                </c:pt>
                <c:pt idx="11">
                  <c:v>340.0</c:v>
                </c:pt>
                <c:pt idx="12">
                  <c:v>360.0</c:v>
                </c:pt>
                <c:pt idx="13">
                  <c:v>380.0</c:v>
                </c:pt>
                <c:pt idx="14">
                  <c:v>400.0</c:v>
                </c:pt>
                <c:pt idx="15">
                  <c:v>420.0</c:v>
                </c:pt>
                <c:pt idx="16">
                  <c:v>440.0</c:v>
                </c:pt>
                <c:pt idx="17">
                  <c:v>460.0</c:v>
                </c:pt>
                <c:pt idx="18">
                  <c:v>480.0</c:v>
                </c:pt>
                <c:pt idx="19">
                  <c:v>500.0</c:v>
                </c:pt>
                <c:pt idx="20">
                  <c:v>520.0</c:v>
                </c:pt>
                <c:pt idx="21">
                  <c:v>540.0</c:v>
                </c:pt>
                <c:pt idx="22">
                  <c:v>560.0</c:v>
                </c:pt>
                <c:pt idx="23">
                  <c:v>580.0</c:v>
                </c:pt>
                <c:pt idx="24">
                  <c:v>600.0</c:v>
                </c:pt>
                <c:pt idx="25">
                  <c:v>620.0</c:v>
                </c:pt>
                <c:pt idx="26">
                  <c:v>640.0</c:v>
                </c:pt>
                <c:pt idx="27">
                  <c:v>660.0</c:v>
                </c:pt>
                <c:pt idx="28">
                  <c:v>680.0</c:v>
                </c:pt>
                <c:pt idx="29">
                  <c:v>700.0</c:v>
                </c:pt>
                <c:pt idx="30">
                  <c:v>720.0</c:v>
                </c:pt>
                <c:pt idx="31">
                  <c:v>740.0</c:v>
                </c:pt>
                <c:pt idx="32">
                  <c:v>760.0</c:v>
                </c:pt>
                <c:pt idx="33">
                  <c:v>780.0</c:v>
                </c:pt>
                <c:pt idx="34">
                  <c:v>800.0</c:v>
                </c:pt>
                <c:pt idx="35">
                  <c:v>820.0</c:v>
                </c:pt>
                <c:pt idx="36">
                  <c:v>840.0</c:v>
                </c:pt>
                <c:pt idx="37">
                  <c:v>860.0</c:v>
                </c:pt>
                <c:pt idx="38">
                  <c:v>880.0</c:v>
                </c:pt>
                <c:pt idx="39">
                  <c:v>900.0</c:v>
                </c:pt>
                <c:pt idx="40">
                  <c:v>920.0</c:v>
                </c:pt>
                <c:pt idx="41">
                  <c:v>940.0</c:v>
                </c:pt>
                <c:pt idx="42">
                  <c:v>960.0</c:v>
                </c:pt>
                <c:pt idx="43">
                  <c:v>980.0</c:v>
                </c:pt>
                <c:pt idx="44">
                  <c:v>1000.0</c:v>
                </c:pt>
                <c:pt idx="45">
                  <c:v>1020.0</c:v>
                </c:pt>
                <c:pt idx="46">
                  <c:v>1040.0</c:v>
                </c:pt>
                <c:pt idx="47">
                  <c:v>1060.0</c:v>
                </c:pt>
                <c:pt idx="48">
                  <c:v>1080.0</c:v>
                </c:pt>
                <c:pt idx="49">
                  <c:v>1100.0</c:v>
                </c:pt>
                <c:pt idx="50">
                  <c:v>1120.0</c:v>
                </c:pt>
                <c:pt idx="51">
                  <c:v>1140.0</c:v>
                </c:pt>
                <c:pt idx="52">
                  <c:v>1160.0</c:v>
                </c:pt>
                <c:pt idx="53">
                  <c:v>1180.0</c:v>
                </c:pt>
                <c:pt idx="54">
                  <c:v>1200.0</c:v>
                </c:pt>
              </c:numCache>
            </c:numRef>
          </c:xVal>
          <c:yVal>
            <c:numRef>
              <c:f>'Sheet1 (4)'!$C$2:$C$56</c:f>
              <c:numCache>
                <c:formatCode>General</c:formatCode>
                <c:ptCount val="55"/>
                <c:pt idx="0">
                  <c:v>1920.196061</c:v>
                </c:pt>
                <c:pt idx="1">
                  <c:v>1741.05201</c:v>
                </c:pt>
                <c:pt idx="2">
                  <c:v>1606.693972</c:v>
                </c:pt>
                <c:pt idx="3">
                  <c:v>1502.193276</c:v>
                </c:pt>
                <c:pt idx="4">
                  <c:v>1418.592719</c:v>
                </c:pt>
                <c:pt idx="5">
                  <c:v>1350.192263</c:v>
                </c:pt>
                <c:pt idx="6">
                  <c:v>1293.191883</c:v>
                </c:pt>
                <c:pt idx="7">
                  <c:v>1244.960793</c:v>
                </c:pt>
                <c:pt idx="8">
                  <c:v>1203.619858</c:v>
                </c:pt>
                <c:pt idx="9">
                  <c:v>1167.791048</c:v>
                </c:pt>
                <c:pt idx="10">
                  <c:v>1136.440839</c:v>
                </c:pt>
                <c:pt idx="11">
                  <c:v>1108.77889</c:v>
                </c:pt>
                <c:pt idx="12">
                  <c:v>1084.190491</c:v>
                </c:pt>
                <c:pt idx="13">
                  <c:v>1062.190345</c:v>
                </c:pt>
                <c:pt idx="14">
                  <c:v>1042.628682</c:v>
                </c:pt>
                <c:pt idx="15">
                  <c:v>1026.217012</c:v>
                </c:pt>
                <c:pt idx="16">
                  <c:v>1012.222847</c:v>
                </c:pt>
                <c:pt idx="17">
                  <c:v>1000.035764</c:v>
                </c:pt>
                <c:pt idx="18">
                  <c:v>988.8642700999999</c:v>
                </c:pt>
                <c:pt idx="19">
                  <c:v>978.5864961</c:v>
                </c:pt>
                <c:pt idx="20">
                  <c:v>969.09932</c:v>
                </c:pt>
                <c:pt idx="21">
                  <c:v>960.3148977999999</c:v>
                </c:pt>
                <c:pt idx="22">
                  <c:v>952.1579343</c:v>
                </c:pt>
                <c:pt idx="23">
                  <c:v>944.5635199</c:v>
                </c:pt>
                <c:pt idx="24">
                  <c:v>938.1063066</c:v>
                </c:pt>
                <c:pt idx="25">
                  <c:v>932.9815199999999</c:v>
                </c:pt>
                <c:pt idx="26">
                  <c:v>928.1770325</c:v>
                </c:pt>
                <c:pt idx="27">
                  <c:v>923.6637261</c:v>
                </c:pt>
                <c:pt idx="28">
                  <c:v>919.4159083</c:v>
                </c:pt>
                <c:pt idx="29">
                  <c:v>915.4108229000001</c:v>
                </c:pt>
                <c:pt idx="30">
                  <c:v>911.6282423</c:v>
                </c:pt>
                <c:pt idx="31">
                  <c:v>908.0501254999997</c:v>
                </c:pt>
                <c:pt idx="32">
                  <c:v>904.6603306</c:v>
                </c:pt>
                <c:pt idx="33">
                  <c:v>901.4443714</c:v>
                </c:pt>
                <c:pt idx="34">
                  <c:v>898.4619682999999</c:v>
                </c:pt>
                <c:pt idx="35">
                  <c:v>897.7831581</c:v>
                </c:pt>
                <c:pt idx="36">
                  <c:v>897.7831581</c:v>
                </c:pt>
                <c:pt idx="37">
                  <c:v>897.7831581</c:v>
                </c:pt>
                <c:pt idx="38">
                  <c:v>897.7831581</c:v>
                </c:pt>
                <c:pt idx="39">
                  <c:v>897.7831581</c:v>
                </c:pt>
                <c:pt idx="40">
                  <c:v>897.7831581</c:v>
                </c:pt>
                <c:pt idx="41">
                  <c:v>897.7831581</c:v>
                </c:pt>
                <c:pt idx="42">
                  <c:v>897.7831581</c:v>
                </c:pt>
                <c:pt idx="43">
                  <c:v>897.7831581</c:v>
                </c:pt>
                <c:pt idx="44">
                  <c:v>897.7831581</c:v>
                </c:pt>
                <c:pt idx="45">
                  <c:v>897.7831581</c:v>
                </c:pt>
                <c:pt idx="46">
                  <c:v>897.7831581</c:v>
                </c:pt>
                <c:pt idx="47">
                  <c:v>897.7831581</c:v>
                </c:pt>
                <c:pt idx="48">
                  <c:v>897.7831581</c:v>
                </c:pt>
                <c:pt idx="49">
                  <c:v>897.7831581</c:v>
                </c:pt>
                <c:pt idx="50">
                  <c:v>897.7831581</c:v>
                </c:pt>
                <c:pt idx="51">
                  <c:v>897.7831581</c:v>
                </c:pt>
                <c:pt idx="52">
                  <c:v>897.7831581</c:v>
                </c:pt>
                <c:pt idx="53">
                  <c:v>897.7831581</c:v>
                </c:pt>
                <c:pt idx="54">
                  <c:v>897.7831581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'Sheet1 (4)'!$D$1</c:f>
              <c:strCache>
                <c:ptCount val="1"/>
                <c:pt idx="0">
                  <c:v>Max</c:v>
                </c:pt>
              </c:strCache>
            </c:strRef>
          </c:tx>
          <c:xVal>
            <c:numRef>
              <c:f>'Sheet1 (4)'!$B$2:$B$56</c:f>
              <c:numCache>
                <c:formatCode>General</c:formatCode>
                <c:ptCount val="55"/>
                <c:pt idx="0">
                  <c:v>120.0</c:v>
                </c:pt>
                <c:pt idx="1">
                  <c:v>140.0</c:v>
                </c:pt>
                <c:pt idx="2">
                  <c:v>160.0</c:v>
                </c:pt>
                <c:pt idx="3">
                  <c:v>180.0</c:v>
                </c:pt>
                <c:pt idx="4">
                  <c:v>200.0</c:v>
                </c:pt>
                <c:pt idx="5">
                  <c:v>220.0</c:v>
                </c:pt>
                <c:pt idx="6">
                  <c:v>240.0</c:v>
                </c:pt>
                <c:pt idx="7">
                  <c:v>260.0</c:v>
                </c:pt>
                <c:pt idx="8">
                  <c:v>280.0</c:v>
                </c:pt>
                <c:pt idx="9">
                  <c:v>300.0</c:v>
                </c:pt>
                <c:pt idx="10">
                  <c:v>320.0</c:v>
                </c:pt>
                <c:pt idx="11">
                  <c:v>340.0</c:v>
                </c:pt>
                <c:pt idx="12">
                  <c:v>360.0</c:v>
                </c:pt>
                <c:pt idx="13">
                  <c:v>380.0</c:v>
                </c:pt>
                <c:pt idx="14">
                  <c:v>400.0</c:v>
                </c:pt>
                <c:pt idx="15">
                  <c:v>420.0</c:v>
                </c:pt>
                <c:pt idx="16">
                  <c:v>440.0</c:v>
                </c:pt>
                <c:pt idx="17">
                  <c:v>460.0</c:v>
                </c:pt>
                <c:pt idx="18">
                  <c:v>480.0</c:v>
                </c:pt>
                <c:pt idx="19">
                  <c:v>500.0</c:v>
                </c:pt>
                <c:pt idx="20">
                  <c:v>520.0</c:v>
                </c:pt>
                <c:pt idx="21">
                  <c:v>540.0</c:v>
                </c:pt>
                <c:pt idx="22">
                  <c:v>560.0</c:v>
                </c:pt>
                <c:pt idx="23">
                  <c:v>580.0</c:v>
                </c:pt>
                <c:pt idx="24">
                  <c:v>600.0</c:v>
                </c:pt>
                <c:pt idx="25">
                  <c:v>620.0</c:v>
                </c:pt>
                <c:pt idx="26">
                  <c:v>640.0</c:v>
                </c:pt>
                <c:pt idx="27">
                  <c:v>660.0</c:v>
                </c:pt>
                <c:pt idx="28">
                  <c:v>680.0</c:v>
                </c:pt>
                <c:pt idx="29">
                  <c:v>700.0</c:v>
                </c:pt>
                <c:pt idx="30">
                  <c:v>720.0</c:v>
                </c:pt>
                <c:pt idx="31">
                  <c:v>740.0</c:v>
                </c:pt>
                <c:pt idx="32">
                  <c:v>760.0</c:v>
                </c:pt>
                <c:pt idx="33">
                  <c:v>780.0</c:v>
                </c:pt>
                <c:pt idx="34">
                  <c:v>800.0</c:v>
                </c:pt>
                <c:pt idx="35">
                  <c:v>820.0</c:v>
                </c:pt>
                <c:pt idx="36">
                  <c:v>840.0</c:v>
                </c:pt>
                <c:pt idx="37">
                  <c:v>860.0</c:v>
                </c:pt>
                <c:pt idx="38">
                  <c:v>880.0</c:v>
                </c:pt>
                <c:pt idx="39">
                  <c:v>900.0</c:v>
                </c:pt>
                <c:pt idx="40">
                  <c:v>920.0</c:v>
                </c:pt>
                <c:pt idx="41">
                  <c:v>940.0</c:v>
                </c:pt>
                <c:pt idx="42">
                  <c:v>960.0</c:v>
                </c:pt>
                <c:pt idx="43">
                  <c:v>980.0</c:v>
                </c:pt>
                <c:pt idx="44">
                  <c:v>1000.0</c:v>
                </c:pt>
                <c:pt idx="45">
                  <c:v>1020.0</c:v>
                </c:pt>
                <c:pt idx="46">
                  <c:v>1040.0</c:v>
                </c:pt>
                <c:pt idx="47">
                  <c:v>1060.0</c:v>
                </c:pt>
                <c:pt idx="48">
                  <c:v>1080.0</c:v>
                </c:pt>
                <c:pt idx="49">
                  <c:v>1100.0</c:v>
                </c:pt>
                <c:pt idx="50">
                  <c:v>1120.0</c:v>
                </c:pt>
                <c:pt idx="51">
                  <c:v>1140.0</c:v>
                </c:pt>
                <c:pt idx="52">
                  <c:v>1160.0</c:v>
                </c:pt>
                <c:pt idx="53">
                  <c:v>1180.0</c:v>
                </c:pt>
                <c:pt idx="54">
                  <c:v>1200.0</c:v>
                </c:pt>
              </c:numCache>
            </c:numRef>
          </c:xVal>
          <c:yVal>
            <c:numRef>
              <c:f>'Sheet1 (4)'!$D$2:$D$56</c:f>
              <c:numCache>
                <c:formatCode>General</c:formatCode>
                <c:ptCount val="55"/>
                <c:pt idx="0">
                  <c:v>2449.147261</c:v>
                </c:pt>
                <c:pt idx="1">
                  <c:v>2220.475709</c:v>
                </c:pt>
                <c:pt idx="2">
                  <c:v>2048.972045</c:v>
                </c:pt>
                <c:pt idx="3">
                  <c:v>1915.580307</c:v>
                </c:pt>
                <c:pt idx="4">
                  <c:v>1808.866916</c:v>
                </c:pt>
                <c:pt idx="5">
                  <c:v>1721.55596</c:v>
                </c:pt>
                <c:pt idx="6">
                  <c:v>1648.79683</c:v>
                </c:pt>
                <c:pt idx="7">
                  <c:v>1587.231412</c:v>
                </c:pt>
                <c:pt idx="8">
                  <c:v>1534.461054</c:v>
                </c:pt>
                <c:pt idx="9">
                  <c:v>1488.726744</c:v>
                </c:pt>
                <c:pt idx="10">
                  <c:v>1448.709222</c:v>
                </c:pt>
                <c:pt idx="11">
                  <c:v>1413.399644</c:v>
                </c:pt>
                <c:pt idx="12">
                  <c:v>1382.013353</c:v>
                </c:pt>
                <c:pt idx="13">
                  <c:v>1353.930881</c:v>
                </c:pt>
                <c:pt idx="14">
                  <c:v>1328.656657</c:v>
                </c:pt>
                <c:pt idx="15">
                  <c:v>1305.789502</c:v>
                </c:pt>
                <c:pt idx="16">
                  <c:v>1285.926715</c:v>
                </c:pt>
                <c:pt idx="17">
                  <c:v>1268.381323</c:v>
                </c:pt>
                <c:pt idx="18">
                  <c:v>1252.298048</c:v>
                </c:pt>
                <c:pt idx="19">
                  <c:v>1237.501434</c:v>
                </c:pt>
                <c:pt idx="20">
                  <c:v>1223.843021</c:v>
                </c:pt>
                <c:pt idx="21">
                  <c:v>1211.196343</c:v>
                </c:pt>
                <c:pt idx="22">
                  <c:v>1199.452999</c:v>
                </c:pt>
                <c:pt idx="23">
                  <c:v>1189.060253</c:v>
                </c:pt>
                <c:pt idx="24">
                  <c:v>1180.96197</c:v>
                </c:pt>
                <c:pt idx="25">
                  <c:v>1175.522011</c:v>
                </c:pt>
                <c:pt idx="26">
                  <c:v>1170.717524</c:v>
                </c:pt>
                <c:pt idx="27">
                  <c:v>1166.204218</c:v>
                </c:pt>
                <c:pt idx="28">
                  <c:v>1161.9564</c:v>
                </c:pt>
                <c:pt idx="29">
                  <c:v>1157.951314</c:v>
                </c:pt>
                <c:pt idx="30">
                  <c:v>1154.168734</c:v>
                </c:pt>
                <c:pt idx="31">
                  <c:v>1150.590617</c:v>
                </c:pt>
                <c:pt idx="32">
                  <c:v>1147.200822</c:v>
                </c:pt>
                <c:pt idx="33">
                  <c:v>1143.984863</c:v>
                </c:pt>
                <c:pt idx="34">
                  <c:v>1141.00246</c:v>
                </c:pt>
                <c:pt idx="35">
                  <c:v>1140.32365</c:v>
                </c:pt>
                <c:pt idx="36">
                  <c:v>1140.32365</c:v>
                </c:pt>
                <c:pt idx="37">
                  <c:v>1140.32365</c:v>
                </c:pt>
                <c:pt idx="38">
                  <c:v>1140.32365</c:v>
                </c:pt>
                <c:pt idx="39">
                  <c:v>1140.32365</c:v>
                </c:pt>
                <c:pt idx="40">
                  <c:v>1140.32365</c:v>
                </c:pt>
                <c:pt idx="41">
                  <c:v>1140.32365</c:v>
                </c:pt>
                <c:pt idx="42">
                  <c:v>1140.32365</c:v>
                </c:pt>
                <c:pt idx="43">
                  <c:v>1140.32365</c:v>
                </c:pt>
                <c:pt idx="44">
                  <c:v>1140.32365</c:v>
                </c:pt>
                <c:pt idx="45">
                  <c:v>1140.32365</c:v>
                </c:pt>
                <c:pt idx="46">
                  <c:v>1140.32365</c:v>
                </c:pt>
                <c:pt idx="47">
                  <c:v>1140.32365</c:v>
                </c:pt>
                <c:pt idx="48">
                  <c:v>1140.32365</c:v>
                </c:pt>
                <c:pt idx="49">
                  <c:v>1140.32365</c:v>
                </c:pt>
                <c:pt idx="50">
                  <c:v>1140.32365</c:v>
                </c:pt>
                <c:pt idx="51">
                  <c:v>1140.32365</c:v>
                </c:pt>
                <c:pt idx="52">
                  <c:v>1140.32365</c:v>
                </c:pt>
                <c:pt idx="53">
                  <c:v>1140.32365</c:v>
                </c:pt>
                <c:pt idx="54">
                  <c:v>1140.32365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'Sheet1 (4)'!$E$1</c:f>
              <c:strCache>
                <c:ptCount val="1"/>
                <c:pt idx="0">
                  <c:v>MinSim</c:v>
                </c:pt>
              </c:strCache>
            </c:strRef>
          </c:tx>
          <c:xVal>
            <c:numRef>
              <c:f>'Sheet1 (4)'!$B$2:$B$56</c:f>
              <c:numCache>
                <c:formatCode>General</c:formatCode>
                <c:ptCount val="55"/>
                <c:pt idx="0">
                  <c:v>120.0</c:v>
                </c:pt>
                <c:pt idx="1">
                  <c:v>140.0</c:v>
                </c:pt>
                <c:pt idx="2">
                  <c:v>160.0</c:v>
                </c:pt>
                <c:pt idx="3">
                  <c:v>180.0</c:v>
                </c:pt>
                <c:pt idx="4">
                  <c:v>200.0</c:v>
                </c:pt>
                <c:pt idx="5">
                  <c:v>220.0</c:v>
                </c:pt>
                <c:pt idx="6">
                  <c:v>240.0</c:v>
                </c:pt>
                <c:pt idx="7">
                  <c:v>260.0</c:v>
                </c:pt>
                <c:pt idx="8">
                  <c:v>280.0</c:v>
                </c:pt>
                <c:pt idx="9">
                  <c:v>300.0</c:v>
                </c:pt>
                <c:pt idx="10">
                  <c:v>320.0</c:v>
                </c:pt>
                <c:pt idx="11">
                  <c:v>340.0</c:v>
                </c:pt>
                <c:pt idx="12">
                  <c:v>360.0</c:v>
                </c:pt>
                <c:pt idx="13">
                  <c:v>380.0</c:v>
                </c:pt>
                <c:pt idx="14">
                  <c:v>400.0</c:v>
                </c:pt>
                <c:pt idx="15">
                  <c:v>420.0</c:v>
                </c:pt>
                <c:pt idx="16">
                  <c:v>440.0</c:v>
                </c:pt>
                <c:pt idx="17">
                  <c:v>460.0</c:v>
                </c:pt>
                <c:pt idx="18">
                  <c:v>480.0</c:v>
                </c:pt>
                <c:pt idx="19">
                  <c:v>500.0</c:v>
                </c:pt>
                <c:pt idx="20">
                  <c:v>520.0</c:v>
                </c:pt>
                <c:pt idx="21">
                  <c:v>540.0</c:v>
                </c:pt>
                <c:pt idx="22">
                  <c:v>560.0</c:v>
                </c:pt>
                <c:pt idx="23">
                  <c:v>580.0</c:v>
                </c:pt>
                <c:pt idx="24">
                  <c:v>600.0</c:v>
                </c:pt>
                <c:pt idx="25">
                  <c:v>620.0</c:v>
                </c:pt>
                <c:pt idx="26">
                  <c:v>640.0</c:v>
                </c:pt>
                <c:pt idx="27">
                  <c:v>660.0</c:v>
                </c:pt>
                <c:pt idx="28">
                  <c:v>680.0</c:v>
                </c:pt>
                <c:pt idx="29">
                  <c:v>700.0</c:v>
                </c:pt>
                <c:pt idx="30">
                  <c:v>720.0</c:v>
                </c:pt>
                <c:pt idx="31">
                  <c:v>740.0</c:v>
                </c:pt>
                <c:pt idx="32">
                  <c:v>760.0</c:v>
                </c:pt>
                <c:pt idx="33">
                  <c:v>780.0</c:v>
                </c:pt>
                <c:pt idx="34">
                  <c:v>800.0</c:v>
                </c:pt>
                <c:pt idx="35">
                  <c:v>820.0</c:v>
                </c:pt>
                <c:pt idx="36">
                  <c:v>840.0</c:v>
                </c:pt>
                <c:pt idx="37">
                  <c:v>860.0</c:v>
                </c:pt>
                <c:pt idx="38">
                  <c:v>880.0</c:v>
                </c:pt>
                <c:pt idx="39">
                  <c:v>900.0</c:v>
                </c:pt>
                <c:pt idx="40">
                  <c:v>920.0</c:v>
                </c:pt>
                <c:pt idx="41">
                  <c:v>940.0</c:v>
                </c:pt>
                <c:pt idx="42">
                  <c:v>960.0</c:v>
                </c:pt>
                <c:pt idx="43">
                  <c:v>980.0</c:v>
                </c:pt>
                <c:pt idx="44">
                  <c:v>1000.0</c:v>
                </c:pt>
                <c:pt idx="45">
                  <c:v>1020.0</c:v>
                </c:pt>
                <c:pt idx="46">
                  <c:v>1040.0</c:v>
                </c:pt>
                <c:pt idx="47">
                  <c:v>1060.0</c:v>
                </c:pt>
                <c:pt idx="48">
                  <c:v>1080.0</c:v>
                </c:pt>
                <c:pt idx="49">
                  <c:v>1100.0</c:v>
                </c:pt>
                <c:pt idx="50">
                  <c:v>1120.0</c:v>
                </c:pt>
                <c:pt idx="51">
                  <c:v>1140.0</c:v>
                </c:pt>
                <c:pt idx="52">
                  <c:v>1160.0</c:v>
                </c:pt>
                <c:pt idx="53">
                  <c:v>1180.0</c:v>
                </c:pt>
                <c:pt idx="54">
                  <c:v>1200.0</c:v>
                </c:pt>
              </c:numCache>
            </c:numRef>
          </c:xVal>
          <c:yVal>
            <c:numRef>
              <c:f>'Sheet1 (4)'!$E$2:$E$56</c:f>
              <c:numCache>
                <c:formatCode>General</c:formatCode>
                <c:ptCount val="55"/>
                <c:pt idx="0">
                  <c:v>1605.826</c:v>
                </c:pt>
                <c:pt idx="1">
                  <c:v>1419.139</c:v>
                </c:pt>
                <c:pt idx="2">
                  <c:v>1282.749</c:v>
                </c:pt>
                <c:pt idx="3">
                  <c:v>1176.674</c:v>
                </c:pt>
                <c:pt idx="4">
                  <c:v>1091.192</c:v>
                </c:pt>
                <c:pt idx="5">
                  <c:v>1025.044</c:v>
                </c:pt>
                <c:pt idx="6">
                  <c:v>970.626</c:v>
                </c:pt>
                <c:pt idx="7">
                  <c:v>926.3509999999999</c:v>
                </c:pt>
                <c:pt idx="8">
                  <c:v>887.8680000000001</c:v>
                </c:pt>
                <c:pt idx="9">
                  <c:v>854.0599999999998</c:v>
                </c:pt>
                <c:pt idx="10">
                  <c:v>825.101</c:v>
                </c:pt>
                <c:pt idx="11">
                  <c:v>798.615</c:v>
                </c:pt>
                <c:pt idx="12">
                  <c:v>774.8319999999999</c:v>
                </c:pt>
                <c:pt idx="13">
                  <c:v>754.194</c:v>
                </c:pt>
                <c:pt idx="14">
                  <c:v>736.648</c:v>
                </c:pt>
                <c:pt idx="15">
                  <c:v>720.144</c:v>
                </c:pt>
                <c:pt idx="16">
                  <c:v>704.558</c:v>
                </c:pt>
                <c:pt idx="17">
                  <c:v>691.42</c:v>
                </c:pt>
                <c:pt idx="18">
                  <c:v>678.619</c:v>
                </c:pt>
                <c:pt idx="19">
                  <c:v>666.633</c:v>
                </c:pt>
                <c:pt idx="20">
                  <c:v>655.111</c:v>
                </c:pt>
                <c:pt idx="21">
                  <c:v>644.7619999999998</c:v>
                </c:pt>
                <c:pt idx="22">
                  <c:v>636.591</c:v>
                </c:pt>
                <c:pt idx="23">
                  <c:v>628.129</c:v>
                </c:pt>
                <c:pt idx="24">
                  <c:v>620.088</c:v>
                </c:pt>
                <c:pt idx="25">
                  <c:v>613.045</c:v>
                </c:pt>
                <c:pt idx="26">
                  <c:v>606.573</c:v>
                </c:pt>
                <c:pt idx="27">
                  <c:v>600.559</c:v>
                </c:pt>
                <c:pt idx="28">
                  <c:v>594.4349999999998</c:v>
                </c:pt>
                <c:pt idx="29">
                  <c:v>588.91</c:v>
                </c:pt>
                <c:pt idx="30">
                  <c:v>583.501</c:v>
                </c:pt>
                <c:pt idx="31">
                  <c:v>578.797</c:v>
                </c:pt>
                <c:pt idx="32">
                  <c:v>573.8069999999999</c:v>
                </c:pt>
                <c:pt idx="33">
                  <c:v>569.082</c:v>
                </c:pt>
                <c:pt idx="34">
                  <c:v>565.1369999999998</c:v>
                </c:pt>
                <c:pt idx="35">
                  <c:v>561.729</c:v>
                </c:pt>
                <c:pt idx="36">
                  <c:v>557.92</c:v>
                </c:pt>
                <c:pt idx="37">
                  <c:v>554.8419999999999</c:v>
                </c:pt>
                <c:pt idx="38">
                  <c:v>551.553</c:v>
                </c:pt>
                <c:pt idx="39">
                  <c:v>548.258</c:v>
                </c:pt>
                <c:pt idx="40">
                  <c:v>545.4619999999999</c:v>
                </c:pt>
                <c:pt idx="41">
                  <c:v>542.51</c:v>
                </c:pt>
                <c:pt idx="42">
                  <c:v>539.9219999999999</c:v>
                </c:pt>
                <c:pt idx="43">
                  <c:v>537.948</c:v>
                </c:pt>
                <c:pt idx="44">
                  <c:v>535.743</c:v>
                </c:pt>
                <c:pt idx="45">
                  <c:v>533.572</c:v>
                </c:pt>
                <c:pt idx="46">
                  <c:v>531.261</c:v>
                </c:pt>
                <c:pt idx="47">
                  <c:v>529.076</c:v>
                </c:pt>
                <c:pt idx="48">
                  <c:v>527.0359999999998</c:v>
                </c:pt>
                <c:pt idx="49">
                  <c:v>525.092</c:v>
                </c:pt>
                <c:pt idx="50">
                  <c:v>517.6369999999998</c:v>
                </c:pt>
                <c:pt idx="51">
                  <c:v>521.2</c:v>
                </c:pt>
                <c:pt idx="52">
                  <c:v>519.174</c:v>
                </c:pt>
                <c:pt idx="53">
                  <c:v>517.281</c:v>
                </c:pt>
                <c:pt idx="54">
                  <c:v>515.3059999999999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'Sheet1 (4)'!$F$1</c:f>
              <c:strCache>
                <c:ptCount val="1"/>
                <c:pt idx="0">
                  <c:v>MaxSim</c:v>
                </c:pt>
              </c:strCache>
            </c:strRef>
          </c:tx>
          <c:xVal>
            <c:numRef>
              <c:f>'Sheet1 (4)'!$B$2:$B$56</c:f>
              <c:numCache>
                <c:formatCode>General</c:formatCode>
                <c:ptCount val="55"/>
                <c:pt idx="0">
                  <c:v>120.0</c:v>
                </c:pt>
                <c:pt idx="1">
                  <c:v>140.0</c:v>
                </c:pt>
                <c:pt idx="2">
                  <c:v>160.0</c:v>
                </c:pt>
                <c:pt idx="3">
                  <c:v>180.0</c:v>
                </c:pt>
                <c:pt idx="4">
                  <c:v>200.0</c:v>
                </c:pt>
                <c:pt idx="5">
                  <c:v>220.0</c:v>
                </c:pt>
                <c:pt idx="6">
                  <c:v>240.0</c:v>
                </c:pt>
                <c:pt idx="7">
                  <c:v>260.0</c:v>
                </c:pt>
                <c:pt idx="8">
                  <c:v>280.0</c:v>
                </c:pt>
                <c:pt idx="9">
                  <c:v>300.0</c:v>
                </c:pt>
                <c:pt idx="10">
                  <c:v>320.0</c:v>
                </c:pt>
                <c:pt idx="11">
                  <c:v>340.0</c:v>
                </c:pt>
                <c:pt idx="12">
                  <c:v>360.0</c:v>
                </c:pt>
                <c:pt idx="13">
                  <c:v>380.0</c:v>
                </c:pt>
                <c:pt idx="14">
                  <c:v>400.0</c:v>
                </c:pt>
                <c:pt idx="15">
                  <c:v>420.0</c:v>
                </c:pt>
                <c:pt idx="16">
                  <c:v>440.0</c:v>
                </c:pt>
                <c:pt idx="17">
                  <c:v>460.0</c:v>
                </c:pt>
                <c:pt idx="18">
                  <c:v>480.0</c:v>
                </c:pt>
                <c:pt idx="19">
                  <c:v>500.0</c:v>
                </c:pt>
                <c:pt idx="20">
                  <c:v>520.0</c:v>
                </c:pt>
                <c:pt idx="21">
                  <c:v>540.0</c:v>
                </c:pt>
                <c:pt idx="22">
                  <c:v>560.0</c:v>
                </c:pt>
                <c:pt idx="23">
                  <c:v>580.0</c:v>
                </c:pt>
                <c:pt idx="24">
                  <c:v>600.0</c:v>
                </c:pt>
                <c:pt idx="25">
                  <c:v>620.0</c:v>
                </c:pt>
                <c:pt idx="26">
                  <c:v>640.0</c:v>
                </c:pt>
                <c:pt idx="27">
                  <c:v>660.0</c:v>
                </c:pt>
                <c:pt idx="28">
                  <c:v>680.0</c:v>
                </c:pt>
                <c:pt idx="29">
                  <c:v>700.0</c:v>
                </c:pt>
                <c:pt idx="30">
                  <c:v>720.0</c:v>
                </c:pt>
                <c:pt idx="31">
                  <c:v>740.0</c:v>
                </c:pt>
                <c:pt idx="32">
                  <c:v>760.0</c:v>
                </c:pt>
                <c:pt idx="33">
                  <c:v>780.0</c:v>
                </c:pt>
                <c:pt idx="34">
                  <c:v>800.0</c:v>
                </c:pt>
                <c:pt idx="35">
                  <c:v>820.0</c:v>
                </c:pt>
                <c:pt idx="36">
                  <c:v>840.0</c:v>
                </c:pt>
                <c:pt idx="37">
                  <c:v>860.0</c:v>
                </c:pt>
                <c:pt idx="38">
                  <c:v>880.0</c:v>
                </c:pt>
                <c:pt idx="39">
                  <c:v>900.0</c:v>
                </c:pt>
                <c:pt idx="40">
                  <c:v>920.0</c:v>
                </c:pt>
                <c:pt idx="41">
                  <c:v>940.0</c:v>
                </c:pt>
                <c:pt idx="42">
                  <c:v>960.0</c:v>
                </c:pt>
                <c:pt idx="43">
                  <c:v>980.0</c:v>
                </c:pt>
                <c:pt idx="44">
                  <c:v>1000.0</c:v>
                </c:pt>
                <c:pt idx="45">
                  <c:v>1020.0</c:v>
                </c:pt>
                <c:pt idx="46">
                  <c:v>1040.0</c:v>
                </c:pt>
                <c:pt idx="47">
                  <c:v>1060.0</c:v>
                </c:pt>
                <c:pt idx="48">
                  <c:v>1080.0</c:v>
                </c:pt>
                <c:pt idx="49">
                  <c:v>1100.0</c:v>
                </c:pt>
                <c:pt idx="50">
                  <c:v>1120.0</c:v>
                </c:pt>
                <c:pt idx="51">
                  <c:v>1140.0</c:v>
                </c:pt>
                <c:pt idx="52">
                  <c:v>1160.0</c:v>
                </c:pt>
                <c:pt idx="53">
                  <c:v>1180.0</c:v>
                </c:pt>
                <c:pt idx="54">
                  <c:v>1200.0</c:v>
                </c:pt>
              </c:numCache>
            </c:numRef>
          </c:xVal>
          <c:yVal>
            <c:numRef>
              <c:f>'Sheet1 (4)'!$F$2:$F$56</c:f>
              <c:numCache>
                <c:formatCode>General</c:formatCode>
                <c:ptCount val="55"/>
                <c:pt idx="0">
                  <c:v>1892.536</c:v>
                </c:pt>
                <c:pt idx="1">
                  <c:v>1678.69</c:v>
                </c:pt>
                <c:pt idx="2">
                  <c:v>1518.279</c:v>
                </c:pt>
                <c:pt idx="3">
                  <c:v>1390.427</c:v>
                </c:pt>
                <c:pt idx="4">
                  <c:v>1286.749</c:v>
                </c:pt>
                <c:pt idx="5">
                  <c:v>1203.754</c:v>
                </c:pt>
                <c:pt idx="6">
                  <c:v>1133.677</c:v>
                </c:pt>
                <c:pt idx="7">
                  <c:v>1077.143</c:v>
                </c:pt>
                <c:pt idx="8">
                  <c:v>1027.657</c:v>
                </c:pt>
                <c:pt idx="9">
                  <c:v>984.275</c:v>
                </c:pt>
                <c:pt idx="10">
                  <c:v>945.727</c:v>
                </c:pt>
                <c:pt idx="11">
                  <c:v>909.655</c:v>
                </c:pt>
                <c:pt idx="12">
                  <c:v>878.8459999999999</c:v>
                </c:pt>
                <c:pt idx="13">
                  <c:v>849.884</c:v>
                </c:pt>
                <c:pt idx="14">
                  <c:v>824.8359999999999</c:v>
                </c:pt>
                <c:pt idx="15">
                  <c:v>802.8639999999999</c:v>
                </c:pt>
                <c:pt idx="16">
                  <c:v>779.924</c:v>
                </c:pt>
                <c:pt idx="17">
                  <c:v>761.0170000000001</c:v>
                </c:pt>
                <c:pt idx="18">
                  <c:v>743.787</c:v>
                </c:pt>
                <c:pt idx="19">
                  <c:v>729.3059999999999</c:v>
                </c:pt>
                <c:pt idx="20">
                  <c:v>717.015</c:v>
                </c:pt>
                <c:pt idx="21">
                  <c:v>704.8630000000001</c:v>
                </c:pt>
                <c:pt idx="22">
                  <c:v>693.538</c:v>
                </c:pt>
                <c:pt idx="23">
                  <c:v>683.216</c:v>
                </c:pt>
                <c:pt idx="24">
                  <c:v>673.885</c:v>
                </c:pt>
                <c:pt idx="25">
                  <c:v>664.602</c:v>
                </c:pt>
                <c:pt idx="26">
                  <c:v>655.596</c:v>
                </c:pt>
                <c:pt idx="27">
                  <c:v>647.823</c:v>
                </c:pt>
                <c:pt idx="28">
                  <c:v>640.104</c:v>
                </c:pt>
                <c:pt idx="29">
                  <c:v>632.8539999999999</c:v>
                </c:pt>
                <c:pt idx="30">
                  <c:v>626.4299999999998</c:v>
                </c:pt>
                <c:pt idx="31">
                  <c:v>619.928</c:v>
                </c:pt>
                <c:pt idx="32">
                  <c:v>614.013</c:v>
                </c:pt>
                <c:pt idx="33">
                  <c:v>608.709</c:v>
                </c:pt>
                <c:pt idx="34">
                  <c:v>603.0119999999998</c:v>
                </c:pt>
                <c:pt idx="35">
                  <c:v>596.92</c:v>
                </c:pt>
                <c:pt idx="36">
                  <c:v>592.0519999999999</c:v>
                </c:pt>
                <c:pt idx="37">
                  <c:v>587.1519999999999</c:v>
                </c:pt>
                <c:pt idx="38">
                  <c:v>582.1</c:v>
                </c:pt>
                <c:pt idx="39">
                  <c:v>577.75</c:v>
                </c:pt>
                <c:pt idx="40">
                  <c:v>573.284</c:v>
                </c:pt>
                <c:pt idx="41">
                  <c:v>569.2670000000001</c:v>
                </c:pt>
                <c:pt idx="42">
                  <c:v>566.087</c:v>
                </c:pt>
                <c:pt idx="43">
                  <c:v>562.9519999999999</c:v>
                </c:pt>
                <c:pt idx="44">
                  <c:v>559.778</c:v>
                </c:pt>
                <c:pt idx="45">
                  <c:v>556.779</c:v>
                </c:pt>
                <c:pt idx="46">
                  <c:v>552.609</c:v>
                </c:pt>
                <c:pt idx="47">
                  <c:v>548.9640000000001</c:v>
                </c:pt>
                <c:pt idx="48">
                  <c:v>545.3349999999999</c:v>
                </c:pt>
                <c:pt idx="49">
                  <c:v>542.276</c:v>
                </c:pt>
                <c:pt idx="50">
                  <c:v>523.235</c:v>
                </c:pt>
                <c:pt idx="51">
                  <c:v>535.963</c:v>
                </c:pt>
                <c:pt idx="52">
                  <c:v>533.3109999999999</c:v>
                </c:pt>
                <c:pt idx="53">
                  <c:v>530.639</c:v>
                </c:pt>
                <c:pt idx="54">
                  <c:v>527.8049999999998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'Sheet1 (4)'!$G$1</c:f>
              <c:strCache>
                <c:ptCount val="1"/>
                <c:pt idx="0">
                  <c:v>TwoPool</c:v>
                </c:pt>
              </c:strCache>
            </c:strRef>
          </c:tx>
          <c:xVal>
            <c:numRef>
              <c:f>'Sheet1 (4)'!$B$2:$B$56</c:f>
              <c:numCache>
                <c:formatCode>General</c:formatCode>
                <c:ptCount val="55"/>
                <c:pt idx="0">
                  <c:v>120.0</c:v>
                </c:pt>
                <c:pt idx="1">
                  <c:v>140.0</c:v>
                </c:pt>
                <c:pt idx="2">
                  <c:v>160.0</c:v>
                </c:pt>
                <c:pt idx="3">
                  <c:v>180.0</c:v>
                </c:pt>
                <c:pt idx="4">
                  <c:v>200.0</c:v>
                </c:pt>
                <c:pt idx="5">
                  <c:v>220.0</c:v>
                </c:pt>
                <c:pt idx="6">
                  <c:v>240.0</c:v>
                </c:pt>
                <c:pt idx="7">
                  <c:v>260.0</c:v>
                </c:pt>
                <c:pt idx="8">
                  <c:v>280.0</c:v>
                </c:pt>
                <c:pt idx="9">
                  <c:v>300.0</c:v>
                </c:pt>
                <c:pt idx="10">
                  <c:v>320.0</c:v>
                </c:pt>
                <c:pt idx="11">
                  <c:v>340.0</c:v>
                </c:pt>
                <c:pt idx="12">
                  <c:v>360.0</c:v>
                </c:pt>
                <c:pt idx="13">
                  <c:v>380.0</c:v>
                </c:pt>
                <c:pt idx="14">
                  <c:v>400.0</c:v>
                </c:pt>
                <c:pt idx="15">
                  <c:v>420.0</c:v>
                </c:pt>
                <c:pt idx="16">
                  <c:v>440.0</c:v>
                </c:pt>
                <c:pt idx="17">
                  <c:v>460.0</c:v>
                </c:pt>
                <c:pt idx="18">
                  <c:v>480.0</c:v>
                </c:pt>
                <c:pt idx="19">
                  <c:v>500.0</c:v>
                </c:pt>
                <c:pt idx="20">
                  <c:v>520.0</c:v>
                </c:pt>
                <c:pt idx="21">
                  <c:v>540.0</c:v>
                </c:pt>
                <c:pt idx="22">
                  <c:v>560.0</c:v>
                </c:pt>
                <c:pt idx="23">
                  <c:v>580.0</c:v>
                </c:pt>
                <c:pt idx="24">
                  <c:v>600.0</c:v>
                </c:pt>
                <c:pt idx="25">
                  <c:v>620.0</c:v>
                </c:pt>
                <c:pt idx="26">
                  <c:v>640.0</c:v>
                </c:pt>
                <c:pt idx="27">
                  <c:v>660.0</c:v>
                </c:pt>
                <c:pt idx="28">
                  <c:v>680.0</c:v>
                </c:pt>
                <c:pt idx="29">
                  <c:v>700.0</c:v>
                </c:pt>
                <c:pt idx="30">
                  <c:v>720.0</c:v>
                </c:pt>
                <c:pt idx="31">
                  <c:v>740.0</c:v>
                </c:pt>
                <c:pt idx="32">
                  <c:v>760.0</c:v>
                </c:pt>
                <c:pt idx="33">
                  <c:v>780.0</c:v>
                </c:pt>
                <c:pt idx="34">
                  <c:v>800.0</c:v>
                </c:pt>
                <c:pt idx="35">
                  <c:v>820.0</c:v>
                </c:pt>
                <c:pt idx="36">
                  <c:v>840.0</c:v>
                </c:pt>
                <c:pt idx="37">
                  <c:v>860.0</c:v>
                </c:pt>
                <c:pt idx="38">
                  <c:v>880.0</c:v>
                </c:pt>
                <c:pt idx="39">
                  <c:v>900.0</c:v>
                </c:pt>
                <c:pt idx="40">
                  <c:v>920.0</c:v>
                </c:pt>
                <c:pt idx="41">
                  <c:v>940.0</c:v>
                </c:pt>
                <c:pt idx="42">
                  <c:v>960.0</c:v>
                </c:pt>
                <c:pt idx="43">
                  <c:v>980.0</c:v>
                </c:pt>
                <c:pt idx="44">
                  <c:v>1000.0</c:v>
                </c:pt>
                <c:pt idx="45">
                  <c:v>1020.0</c:v>
                </c:pt>
                <c:pt idx="46">
                  <c:v>1040.0</c:v>
                </c:pt>
                <c:pt idx="47">
                  <c:v>1060.0</c:v>
                </c:pt>
                <c:pt idx="48">
                  <c:v>1080.0</c:v>
                </c:pt>
                <c:pt idx="49">
                  <c:v>1100.0</c:v>
                </c:pt>
                <c:pt idx="50">
                  <c:v>1120.0</c:v>
                </c:pt>
                <c:pt idx="51">
                  <c:v>1140.0</c:v>
                </c:pt>
                <c:pt idx="52">
                  <c:v>1160.0</c:v>
                </c:pt>
                <c:pt idx="53">
                  <c:v>1180.0</c:v>
                </c:pt>
                <c:pt idx="54">
                  <c:v>1200.0</c:v>
                </c:pt>
              </c:numCache>
            </c:numRef>
          </c:xVal>
          <c:yVal>
            <c:numRef>
              <c:f>'Sheet1 (4)'!$G$2:$G$56</c:f>
              <c:numCache>
                <c:formatCode>General</c:formatCode>
                <c:ptCount val="55"/>
                <c:pt idx="0">
                  <c:v>1422.309</c:v>
                </c:pt>
                <c:pt idx="1">
                  <c:v>1231.574</c:v>
                </c:pt>
                <c:pt idx="2">
                  <c:v>1087.63</c:v>
                </c:pt>
                <c:pt idx="3">
                  <c:v>978.8589999999999</c:v>
                </c:pt>
                <c:pt idx="4">
                  <c:v>890.264</c:v>
                </c:pt>
                <c:pt idx="5">
                  <c:v>818.283</c:v>
                </c:pt>
                <c:pt idx="6">
                  <c:v>761.5269999999999</c:v>
                </c:pt>
                <c:pt idx="7">
                  <c:v>712.263</c:v>
                </c:pt>
                <c:pt idx="8">
                  <c:v>671.4359999999999</c:v>
                </c:pt>
                <c:pt idx="9">
                  <c:v>635.4599999999999</c:v>
                </c:pt>
                <c:pt idx="10">
                  <c:v>612.003</c:v>
                </c:pt>
                <c:pt idx="11">
                  <c:v>592.889</c:v>
                </c:pt>
                <c:pt idx="12">
                  <c:v>563.7329999999998</c:v>
                </c:pt>
                <c:pt idx="13">
                  <c:v>541.776</c:v>
                </c:pt>
                <c:pt idx="14">
                  <c:v>522.192</c:v>
                </c:pt>
                <c:pt idx="15">
                  <c:v>510.224</c:v>
                </c:pt>
                <c:pt idx="16">
                  <c:v>499.685</c:v>
                </c:pt>
                <c:pt idx="17">
                  <c:v>490.339</c:v>
                </c:pt>
                <c:pt idx="18">
                  <c:v>482.2929999999999</c:v>
                </c:pt>
                <c:pt idx="19">
                  <c:v>478.746</c:v>
                </c:pt>
                <c:pt idx="20">
                  <c:v>466.673</c:v>
                </c:pt>
                <c:pt idx="21">
                  <c:v>459.209</c:v>
                </c:pt>
                <c:pt idx="22">
                  <c:v>452.393</c:v>
                </c:pt>
                <c:pt idx="23">
                  <c:v>471.507</c:v>
                </c:pt>
                <c:pt idx="24">
                  <c:v>464.458</c:v>
                </c:pt>
                <c:pt idx="25">
                  <c:v>458.737</c:v>
                </c:pt>
                <c:pt idx="26">
                  <c:v>430.611</c:v>
                </c:pt>
                <c:pt idx="27">
                  <c:v>431.227</c:v>
                </c:pt>
                <c:pt idx="28">
                  <c:v>431.227</c:v>
                </c:pt>
                <c:pt idx="29">
                  <c:v>431.227</c:v>
                </c:pt>
                <c:pt idx="30">
                  <c:v>414.0359999999999</c:v>
                </c:pt>
                <c:pt idx="31">
                  <c:v>410.687</c:v>
                </c:pt>
                <c:pt idx="32">
                  <c:v>406.838</c:v>
                </c:pt>
                <c:pt idx="33">
                  <c:v>403.019</c:v>
                </c:pt>
                <c:pt idx="34">
                  <c:v>399.673</c:v>
                </c:pt>
                <c:pt idx="35">
                  <c:v>396.52</c:v>
                </c:pt>
                <c:pt idx="36">
                  <c:v>393.124</c:v>
                </c:pt>
                <c:pt idx="37">
                  <c:v>392.082</c:v>
                </c:pt>
                <c:pt idx="38">
                  <c:v>392.082</c:v>
                </c:pt>
                <c:pt idx="39">
                  <c:v>384.855</c:v>
                </c:pt>
                <c:pt idx="40">
                  <c:v>381.4229999999999</c:v>
                </c:pt>
                <c:pt idx="41">
                  <c:v>379.092</c:v>
                </c:pt>
                <c:pt idx="42">
                  <c:v>376.337</c:v>
                </c:pt>
                <c:pt idx="43">
                  <c:v>391.582</c:v>
                </c:pt>
                <c:pt idx="44">
                  <c:v>388.951</c:v>
                </c:pt>
                <c:pt idx="45">
                  <c:v>387.38</c:v>
                </c:pt>
                <c:pt idx="46">
                  <c:v>367.573</c:v>
                </c:pt>
                <c:pt idx="47">
                  <c:v>365.46</c:v>
                </c:pt>
                <c:pt idx="48">
                  <c:v>363.151</c:v>
                </c:pt>
                <c:pt idx="49">
                  <c:v>361.315</c:v>
                </c:pt>
                <c:pt idx="50">
                  <c:v>361.315</c:v>
                </c:pt>
                <c:pt idx="51">
                  <c:v>361.315</c:v>
                </c:pt>
                <c:pt idx="52">
                  <c:v>374.383</c:v>
                </c:pt>
                <c:pt idx="53">
                  <c:v>372.4829999999999</c:v>
                </c:pt>
                <c:pt idx="54">
                  <c:v>371.019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65272"/>
        <c:axId val="2117771112"/>
      </c:scatterChart>
      <c:valAx>
        <c:axId val="2117765272"/>
        <c:scaling>
          <c:orientation val="minMax"/>
          <c:max val="12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map/reduce slots in simulated cluster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771112"/>
        <c:crosses val="autoZero"/>
        <c:crossBetween val="midCat"/>
      </c:valAx>
      <c:valAx>
        <c:axId val="2117771112"/>
        <c:scaling>
          <c:orientation val="minMax"/>
          <c:max val="25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Simulated makespan</a:t>
                </a:r>
                <a:r>
                  <a:rPr lang="en-US" sz="1400" baseline="0"/>
                  <a:t> (x 1000) seconds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7652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Bimodal Workload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'Sheet1 (2)'!$C$1</c:f>
              <c:strCache>
                <c:ptCount val="1"/>
                <c:pt idx="0">
                  <c:v>MinSim</c:v>
                </c:pt>
              </c:strCache>
            </c:strRef>
          </c:tx>
          <c:xVal>
            <c:numRef>
              <c:f>'Sheet1 (2)'!$B$2:$B$14</c:f>
              <c:numCache>
                <c:formatCode>General</c:formatCode>
                <c:ptCount val="13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700.0</c:v>
                </c:pt>
                <c:pt idx="6">
                  <c:v>800.0</c:v>
                </c:pt>
                <c:pt idx="7">
                  <c:v>900.0</c:v>
                </c:pt>
                <c:pt idx="8">
                  <c:v>1000.0</c:v>
                </c:pt>
                <c:pt idx="9">
                  <c:v>1100.0</c:v>
                </c:pt>
                <c:pt idx="10">
                  <c:v>1200.0</c:v>
                </c:pt>
                <c:pt idx="11">
                  <c:v>1300.0</c:v>
                </c:pt>
                <c:pt idx="12">
                  <c:v>1400.0</c:v>
                </c:pt>
              </c:numCache>
            </c:numRef>
          </c:xVal>
          <c:yVal>
            <c:numRef>
              <c:f>'Sheet1 (2)'!$C$2:$C$14</c:f>
              <c:numCache>
                <c:formatCode>General</c:formatCode>
                <c:ptCount val="13"/>
                <c:pt idx="0">
                  <c:v>21.781</c:v>
                </c:pt>
                <c:pt idx="1">
                  <c:v>18.019</c:v>
                </c:pt>
                <c:pt idx="2">
                  <c:v>16.16</c:v>
                </c:pt>
                <c:pt idx="3">
                  <c:v>14.67</c:v>
                </c:pt>
                <c:pt idx="4">
                  <c:v>13.752</c:v>
                </c:pt>
                <c:pt idx="5">
                  <c:v>13.004</c:v>
                </c:pt>
                <c:pt idx="6">
                  <c:v>12.318</c:v>
                </c:pt>
                <c:pt idx="7">
                  <c:v>11.46</c:v>
                </c:pt>
                <c:pt idx="8">
                  <c:v>10.904</c:v>
                </c:pt>
                <c:pt idx="9">
                  <c:v>10.538</c:v>
                </c:pt>
                <c:pt idx="10">
                  <c:v>10.287</c:v>
                </c:pt>
                <c:pt idx="11">
                  <c:v>10.103</c:v>
                </c:pt>
                <c:pt idx="12">
                  <c:v>9.945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'Sheet1 (2)'!$D$1</c:f>
              <c:strCache>
                <c:ptCount val="1"/>
                <c:pt idx="0">
                  <c:v>MaxSim</c:v>
                </c:pt>
              </c:strCache>
            </c:strRef>
          </c:tx>
          <c:xVal>
            <c:numRef>
              <c:f>'Sheet1 (2)'!$B$2:$B$14</c:f>
              <c:numCache>
                <c:formatCode>General</c:formatCode>
                <c:ptCount val="13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700.0</c:v>
                </c:pt>
                <c:pt idx="6">
                  <c:v>800.0</c:v>
                </c:pt>
                <c:pt idx="7">
                  <c:v>900.0</c:v>
                </c:pt>
                <c:pt idx="8">
                  <c:v>1000.0</c:v>
                </c:pt>
                <c:pt idx="9">
                  <c:v>1100.0</c:v>
                </c:pt>
                <c:pt idx="10">
                  <c:v>1200.0</c:v>
                </c:pt>
                <c:pt idx="11">
                  <c:v>1300.0</c:v>
                </c:pt>
                <c:pt idx="12">
                  <c:v>1400.0</c:v>
                </c:pt>
              </c:numCache>
            </c:numRef>
          </c:xVal>
          <c:yVal>
            <c:numRef>
              <c:f>'Sheet1 (2)'!$D$2:$D$14</c:f>
              <c:numCache>
                <c:formatCode>General</c:formatCode>
                <c:ptCount val="13"/>
                <c:pt idx="0">
                  <c:v>23.0043</c:v>
                </c:pt>
                <c:pt idx="1">
                  <c:v>19.7901</c:v>
                </c:pt>
                <c:pt idx="2">
                  <c:v>17.5164</c:v>
                </c:pt>
                <c:pt idx="3">
                  <c:v>16.2635</c:v>
                </c:pt>
                <c:pt idx="4">
                  <c:v>15.345</c:v>
                </c:pt>
                <c:pt idx="5">
                  <c:v>14.5442</c:v>
                </c:pt>
                <c:pt idx="6">
                  <c:v>13.4915</c:v>
                </c:pt>
                <c:pt idx="7">
                  <c:v>12.3398</c:v>
                </c:pt>
                <c:pt idx="8">
                  <c:v>11.7447</c:v>
                </c:pt>
                <c:pt idx="9">
                  <c:v>11.3707</c:v>
                </c:pt>
                <c:pt idx="10">
                  <c:v>11.1023</c:v>
                </c:pt>
                <c:pt idx="11">
                  <c:v>10.9065</c:v>
                </c:pt>
                <c:pt idx="12">
                  <c:v>10.78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'Sheet1 (2)'!$E$1</c:f>
              <c:strCache>
                <c:ptCount val="1"/>
                <c:pt idx="0">
                  <c:v>Balanced Pools</c:v>
                </c:pt>
              </c:strCache>
            </c:strRef>
          </c:tx>
          <c:xVal>
            <c:numRef>
              <c:f>'Sheet1 (2)'!$B$2:$B$14</c:f>
              <c:numCache>
                <c:formatCode>General</c:formatCode>
                <c:ptCount val="13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700.0</c:v>
                </c:pt>
                <c:pt idx="6">
                  <c:v>800.0</c:v>
                </c:pt>
                <c:pt idx="7">
                  <c:v>900.0</c:v>
                </c:pt>
                <c:pt idx="8">
                  <c:v>1000.0</c:v>
                </c:pt>
                <c:pt idx="9">
                  <c:v>1100.0</c:v>
                </c:pt>
                <c:pt idx="10">
                  <c:v>1200.0</c:v>
                </c:pt>
                <c:pt idx="11">
                  <c:v>1300.0</c:v>
                </c:pt>
                <c:pt idx="12">
                  <c:v>1400.0</c:v>
                </c:pt>
              </c:numCache>
            </c:numRef>
          </c:xVal>
          <c:yVal>
            <c:numRef>
              <c:f>'Sheet1 (2)'!$E$2:$E$14</c:f>
              <c:numCache>
                <c:formatCode>General</c:formatCode>
                <c:ptCount val="13"/>
                <c:pt idx="0">
                  <c:v>18.703</c:v>
                </c:pt>
                <c:pt idx="1">
                  <c:v>13.673</c:v>
                </c:pt>
                <c:pt idx="2">
                  <c:v>11.857</c:v>
                </c:pt>
                <c:pt idx="3">
                  <c:v>10.834</c:v>
                </c:pt>
                <c:pt idx="4">
                  <c:v>10.116</c:v>
                </c:pt>
                <c:pt idx="5">
                  <c:v>9.643999999999998</c:v>
                </c:pt>
                <c:pt idx="6">
                  <c:v>9.353</c:v>
                </c:pt>
                <c:pt idx="7">
                  <c:v>9.03</c:v>
                </c:pt>
                <c:pt idx="8">
                  <c:v>8.806</c:v>
                </c:pt>
                <c:pt idx="9">
                  <c:v>8.65</c:v>
                </c:pt>
                <c:pt idx="10">
                  <c:v>8.603</c:v>
                </c:pt>
                <c:pt idx="11">
                  <c:v>8.601000000000001</c:v>
                </c:pt>
                <c:pt idx="12">
                  <c:v>8.601000000000001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818408"/>
        <c:axId val="2117823992"/>
      </c:scatterChart>
      <c:valAx>
        <c:axId val="2117818408"/>
        <c:scaling>
          <c:orientation val="minMax"/>
          <c:max val="1400.0"/>
          <c:min val="20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map/reduce slots in simulated cluster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823992"/>
        <c:crosses val="autoZero"/>
        <c:crossBetween val="midCat"/>
      </c:valAx>
      <c:valAx>
        <c:axId val="2117823992"/>
        <c:scaling>
          <c:orientation val="minMax"/>
          <c:min val="8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Simulated makespan</a:t>
                </a:r>
                <a:r>
                  <a:rPr lang="en-US" sz="1400" baseline="0"/>
                  <a:t> (x 1000) seconds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818408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Unimodal</a:t>
            </a:r>
            <a:r>
              <a:rPr lang="en-US" sz="2400" baseline="0"/>
              <a:t> Workload</a:t>
            </a:r>
            <a:endParaRPr lang="en-US" sz="240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MinSim</c:v>
                </c:pt>
              </c:strCache>
            </c:strRef>
          </c:tx>
          <c:xVal>
            <c:numRef>
              <c:f>Sheet1!$B$2:$B$20</c:f>
              <c:numCache>
                <c:formatCode>General</c:formatCode>
                <c:ptCount val="19"/>
                <c:pt idx="0">
                  <c:v>300.0</c:v>
                </c:pt>
                <c:pt idx="1">
                  <c:v>350.0</c:v>
                </c:pt>
                <c:pt idx="2">
                  <c:v>400.0</c:v>
                </c:pt>
                <c:pt idx="3">
                  <c:v>450.0</c:v>
                </c:pt>
                <c:pt idx="4">
                  <c:v>500.0</c:v>
                </c:pt>
                <c:pt idx="5">
                  <c:v>550.0</c:v>
                </c:pt>
                <c:pt idx="6">
                  <c:v>600.0</c:v>
                </c:pt>
                <c:pt idx="7">
                  <c:v>650.0</c:v>
                </c:pt>
                <c:pt idx="8">
                  <c:v>700.0</c:v>
                </c:pt>
                <c:pt idx="9">
                  <c:v>750.0</c:v>
                </c:pt>
                <c:pt idx="10">
                  <c:v>800.0</c:v>
                </c:pt>
                <c:pt idx="11">
                  <c:v>850.0</c:v>
                </c:pt>
                <c:pt idx="12">
                  <c:v>900.0</c:v>
                </c:pt>
                <c:pt idx="13">
                  <c:v>950.0</c:v>
                </c:pt>
                <c:pt idx="14">
                  <c:v>1000.0</c:v>
                </c:pt>
                <c:pt idx="15">
                  <c:v>1050.0</c:v>
                </c:pt>
                <c:pt idx="16">
                  <c:v>1100.0</c:v>
                </c:pt>
                <c:pt idx="17">
                  <c:v>1150.0</c:v>
                </c:pt>
                <c:pt idx="18">
                  <c:v>1200.0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57.568</c:v>
                </c:pt>
                <c:pt idx="1">
                  <c:v>52.697</c:v>
                </c:pt>
                <c:pt idx="2">
                  <c:v>47.461</c:v>
                </c:pt>
                <c:pt idx="3">
                  <c:v>43.27</c:v>
                </c:pt>
                <c:pt idx="4">
                  <c:v>39.971</c:v>
                </c:pt>
                <c:pt idx="5">
                  <c:v>37.271</c:v>
                </c:pt>
                <c:pt idx="6">
                  <c:v>35.09</c:v>
                </c:pt>
                <c:pt idx="7">
                  <c:v>33.242</c:v>
                </c:pt>
                <c:pt idx="8">
                  <c:v>31.655</c:v>
                </c:pt>
                <c:pt idx="9">
                  <c:v>30.241</c:v>
                </c:pt>
                <c:pt idx="10">
                  <c:v>28.984</c:v>
                </c:pt>
                <c:pt idx="11">
                  <c:v>27.892</c:v>
                </c:pt>
                <c:pt idx="12">
                  <c:v>26.919</c:v>
                </c:pt>
                <c:pt idx="13">
                  <c:v>26.074</c:v>
                </c:pt>
                <c:pt idx="14">
                  <c:v>25.324</c:v>
                </c:pt>
                <c:pt idx="15">
                  <c:v>24.666</c:v>
                </c:pt>
                <c:pt idx="16">
                  <c:v>24.051</c:v>
                </c:pt>
                <c:pt idx="17">
                  <c:v>23.494</c:v>
                </c:pt>
                <c:pt idx="18">
                  <c:v>23.076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MaxSim</c:v>
                </c:pt>
              </c:strCache>
            </c:strRef>
          </c:tx>
          <c:xVal>
            <c:numRef>
              <c:f>Sheet1!$B$2:$B$20</c:f>
              <c:numCache>
                <c:formatCode>General</c:formatCode>
                <c:ptCount val="19"/>
                <c:pt idx="0">
                  <c:v>300.0</c:v>
                </c:pt>
                <c:pt idx="1">
                  <c:v>350.0</c:v>
                </c:pt>
                <c:pt idx="2">
                  <c:v>400.0</c:v>
                </c:pt>
                <c:pt idx="3">
                  <c:v>450.0</c:v>
                </c:pt>
                <c:pt idx="4">
                  <c:v>500.0</c:v>
                </c:pt>
                <c:pt idx="5">
                  <c:v>550.0</c:v>
                </c:pt>
                <c:pt idx="6">
                  <c:v>600.0</c:v>
                </c:pt>
                <c:pt idx="7">
                  <c:v>650.0</c:v>
                </c:pt>
                <c:pt idx="8">
                  <c:v>700.0</c:v>
                </c:pt>
                <c:pt idx="9">
                  <c:v>750.0</c:v>
                </c:pt>
                <c:pt idx="10">
                  <c:v>800.0</c:v>
                </c:pt>
                <c:pt idx="11">
                  <c:v>850.0</c:v>
                </c:pt>
                <c:pt idx="12">
                  <c:v>900.0</c:v>
                </c:pt>
                <c:pt idx="13">
                  <c:v>950.0</c:v>
                </c:pt>
                <c:pt idx="14">
                  <c:v>1000.0</c:v>
                </c:pt>
                <c:pt idx="15">
                  <c:v>1050.0</c:v>
                </c:pt>
                <c:pt idx="16">
                  <c:v>1100.0</c:v>
                </c:pt>
                <c:pt idx="17">
                  <c:v>1150.0</c:v>
                </c:pt>
                <c:pt idx="18">
                  <c:v>1200.0</c:v>
                </c:pt>
              </c:numCache>
            </c:numRef>
          </c:xVal>
          <c:yVal>
            <c:numRef>
              <c:f>Sheet1!$D$2:$D$20</c:f>
              <c:numCache>
                <c:formatCode>General</c:formatCode>
                <c:ptCount val="19"/>
                <c:pt idx="0">
                  <c:v>61.27</c:v>
                </c:pt>
                <c:pt idx="1">
                  <c:v>54.397</c:v>
                </c:pt>
                <c:pt idx="2">
                  <c:v>49.197</c:v>
                </c:pt>
                <c:pt idx="3">
                  <c:v>45.191</c:v>
                </c:pt>
                <c:pt idx="4">
                  <c:v>41.997</c:v>
                </c:pt>
                <c:pt idx="5">
                  <c:v>39.386</c:v>
                </c:pt>
                <c:pt idx="6">
                  <c:v>37.183</c:v>
                </c:pt>
                <c:pt idx="7">
                  <c:v>35.292</c:v>
                </c:pt>
                <c:pt idx="8">
                  <c:v>33.69</c:v>
                </c:pt>
                <c:pt idx="9">
                  <c:v>32.287</c:v>
                </c:pt>
                <c:pt idx="10">
                  <c:v>30.973</c:v>
                </c:pt>
                <c:pt idx="11">
                  <c:v>29.834</c:v>
                </c:pt>
                <c:pt idx="12">
                  <c:v>28.9</c:v>
                </c:pt>
                <c:pt idx="13">
                  <c:v>28.066</c:v>
                </c:pt>
                <c:pt idx="14">
                  <c:v>27.305</c:v>
                </c:pt>
                <c:pt idx="15">
                  <c:v>26.605</c:v>
                </c:pt>
                <c:pt idx="16">
                  <c:v>25.953</c:v>
                </c:pt>
                <c:pt idx="17">
                  <c:v>25.393</c:v>
                </c:pt>
                <c:pt idx="18">
                  <c:v>24.903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Balanced Pools</c:v>
                </c:pt>
              </c:strCache>
            </c:strRef>
          </c:tx>
          <c:xVal>
            <c:numRef>
              <c:f>Sheet1!$B$2:$B$20</c:f>
              <c:numCache>
                <c:formatCode>General</c:formatCode>
                <c:ptCount val="19"/>
                <c:pt idx="0">
                  <c:v>300.0</c:v>
                </c:pt>
                <c:pt idx="1">
                  <c:v>350.0</c:v>
                </c:pt>
                <c:pt idx="2">
                  <c:v>400.0</c:v>
                </c:pt>
                <c:pt idx="3">
                  <c:v>450.0</c:v>
                </c:pt>
                <c:pt idx="4">
                  <c:v>500.0</c:v>
                </c:pt>
                <c:pt idx="5">
                  <c:v>550.0</c:v>
                </c:pt>
                <c:pt idx="6">
                  <c:v>600.0</c:v>
                </c:pt>
                <c:pt idx="7">
                  <c:v>650.0</c:v>
                </c:pt>
                <c:pt idx="8">
                  <c:v>700.0</c:v>
                </c:pt>
                <c:pt idx="9">
                  <c:v>750.0</c:v>
                </c:pt>
                <c:pt idx="10">
                  <c:v>800.0</c:v>
                </c:pt>
                <c:pt idx="11">
                  <c:v>850.0</c:v>
                </c:pt>
                <c:pt idx="12">
                  <c:v>900.0</c:v>
                </c:pt>
                <c:pt idx="13">
                  <c:v>950.0</c:v>
                </c:pt>
                <c:pt idx="14">
                  <c:v>1000.0</c:v>
                </c:pt>
                <c:pt idx="15">
                  <c:v>1050.0</c:v>
                </c:pt>
                <c:pt idx="16">
                  <c:v>1100.0</c:v>
                </c:pt>
                <c:pt idx="17">
                  <c:v>1150.0</c:v>
                </c:pt>
                <c:pt idx="18">
                  <c:v>1200.0</c:v>
                </c:pt>
              </c:numCache>
            </c:numRef>
          </c:xVal>
          <c:yVal>
            <c:numRef>
              <c:f>Sheet1!$E$2:$E$20</c:f>
              <c:numCache>
                <c:formatCode>General</c:formatCode>
                <c:ptCount val="19"/>
                <c:pt idx="0">
                  <c:v>54.95</c:v>
                </c:pt>
                <c:pt idx="1">
                  <c:v>47.587</c:v>
                </c:pt>
                <c:pt idx="2">
                  <c:v>43.632</c:v>
                </c:pt>
                <c:pt idx="3">
                  <c:v>39.746</c:v>
                </c:pt>
                <c:pt idx="4">
                  <c:v>36.192</c:v>
                </c:pt>
                <c:pt idx="5">
                  <c:v>33.988</c:v>
                </c:pt>
                <c:pt idx="6">
                  <c:v>31.806</c:v>
                </c:pt>
                <c:pt idx="7">
                  <c:v>30.221</c:v>
                </c:pt>
                <c:pt idx="8">
                  <c:v>28.845</c:v>
                </c:pt>
                <c:pt idx="9">
                  <c:v>27.641</c:v>
                </c:pt>
                <c:pt idx="10">
                  <c:v>26.54</c:v>
                </c:pt>
                <c:pt idx="11">
                  <c:v>25.619</c:v>
                </c:pt>
                <c:pt idx="12">
                  <c:v>24.823</c:v>
                </c:pt>
                <c:pt idx="13">
                  <c:v>24.311</c:v>
                </c:pt>
                <c:pt idx="14">
                  <c:v>23.561</c:v>
                </c:pt>
                <c:pt idx="15">
                  <c:v>23.043</c:v>
                </c:pt>
                <c:pt idx="16">
                  <c:v>22.586</c:v>
                </c:pt>
                <c:pt idx="17">
                  <c:v>22.246</c:v>
                </c:pt>
                <c:pt idx="18">
                  <c:v>21.78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468184"/>
        <c:axId val="2118473768"/>
      </c:scatterChart>
      <c:valAx>
        <c:axId val="2118468184"/>
        <c:scaling>
          <c:orientation val="minMax"/>
          <c:min val="30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map/reduce slots in simulated cluster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8473768"/>
        <c:crosses val="autoZero"/>
        <c:crossBetween val="midCat"/>
      </c:valAx>
      <c:valAx>
        <c:axId val="2118473768"/>
        <c:scaling>
          <c:orientation val="minMax"/>
          <c:max val="65.0"/>
          <c:min val="2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Simulated makespan</a:t>
                </a:r>
                <a:r>
                  <a:rPr lang="en-US" sz="1400" baseline="0"/>
                  <a:t> (x 1000) seconds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8468184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6B87E-56B7-BA41-AF8B-A566D7CE9D03}" type="datetimeFigureOut">
              <a:rPr lang="en-US" smtClean="0"/>
              <a:t>8/3/12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21793-BF95-E74B-B488-385049D6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Exabytes</a:t>
            </a:r>
            <a:r>
              <a:rPr lang="en-US" dirty="0" smtClean="0"/>
              <a:t> of data generated and processed</a:t>
            </a:r>
          </a:p>
          <a:p>
            <a:pPr lvl="1"/>
            <a:r>
              <a:rPr lang="en-US" dirty="0" smtClean="0"/>
              <a:t>Web companies: Google, Microsoft, Facebook</a:t>
            </a:r>
          </a:p>
          <a:p>
            <a:pPr lvl="1"/>
            <a:r>
              <a:rPr lang="en-US" dirty="0" smtClean="0"/>
              <a:t>Organizations: NYSE, CERN, </a:t>
            </a:r>
          </a:p>
          <a:p>
            <a:pPr lvl="1"/>
            <a:r>
              <a:rPr lang="en-US" dirty="0" smtClean="0"/>
              <a:t>Supply chain optimization: Target, </a:t>
            </a:r>
            <a:r>
              <a:rPr lang="en-US" dirty="0" err="1" smtClean="0"/>
              <a:t>Walmart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D588-3F7D-FC4E-87BE-3B4F5D4E53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on the other side, </a:t>
            </a:r>
            <a:r>
              <a:rPr lang="en-US" dirty="0" err="1" smtClean="0"/>
              <a:t>k</a:t>
            </a:r>
            <a:r>
              <a:rPr lang="en-US" dirty="0" smtClean="0"/>
              <a:t>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80F7D-A6F9-6948-92B6-F17F6DBE80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21793-BF95-E74B-B488-385049D6C0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8/3/12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8/3/12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png"/><Relationship Id="rId5" Type="http://schemas.openxmlformats.org/officeDocument/2006/relationships/hyperlink" Target="http://3.bp.blogspot.com/_SmqSa90BDlc/TEbrdOBq3aI/AAAAAAAABXc/6ohoQa3psMk/s1600/CERN.gif" TargetMode="External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" y="1828008"/>
            <a:ext cx="9144000" cy="15274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Two </a:t>
            </a:r>
            <a:r>
              <a:rPr lang="en-US" sz="6000" dirty="0" smtClean="0"/>
              <a:t>Sides </a:t>
            </a:r>
            <a:r>
              <a:rPr lang="en-US" sz="6000" dirty="0"/>
              <a:t>of a C</a:t>
            </a:r>
            <a:r>
              <a:rPr lang="en-US" sz="6000" dirty="0" smtClean="0"/>
              <a:t>oin</a:t>
            </a:r>
            <a:r>
              <a:rPr lang="en-US" sz="6000" dirty="0"/>
              <a:t>: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3600" dirty="0" smtClean="0">
                <a:solidFill>
                  <a:schemeClr val="tx2"/>
                </a:solidFill>
              </a:rPr>
              <a:t>Optimizing </a:t>
            </a:r>
            <a:r>
              <a:rPr lang="en-US" sz="3600" dirty="0">
                <a:solidFill>
                  <a:schemeClr val="tx2"/>
                </a:solidFill>
              </a:rPr>
              <a:t>the S</a:t>
            </a:r>
            <a:r>
              <a:rPr lang="en-US" sz="3600" dirty="0" smtClean="0">
                <a:solidFill>
                  <a:schemeClr val="tx2"/>
                </a:solidFill>
              </a:rPr>
              <a:t>chedule </a:t>
            </a:r>
            <a:r>
              <a:rPr lang="en-US" sz="3600" dirty="0">
                <a:solidFill>
                  <a:schemeClr val="tx2"/>
                </a:solidFill>
              </a:rPr>
              <a:t>of MapReduce </a:t>
            </a:r>
            <a:r>
              <a:rPr lang="en-US" sz="3600" dirty="0" smtClean="0">
                <a:solidFill>
                  <a:schemeClr val="tx2"/>
                </a:solidFill>
              </a:rPr>
              <a:t>Jobs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0608" y="5816221"/>
            <a:ext cx="879399" cy="824576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695" y="5816221"/>
            <a:ext cx="633811" cy="82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76999"/>
            <a:ext cx="9143999" cy="274320"/>
          </a:xfrm>
        </p:spPr>
        <p:txBody>
          <a:bodyPr/>
          <a:lstStyle/>
          <a:p>
            <a:pPr algn="ctr"/>
            <a:r>
              <a:rPr lang="en-US" sz="1800" dirty="0" smtClean="0"/>
              <a:t>MASCOTS 2012</a:t>
            </a:r>
            <a:endParaRPr lang="en-US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6" y="4107254"/>
            <a:ext cx="9144000" cy="723757"/>
          </a:xfrm>
          <a:prstGeom prst="rect">
            <a:avLst/>
          </a:prstGeom>
          <a:ln>
            <a:noFill/>
          </a:ln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400" dirty="0" smtClean="0">
                <a:solidFill>
                  <a:schemeClr val="tx2"/>
                </a:solidFill>
                <a:latin typeface="Corbel (Body)"/>
                <a:cs typeface="Corbel (Body)"/>
              </a:rPr>
              <a:t>Abhishek Verma, </a:t>
            </a:r>
            <a:r>
              <a:rPr lang="en-US" sz="2400" b="1" dirty="0" smtClean="0">
                <a:solidFill>
                  <a:schemeClr val="accent1"/>
                </a:solidFill>
                <a:latin typeface="Corbel (Body)"/>
                <a:cs typeface="Corbel (Body)"/>
              </a:rPr>
              <a:t>Lucy </a:t>
            </a:r>
            <a:r>
              <a:rPr lang="en-US" sz="2400" b="1" dirty="0" err="1" smtClean="0">
                <a:solidFill>
                  <a:schemeClr val="accent1"/>
                </a:solidFill>
                <a:latin typeface="Corbel (Body)"/>
                <a:cs typeface="Corbel (Body)"/>
              </a:rPr>
              <a:t>Cherkasova</a:t>
            </a:r>
            <a:r>
              <a:rPr lang="en-US" sz="2400" dirty="0" smtClean="0">
                <a:solidFill>
                  <a:schemeClr val="tx2"/>
                </a:solidFill>
                <a:latin typeface="Corbel (Body)"/>
                <a:cs typeface="Corbel (Body)"/>
              </a:rPr>
              <a:t>, Roy H. Campbell</a:t>
            </a:r>
            <a:endParaRPr lang="en-US" sz="2400" baseline="30000" dirty="0" smtClean="0">
              <a:solidFill>
                <a:schemeClr val="tx2"/>
              </a:solidFill>
              <a:latin typeface="Corbel (Body)"/>
              <a:cs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2509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Stage 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Most production jobs are executed routinely on new data sets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Measure the job characteristics of past executions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Each map and reduce task is independent of other tasks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Estimate the upper and lower bounds on stage durations from the average and maximum task duration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Overlap </a:t>
            </a:r>
            <a:r>
              <a:rPr lang="en-US" dirty="0"/>
              <a:t>of Map and Reduce stages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Account only the </a:t>
            </a:r>
            <a:r>
              <a:rPr lang="en-US" dirty="0"/>
              <a:t>non-overlapping </a:t>
            </a:r>
            <a:r>
              <a:rPr lang="en-US" dirty="0" smtClean="0"/>
              <a:t>portion as </a:t>
            </a:r>
            <a:r>
              <a:rPr lang="en-US" dirty="0"/>
              <a:t>Reduce stage </a:t>
            </a:r>
            <a:r>
              <a:rPr lang="en-US" dirty="0" smtClean="0"/>
              <a:t>duration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776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9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1091015"/>
          </a:xfrm>
        </p:spPr>
        <p:txBody>
          <a:bodyPr/>
          <a:lstStyle/>
          <a:p>
            <a:r>
              <a:rPr lang="en-US" dirty="0" smtClean="0">
                <a:cs typeface="Times"/>
              </a:rPr>
              <a:t>Example</a:t>
            </a:r>
            <a:endParaRPr lang="en-US" dirty="0"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3204" y="2722033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83204" y="2287782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83204" y="3163838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0663" y="3178109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0495" y="228778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3204" y="3605646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3827" y="3619914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9246" y="4844355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6445" y="5281583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6445" y="614848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0573" y="5720413"/>
            <a:ext cx="914400" cy="1588"/>
          </a:xfrm>
          <a:prstGeom prst="line">
            <a:avLst/>
          </a:prstGeom>
          <a:ln w="1905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6445" y="4844355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6445" y="5711255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83738" y="5286692"/>
            <a:ext cx="1828800" cy="9145"/>
          </a:xfrm>
          <a:prstGeom prst="line">
            <a:avLst/>
          </a:prstGeom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613637" y="1517257"/>
            <a:ext cx="7663404" cy="5422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Sequence of tasks: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Arial"/>
                <a:cs typeface="Arial"/>
              </a:rPr>
              <a:t>4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FFD25D"/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479249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FFD25D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13637" y="4073832"/>
            <a:ext cx="8102233" cy="542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 different permutation: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 </a:t>
            </a:r>
            <a:r>
              <a:rPr lang="en-US" sz="2800" b="1" dirty="0" smtClean="0">
                <a:solidFill>
                  <a:srgbClr val="479249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FFD25D"/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479249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Arial"/>
                <a:cs typeface="Arial"/>
              </a:rPr>
              <a:t>4</a:t>
            </a:r>
            <a:endParaRPr lang="en-US" sz="2800" b="1" dirty="0" smtClean="0">
              <a:latin typeface="Arial"/>
              <a:cs typeface="Arial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636952" y="2296923"/>
            <a:ext cx="2868426" cy="434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36962" y="5295838"/>
            <a:ext cx="2785183" cy="4261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7</a:t>
            </a:r>
          </a:p>
        </p:txBody>
      </p:sp>
      <p:grpSp>
        <p:nvGrpSpPr>
          <p:cNvPr id="3" name="Group 47"/>
          <p:cNvGrpSpPr/>
          <p:nvPr/>
        </p:nvGrpSpPr>
        <p:grpSpPr>
          <a:xfrm>
            <a:off x="1076310" y="2073751"/>
            <a:ext cx="365760" cy="1700511"/>
            <a:chOff x="1076310" y="1860085"/>
            <a:chExt cx="365760" cy="1700510"/>
          </a:xfrm>
        </p:grpSpPr>
        <p:sp>
          <p:nvSpPr>
            <p:cNvPr id="36" name="Rounded Rectangle 35"/>
            <p:cNvSpPr/>
            <p:nvPr/>
          </p:nvSpPr>
          <p:spPr>
            <a:xfrm>
              <a:off x="1076310" y="1860085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76310" y="2305002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76310" y="3194835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76310" y="2749919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" name="Group 48"/>
          <p:cNvGrpSpPr/>
          <p:nvPr/>
        </p:nvGrpSpPr>
        <p:grpSpPr>
          <a:xfrm>
            <a:off x="1043187" y="4649732"/>
            <a:ext cx="365760" cy="1700511"/>
            <a:chOff x="1043187" y="4566636"/>
            <a:chExt cx="365760" cy="1700510"/>
          </a:xfrm>
        </p:grpSpPr>
        <p:sp>
          <p:nvSpPr>
            <p:cNvPr id="44" name="Rounded Rectangle 43"/>
            <p:cNvSpPr/>
            <p:nvPr/>
          </p:nvSpPr>
          <p:spPr>
            <a:xfrm>
              <a:off x="1043187" y="4566636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43187" y="5011553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43187" y="5901386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43187" y="5456470"/>
              <a:ext cx="365760" cy="3657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105464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Formalizing Stage Duration Bounds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6" y="1507514"/>
            <a:ext cx="8388065" cy="504233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Calibri"/>
                <a:cs typeface="Calibri"/>
              </a:rPr>
              <a:t>Distributed task processing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Calibri"/>
                <a:cs typeface="Calibri"/>
              </a:rPr>
              <a:t>assign each task to the slot with the earliest finishing time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alibri"/>
                <a:cs typeface="Calibri"/>
              </a:rPr>
              <a:t>Let</a:t>
            </a:r>
            <a:r>
              <a:rPr lang="en-US" sz="28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, T</a:t>
            </a:r>
            <a:r>
              <a:rPr lang="en-US" sz="28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, …,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28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be the duration of n tasks processed by k slots  </a:t>
            </a:r>
          </a:p>
          <a:p>
            <a:pPr lvl="1">
              <a:spcAft>
                <a:spcPts val="600"/>
              </a:spcAft>
            </a:pPr>
            <a:r>
              <a:rPr lang="en-US" sz="2400" b="1" dirty="0" err="1" smtClean="0">
                <a:solidFill>
                  <a:srgbClr val="800000"/>
                </a:solidFill>
                <a:latin typeface="Calibri"/>
                <a:cs typeface="Calibri"/>
              </a:rPr>
              <a:t>avg</a:t>
            </a:r>
            <a:r>
              <a:rPr lang="en-US" sz="2400" dirty="0" smtClean="0">
                <a:latin typeface="Calibri"/>
                <a:cs typeface="Calibri"/>
              </a:rPr>
              <a:t> be the average duration and </a:t>
            </a:r>
          </a:p>
          <a:p>
            <a:pPr lvl="1">
              <a:spcAft>
                <a:spcPts val="60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Calibri"/>
                <a:cs typeface="Calibri"/>
              </a:rPr>
              <a:t>max</a:t>
            </a:r>
            <a:r>
              <a:rPr lang="en-US" sz="2400" dirty="0" smtClean="0">
                <a:latin typeface="Calibri"/>
                <a:cs typeface="Calibri"/>
              </a:rPr>
              <a:t> be the maximum duration of the tasks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alibri"/>
                <a:cs typeface="Calibri"/>
              </a:rPr>
              <a:t>Execution </a:t>
            </a:r>
            <a:r>
              <a:rPr lang="en-US" sz="2800" dirty="0" err="1" smtClean="0">
                <a:latin typeface="Calibri"/>
                <a:cs typeface="Calibri"/>
              </a:rPr>
              <a:t>makespan</a:t>
            </a:r>
            <a:r>
              <a:rPr lang="en-US" sz="2800" dirty="0" smtClean="0">
                <a:latin typeface="Calibri"/>
                <a:cs typeface="Calibri"/>
              </a:rPr>
              <a:t> can be approximated as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solidFill>
                  <a:srgbClr val="800000"/>
                </a:solidFill>
                <a:latin typeface="Calibri"/>
                <a:cs typeface="Calibri"/>
              </a:rPr>
              <a:t>Lower bound</a:t>
            </a:r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is</a:t>
            </a:r>
            <a:endParaRPr lang="en-US" b="1" dirty="0" smtClean="0">
              <a:latin typeface="Calibri"/>
              <a:cs typeface="Calibri"/>
            </a:endParaRPr>
          </a:p>
          <a:p>
            <a:pPr lvl="1">
              <a:spcAft>
                <a:spcPts val="600"/>
              </a:spcAft>
            </a:pPr>
            <a:r>
              <a:rPr lang="en-US" b="1" dirty="0" smtClean="0">
                <a:solidFill>
                  <a:srgbClr val="800000"/>
                </a:solidFill>
                <a:latin typeface="Calibri"/>
                <a:cs typeface="Calibri"/>
              </a:rPr>
              <a:t>Upper bound</a:t>
            </a:r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is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063" y="4937027"/>
            <a:ext cx="1022350" cy="644525"/>
          </a:xfrm>
          <a:prstGeom prst="rect">
            <a:avLst/>
          </a:prstGeom>
          <a:noFill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0952" y="5581552"/>
            <a:ext cx="2185987" cy="658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166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Johnson’s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Abstracting stages as a single atomic unit, we can apply Johnson’s algorithm to find a permutation</a:t>
            </a:r>
          </a:p>
          <a:p>
            <a:r>
              <a:rPr lang="en-US" dirty="0" smtClean="0"/>
              <a:t>But stages consist of multiple tasks</a:t>
            </a:r>
          </a:p>
          <a:p>
            <a:r>
              <a:rPr lang="en-US" dirty="0" smtClean="0"/>
              <a:t>Balancing tasks over multiple machines is NP-Hard (3-partition)</a:t>
            </a:r>
          </a:p>
          <a:p>
            <a:r>
              <a:rPr lang="en-US" dirty="0" smtClean="0"/>
              <a:t>Using Johnson’s algorithm can lead to sub-optimal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sub-optimal schedule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478728" y="3068759"/>
            <a:ext cx="8372793" cy="3447965"/>
            <a:chOff x="11980" y="1605547"/>
            <a:chExt cx="9084100" cy="3740884"/>
          </a:xfrm>
        </p:grpSpPr>
        <p:grpSp>
          <p:nvGrpSpPr>
            <p:cNvPr id="99" name="Group 98"/>
            <p:cNvGrpSpPr/>
            <p:nvPr/>
          </p:nvGrpSpPr>
          <p:grpSpPr>
            <a:xfrm>
              <a:off x="260648" y="1605547"/>
              <a:ext cx="8835432" cy="3740884"/>
              <a:chOff x="308568" y="1473740"/>
              <a:chExt cx="8835432" cy="3740883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rot="16200000" flipV="1">
                <a:off x="-1066604" y="2992672"/>
                <a:ext cx="3045728" cy="7864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3" name="Straight Connector 122"/>
              <p:cNvCxnSpPr/>
              <p:nvPr/>
            </p:nvCxnSpPr>
            <p:spPr>
              <a:xfrm rot="16200000" flipV="1">
                <a:off x="-7467" y="3127586"/>
                <a:ext cx="2778618" cy="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909676" y="3127983"/>
                <a:ext cx="2779414" cy="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1826062" y="3126792"/>
                <a:ext cx="2778617" cy="158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6" name="Straight Connector 125"/>
              <p:cNvCxnSpPr/>
              <p:nvPr/>
            </p:nvCxnSpPr>
            <p:spPr>
              <a:xfrm rot="5400000" flipH="1" flipV="1">
                <a:off x="2735974" y="3128935"/>
                <a:ext cx="2782903" cy="1589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7" name="Straight Connector 126"/>
              <p:cNvCxnSpPr/>
              <p:nvPr/>
            </p:nvCxnSpPr>
            <p:spPr>
              <a:xfrm rot="5400000" flipH="1" flipV="1">
                <a:off x="3653515" y="3129729"/>
                <a:ext cx="2782903" cy="158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/>
              <p:cNvCxnSpPr/>
              <p:nvPr/>
            </p:nvCxnSpPr>
            <p:spPr>
              <a:xfrm rot="5400000" flipH="1" flipV="1">
                <a:off x="4569106" y="3129331"/>
                <a:ext cx="2782108" cy="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/>
              <p:cNvCxnSpPr/>
              <p:nvPr/>
            </p:nvCxnSpPr>
            <p:spPr>
              <a:xfrm rot="5400000" flipH="1" flipV="1">
                <a:off x="5485959" y="3123738"/>
                <a:ext cx="2769333" cy="1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/>
              <p:cNvCxnSpPr/>
              <p:nvPr/>
            </p:nvCxnSpPr>
            <p:spPr>
              <a:xfrm rot="16200000" flipV="1">
                <a:off x="6401546" y="3120989"/>
                <a:ext cx="2770127" cy="4703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/>
              <p:cNvCxnSpPr/>
              <p:nvPr/>
            </p:nvCxnSpPr>
            <p:spPr>
              <a:xfrm rot="16200000" flipV="1">
                <a:off x="7313572" y="3118615"/>
                <a:ext cx="2770126" cy="945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52328" y="4518672"/>
                <a:ext cx="8691672" cy="1588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stealt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33" name="TextBox 132"/>
              <p:cNvSpPr txBox="1"/>
              <p:nvPr/>
            </p:nvSpPr>
            <p:spPr>
              <a:xfrm>
                <a:off x="308568" y="461292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108456" y="4612928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929498" y="4612928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5750540" y="4612928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571581" y="4612928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991949" y="4814513"/>
                <a:ext cx="7124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Time</a:t>
                </a: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412271" y="1870084"/>
              <a:ext cx="8647747" cy="2770127"/>
            </a:xfrm>
            <a:prstGeom prst="rect">
              <a:avLst/>
            </a:prstGeom>
            <a:solidFill>
              <a:sysClr val="window" lastClr="FFFFFF">
                <a:lumMod val="85000"/>
                <a:alpha val="20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28368" y="1874516"/>
              <a:ext cx="926730" cy="550231"/>
              <a:chOff x="464308" y="1131627"/>
              <a:chExt cx="926730" cy="55023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64308" y="1133218"/>
                <a:ext cx="182880" cy="54864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9518" y="1131627"/>
                <a:ext cx="731520" cy="548640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99268" y="2494428"/>
              <a:ext cx="1292490" cy="548640"/>
              <a:chOff x="635208" y="1939912"/>
              <a:chExt cx="1292490" cy="54864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635208" y="1939912"/>
                <a:ext cx="365760" cy="54864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79058" y="1939912"/>
                <a:ext cx="548640" cy="548640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977358" y="3112749"/>
              <a:ext cx="1828800" cy="548640"/>
              <a:chOff x="1013298" y="2703118"/>
              <a:chExt cx="1828800" cy="54864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013298" y="2703118"/>
                <a:ext cx="731520" cy="54864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927698" y="2703118"/>
                <a:ext cx="914400" cy="548640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708878" y="3731071"/>
              <a:ext cx="6583680" cy="365760"/>
              <a:chOff x="1744818" y="3505649"/>
              <a:chExt cx="6583680" cy="36576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744818" y="3505649"/>
                <a:ext cx="1097280" cy="36576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42098" y="3505649"/>
                <a:ext cx="5486400" cy="365760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30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08878" y="4166512"/>
              <a:ext cx="7315200" cy="389054"/>
              <a:chOff x="1744818" y="4118578"/>
              <a:chExt cx="7315200" cy="38905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842098" y="4324752"/>
                <a:ext cx="5486400" cy="18288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30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8328498" y="4141872"/>
                <a:ext cx="731520" cy="365760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44818" y="4118578"/>
                <a:ext cx="5486400" cy="18288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30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11980" y="1975119"/>
              <a:ext cx="464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980" y="2491428"/>
              <a:ext cx="464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980" y="3007740"/>
              <a:ext cx="464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  <a:r>
                <a:rPr kumimoji="0" lang="en-US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980" y="3524050"/>
              <a:ext cx="464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980" y="4040365"/>
              <a:ext cx="464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  <a:r>
                <a:rPr kumimoji="0" lang="en-US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2225854" y="2187912"/>
            <a:ext cx="1608009" cy="49511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 Stage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676602" y="2187912"/>
            <a:ext cx="1922864" cy="495111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 Stage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Left Brace 140"/>
          <p:cNvSpPr/>
          <p:nvPr/>
        </p:nvSpPr>
        <p:spPr>
          <a:xfrm>
            <a:off x="1870620" y="2187912"/>
            <a:ext cx="182880" cy="548640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66916" y="2046734"/>
            <a:ext cx="105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 slots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Left Brace 142"/>
          <p:cNvSpPr/>
          <p:nvPr/>
        </p:nvSpPr>
        <p:spPr>
          <a:xfrm rot="5400000">
            <a:off x="2934002" y="1182822"/>
            <a:ext cx="191714" cy="1608008"/>
          </a:xfrm>
          <a:prstGeom prst="leftBrace">
            <a:avLst>
              <a:gd name="adj1" fmla="val 45636"/>
              <a:gd name="adj2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870620" y="1528019"/>
            <a:ext cx="243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Stage duration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598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Schedule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59816" y="3756563"/>
            <a:ext cx="7834793" cy="1741065"/>
          </a:xfrm>
          <a:prstGeom prst="rect">
            <a:avLst/>
          </a:prstGeom>
          <a:solidFill>
            <a:schemeClr val="accent4">
              <a:lumMod val="75000"/>
              <a:alpha val="59000"/>
            </a:schemeClr>
          </a:solidFill>
          <a:ln w="9525" cap="flat" cmpd="sng" algn="ctr">
            <a:solidFill>
              <a:srgbClr val="6BB76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1796" y="2698558"/>
            <a:ext cx="7834793" cy="1055522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6056" y="2560658"/>
            <a:ext cx="8400156" cy="3328800"/>
            <a:chOff x="320548" y="1485721"/>
            <a:chExt cx="8823452" cy="3496541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V="1">
              <a:off x="-1060613" y="2998663"/>
              <a:ext cx="3033747" cy="786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-7467" y="3127586"/>
              <a:ext cx="2778618" cy="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909676" y="3127983"/>
              <a:ext cx="2779414" cy="2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1826062" y="3126792"/>
              <a:ext cx="2778617" cy="1589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2735974" y="3128935"/>
              <a:ext cx="2782903" cy="1589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3653515" y="3129729"/>
              <a:ext cx="2782903" cy="1588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4569106" y="3129331"/>
              <a:ext cx="2782108" cy="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5485959" y="3123738"/>
              <a:ext cx="2769333" cy="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/>
            <p:cNvCxnSpPr/>
            <p:nvPr/>
          </p:nvCxnSpPr>
          <p:spPr>
            <a:xfrm rot="16200000" flipV="1">
              <a:off x="6401546" y="3120989"/>
              <a:ext cx="2770127" cy="4703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/>
            <p:cNvCxnSpPr/>
            <p:nvPr/>
          </p:nvCxnSpPr>
          <p:spPr>
            <a:xfrm rot="16200000" flipV="1">
              <a:off x="7313572" y="3118615"/>
              <a:ext cx="2770126" cy="945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0" name="Straight Connector 59"/>
            <p:cNvCxnSpPr/>
            <p:nvPr/>
          </p:nvCxnSpPr>
          <p:spPr>
            <a:xfrm>
              <a:off x="452328" y="4518672"/>
              <a:ext cx="8691672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stealt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1" name="TextBox 60"/>
            <p:cNvSpPr txBox="1"/>
            <p:nvPr/>
          </p:nvSpPr>
          <p:spPr>
            <a:xfrm>
              <a:off x="320548" y="461293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08456" y="461293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29498" y="461293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50540" y="461293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71581" y="461293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563" y="2896834"/>
            <a:ext cx="2611605" cy="174107"/>
            <a:chOff x="816475" y="1174873"/>
            <a:chExt cx="2743200" cy="182880"/>
          </a:xfrm>
        </p:grpSpPr>
        <p:sp>
          <p:nvSpPr>
            <p:cNvPr id="67" name="Rectangle 66"/>
            <p:cNvSpPr/>
            <p:nvPr/>
          </p:nvSpPr>
          <p:spPr>
            <a:xfrm>
              <a:off x="816475" y="1174873"/>
              <a:ext cx="548640" cy="18288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1x3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65115" y="1174873"/>
              <a:ext cx="2194560" cy="18288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4x3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13203" y="3189885"/>
            <a:ext cx="3656247" cy="174107"/>
            <a:chOff x="1365115" y="1604582"/>
            <a:chExt cx="3840480" cy="182880"/>
          </a:xfrm>
        </p:grpSpPr>
        <p:sp>
          <p:nvSpPr>
            <p:cNvPr id="70" name="Rectangle 69"/>
            <p:cNvSpPr/>
            <p:nvPr/>
          </p:nvSpPr>
          <p:spPr>
            <a:xfrm>
              <a:off x="1365115" y="1604582"/>
              <a:ext cx="1097280" cy="18288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2x3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59675" y="1604582"/>
              <a:ext cx="1645920" cy="18288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3x3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210483" y="3482936"/>
            <a:ext cx="5223210" cy="174107"/>
            <a:chOff x="2462395" y="2192328"/>
            <a:chExt cx="5486400" cy="182880"/>
          </a:xfrm>
        </p:grpSpPr>
        <p:sp>
          <p:nvSpPr>
            <p:cNvPr id="73" name="Rectangle 72"/>
            <p:cNvSpPr/>
            <p:nvPr/>
          </p:nvSpPr>
          <p:spPr>
            <a:xfrm>
              <a:off x="2462395" y="2192328"/>
              <a:ext cx="2194560" cy="18288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4x3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05595" y="2192328"/>
              <a:ext cx="2743200" cy="18288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5x3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4563" y="4214314"/>
            <a:ext cx="6267834" cy="348213"/>
            <a:chOff x="816475" y="3402985"/>
            <a:chExt cx="6583680" cy="365760"/>
          </a:xfrm>
        </p:grpSpPr>
        <p:sp>
          <p:nvSpPr>
            <p:cNvPr id="76" name="Rectangle 75"/>
            <p:cNvSpPr/>
            <p:nvPr/>
          </p:nvSpPr>
          <p:spPr>
            <a:xfrm>
              <a:off x="816475" y="3402985"/>
              <a:ext cx="1097280" cy="36576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13755" y="3402985"/>
              <a:ext cx="5486400" cy="36576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661843" y="4867629"/>
            <a:ext cx="5919621" cy="348213"/>
            <a:chOff x="1913755" y="3972427"/>
            <a:chExt cx="6217920" cy="365760"/>
          </a:xfrm>
        </p:grpSpPr>
        <p:sp>
          <p:nvSpPr>
            <p:cNvPr id="79" name="Rectangle 78"/>
            <p:cNvSpPr/>
            <p:nvPr/>
          </p:nvSpPr>
          <p:spPr>
            <a:xfrm>
              <a:off x="1913755" y="4155307"/>
              <a:ext cx="5486400" cy="18288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400155" y="3972427"/>
              <a:ext cx="731520" cy="36576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13755" y="3972427"/>
              <a:ext cx="5486400" cy="18288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40853" y="2698557"/>
            <a:ext cx="621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0853" y="3041232"/>
            <a:ext cx="621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0853" y="3383906"/>
            <a:ext cx="621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0853" y="4118416"/>
            <a:ext cx="621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0853" y="4783713"/>
            <a:ext cx="621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7724" y="3103678"/>
            <a:ext cx="86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Pool 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83018" y="4419372"/>
            <a:ext cx="878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Pool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09352" y="5889458"/>
            <a:ext cx="7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063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Pools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Sort jobs by increasing number of tasks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Split them into a set of small and large jobs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Binary search for the pool size that balances completion time of both pools.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C64847"/>
                </a:solidFill>
              </a:rPr>
              <a:t>O(n</a:t>
            </a:r>
            <a:r>
              <a:rPr lang="en-US" b="1" baseline="30000" dirty="0" smtClean="0">
                <a:solidFill>
                  <a:srgbClr val="C64847"/>
                </a:solidFill>
              </a:rPr>
              <a:t>2</a:t>
            </a:r>
            <a:r>
              <a:rPr lang="en-US" b="1" dirty="0" smtClean="0">
                <a:solidFill>
                  <a:srgbClr val="C64847"/>
                </a:solidFill>
              </a:rPr>
              <a:t> log n log M) </a:t>
            </a:r>
            <a:r>
              <a:rPr lang="en-US" dirty="0" smtClean="0"/>
              <a:t>where n is the number of jobs and M is the number of machines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2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Simulation environment: SimMR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Yahoo M45 workload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100 jobs: N(154, 558) map and N(19, 145) reduce tasks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N(50, 200) and N(100, 300) map and reduce task durations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Unimodal</a:t>
            </a:r>
            <a:r>
              <a:rPr lang="en-US" dirty="0" smtClean="0"/>
              <a:t>: scaled using [1, 10]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Bimodal: 80% jobs scaled using [1, 2] and 20% jobs using [8, 10]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Synthetic workload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100 jobs: </a:t>
            </a:r>
            <a:r>
              <a:rPr lang="en-US" dirty="0" smtClean="0"/>
              <a:t>[1, 100] map and[1, 50] </a:t>
            </a:r>
            <a:r>
              <a:rPr lang="en-US" dirty="0"/>
              <a:t>reduce tasks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</a:t>
            </a:r>
            <a:r>
              <a:rPr lang="en-US" dirty="0" smtClean="0"/>
              <a:t>(100</a:t>
            </a:r>
            <a:r>
              <a:rPr lang="en-US" dirty="0"/>
              <a:t>, </a:t>
            </a:r>
            <a:r>
              <a:rPr lang="en-US" dirty="0" smtClean="0"/>
              <a:t>1000</a:t>
            </a:r>
            <a:r>
              <a:rPr lang="en-US" dirty="0"/>
              <a:t>) and N</a:t>
            </a:r>
            <a:r>
              <a:rPr lang="en-US" dirty="0" smtClean="0"/>
              <a:t>(200</a:t>
            </a:r>
            <a:r>
              <a:rPr lang="en-US" dirty="0"/>
              <a:t>, </a:t>
            </a:r>
            <a:r>
              <a:rPr lang="en-US" dirty="0" smtClean="0"/>
              <a:t>2000</a:t>
            </a:r>
            <a:r>
              <a:rPr lang="en-US" dirty="0"/>
              <a:t>) map and reduce task durations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Unimodal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scaled using [1, 10]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Bimodal: 80% jobs scaled using [1, 2] and 20% jobs using [8, 10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Workload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270935"/>
              </p:ext>
            </p:extLst>
          </p:nvPr>
        </p:nvGraphicFramePr>
        <p:xfrm>
          <a:off x="156662" y="1745061"/>
          <a:ext cx="45339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172804"/>
              </p:ext>
            </p:extLst>
          </p:nvPr>
        </p:nvGraphicFramePr>
        <p:xfrm>
          <a:off x="4572000" y="1745061"/>
          <a:ext cx="45339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895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M45 Workload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209549"/>
              </p:ext>
            </p:extLst>
          </p:nvPr>
        </p:nvGraphicFramePr>
        <p:xfrm>
          <a:off x="4610100" y="1756931"/>
          <a:ext cx="45339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047467"/>
              </p:ext>
            </p:extLst>
          </p:nvPr>
        </p:nvGraphicFramePr>
        <p:xfrm>
          <a:off x="127000" y="1756931"/>
          <a:ext cx="4483100" cy="463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460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Big Data</a:t>
            </a:r>
            <a:r>
              <a:rPr lang="en-US" dirty="0" smtClean="0"/>
              <a:t> is here to stay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4" descr="http://www.headwayinvestmentbanking.co.uk/images/NYSE_logo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2080" y="3398450"/>
            <a:ext cx="2916120" cy="1097280"/>
          </a:xfrm>
          <a:prstGeom prst="rect">
            <a:avLst/>
          </a:prstGeom>
          <a:noFill/>
        </p:spPr>
      </p:pic>
      <p:pic>
        <p:nvPicPr>
          <p:cNvPr id="8" name="Picture 6" descr="See full size image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6221" y="3306133"/>
            <a:ext cx="1281915" cy="1281915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2007" y="1816607"/>
            <a:ext cx="2836266" cy="1097280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9688" y="1816607"/>
            <a:ext cx="3307976" cy="1097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6318" y="4815683"/>
            <a:ext cx="1457557" cy="1935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0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43"/>
    </mc:Choice>
    <mc:Fallback xmlns="">
      <p:transition xmlns:p14="http://schemas.microsoft.com/office/powerpoint/2010/main" spd="slow" advTm="7204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Minimizing </a:t>
            </a:r>
            <a:r>
              <a:rPr lang="en-US" dirty="0" err="1"/>
              <a:t>makespan</a:t>
            </a:r>
            <a:r>
              <a:rPr lang="en-US" dirty="0"/>
              <a:t> and increasing cluster utilization are two sides of the same coin</a:t>
            </a:r>
          </a:p>
          <a:p>
            <a:r>
              <a:rPr lang="en-US" dirty="0" smtClean="0"/>
              <a:t>Designed balanced pools heuristic yields 15-38% </a:t>
            </a:r>
            <a:r>
              <a:rPr lang="en-US" dirty="0" err="1" smtClean="0"/>
              <a:t>makespan</a:t>
            </a:r>
            <a:r>
              <a:rPr lang="en-US" dirty="0" smtClean="0"/>
              <a:t> improvements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 err="1" smtClean="0"/>
              <a:t>makespan</a:t>
            </a:r>
            <a:r>
              <a:rPr lang="en-US" dirty="0" smtClean="0"/>
              <a:t> for a DAG of MapReduce jobs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10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r>
              <a:rPr lang="en-US" dirty="0"/>
              <a:t>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process large datasets </a:t>
            </a:r>
          </a:p>
          <a:p>
            <a:r>
              <a:rPr lang="en-US" dirty="0" smtClean="0"/>
              <a:t>Data may not have strict schema:</a:t>
            </a:r>
          </a:p>
          <a:p>
            <a:pPr lvl="1"/>
            <a:r>
              <a:rPr lang="en-US" dirty="0" smtClean="0"/>
              <a:t>i.e., unstructured or semi-structured data</a:t>
            </a:r>
          </a:p>
          <a:p>
            <a:r>
              <a:rPr lang="en-US" dirty="0" smtClean="0"/>
              <a:t>Nodes fail every day</a:t>
            </a:r>
          </a:p>
          <a:p>
            <a:pPr lvl="1"/>
            <a:r>
              <a:rPr lang="en-US" dirty="0" smtClean="0"/>
              <a:t>Failure is expected, rather than exceptional.</a:t>
            </a:r>
          </a:p>
          <a:p>
            <a:pPr lvl="1"/>
            <a:r>
              <a:rPr lang="en-US" dirty="0" smtClean="0"/>
              <a:t>The number of nodes in a cluster is not constant.</a:t>
            </a:r>
          </a:p>
          <a:p>
            <a:r>
              <a:rPr lang="en-US" dirty="0" smtClean="0"/>
              <a:t>Expensive and inefficient  to build reliability in each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7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338"/>
            <a:ext cx="8229600" cy="47085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Reduce stage has to wait for map stage to complete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Reduce stage of first job can overlap with the map stage of subsequent job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Key challenge: 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Minimize </a:t>
            </a:r>
            <a:r>
              <a:rPr lang="en-US" dirty="0" err="1"/>
              <a:t>makespan</a:t>
            </a:r>
            <a:r>
              <a:rPr lang="en-US" dirty="0"/>
              <a:t> </a:t>
            </a:r>
            <a:r>
              <a:rPr lang="en-US" dirty="0" smtClean="0"/>
              <a:t>(overall completion time) of a set of jobs</a:t>
            </a:r>
            <a:endParaRPr lang="en-US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Increase cluster </a:t>
            </a:r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773133"/>
      </p:ext>
    </p:extLst>
  </p:cSld>
  <p:clrMapOvr>
    <a:masterClrMapping/>
  </p:clrMapOvr>
  <p:transition xmlns:p14="http://schemas.microsoft.com/office/powerpoint/2010/main" advTm="16991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Problem 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MR jobs can affect </a:t>
            </a:r>
            <a:r>
              <a:rPr lang="en-US" dirty="0" err="1"/>
              <a:t>m</a:t>
            </a:r>
            <a:r>
              <a:rPr lang="en-US" dirty="0" err="1" smtClean="0"/>
              <a:t>akespan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a set of MapReduce jobs, determine the order in which they should be executed to minimize the </a:t>
            </a:r>
            <a:r>
              <a:rPr lang="en-US" dirty="0" err="1" smtClean="0"/>
              <a:t>Makespan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EEE7-7C93-834A-B316-B317D8CC878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780" y="2768006"/>
            <a:ext cx="4583509" cy="535930"/>
            <a:chOff x="254400" y="1726058"/>
            <a:chExt cx="4583509" cy="535930"/>
          </a:xfrm>
        </p:grpSpPr>
        <p:sp>
          <p:nvSpPr>
            <p:cNvPr id="5" name="Rectangle 4"/>
            <p:cNvSpPr/>
            <p:nvPr/>
          </p:nvSpPr>
          <p:spPr>
            <a:xfrm>
              <a:off x="814549" y="1726058"/>
              <a:ext cx="3657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20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72149" y="1726058"/>
              <a:ext cx="36576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400" y="1738768"/>
              <a:ext cx="54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r>
                <a:rPr lang="en-US" sz="2800" baseline="-25000" dirty="0" smtClean="0"/>
                <a:t>1</a:t>
              </a:r>
              <a:r>
                <a:rPr lang="en-US" sz="2800" dirty="0" smtClean="0"/>
                <a:t>:</a:t>
              </a:r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72163" y="3404143"/>
            <a:ext cx="4587114" cy="535930"/>
            <a:chOff x="3908395" y="2505930"/>
            <a:chExt cx="4587114" cy="535930"/>
          </a:xfrm>
        </p:grpSpPr>
        <p:sp>
          <p:nvSpPr>
            <p:cNvPr id="7" name="Rectangle 6"/>
            <p:cNvSpPr/>
            <p:nvPr/>
          </p:nvSpPr>
          <p:spPr>
            <a:xfrm>
              <a:off x="4472149" y="2505930"/>
              <a:ext cx="36576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7909" y="250593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20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8395" y="2518640"/>
              <a:ext cx="54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r>
                <a:rPr lang="en-US" sz="2800" baseline="-25000" dirty="0" smtClean="0"/>
                <a:t>2</a:t>
              </a:r>
              <a:r>
                <a:rPr lang="en-US" sz="2800" dirty="0" smtClean="0"/>
                <a:t>:</a:t>
              </a:r>
              <a:endParaRPr lang="en-US" sz="28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052580" y="2400336"/>
            <a:ext cx="1874109" cy="53014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Makespan</a:t>
            </a:r>
            <a:r>
              <a:rPr lang="en-US" sz="2000" dirty="0" smtClean="0"/>
              <a:t> = 42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80408" y="3404143"/>
            <a:ext cx="4583509" cy="535930"/>
            <a:chOff x="254400" y="1726058"/>
            <a:chExt cx="4583509" cy="535930"/>
          </a:xfrm>
        </p:grpSpPr>
        <p:sp>
          <p:nvSpPr>
            <p:cNvPr id="22" name="Rectangle 21"/>
            <p:cNvSpPr/>
            <p:nvPr/>
          </p:nvSpPr>
          <p:spPr>
            <a:xfrm>
              <a:off x="814549" y="1726058"/>
              <a:ext cx="3657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20</a:t>
              </a:r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72149" y="1726058"/>
              <a:ext cx="36576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400" y="1738768"/>
              <a:ext cx="54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r>
                <a:rPr lang="en-US" sz="2800" baseline="-25000" dirty="0" smtClean="0"/>
                <a:t>1</a:t>
              </a:r>
              <a:r>
                <a:rPr lang="en-US" sz="2800" dirty="0" smtClean="0"/>
                <a:t>:</a:t>
              </a:r>
              <a:endParaRPr lang="en-US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94962" y="2768006"/>
            <a:ext cx="4587114" cy="535930"/>
            <a:chOff x="3908395" y="2505930"/>
            <a:chExt cx="4587114" cy="535930"/>
          </a:xfrm>
        </p:grpSpPr>
        <p:sp>
          <p:nvSpPr>
            <p:cNvPr id="26" name="Rectangle 25"/>
            <p:cNvSpPr/>
            <p:nvPr/>
          </p:nvSpPr>
          <p:spPr>
            <a:xfrm>
              <a:off x="4472149" y="2505930"/>
              <a:ext cx="36576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37909" y="250593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20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08395" y="2518640"/>
              <a:ext cx="54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r>
                <a:rPr lang="en-US" sz="2800" baseline="-25000" dirty="0" smtClean="0"/>
                <a:t>2</a:t>
              </a:r>
              <a:r>
                <a:rPr lang="en-US" sz="2800" dirty="0" smtClean="0"/>
                <a:t>:</a:t>
              </a:r>
              <a:endParaRPr lang="en-US" sz="2800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052580" y="3020590"/>
            <a:ext cx="1874109" cy="53014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Makespan</a:t>
            </a:r>
            <a:r>
              <a:rPr lang="en-US" sz="2000" dirty="0" smtClean="0"/>
              <a:t> = 24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7061220" y="2408952"/>
            <a:ext cx="1874109" cy="53014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bg1">
                    <a:lumMod val="50000"/>
                  </a:schemeClr>
                </a:solidFill>
              </a:rPr>
              <a:t>Makespan</a:t>
            </a:r>
            <a:r>
              <a:rPr lang="en-US" sz="2000" strike="sngStrike" dirty="0" smtClean="0">
                <a:solidFill>
                  <a:schemeClr val="bg1">
                    <a:lumMod val="50000"/>
                  </a:schemeClr>
                </a:solidFill>
              </a:rPr>
              <a:t> = 42</a:t>
            </a:r>
            <a:endParaRPr lang="en-US" sz="20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7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uiExpand="1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pPr marL="633222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Johnson’s Algorithm</a:t>
            </a:r>
          </a:p>
          <a:p>
            <a:pPr marL="633222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Estimating Stage durations</a:t>
            </a:r>
          </a:p>
          <a:p>
            <a:pPr marL="633222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Balanced Pool Algorithm</a:t>
            </a:r>
          </a:p>
          <a:p>
            <a:pPr marL="633222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735"/>
            <a:ext cx="8686800" cy="48220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 1953, Johnson proposed an algorithm for two stage production assembly: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Given two machines and n jobs, each must pass through machine 1 and then machine 2.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machine can process only one job at a time.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Sort list of jobs by their service times on either machines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Iterate through the list: If service time is for the first machine, put the job towards the beginning, else put it towards the end continuing towards the middle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Optimal </a:t>
            </a:r>
            <a:r>
              <a:rPr lang="en-US" dirty="0" err="1" smtClean="0"/>
              <a:t>makespan</a:t>
            </a:r>
            <a:r>
              <a:rPr lang="en-US" dirty="0" smtClean="0"/>
              <a:t> schedule in </a:t>
            </a:r>
            <a:r>
              <a:rPr lang="en-US" b="1" dirty="0" smtClean="0">
                <a:solidFill>
                  <a:schemeClr val="accent6"/>
                </a:solidFill>
              </a:rPr>
              <a:t>O(n log n)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0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9564" y="5590857"/>
            <a:ext cx="6468901" cy="8834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Schedule: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Johnson’s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90441"/>
              </p:ext>
            </p:extLst>
          </p:nvPr>
        </p:nvGraphicFramePr>
        <p:xfrm>
          <a:off x="1632272" y="1846943"/>
          <a:ext cx="4836616" cy="33073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470"/>
                <a:gridCol w="1012650"/>
                <a:gridCol w="1106016"/>
                <a:gridCol w="1953480"/>
              </a:tblGrid>
              <a:tr h="4766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J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M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D</a:t>
                      </a:r>
                      <a:r>
                        <a:rPr lang="en-US" sz="2800" baseline="-25000" dirty="0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J1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(4, map)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J2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(1, map)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J3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30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(4, red)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6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30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(6, map)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J5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(2,</a:t>
                      </a:r>
                      <a:r>
                        <a:rPr lang="en-US" sz="2800" baseline="0" dirty="0" smtClean="0">
                          <a:latin typeface="Monaco"/>
                          <a:cs typeface="Monaco"/>
                        </a:rPr>
                        <a:t> map)</a:t>
                      </a:r>
                      <a:endParaRPr lang="en-US" sz="2800" dirty="0" smtClean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11634"/>
              </p:ext>
            </p:extLst>
          </p:nvPr>
        </p:nvGraphicFramePr>
        <p:xfrm>
          <a:off x="1630372" y="1848391"/>
          <a:ext cx="2883136" cy="33073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4470"/>
                <a:gridCol w="1012650"/>
                <a:gridCol w="1106016"/>
              </a:tblGrid>
              <a:tr h="4834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J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M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J1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J2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J3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30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6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30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J5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926038"/>
              </p:ext>
            </p:extLst>
          </p:nvPr>
        </p:nvGraphicFramePr>
        <p:xfrm>
          <a:off x="1632272" y="1848732"/>
          <a:ext cx="4836616" cy="3307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4470"/>
                <a:gridCol w="1012650"/>
                <a:gridCol w="1106016"/>
                <a:gridCol w="1953480"/>
              </a:tblGrid>
              <a:tr h="4766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J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M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Monaco"/>
                          <a:cs typeface="Monaco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D</a:t>
                      </a:r>
                      <a:r>
                        <a:rPr lang="en-US" sz="2800" baseline="-25000" dirty="0" smtClean="0">
                          <a:latin typeface="Monaco"/>
                          <a:cs typeface="Monaco"/>
                        </a:rPr>
                        <a:t>i</a:t>
                      </a:r>
                      <a:endParaRPr lang="en-US" sz="2800" baseline="-250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J2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(1, map)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J5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(2, map)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J1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(4, map)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J3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30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(4, red)</a:t>
                      </a:r>
                    </a:p>
                  </a:txBody>
                  <a:tcPr/>
                </a:tc>
              </a:tr>
              <a:tr h="557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J4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6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30</a:t>
                      </a:r>
                      <a:endParaRPr lang="en-US" sz="28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Monaco"/>
                          <a:cs typeface="Monaco"/>
                        </a:rPr>
                        <a:t>(6,</a:t>
                      </a:r>
                      <a:r>
                        <a:rPr lang="en-US" sz="2800" baseline="0" dirty="0" smtClean="0">
                          <a:latin typeface="Monaco"/>
                          <a:cs typeface="Monaco"/>
                        </a:rPr>
                        <a:t> map)</a:t>
                      </a:r>
                      <a:endParaRPr lang="en-US" sz="2800" dirty="0" smtClean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6028" y="5753395"/>
            <a:ext cx="61562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J2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9264" y="5753395"/>
            <a:ext cx="61562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J5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2500" y="5753395"/>
            <a:ext cx="61562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J1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8971" y="5753395"/>
            <a:ext cx="61562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J3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5736" y="5753395"/>
            <a:ext cx="61562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J4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6513978" y="2445258"/>
            <a:ext cx="619610" cy="33236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523938" y="3036855"/>
            <a:ext cx="619610" cy="33236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6513978" y="3604711"/>
            <a:ext cx="619610" cy="33236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6513978" y="4162610"/>
            <a:ext cx="619610" cy="33236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6511585" y="4696769"/>
            <a:ext cx="619610" cy="33236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23" y="2869584"/>
            <a:ext cx="5195086" cy="3518742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079680" y="6613008"/>
            <a:ext cx="27849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9473" y="6184367"/>
            <a:ext cx="118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stage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16199" y="2806293"/>
            <a:ext cx="1056267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98442" y="2325200"/>
            <a:ext cx="14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stage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64622" y="2670792"/>
            <a:ext cx="0" cy="3717534"/>
          </a:xfrm>
          <a:prstGeom prst="line">
            <a:avLst/>
          </a:prstGeom>
          <a:ln w="317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2347" y="1504503"/>
            <a:ext cx="7905649" cy="8382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MapReduce jobs consist of multiple tasks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Map and reduce stages overlap</a:t>
            </a:r>
          </a:p>
        </p:txBody>
      </p:sp>
    </p:spTree>
    <p:extLst>
      <p:ext uri="{BB962C8B-B14F-4D97-AF65-F5344CB8AC3E}">
        <p14:creationId xmlns:p14="http://schemas.microsoft.com/office/powerpoint/2010/main" val="79863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5|1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8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1576</TotalTime>
  <Words>1063</Words>
  <Application>Microsoft Macintosh PowerPoint</Application>
  <PresentationFormat>On-screen Show (4:3)</PresentationFormat>
  <Paragraphs>271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Two Sides of a Coin:  Optimizing the Schedule of MapReduce Jobs</vt:lpstr>
      <vt:lpstr>Big Data is here to stay</vt:lpstr>
      <vt:lpstr>MapReduce Background</vt:lpstr>
      <vt:lpstr>Motivation</vt:lpstr>
      <vt:lpstr>Problem Definition</vt:lpstr>
      <vt:lpstr>Outline</vt:lpstr>
      <vt:lpstr>Johnson’s Algorithm</vt:lpstr>
      <vt:lpstr>Johnson’s Algorithm</vt:lpstr>
      <vt:lpstr>Challenges</vt:lpstr>
      <vt:lpstr>Estimating Stage Durations</vt:lpstr>
      <vt:lpstr>Example</vt:lpstr>
      <vt:lpstr>Formalizing Stage Duration Bounds</vt:lpstr>
      <vt:lpstr>Limitations of Johnson’s Algorithm</vt:lpstr>
      <vt:lpstr>Example of sub-optimal schedule</vt:lpstr>
      <vt:lpstr>Improved Schedule</vt:lpstr>
      <vt:lpstr>Balanced Pools Algorithm</vt:lpstr>
      <vt:lpstr>Experimental Setup</vt:lpstr>
      <vt:lpstr>Synthetic Workload</vt:lpstr>
      <vt:lpstr>Yahoo M45 Workload</vt:lpstr>
      <vt:lpstr>Conclusion</vt:lpstr>
      <vt:lpstr>References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sides of a coin:  Optimizing the schedule of MapReduce jobs</dc:title>
  <dc:creator>Abhishek Verma</dc:creator>
  <cp:lastModifiedBy>Abhishek Verma</cp:lastModifiedBy>
  <cp:revision>63</cp:revision>
  <dcterms:created xsi:type="dcterms:W3CDTF">2012-08-02T05:32:02Z</dcterms:created>
  <dcterms:modified xsi:type="dcterms:W3CDTF">2012-08-03T16:04:36Z</dcterms:modified>
</cp:coreProperties>
</file>