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7.xml" ContentType="application/vnd.openxmlformats-officedocument.drawingml.char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6" r:id="rId3"/>
    <p:sldId id="306" r:id="rId4"/>
    <p:sldId id="315" r:id="rId5"/>
    <p:sldId id="324" r:id="rId6"/>
    <p:sldId id="327" r:id="rId7"/>
    <p:sldId id="257" r:id="rId8"/>
    <p:sldId id="352" r:id="rId9"/>
    <p:sldId id="353" r:id="rId10"/>
    <p:sldId id="272" r:id="rId11"/>
    <p:sldId id="274" r:id="rId12"/>
    <p:sldId id="283" r:id="rId13"/>
    <p:sldId id="356" r:id="rId14"/>
    <p:sldId id="310" r:id="rId15"/>
    <p:sldId id="311" r:id="rId16"/>
    <p:sldId id="348" r:id="rId17"/>
    <p:sldId id="349" r:id="rId18"/>
    <p:sldId id="312" r:id="rId19"/>
    <p:sldId id="354" r:id="rId20"/>
    <p:sldId id="344" r:id="rId21"/>
    <p:sldId id="267" r:id="rId22"/>
    <p:sldId id="345" r:id="rId23"/>
    <p:sldId id="346" r:id="rId24"/>
    <p:sldId id="347" r:id="rId25"/>
    <p:sldId id="341" r:id="rId26"/>
    <p:sldId id="351" r:id="rId27"/>
    <p:sldId id="288" r:id="rId28"/>
    <p:sldId id="289" r:id="rId29"/>
    <p:sldId id="357" r:id="rId30"/>
    <p:sldId id="320" r:id="rId31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44610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97" autoAdjust="0"/>
  </p:normalViewPr>
  <p:slideViewPr>
    <p:cSldViewPr snapToGrid="0" snapToObjects="1">
      <p:cViewPr>
        <p:scale>
          <a:sx n="93" d="100"/>
          <a:sy n="93" d="100"/>
        </p:scale>
        <p:origin x="-8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ocuments:LAD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esktop:WordcountLinea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ocuments:LAD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ocuments:re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Documents:rep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Sheet1!$B$56</c:f>
              <c:strCache>
                <c:ptCount val="1"/>
                <c:pt idx="0">
                  <c:v>Predicted Min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Sheet1!$A$57:$A$60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Sheet1!$B$57:$B$60</c:f>
              <c:numCache>
                <c:formatCode>General</c:formatCode>
                <c:ptCount val="4"/>
                <c:pt idx="0">
                  <c:v>258</c:v>
                </c:pt>
                <c:pt idx="1">
                  <c:v>188</c:v>
                </c:pt>
                <c:pt idx="2">
                  <c:v>527</c:v>
                </c:pt>
                <c:pt idx="3">
                  <c:v>495</c:v>
                </c:pt>
              </c:numCache>
            </c:numRef>
          </c:val>
        </c:ser>
        <c:ser>
          <c:idx val="1"/>
          <c:order val="1"/>
          <c:tx>
            <c:strRef>
              <c:f>Sheet1!$C$56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Sheet1!$A$57:$A$60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Sheet1!$C$57:$C$60</c:f>
              <c:numCache>
                <c:formatCode>General</c:formatCode>
                <c:ptCount val="4"/>
                <c:pt idx="0">
                  <c:v>323</c:v>
                </c:pt>
                <c:pt idx="1">
                  <c:v>257</c:v>
                </c:pt>
                <c:pt idx="2">
                  <c:v>648</c:v>
                </c:pt>
                <c:pt idx="3">
                  <c:v>526</c:v>
                </c:pt>
              </c:numCache>
            </c:numRef>
          </c:val>
        </c:ser>
        <c:ser>
          <c:idx val="2"/>
          <c:order val="2"/>
          <c:tx>
            <c:strRef>
              <c:f>Sheet1!$D$56</c:f>
              <c:strCache>
                <c:ptCount val="1"/>
                <c:pt idx="0">
                  <c:v>Predicted Max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Sheet1!$A$57:$A$60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Sheet1!$D$57:$D$60</c:f>
              <c:numCache>
                <c:formatCode>General</c:formatCode>
                <c:ptCount val="4"/>
                <c:pt idx="0">
                  <c:v>448</c:v>
                </c:pt>
                <c:pt idx="1">
                  <c:v>270</c:v>
                </c:pt>
                <c:pt idx="2">
                  <c:v>661</c:v>
                </c:pt>
                <c:pt idx="3">
                  <c:v>550</c:v>
                </c:pt>
              </c:numCache>
            </c:numRef>
          </c:val>
        </c:ser>
        <c:axId val="60009088"/>
        <c:axId val="60494208"/>
      </c:barChart>
      <c:catAx>
        <c:axId val="60009088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494208"/>
        <c:crosses val="autoZero"/>
        <c:auto val="1"/>
        <c:lblAlgn val="ctr"/>
        <c:lblOffset val="100"/>
      </c:catAx>
      <c:valAx>
        <c:axId val="604942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Job completion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0090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Sheet1!$O$48</c:f>
              <c:strCache>
                <c:ptCount val="1"/>
                <c:pt idx="0">
                  <c:v>Shuffle Avg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Sheet1!$O$49:$O$58</c:f>
              <c:numCache>
                <c:formatCode>General</c:formatCode>
                <c:ptCount val="10"/>
                <c:pt idx="0">
                  <c:v>10.386500000000011</c:v>
                </c:pt>
                <c:pt idx="1">
                  <c:v>13.37900000000001</c:v>
                </c:pt>
                <c:pt idx="2">
                  <c:v>15.5425</c:v>
                </c:pt>
                <c:pt idx="3">
                  <c:v>17.801500000000001</c:v>
                </c:pt>
                <c:pt idx="4">
                  <c:v>20.978999999999989</c:v>
                </c:pt>
                <c:pt idx="5">
                  <c:v>23.902499999999975</c:v>
                </c:pt>
                <c:pt idx="6">
                  <c:v>26.589499999999973</c:v>
                </c:pt>
                <c:pt idx="7">
                  <c:v>29.520499999999974</c:v>
                </c:pt>
                <c:pt idx="8">
                  <c:v>33.3675</c:v>
                </c:pt>
                <c:pt idx="9">
                  <c:v>36.859000000000002</c:v>
                </c:pt>
              </c:numCache>
            </c:numRef>
          </c:yVal>
        </c:ser>
        <c:ser>
          <c:idx val="1"/>
          <c:order val="1"/>
          <c:tx>
            <c:strRef>
              <c:f>Sheet1!$P$48</c:f>
              <c:strCache>
                <c:ptCount val="1"/>
                <c:pt idx="0">
                  <c:v>Shuffle Max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Sheet1!$P$49:$P$58</c:f>
              <c:numCache>
                <c:formatCode>General</c:formatCode>
                <c:ptCount val="10"/>
                <c:pt idx="0">
                  <c:v>14.725</c:v>
                </c:pt>
                <c:pt idx="1">
                  <c:v>17.356000000000005</c:v>
                </c:pt>
                <c:pt idx="2">
                  <c:v>21.228999999999989</c:v>
                </c:pt>
                <c:pt idx="3">
                  <c:v>23.429499999999972</c:v>
                </c:pt>
                <c:pt idx="4">
                  <c:v>25.952999999999989</c:v>
                </c:pt>
                <c:pt idx="5">
                  <c:v>30.37100000000002</c:v>
                </c:pt>
                <c:pt idx="6">
                  <c:v>32.472000000000001</c:v>
                </c:pt>
                <c:pt idx="7">
                  <c:v>36.565500000000043</c:v>
                </c:pt>
                <c:pt idx="8">
                  <c:v>38.791000000000011</c:v>
                </c:pt>
                <c:pt idx="9">
                  <c:v>43.073500000000003</c:v>
                </c:pt>
              </c:numCache>
            </c:numRef>
          </c:yVal>
        </c:ser>
        <c:ser>
          <c:idx val="2"/>
          <c:order val="2"/>
          <c:tx>
            <c:strRef>
              <c:f>Sheet1!$Q$48</c:f>
              <c:strCache>
                <c:ptCount val="1"/>
                <c:pt idx="0">
                  <c:v>Reduce Avg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9BBB59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Sheet1!$Q$49:$Q$58</c:f>
              <c:numCache>
                <c:formatCode>General</c:formatCode>
                <c:ptCount val="10"/>
                <c:pt idx="0">
                  <c:v>4.0469999999999997</c:v>
                </c:pt>
                <c:pt idx="1">
                  <c:v>5.8904999999999976</c:v>
                </c:pt>
                <c:pt idx="2">
                  <c:v>7.1374999999999966</c:v>
                </c:pt>
                <c:pt idx="3">
                  <c:v>8.6260000000000012</c:v>
                </c:pt>
                <c:pt idx="4">
                  <c:v>9.5650000000000048</c:v>
                </c:pt>
                <c:pt idx="5">
                  <c:v>10.809500000000011</c:v>
                </c:pt>
                <c:pt idx="6">
                  <c:v>11.483000000000002</c:v>
                </c:pt>
                <c:pt idx="7">
                  <c:v>12.028500000000001</c:v>
                </c:pt>
                <c:pt idx="8">
                  <c:v>12.59</c:v>
                </c:pt>
                <c:pt idx="9">
                  <c:v>13.17250000000001</c:v>
                </c:pt>
              </c:numCache>
            </c:numRef>
          </c:yVal>
        </c:ser>
        <c:ser>
          <c:idx val="3"/>
          <c:order val="3"/>
          <c:tx>
            <c:strRef>
              <c:f>Sheet1!$R$48</c:f>
              <c:strCache>
                <c:ptCount val="1"/>
                <c:pt idx="0">
                  <c:v>Reduce Max</c:v>
                </c:pt>
              </c:strCache>
            </c:strRef>
          </c:tx>
          <c:spPr>
            <a:ln w="28575">
              <a:noFill/>
            </a:ln>
          </c:spPr>
          <c:trendline>
            <c:spPr>
              <a:ln w="22225" cap="rnd" cmpd="sng" algn="ctr">
                <a:solidFill>
                  <a:srgbClr val="8064A2"/>
                </a:solidFill>
                <a:prstDash val="solid"/>
                <a:round/>
                <a:headEnd type="none" w="med" len="med"/>
                <a:tailEnd type="none" w="med" len="med"/>
              </a:ln>
            </c:spPr>
            <c:trendlineType val="linear"/>
          </c:trendline>
          <c:xVal>
            <c:numRef>
              <c:f>Sheet1!$N$49:$N$58</c:f>
              <c:numCache>
                <c:formatCode>General</c:formatCode>
                <c:ptCount val="10"/>
                <c:pt idx="0">
                  <c:v>4.375</c:v>
                </c:pt>
                <c:pt idx="1">
                  <c:v>8.75</c:v>
                </c:pt>
                <c:pt idx="2">
                  <c:v>13.125</c:v>
                </c:pt>
                <c:pt idx="3">
                  <c:v>17.5</c:v>
                </c:pt>
                <c:pt idx="4">
                  <c:v>21.875</c:v>
                </c:pt>
                <c:pt idx="5">
                  <c:v>26.25</c:v>
                </c:pt>
                <c:pt idx="6">
                  <c:v>30.625</c:v>
                </c:pt>
                <c:pt idx="7">
                  <c:v>35</c:v>
                </c:pt>
                <c:pt idx="8">
                  <c:v>39.375</c:v>
                </c:pt>
                <c:pt idx="9">
                  <c:v>43.75</c:v>
                </c:pt>
              </c:numCache>
            </c:numRef>
          </c:xVal>
          <c:yVal>
            <c:numRef>
              <c:f>Sheet1!$R$49:$R$58</c:f>
              <c:numCache>
                <c:formatCode>General</c:formatCode>
                <c:ptCount val="10"/>
                <c:pt idx="0">
                  <c:v>6.1144999999999907</c:v>
                </c:pt>
                <c:pt idx="1">
                  <c:v>8.7109999999999985</c:v>
                </c:pt>
                <c:pt idx="2">
                  <c:v>11.107000000000001</c:v>
                </c:pt>
                <c:pt idx="3">
                  <c:v>12.17550000000001</c:v>
                </c:pt>
                <c:pt idx="4">
                  <c:v>13.231999999999999</c:v>
                </c:pt>
                <c:pt idx="5">
                  <c:v>16.042499999999972</c:v>
                </c:pt>
                <c:pt idx="6">
                  <c:v>14.966500000000011</c:v>
                </c:pt>
                <c:pt idx="7">
                  <c:v>14.994</c:v>
                </c:pt>
                <c:pt idx="8">
                  <c:v>15.951500000000006</c:v>
                </c:pt>
                <c:pt idx="9">
                  <c:v>15.965000000000011</c:v>
                </c:pt>
              </c:numCache>
            </c:numRef>
          </c:yVal>
        </c:ser>
        <c:axId val="60536704"/>
        <c:axId val="60760064"/>
      </c:scatterChart>
      <c:valAx>
        <c:axId val="60536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Size of input dataset (in GB)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760064"/>
        <c:crosses val="autoZero"/>
        <c:crossBetween val="midCat"/>
      </c:valAx>
      <c:valAx>
        <c:axId val="607600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Duration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536704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0.15821870444983169"/>
          <c:y val="2.7588006509835859E-2"/>
          <c:w val="0.63104331734235219"/>
          <c:h val="0.84886597331679714"/>
        </c:manualLayout>
      </c:layout>
      <c:barChart>
        <c:barDir val="col"/>
        <c:grouping val="clustered"/>
        <c:ser>
          <c:idx val="0"/>
          <c:order val="0"/>
          <c:tx>
            <c:strRef>
              <c:f>Sheet1!$B$62</c:f>
              <c:strCache>
                <c:ptCount val="1"/>
                <c:pt idx="0">
                  <c:v>Predicted Min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Sheet1!$A$63:$A$66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Sheet1!$B$63:$B$66</c:f>
              <c:numCache>
                <c:formatCode>General</c:formatCode>
                <c:ptCount val="4"/>
                <c:pt idx="0">
                  <c:v>390</c:v>
                </c:pt>
                <c:pt idx="1">
                  <c:v>466.82400000000001</c:v>
                </c:pt>
                <c:pt idx="2">
                  <c:v>671.70300000000054</c:v>
                </c:pt>
                <c:pt idx="3">
                  <c:v>555.71900000000005</c:v>
                </c:pt>
              </c:numCache>
            </c:numRef>
          </c:val>
        </c:ser>
        <c:ser>
          <c:idx val="1"/>
          <c:order val="1"/>
          <c:tx>
            <c:strRef>
              <c:f>Sheet1!$C$62</c:f>
              <c:strCache>
                <c:ptCount val="1"/>
                <c:pt idx="0">
                  <c:v>Measured</c:v>
                </c:pt>
              </c:strCache>
            </c:strRef>
          </c:tx>
          <c:spPr>
            <a:solidFill>
              <a:schemeClr val="tx2"/>
            </a:solidFill>
          </c:spPr>
          <c:cat>
            <c:strRef>
              <c:f>Sheet1!$A$63:$A$66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Sheet1!$C$63:$C$66</c:f>
              <c:numCache>
                <c:formatCode>General</c:formatCode>
                <c:ptCount val="4"/>
                <c:pt idx="0">
                  <c:v>460</c:v>
                </c:pt>
                <c:pt idx="1">
                  <c:v>536</c:v>
                </c:pt>
                <c:pt idx="2">
                  <c:v>741</c:v>
                </c:pt>
                <c:pt idx="3">
                  <c:v>605</c:v>
                </c:pt>
              </c:numCache>
            </c:numRef>
          </c:val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Predicted Max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Sheet1!$A$63:$A$66</c:f>
              <c:strCache>
                <c:ptCount val="4"/>
                <c:pt idx="0">
                  <c:v>Twitter</c:v>
                </c:pt>
                <c:pt idx="1">
                  <c:v>Sort</c:v>
                </c:pt>
                <c:pt idx="2">
                  <c:v>WikiTrends</c:v>
                </c:pt>
                <c:pt idx="3">
                  <c:v>WordCount</c:v>
                </c:pt>
              </c:strCache>
            </c:strRef>
          </c:cat>
          <c:val>
            <c:numRef>
              <c:f>Sheet1!$D$63:$D$66</c:f>
              <c:numCache>
                <c:formatCode>General</c:formatCode>
                <c:ptCount val="4"/>
                <c:pt idx="0">
                  <c:v>578</c:v>
                </c:pt>
                <c:pt idx="1">
                  <c:v>629.49300000000005</c:v>
                </c:pt>
                <c:pt idx="2">
                  <c:v>808.56699999999887</c:v>
                </c:pt>
                <c:pt idx="3">
                  <c:v>615.46400000000006</c:v>
                </c:pt>
              </c:numCache>
            </c:numRef>
          </c:val>
        </c:ser>
        <c:axId val="60786176"/>
        <c:axId val="60787712"/>
      </c:barChart>
      <c:catAx>
        <c:axId val="60786176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787712"/>
        <c:crosses val="autoZero"/>
        <c:auto val="1"/>
        <c:lblAlgn val="ctr"/>
        <c:lblOffset val="100"/>
      </c:catAx>
      <c:valAx>
        <c:axId val="6078771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Job completion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7861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Lower Bound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9"/>
            <c:spPr>
              <a:solidFill>
                <a:srgbClr val="00B0F0"/>
              </a:solidFill>
              <a:ln>
                <a:noFill/>
              </a:ln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64</c:v>
                </c:pt>
                <c:pt idx="1">
                  <c:v>63</c:v>
                </c:pt>
                <c:pt idx="2">
                  <c:v>62</c:v>
                </c:pt>
                <c:pt idx="3">
                  <c:v>61</c:v>
                </c:pt>
                <c:pt idx="4">
                  <c:v>60</c:v>
                </c:pt>
                <c:pt idx="5">
                  <c:v>59</c:v>
                </c:pt>
                <c:pt idx="6">
                  <c:v>58</c:v>
                </c:pt>
                <c:pt idx="7">
                  <c:v>57</c:v>
                </c:pt>
                <c:pt idx="8">
                  <c:v>56</c:v>
                </c:pt>
                <c:pt idx="9">
                  <c:v>55</c:v>
                </c:pt>
                <c:pt idx="10">
                  <c:v>54</c:v>
                </c:pt>
                <c:pt idx="11">
                  <c:v>53</c:v>
                </c:pt>
                <c:pt idx="12">
                  <c:v>52</c:v>
                </c:pt>
                <c:pt idx="13">
                  <c:v>51</c:v>
                </c:pt>
                <c:pt idx="14">
                  <c:v>50</c:v>
                </c:pt>
                <c:pt idx="15">
                  <c:v>49</c:v>
                </c:pt>
                <c:pt idx="16">
                  <c:v>48</c:v>
                </c:pt>
                <c:pt idx="17">
                  <c:v>47</c:v>
                </c:pt>
                <c:pt idx="18">
                  <c:v>46</c:v>
                </c:pt>
                <c:pt idx="19">
                  <c:v>45</c:v>
                </c:pt>
                <c:pt idx="20">
                  <c:v>44</c:v>
                </c:pt>
                <c:pt idx="21">
                  <c:v>43</c:v>
                </c:pt>
                <c:pt idx="22">
                  <c:v>42</c:v>
                </c:pt>
                <c:pt idx="23">
                  <c:v>41</c:v>
                </c:pt>
                <c:pt idx="24">
                  <c:v>40</c:v>
                </c:pt>
                <c:pt idx="25">
                  <c:v>39</c:v>
                </c:pt>
                <c:pt idx="26">
                  <c:v>38</c:v>
                </c:pt>
                <c:pt idx="27">
                  <c:v>37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13</c:v>
                </c:pt>
                <c:pt idx="9">
                  <c:v>13</c:v>
                </c:pt>
                <c:pt idx="10">
                  <c:v>13</c:v>
                </c:pt>
                <c:pt idx="11">
                  <c:v>14</c:v>
                </c:pt>
                <c:pt idx="12">
                  <c:v>14</c:v>
                </c:pt>
                <c:pt idx="13">
                  <c:v>15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23</c:v>
                </c:pt>
                <c:pt idx="22">
                  <c:v>25</c:v>
                </c:pt>
                <c:pt idx="23">
                  <c:v>28</c:v>
                </c:pt>
                <c:pt idx="24">
                  <c:v>32</c:v>
                </c:pt>
                <c:pt idx="25">
                  <c:v>37</c:v>
                </c:pt>
                <c:pt idx="26">
                  <c:v>44</c:v>
                </c:pt>
                <c:pt idx="27">
                  <c:v>55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64</c:v>
                </c:pt>
                <c:pt idx="1">
                  <c:v>63</c:v>
                </c:pt>
                <c:pt idx="2">
                  <c:v>62</c:v>
                </c:pt>
                <c:pt idx="3">
                  <c:v>61</c:v>
                </c:pt>
                <c:pt idx="4">
                  <c:v>60</c:v>
                </c:pt>
                <c:pt idx="5">
                  <c:v>59</c:v>
                </c:pt>
                <c:pt idx="6">
                  <c:v>58</c:v>
                </c:pt>
                <c:pt idx="7">
                  <c:v>57</c:v>
                </c:pt>
                <c:pt idx="8">
                  <c:v>56</c:v>
                </c:pt>
                <c:pt idx="9">
                  <c:v>55</c:v>
                </c:pt>
                <c:pt idx="10">
                  <c:v>54</c:v>
                </c:pt>
                <c:pt idx="11">
                  <c:v>53</c:v>
                </c:pt>
                <c:pt idx="12">
                  <c:v>52</c:v>
                </c:pt>
                <c:pt idx="13">
                  <c:v>51</c:v>
                </c:pt>
                <c:pt idx="14">
                  <c:v>50</c:v>
                </c:pt>
                <c:pt idx="15">
                  <c:v>49</c:v>
                </c:pt>
                <c:pt idx="16">
                  <c:v>48</c:v>
                </c:pt>
                <c:pt idx="17">
                  <c:v>47</c:v>
                </c:pt>
                <c:pt idx="18">
                  <c:v>46</c:v>
                </c:pt>
                <c:pt idx="19">
                  <c:v>45</c:v>
                </c:pt>
                <c:pt idx="20">
                  <c:v>44</c:v>
                </c:pt>
                <c:pt idx="21">
                  <c:v>43</c:v>
                </c:pt>
                <c:pt idx="22">
                  <c:v>42</c:v>
                </c:pt>
                <c:pt idx="23">
                  <c:v>41</c:v>
                </c:pt>
                <c:pt idx="24">
                  <c:v>40</c:v>
                </c:pt>
                <c:pt idx="25">
                  <c:v>39</c:v>
                </c:pt>
                <c:pt idx="26">
                  <c:v>38</c:v>
                </c:pt>
                <c:pt idx="27">
                  <c:v>37</c:v>
                </c:pt>
              </c:numCache>
            </c:numRef>
          </c:xVal>
          <c:yVal>
            <c:numRef>
              <c:f>Sheet1!$C$2:$C$29</c:f>
              <c:numCache>
                <c:formatCode>General</c:formatCode>
                <c:ptCount val="28"/>
                <c:pt idx="0">
                  <c:v>13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16</c:v>
                </c:pt>
                <c:pt idx="8">
                  <c:v>17</c:v>
                </c:pt>
                <c:pt idx="9">
                  <c:v>17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25</c:v>
                </c:pt>
                <c:pt idx="17">
                  <c:v>27</c:v>
                </c:pt>
                <c:pt idx="18">
                  <c:v>29</c:v>
                </c:pt>
                <c:pt idx="19">
                  <c:v>32</c:v>
                </c:pt>
                <c:pt idx="20">
                  <c:v>36</c:v>
                </c:pt>
                <c:pt idx="21">
                  <c:v>41</c:v>
                </c:pt>
                <c:pt idx="22">
                  <c:v>49</c:v>
                </c:pt>
                <c:pt idx="23">
                  <c:v>60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 bound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9"/>
            <c:spPr>
              <a:solidFill>
                <a:schemeClr val="accent3"/>
              </a:solidFill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64</c:v>
                </c:pt>
                <c:pt idx="1">
                  <c:v>63</c:v>
                </c:pt>
                <c:pt idx="2">
                  <c:v>62</c:v>
                </c:pt>
                <c:pt idx="3">
                  <c:v>61</c:v>
                </c:pt>
                <c:pt idx="4">
                  <c:v>60</c:v>
                </c:pt>
                <c:pt idx="5">
                  <c:v>59</c:v>
                </c:pt>
                <c:pt idx="6">
                  <c:v>58</c:v>
                </c:pt>
                <c:pt idx="7">
                  <c:v>57</c:v>
                </c:pt>
                <c:pt idx="8">
                  <c:v>56</c:v>
                </c:pt>
                <c:pt idx="9">
                  <c:v>55</c:v>
                </c:pt>
                <c:pt idx="10">
                  <c:v>54</c:v>
                </c:pt>
                <c:pt idx="11">
                  <c:v>53</c:v>
                </c:pt>
                <c:pt idx="12">
                  <c:v>52</c:v>
                </c:pt>
                <c:pt idx="13">
                  <c:v>51</c:v>
                </c:pt>
                <c:pt idx="14">
                  <c:v>50</c:v>
                </c:pt>
                <c:pt idx="15">
                  <c:v>49</c:v>
                </c:pt>
                <c:pt idx="16">
                  <c:v>48</c:v>
                </c:pt>
                <c:pt idx="17">
                  <c:v>47</c:v>
                </c:pt>
                <c:pt idx="18">
                  <c:v>46</c:v>
                </c:pt>
                <c:pt idx="19">
                  <c:v>45</c:v>
                </c:pt>
                <c:pt idx="20">
                  <c:v>44</c:v>
                </c:pt>
                <c:pt idx="21">
                  <c:v>43</c:v>
                </c:pt>
                <c:pt idx="22">
                  <c:v>42</c:v>
                </c:pt>
                <c:pt idx="23">
                  <c:v>41</c:v>
                </c:pt>
                <c:pt idx="24">
                  <c:v>40</c:v>
                </c:pt>
                <c:pt idx="25">
                  <c:v>39</c:v>
                </c:pt>
                <c:pt idx="26">
                  <c:v>38</c:v>
                </c:pt>
                <c:pt idx="27">
                  <c:v>37</c:v>
                </c:pt>
              </c:numCache>
            </c:numRef>
          </c:xVal>
          <c:yVal>
            <c:numRef>
              <c:f>Sheet1!$D$2:$D$29</c:f>
              <c:numCache>
                <c:formatCode>General</c:formatCode>
                <c:ptCount val="28"/>
                <c:pt idx="0">
                  <c:v>18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26</c:v>
                </c:pt>
                <c:pt idx="10">
                  <c:v>27</c:v>
                </c:pt>
                <c:pt idx="11">
                  <c:v>29</c:v>
                </c:pt>
                <c:pt idx="12">
                  <c:v>31</c:v>
                </c:pt>
                <c:pt idx="13">
                  <c:v>34</c:v>
                </c:pt>
                <c:pt idx="14">
                  <c:v>37</c:v>
                </c:pt>
                <c:pt idx="15">
                  <c:v>41</c:v>
                </c:pt>
                <c:pt idx="16">
                  <c:v>47</c:v>
                </c:pt>
                <c:pt idx="17">
                  <c:v>55</c:v>
                </c:pt>
                <c:pt idx="18">
                  <c:v>66</c:v>
                </c:pt>
              </c:numCache>
            </c:numRef>
          </c:yVal>
        </c:ser>
        <c:axId val="69222784"/>
        <c:axId val="69225088"/>
      </c:scatterChart>
      <c:valAx>
        <c:axId val="69222784"/>
        <c:scaling>
          <c:orientation val="minMax"/>
          <c:min val="30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Number of map slots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225088"/>
        <c:crosses val="autoZero"/>
        <c:crossBetween val="midCat"/>
      </c:valAx>
      <c:valAx>
        <c:axId val="692250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Number of reduce slots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222784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7791187865228625"/>
          <c:y val="0.22421672415843941"/>
          <c:w val="0.78721120519405452"/>
          <c:h val="0.58561793743309154"/>
        </c:manualLayout>
      </c:layout>
      <c:scatterChart>
        <c:scatterStyle val="lineMarker"/>
        <c:ser>
          <c:idx val="0"/>
          <c:order val="0"/>
          <c:tx>
            <c:strRef>
              <c:f>Sheet1!$B$32</c:f>
              <c:strCache>
                <c:ptCount val="1"/>
                <c:pt idx="0">
                  <c:v>SLO</c:v>
                </c:pt>
              </c:strCache>
            </c:strRef>
          </c:tx>
          <c:spPr>
            <a:ln w="31750" cap="rnd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Sheet1!$B$33:$B$47</c:f>
              <c:numCache>
                <c:formatCode>General</c:formatCode>
                <c:ptCount val="15"/>
                <c:pt idx="0">
                  <c:v>480</c:v>
                </c:pt>
                <c:pt idx="1">
                  <c:v>480</c:v>
                </c:pt>
                <c:pt idx="2">
                  <c:v>480</c:v>
                </c:pt>
                <c:pt idx="3">
                  <c:v>480</c:v>
                </c:pt>
                <c:pt idx="4">
                  <c:v>480</c:v>
                </c:pt>
                <c:pt idx="5">
                  <c:v>480</c:v>
                </c:pt>
                <c:pt idx="6">
                  <c:v>480</c:v>
                </c:pt>
                <c:pt idx="7">
                  <c:v>480</c:v>
                </c:pt>
                <c:pt idx="8">
                  <c:v>480</c:v>
                </c:pt>
                <c:pt idx="9">
                  <c:v>480</c:v>
                </c:pt>
                <c:pt idx="10">
                  <c:v>480</c:v>
                </c:pt>
                <c:pt idx="11">
                  <c:v>480</c:v>
                </c:pt>
                <c:pt idx="12">
                  <c:v>480</c:v>
                </c:pt>
                <c:pt idx="13">
                  <c:v>480</c:v>
                </c:pt>
                <c:pt idx="14">
                  <c:v>480</c:v>
                </c:pt>
              </c:numCache>
            </c:numRef>
          </c:yVal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Lower bound based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rgbClr val="00B0F0"/>
              </a:solidFill>
            </c:spPr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Sheet1!$C$33:$C$47</c:f>
              <c:numCache>
                <c:formatCode>General</c:formatCode>
                <c:ptCount val="15"/>
                <c:pt idx="0">
                  <c:v>489</c:v>
                </c:pt>
                <c:pt idx="1">
                  <c:v>506</c:v>
                </c:pt>
                <c:pt idx="2">
                  <c:v>490</c:v>
                </c:pt>
                <c:pt idx="3">
                  <c:v>489</c:v>
                </c:pt>
                <c:pt idx="4">
                  <c:v>496</c:v>
                </c:pt>
                <c:pt idx="5">
                  <c:v>515</c:v>
                </c:pt>
                <c:pt idx="6">
                  <c:v>513</c:v>
                </c:pt>
                <c:pt idx="7">
                  <c:v>511</c:v>
                </c:pt>
                <c:pt idx="8">
                  <c:v>491</c:v>
                </c:pt>
                <c:pt idx="9">
                  <c:v>487</c:v>
                </c:pt>
                <c:pt idx="10">
                  <c:v>498</c:v>
                </c:pt>
                <c:pt idx="11">
                  <c:v>505</c:v>
                </c:pt>
                <c:pt idx="12">
                  <c:v>514</c:v>
                </c:pt>
                <c:pt idx="13">
                  <c:v>509</c:v>
                </c:pt>
                <c:pt idx="14">
                  <c:v>509</c:v>
                </c:pt>
              </c:numCache>
            </c:numRef>
          </c:yVal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Average based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8"/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Sheet1!$D$33:$D$47</c:f>
              <c:numCache>
                <c:formatCode>General</c:formatCode>
                <c:ptCount val="15"/>
                <c:pt idx="0">
                  <c:v>450</c:v>
                </c:pt>
                <c:pt idx="1">
                  <c:v>454</c:v>
                </c:pt>
                <c:pt idx="2">
                  <c:v>455</c:v>
                </c:pt>
                <c:pt idx="3">
                  <c:v>449</c:v>
                </c:pt>
                <c:pt idx="4">
                  <c:v>467</c:v>
                </c:pt>
                <c:pt idx="5">
                  <c:v>473</c:v>
                </c:pt>
                <c:pt idx="6">
                  <c:v>469</c:v>
                </c:pt>
                <c:pt idx="7">
                  <c:v>451</c:v>
                </c:pt>
                <c:pt idx="8">
                  <c:v>449</c:v>
                </c:pt>
                <c:pt idx="9">
                  <c:v>453</c:v>
                </c:pt>
                <c:pt idx="10">
                  <c:v>471</c:v>
                </c:pt>
                <c:pt idx="11">
                  <c:v>473</c:v>
                </c:pt>
                <c:pt idx="12">
                  <c:v>450</c:v>
                </c:pt>
                <c:pt idx="13">
                  <c:v>447</c:v>
                </c:pt>
                <c:pt idx="14">
                  <c:v>473</c:v>
                </c:pt>
              </c:numCache>
            </c:numRef>
          </c:yVal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Upper bound based</c:v>
                </c:pt>
              </c:strCache>
            </c:strRef>
          </c:tx>
          <c:spPr>
            <a:ln w="34925" cap="rnd" cmpd="sng" algn="ctr">
              <a:noFill/>
              <a:prstDash val="solid"/>
              <a:round/>
              <a:headEnd type="none" w="med" len="med"/>
              <a:tailEnd type="none" w="med" len="med"/>
            </a:ln>
          </c:spPr>
          <c:marker>
            <c:symbol val="triangle"/>
            <c:size val="9"/>
            <c:spPr>
              <a:solidFill>
                <a:schemeClr val="accent3"/>
              </a:solidFill>
              <a:ln w="34925" cap="rnd" cmpd="sng" algn="ctr">
                <a:noFill/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Sheet1!$A$33:$A$47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Sheet1!$E$33:$E$47</c:f>
              <c:numCache>
                <c:formatCode>General</c:formatCode>
                <c:ptCount val="15"/>
                <c:pt idx="0">
                  <c:v>414</c:v>
                </c:pt>
                <c:pt idx="1">
                  <c:v>410</c:v>
                </c:pt>
                <c:pt idx="2">
                  <c:v>413</c:v>
                </c:pt>
                <c:pt idx="3">
                  <c:v>413</c:v>
                </c:pt>
                <c:pt idx="4">
                  <c:v>427</c:v>
                </c:pt>
                <c:pt idx="5">
                  <c:v>435</c:v>
                </c:pt>
                <c:pt idx="6">
                  <c:v>407</c:v>
                </c:pt>
                <c:pt idx="7">
                  <c:v>409</c:v>
                </c:pt>
                <c:pt idx="8">
                  <c:v>415</c:v>
                </c:pt>
                <c:pt idx="9">
                  <c:v>415</c:v>
                </c:pt>
                <c:pt idx="10">
                  <c:v>430</c:v>
                </c:pt>
                <c:pt idx="11">
                  <c:v>417</c:v>
                </c:pt>
                <c:pt idx="12">
                  <c:v>414</c:v>
                </c:pt>
                <c:pt idx="13">
                  <c:v>420</c:v>
                </c:pt>
                <c:pt idx="14">
                  <c:v>449</c:v>
                </c:pt>
              </c:numCache>
            </c:numRef>
          </c:yVal>
        </c:ser>
        <c:axId val="60564224"/>
        <c:axId val="60566144"/>
      </c:scatterChart>
      <c:valAx>
        <c:axId val="60564224"/>
        <c:scaling>
          <c:orientation val="minMax"/>
          <c:max val="16"/>
        </c:scaling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Different Executions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566144"/>
        <c:crosses val="autoZero"/>
        <c:crossBetween val="midCat"/>
        <c:majorUnit val="2"/>
      </c:valAx>
      <c:valAx>
        <c:axId val="60566144"/>
        <c:scaling>
          <c:orientation val="minMax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Job completion time (in seconds)</a:t>
                </a:r>
              </a:p>
            </c:rich>
          </c:tx>
          <c:layout>
            <c:manualLayout>
              <c:xMode val="edge"/>
              <c:yMode val="edge"/>
              <c:x val="3.1925430239164207E-2"/>
              <c:y val="0.1617020768589879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564224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Replenishable Resources</a:t>
            </a:r>
          </a:p>
        </c:rich>
      </c:tx>
      <c:layout>
        <c:manualLayout>
          <c:xMode val="edge"/>
          <c:yMode val="edge"/>
          <c:x val="0.27051990376203022"/>
          <c:y val="1.3888888888888914E-2"/>
        </c:manualLayout>
      </c:layout>
    </c:title>
    <c:plotArea>
      <c:layout/>
      <c:scatterChart>
        <c:scatterStyle val="lineMarker"/>
        <c:ser>
          <c:idx val="2"/>
          <c:order val="2"/>
          <c:tx>
            <c:strRef>
              <c:f>'rep.csv'!$D$1</c:f>
              <c:strCache>
                <c:ptCount val="1"/>
                <c:pt idx="0">
                  <c:v>Lower Bound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800000"/>
              </a:solidFill>
              <a:ln>
                <a:noFill/>
              </a:ln>
            </c:spPr>
          </c:marker>
          <c:xVal>
            <c:numRef>
              <c:f>'rep.csv'!$A$2:$A$31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'rep.csv'!$D$2:$D$31</c:f>
              <c:numCache>
                <c:formatCode>General</c:formatCode>
                <c:ptCount val="30"/>
                <c:pt idx="0">
                  <c:v>1334.9929999999999</c:v>
                </c:pt>
                <c:pt idx="1">
                  <c:v>1338.752</c:v>
                </c:pt>
                <c:pt idx="2">
                  <c:v>1339.085</c:v>
                </c:pt>
                <c:pt idx="3">
                  <c:v>1341.1309999999999</c:v>
                </c:pt>
                <c:pt idx="4">
                  <c:v>1341.4639999999999</c:v>
                </c:pt>
                <c:pt idx="5">
                  <c:v>1341.797</c:v>
                </c:pt>
                <c:pt idx="6">
                  <c:v>1342.1299999999999</c:v>
                </c:pt>
                <c:pt idx="7">
                  <c:v>1344.1759999999999</c:v>
                </c:pt>
                <c:pt idx="8">
                  <c:v>1344.509</c:v>
                </c:pt>
                <c:pt idx="9">
                  <c:v>1346.5550000000001</c:v>
                </c:pt>
                <c:pt idx="10">
                  <c:v>1345.175</c:v>
                </c:pt>
                <c:pt idx="11">
                  <c:v>1347.221</c:v>
                </c:pt>
                <c:pt idx="12">
                  <c:v>1347.5539999999999</c:v>
                </c:pt>
                <c:pt idx="13">
                  <c:v>1349.6</c:v>
                </c:pt>
                <c:pt idx="14">
                  <c:v>1349.933</c:v>
                </c:pt>
                <c:pt idx="15">
                  <c:v>1350.2660000000001</c:v>
                </c:pt>
                <c:pt idx="16">
                  <c:v>1350.5989999999999</c:v>
                </c:pt>
                <c:pt idx="17">
                  <c:v>1352.645</c:v>
                </c:pt>
                <c:pt idx="18">
                  <c:v>1352.9780000000001</c:v>
                </c:pt>
                <c:pt idx="19">
                  <c:v>1355.0239999999999</c:v>
                </c:pt>
                <c:pt idx="20">
                  <c:v>1353.645</c:v>
                </c:pt>
                <c:pt idx="21">
                  <c:v>1355.6899999999998</c:v>
                </c:pt>
                <c:pt idx="22">
                  <c:v>1356.0239999999999</c:v>
                </c:pt>
                <c:pt idx="23">
                  <c:v>1358.069</c:v>
                </c:pt>
                <c:pt idx="24">
                  <c:v>1397.7939999999999</c:v>
                </c:pt>
                <c:pt idx="25">
                  <c:v>1447.7939999999999</c:v>
                </c:pt>
                <c:pt idx="26">
                  <c:v>1469.2150000000001</c:v>
                </c:pt>
                <c:pt idx="27">
                  <c:v>1519.2150000000001</c:v>
                </c:pt>
                <c:pt idx="28">
                  <c:v>1569.2150000000001</c:v>
                </c:pt>
                <c:pt idx="29">
                  <c:v>1619.2150000000001</c:v>
                </c:pt>
              </c:numCache>
            </c:numRef>
          </c:yVal>
        </c:ser>
        <c:ser>
          <c:idx val="3"/>
          <c:order val="3"/>
          <c:tx>
            <c:strRef>
              <c:f>'rep.csv'!$E$1</c:f>
              <c:strCache>
                <c:ptCount val="1"/>
                <c:pt idx="0">
                  <c:v>Measured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'rep.csv'!$A$2:$A$31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'rep.csv'!$E$2:$E$31</c:f>
              <c:numCache>
                <c:formatCode>General</c:formatCode>
                <c:ptCount val="30"/>
                <c:pt idx="0">
                  <c:v>1402.1712749999992</c:v>
                </c:pt>
                <c:pt idx="1">
                  <c:v>1405.9297250000009</c:v>
                </c:pt>
                <c:pt idx="2">
                  <c:v>1406.2628750000001</c:v>
                </c:pt>
                <c:pt idx="3">
                  <c:v>1408.3086750000009</c:v>
                </c:pt>
                <c:pt idx="4">
                  <c:v>1408.6418249999992</c:v>
                </c:pt>
                <c:pt idx="5">
                  <c:v>1408.9749750000001</c:v>
                </c:pt>
                <c:pt idx="6">
                  <c:v>1409.308125</c:v>
                </c:pt>
                <c:pt idx="7">
                  <c:v>1411.3539249999992</c:v>
                </c:pt>
                <c:pt idx="8">
                  <c:v>1411.687075</c:v>
                </c:pt>
                <c:pt idx="9">
                  <c:v>1413.7328750000001</c:v>
                </c:pt>
                <c:pt idx="10">
                  <c:v>1412.3533749999992</c:v>
                </c:pt>
                <c:pt idx="11">
                  <c:v>1414.399175</c:v>
                </c:pt>
                <c:pt idx="12">
                  <c:v>1414.7323249999993</c:v>
                </c:pt>
                <c:pt idx="13">
                  <c:v>1416.778125</c:v>
                </c:pt>
                <c:pt idx="14">
                  <c:v>1417.111275</c:v>
                </c:pt>
                <c:pt idx="15">
                  <c:v>1417.4444249999992</c:v>
                </c:pt>
                <c:pt idx="16">
                  <c:v>1417.7775750000012</c:v>
                </c:pt>
                <c:pt idx="17">
                  <c:v>1419.8233749999993</c:v>
                </c:pt>
                <c:pt idx="18">
                  <c:v>1420.1565250000001</c:v>
                </c:pt>
                <c:pt idx="19">
                  <c:v>1422.202325</c:v>
                </c:pt>
                <c:pt idx="20">
                  <c:v>1420.822825</c:v>
                </c:pt>
                <c:pt idx="21">
                  <c:v>1422.8686250000001</c:v>
                </c:pt>
                <c:pt idx="22">
                  <c:v>1423.2017750000009</c:v>
                </c:pt>
                <c:pt idx="23">
                  <c:v>1425.2475750000012</c:v>
                </c:pt>
                <c:pt idx="24">
                  <c:v>1464.4393650000009</c:v>
                </c:pt>
                <c:pt idx="25">
                  <c:v>1525.8358750000009</c:v>
                </c:pt>
                <c:pt idx="26">
                  <c:v>1532.9673750000009</c:v>
                </c:pt>
                <c:pt idx="27">
                  <c:v>1597.2568750000009</c:v>
                </c:pt>
                <c:pt idx="28">
                  <c:v>1647.2568750000009</c:v>
                </c:pt>
                <c:pt idx="29">
                  <c:v>1697.2568750000009</c:v>
                </c:pt>
              </c:numCache>
            </c:numRef>
          </c:yVal>
        </c:ser>
        <c:ser>
          <c:idx val="4"/>
          <c:order val="4"/>
          <c:tx>
            <c:strRef>
              <c:f>'rep.csv'!$F$1</c:f>
              <c:strCache>
                <c:ptCount val="1"/>
                <c:pt idx="0">
                  <c:v>Upper Bound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</c:spPr>
          </c:marker>
          <c:xVal>
            <c:numRef>
              <c:f>'rep.csv'!$A$2:$A$31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'rep.csv'!$F$2:$F$31</c:f>
              <c:numCache>
                <c:formatCode>General</c:formatCode>
                <c:ptCount val="30"/>
                <c:pt idx="0">
                  <c:v>1469.3489999999999</c:v>
                </c:pt>
                <c:pt idx="1">
                  <c:v>1473.1079999999999</c:v>
                </c:pt>
                <c:pt idx="2">
                  <c:v>1473.441</c:v>
                </c:pt>
                <c:pt idx="3">
                  <c:v>1475.4870000000001</c:v>
                </c:pt>
                <c:pt idx="4">
                  <c:v>1475.82</c:v>
                </c:pt>
                <c:pt idx="5">
                  <c:v>1476.1529999999998</c:v>
                </c:pt>
                <c:pt idx="6">
                  <c:v>1476.4860000000001</c:v>
                </c:pt>
                <c:pt idx="7">
                  <c:v>1478.5319999999999</c:v>
                </c:pt>
                <c:pt idx="8">
                  <c:v>1478.865</c:v>
                </c:pt>
                <c:pt idx="9">
                  <c:v>1480.9110000000001</c:v>
                </c:pt>
                <c:pt idx="10">
                  <c:v>1479.5319999999999</c:v>
                </c:pt>
                <c:pt idx="11">
                  <c:v>1481.577</c:v>
                </c:pt>
                <c:pt idx="12">
                  <c:v>1481.9110000000001</c:v>
                </c:pt>
                <c:pt idx="13">
                  <c:v>1483.9560000000001</c:v>
                </c:pt>
                <c:pt idx="14">
                  <c:v>1484.289</c:v>
                </c:pt>
                <c:pt idx="15">
                  <c:v>1484.6229999999998</c:v>
                </c:pt>
                <c:pt idx="16">
                  <c:v>1484.9560000000001</c:v>
                </c:pt>
                <c:pt idx="17">
                  <c:v>1487.002</c:v>
                </c:pt>
                <c:pt idx="18">
                  <c:v>1487.335</c:v>
                </c:pt>
                <c:pt idx="19">
                  <c:v>1489.3809999999999</c:v>
                </c:pt>
                <c:pt idx="20">
                  <c:v>1488.001</c:v>
                </c:pt>
                <c:pt idx="21">
                  <c:v>1490.047</c:v>
                </c:pt>
                <c:pt idx="22">
                  <c:v>1490.3799999999999</c:v>
                </c:pt>
                <c:pt idx="23">
                  <c:v>1492.4260000000008</c:v>
                </c:pt>
                <c:pt idx="24">
                  <c:v>1531.085</c:v>
                </c:pt>
                <c:pt idx="25">
                  <c:v>1603.8779999999999</c:v>
                </c:pt>
                <c:pt idx="26">
                  <c:v>1596.72</c:v>
                </c:pt>
                <c:pt idx="27">
                  <c:v>1675.299</c:v>
                </c:pt>
                <c:pt idx="28">
                  <c:v>1725.299</c:v>
                </c:pt>
                <c:pt idx="29">
                  <c:v>1775.299</c:v>
                </c:pt>
              </c:numCache>
            </c:numRef>
          </c:yVal>
        </c:ser>
        <c:axId val="69274240"/>
        <c:axId val="69305088"/>
      </c:scatterChart>
      <c:scatterChart>
        <c:scatterStyle val="smoothMarker"/>
        <c:ser>
          <c:idx val="0"/>
          <c:order val="0"/>
          <c:tx>
            <c:strRef>
              <c:f>'rep.csv'!$B$1</c:f>
              <c:strCache>
                <c:ptCount val="1"/>
                <c:pt idx="0">
                  <c:v>Lower Bound w/o failures</c:v>
                </c:pt>
              </c:strCache>
            </c:strRef>
          </c:tx>
          <c:spPr>
            <a:ln w="38100" cap="rnd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'rep.csv'!$A$2:$A$31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'rep.csv'!$B$2:$B$31</c:f>
              <c:numCache>
                <c:formatCode>General</c:formatCode>
                <c:ptCount val="30"/>
                <c:pt idx="0">
                  <c:v>1276</c:v>
                </c:pt>
                <c:pt idx="1">
                  <c:v>1276</c:v>
                </c:pt>
                <c:pt idx="2">
                  <c:v>1276</c:v>
                </c:pt>
                <c:pt idx="3">
                  <c:v>1276</c:v>
                </c:pt>
                <c:pt idx="4">
                  <c:v>1276</c:v>
                </c:pt>
                <c:pt idx="5">
                  <c:v>1276</c:v>
                </c:pt>
                <c:pt idx="6">
                  <c:v>1276</c:v>
                </c:pt>
                <c:pt idx="7">
                  <c:v>1276</c:v>
                </c:pt>
                <c:pt idx="8">
                  <c:v>1276</c:v>
                </c:pt>
                <c:pt idx="9">
                  <c:v>1276</c:v>
                </c:pt>
                <c:pt idx="10">
                  <c:v>1276</c:v>
                </c:pt>
                <c:pt idx="11">
                  <c:v>1276</c:v>
                </c:pt>
                <c:pt idx="12">
                  <c:v>1276</c:v>
                </c:pt>
                <c:pt idx="13">
                  <c:v>1276</c:v>
                </c:pt>
                <c:pt idx="14">
                  <c:v>1276</c:v>
                </c:pt>
                <c:pt idx="15">
                  <c:v>1276</c:v>
                </c:pt>
                <c:pt idx="16">
                  <c:v>1276</c:v>
                </c:pt>
                <c:pt idx="17">
                  <c:v>1276</c:v>
                </c:pt>
                <c:pt idx="18">
                  <c:v>1276</c:v>
                </c:pt>
                <c:pt idx="19">
                  <c:v>1276</c:v>
                </c:pt>
                <c:pt idx="20">
                  <c:v>1276</c:v>
                </c:pt>
                <c:pt idx="21">
                  <c:v>1276</c:v>
                </c:pt>
                <c:pt idx="22">
                  <c:v>1276</c:v>
                </c:pt>
                <c:pt idx="23">
                  <c:v>1276</c:v>
                </c:pt>
                <c:pt idx="24">
                  <c:v>1276</c:v>
                </c:pt>
                <c:pt idx="25">
                  <c:v>1276</c:v>
                </c:pt>
                <c:pt idx="26">
                  <c:v>1276</c:v>
                </c:pt>
                <c:pt idx="27">
                  <c:v>1276</c:v>
                </c:pt>
                <c:pt idx="28">
                  <c:v>1276</c:v>
                </c:pt>
                <c:pt idx="29">
                  <c:v>1276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'rep.csv'!$C$1</c:f>
              <c:strCache>
                <c:ptCount val="1"/>
                <c:pt idx="0">
                  <c:v>Upper Bound w/o failures</c:v>
                </c:pt>
              </c:strCache>
            </c:strRef>
          </c:tx>
          <c:spPr>
            <a:ln w="38100" cap="rnd" cmpd="sng" algn="ctr">
              <a:solidFill>
                <a:srgbClr val="9BBB59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'rep.csv'!$A$2:$A$31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'rep.csv'!$C$2:$C$31</c:f>
              <c:numCache>
                <c:formatCode>General</c:formatCode>
                <c:ptCount val="30"/>
                <c:pt idx="0">
                  <c:v>1411</c:v>
                </c:pt>
                <c:pt idx="1">
                  <c:v>1411</c:v>
                </c:pt>
                <c:pt idx="2">
                  <c:v>1411</c:v>
                </c:pt>
                <c:pt idx="3">
                  <c:v>1411</c:v>
                </c:pt>
                <c:pt idx="4">
                  <c:v>1411</c:v>
                </c:pt>
                <c:pt idx="5">
                  <c:v>1411</c:v>
                </c:pt>
                <c:pt idx="6">
                  <c:v>1411</c:v>
                </c:pt>
                <c:pt idx="7">
                  <c:v>1411</c:v>
                </c:pt>
                <c:pt idx="8">
                  <c:v>1411</c:v>
                </c:pt>
                <c:pt idx="9">
                  <c:v>1411</c:v>
                </c:pt>
                <c:pt idx="10">
                  <c:v>1411</c:v>
                </c:pt>
                <c:pt idx="11">
                  <c:v>1411</c:v>
                </c:pt>
                <c:pt idx="12">
                  <c:v>1411</c:v>
                </c:pt>
                <c:pt idx="13">
                  <c:v>1411</c:v>
                </c:pt>
                <c:pt idx="14">
                  <c:v>1411</c:v>
                </c:pt>
                <c:pt idx="15">
                  <c:v>1411</c:v>
                </c:pt>
                <c:pt idx="16">
                  <c:v>1411</c:v>
                </c:pt>
                <c:pt idx="17">
                  <c:v>1411</c:v>
                </c:pt>
                <c:pt idx="18">
                  <c:v>1411</c:v>
                </c:pt>
                <c:pt idx="19">
                  <c:v>1411</c:v>
                </c:pt>
                <c:pt idx="20">
                  <c:v>1411</c:v>
                </c:pt>
                <c:pt idx="21">
                  <c:v>1411</c:v>
                </c:pt>
                <c:pt idx="22">
                  <c:v>1411</c:v>
                </c:pt>
                <c:pt idx="23">
                  <c:v>1411</c:v>
                </c:pt>
                <c:pt idx="24">
                  <c:v>1411</c:v>
                </c:pt>
                <c:pt idx="25">
                  <c:v>1411</c:v>
                </c:pt>
                <c:pt idx="26">
                  <c:v>1411</c:v>
                </c:pt>
                <c:pt idx="27">
                  <c:v>1411</c:v>
                </c:pt>
                <c:pt idx="28">
                  <c:v>1411</c:v>
                </c:pt>
                <c:pt idx="29">
                  <c:v>1411</c:v>
                </c:pt>
              </c:numCache>
            </c:numRef>
          </c:yVal>
          <c:smooth val="1"/>
        </c:ser>
        <c:axId val="69274240"/>
        <c:axId val="69305088"/>
      </c:scatterChart>
      <c:valAx>
        <c:axId val="69274240"/>
        <c:scaling>
          <c:orientation val="minMax"/>
          <c:max val="1500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 of failure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9305088"/>
        <c:crosses val="autoZero"/>
        <c:crossBetween val="midCat"/>
      </c:valAx>
      <c:valAx>
        <c:axId val="69305088"/>
        <c:scaling>
          <c:orientation val="minMax"/>
          <c:min val="1200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Job completion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9274240"/>
        <c:crosses val="autoZero"/>
        <c:crossBetween val="midCat"/>
      </c:valAx>
    </c:plotArea>
    <c:legend>
      <c:legendPos val="b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Non-replenishable Resources</a:t>
            </a:r>
          </a:p>
        </c:rich>
      </c:tx>
      <c:layout>
        <c:manualLayout>
          <c:xMode val="edge"/>
          <c:yMode val="edge"/>
          <c:x val="0.20326334208224026"/>
          <c:y val="1.3888888888888914E-2"/>
        </c:manualLayout>
      </c:layout>
    </c:title>
    <c:plotArea>
      <c:layout/>
      <c:scatterChart>
        <c:scatterStyle val="lineMarker"/>
        <c:ser>
          <c:idx val="2"/>
          <c:order val="2"/>
          <c:tx>
            <c:strRef>
              <c:f>'rep.csv'!$K$1</c:f>
              <c:strCache>
                <c:ptCount val="1"/>
                <c:pt idx="0">
                  <c:v>Lower Bound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800000"/>
              </a:solidFill>
              <a:ln>
                <a:noFill/>
              </a:ln>
            </c:spPr>
          </c:marker>
          <c:xVal>
            <c:numRef>
              <c:f>'rep.csv'!$H$2:$H$31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'rep.csv'!$K$2:$K$31</c:f>
              <c:numCache>
                <c:formatCode>General</c:formatCode>
                <c:ptCount val="30"/>
                <c:pt idx="0">
                  <c:v>1356.009</c:v>
                </c:pt>
                <c:pt idx="1">
                  <c:v>1358.9839999999999</c:v>
                </c:pt>
                <c:pt idx="2">
                  <c:v>1358.4750000000001</c:v>
                </c:pt>
                <c:pt idx="3">
                  <c:v>1359.7080000000001</c:v>
                </c:pt>
                <c:pt idx="4">
                  <c:v>1359.2</c:v>
                </c:pt>
                <c:pt idx="5">
                  <c:v>1358.6909999999998</c:v>
                </c:pt>
                <c:pt idx="6">
                  <c:v>1358.1819999999998</c:v>
                </c:pt>
                <c:pt idx="7">
                  <c:v>1359.4150000000009</c:v>
                </c:pt>
                <c:pt idx="8">
                  <c:v>1358.9070000000008</c:v>
                </c:pt>
                <c:pt idx="9">
                  <c:v>1360.1399999999999</c:v>
                </c:pt>
                <c:pt idx="10">
                  <c:v>1357.8889999999999</c:v>
                </c:pt>
                <c:pt idx="11">
                  <c:v>1359.1219999999998</c:v>
                </c:pt>
                <c:pt idx="12">
                  <c:v>1358.6139999999998</c:v>
                </c:pt>
                <c:pt idx="13">
                  <c:v>1359.847</c:v>
                </c:pt>
                <c:pt idx="14">
                  <c:v>1359.338</c:v>
                </c:pt>
                <c:pt idx="15">
                  <c:v>1358.83</c:v>
                </c:pt>
                <c:pt idx="16">
                  <c:v>1358.3209999999999</c:v>
                </c:pt>
                <c:pt idx="17">
                  <c:v>1359.5539999999999</c:v>
                </c:pt>
                <c:pt idx="18">
                  <c:v>1359.0450000000001</c:v>
                </c:pt>
                <c:pt idx="19">
                  <c:v>1360.278</c:v>
                </c:pt>
                <c:pt idx="20">
                  <c:v>1358.028</c:v>
                </c:pt>
                <c:pt idx="21">
                  <c:v>1359.261</c:v>
                </c:pt>
                <c:pt idx="22">
                  <c:v>1358.752</c:v>
                </c:pt>
                <c:pt idx="23">
                  <c:v>1359.9850000000001</c:v>
                </c:pt>
                <c:pt idx="24">
                  <c:v>1397.7939999999999</c:v>
                </c:pt>
                <c:pt idx="25">
                  <c:v>1447.7939999999999</c:v>
                </c:pt>
                <c:pt idx="26">
                  <c:v>1469.2150000000001</c:v>
                </c:pt>
                <c:pt idx="27">
                  <c:v>1519.2150000000001</c:v>
                </c:pt>
                <c:pt idx="28">
                  <c:v>1569.2150000000001</c:v>
                </c:pt>
                <c:pt idx="29">
                  <c:v>1619.2150000000001</c:v>
                </c:pt>
              </c:numCache>
            </c:numRef>
          </c:yVal>
        </c:ser>
        <c:ser>
          <c:idx val="3"/>
          <c:order val="3"/>
          <c:tx>
            <c:strRef>
              <c:f>'rep.csv'!$L$1</c:f>
              <c:strCache>
                <c:ptCount val="1"/>
                <c:pt idx="0">
                  <c:v>Measured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1F497D"/>
              </a:solidFill>
              <a:ln>
                <a:noFill/>
              </a:ln>
            </c:spPr>
          </c:marker>
          <c:xVal>
            <c:numRef>
              <c:f>'rep.csv'!$H$2:$H$31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'rep.csv'!$L$2:$L$31</c:f>
              <c:numCache>
                <c:formatCode>General</c:formatCode>
                <c:ptCount val="30"/>
                <c:pt idx="0">
                  <c:v>1437.4625080000001</c:v>
                </c:pt>
                <c:pt idx="1">
                  <c:v>1440.4372030000009</c:v>
                </c:pt>
                <c:pt idx="2">
                  <c:v>1439.9285420000001</c:v>
                </c:pt>
                <c:pt idx="3">
                  <c:v>1441.1615590000001</c:v>
                </c:pt>
                <c:pt idx="4">
                  <c:v>1440.6528979999998</c:v>
                </c:pt>
                <c:pt idx="5">
                  <c:v>1440.1442369999984</c:v>
                </c:pt>
                <c:pt idx="6">
                  <c:v>1439.6355760000001</c:v>
                </c:pt>
                <c:pt idx="7">
                  <c:v>1440.8685930000001</c:v>
                </c:pt>
                <c:pt idx="8">
                  <c:v>1440.3599319999998</c:v>
                </c:pt>
                <c:pt idx="9">
                  <c:v>1441.5929489999992</c:v>
                </c:pt>
                <c:pt idx="10">
                  <c:v>1439.3426099999999</c:v>
                </c:pt>
                <c:pt idx="11">
                  <c:v>1440.5756270000008</c:v>
                </c:pt>
                <c:pt idx="12">
                  <c:v>1440.0669660000001</c:v>
                </c:pt>
                <c:pt idx="13">
                  <c:v>1441.2999830000001</c:v>
                </c:pt>
                <c:pt idx="14">
                  <c:v>1440.7913219999998</c:v>
                </c:pt>
                <c:pt idx="15">
                  <c:v>1440.2826610000009</c:v>
                </c:pt>
                <c:pt idx="16">
                  <c:v>1439.7739999999999</c:v>
                </c:pt>
                <c:pt idx="17">
                  <c:v>1441.0070170000001</c:v>
                </c:pt>
                <c:pt idx="18">
                  <c:v>1440.4983560000001</c:v>
                </c:pt>
                <c:pt idx="19">
                  <c:v>1441.7313730000001</c:v>
                </c:pt>
                <c:pt idx="20">
                  <c:v>1439.4810339999999</c:v>
                </c:pt>
                <c:pt idx="21">
                  <c:v>1440.7140510000008</c:v>
                </c:pt>
                <c:pt idx="22">
                  <c:v>1440.2053900000001</c:v>
                </c:pt>
                <c:pt idx="23">
                  <c:v>1441.4384070000001</c:v>
                </c:pt>
                <c:pt idx="24">
                  <c:v>1478.728865000001</c:v>
                </c:pt>
                <c:pt idx="25">
                  <c:v>1525.8358750000009</c:v>
                </c:pt>
                <c:pt idx="26">
                  <c:v>1532.9673750000009</c:v>
                </c:pt>
                <c:pt idx="27">
                  <c:v>1597.2568750000009</c:v>
                </c:pt>
                <c:pt idx="28">
                  <c:v>1647.2568750000009</c:v>
                </c:pt>
                <c:pt idx="29">
                  <c:v>1697.2568750000009</c:v>
                </c:pt>
              </c:numCache>
            </c:numRef>
          </c:yVal>
        </c:ser>
        <c:ser>
          <c:idx val="4"/>
          <c:order val="4"/>
          <c:tx>
            <c:strRef>
              <c:f>'rep.csv'!$M$1</c:f>
              <c:strCache>
                <c:ptCount val="1"/>
                <c:pt idx="0">
                  <c:v>Upper Bound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4F6228"/>
              </a:solidFill>
              <a:ln>
                <a:noFill/>
              </a:ln>
            </c:spPr>
          </c:marker>
          <c:xVal>
            <c:numRef>
              <c:f>'rep.csv'!$H$2:$H$31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'rep.csv'!$M$2:$M$31</c:f>
              <c:numCache>
                <c:formatCode>General</c:formatCode>
                <c:ptCount val="30"/>
                <c:pt idx="0">
                  <c:v>1518.9160000000008</c:v>
                </c:pt>
                <c:pt idx="1">
                  <c:v>1521.8899999999999</c:v>
                </c:pt>
                <c:pt idx="2">
                  <c:v>1521.3819999999998</c:v>
                </c:pt>
                <c:pt idx="3">
                  <c:v>1522.615</c:v>
                </c:pt>
                <c:pt idx="4">
                  <c:v>1522.106</c:v>
                </c:pt>
                <c:pt idx="5">
                  <c:v>1521.597</c:v>
                </c:pt>
                <c:pt idx="6">
                  <c:v>1521.0889999999999</c:v>
                </c:pt>
                <c:pt idx="7">
                  <c:v>1522.3219999999999</c:v>
                </c:pt>
                <c:pt idx="8">
                  <c:v>1521.8129999999999</c:v>
                </c:pt>
                <c:pt idx="9">
                  <c:v>1523.046</c:v>
                </c:pt>
                <c:pt idx="10">
                  <c:v>1520.796</c:v>
                </c:pt>
                <c:pt idx="11">
                  <c:v>1522.029</c:v>
                </c:pt>
                <c:pt idx="12">
                  <c:v>1521.52</c:v>
                </c:pt>
                <c:pt idx="13">
                  <c:v>1522.7529999999999</c:v>
                </c:pt>
                <c:pt idx="14">
                  <c:v>1522.2439999999999</c:v>
                </c:pt>
                <c:pt idx="15">
                  <c:v>1521.7360000000001</c:v>
                </c:pt>
                <c:pt idx="16">
                  <c:v>1521.2270000000001</c:v>
                </c:pt>
                <c:pt idx="17">
                  <c:v>1522.46</c:v>
                </c:pt>
                <c:pt idx="18">
                  <c:v>1521.952</c:v>
                </c:pt>
                <c:pt idx="19">
                  <c:v>1523.1849999999993</c:v>
                </c:pt>
                <c:pt idx="20">
                  <c:v>1520.934</c:v>
                </c:pt>
                <c:pt idx="21">
                  <c:v>1522.1669999999999</c:v>
                </c:pt>
                <c:pt idx="22">
                  <c:v>1521.6589999999999</c:v>
                </c:pt>
                <c:pt idx="23">
                  <c:v>1522.8919999999998</c:v>
                </c:pt>
                <c:pt idx="24">
                  <c:v>1559.6639999999998</c:v>
                </c:pt>
                <c:pt idx="25">
                  <c:v>1603.8779999999999</c:v>
                </c:pt>
                <c:pt idx="26">
                  <c:v>1596.72</c:v>
                </c:pt>
                <c:pt idx="27">
                  <c:v>1675.299</c:v>
                </c:pt>
                <c:pt idx="28">
                  <c:v>1725.299</c:v>
                </c:pt>
                <c:pt idx="29">
                  <c:v>1775.299</c:v>
                </c:pt>
              </c:numCache>
            </c:numRef>
          </c:yVal>
        </c:ser>
        <c:axId val="69325184"/>
        <c:axId val="69327104"/>
      </c:scatterChart>
      <c:scatterChart>
        <c:scatterStyle val="smoothMarker"/>
        <c:ser>
          <c:idx val="0"/>
          <c:order val="0"/>
          <c:tx>
            <c:strRef>
              <c:f>'rep.csv'!$I$1</c:f>
              <c:strCache>
                <c:ptCount val="1"/>
                <c:pt idx="0">
                  <c:v>Lower Bound w/o failures</c:v>
                </c:pt>
              </c:strCache>
            </c:strRef>
          </c:tx>
          <c:spPr>
            <a:ln w="38100" cap="rnd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'rep.csv'!$H$2:$H$31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'rep.csv'!$I$2:$I$31</c:f>
              <c:numCache>
                <c:formatCode>General</c:formatCode>
                <c:ptCount val="30"/>
                <c:pt idx="0">
                  <c:v>1276</c:v>
                </c:pt>
                <c:pt idx="1">
                  <c:v>1276</c:v>
                </c:pt>
                <c:pt idx="2">
                  <c:v>1276</c:v>
                </c:pt>
                <c:pt idx="3">
                  <c:v>1276</c:v>
                </c:pt>
                <c:pt idx="4">
                  <c:v>1276</c:v>
                </c:pt>
                <c:pt idx="5">
                  <c:v>1276</c:v>
                </c:pt>
                <c:pt idx="6">
                  <c:v>1276</c:v>
                </c:pt>
                <c:pt idx="7">
                  <c:v>1276</c:v>
                </c:pt>
                <c:pt idx="8">
                  <c:v>1276</c:v>
                </c:pt>
                <c:pt idx="9">
                  <c:v>1276</c:v>
                </c:pt>
                <c:pt idx="10">
                  <c:v>1276</c:v>
                </c:pt>
                <c:pt idx="11">
                  <c:v>1276</c:v>
                </c:pt>
                <c:pt idx="12">
                  <c:v>1276</c:v>
                </c:pt>
                <c:pt idx="13">
                  <c:v>1276</c:v>
                </c:pt>
                <c:pt idx="14">
                  <c:v>1276</c:v>
                </c:pt>
                <c:pt idx="15">
                  <c:v>1276</c:v>
                </c:pt>
                <c:pt idx="16">
                  <c:v>1276</c:v>
                </c:pt>
                <c:pt idx="17">
                  <c:v>1276</c:v>
                </c:pt>
                <c:pt idx="18">
                  <c:v>1276</c:v>
                </c:pt>
                <c:pt idx="19">
                  <c:v>1276</c:v>
                </c:pt>
                <c:pt idx="20">
                  <c:v>1276</c:v>
                </c:pt>
                <c:pt idx="21">
                  <c:v>1276</c:v>
                </c:pt>
                <c:pt idx="22">
                  <c:v>1276</c:v>
                </c:pt>
                <c:pt idx="23">
                  <c:v>1276</c:v>
                </c:pt>
                <c:pt idx="24">
                  <c:v>1276</c:v>
                </c:pt>
                <c:pt idx="25">
                  <c:v>1276</c:v>
                </c:pt>
                <c:pt idx="26">
                  <c:v>1276</c:v>
                </c:pt>
                <c:pt idx="27">
                  <c:v>1276</c:v>
                </c:pt>
                <c:pt idx="28">
                  <c:v>1276</c:v>
                </c:pt>
                <c:pt idx="29">
                  <c:v>1276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'rep.csv'!$J$1</c:f>
              <c:strCache>
                <c:ptCount val="1"/>
                <c:pt idx="0">
                  <c:v>Upper Bound w/o failures</c:v>
                </c:pt>
              </c:strCache>
            </c:strRef>
          </c:tx>
          <c:spPr>
            <a:ln w="38100" cap="rnd" cmpd="sng" algn="ctr">
              <a:solidFill>
                <a:srgbClr val="4F6228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ymbol val="none"/>
          </c:marker>
          <c:xVal>
            <c:numRef>
              <c:f>'rep.csv'!$H$2:$H$31</c:f>
              <c:numCache>
                <c:formatCode>General</c:formatCode>
                <c:ptCount val="3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  <c:pt idx="15">
                  <c:v>800</c:v>
                </c:pt>
                <c:pt idx="16">
                  <c:v>850</c:v>
                </c:pt>
                <c:pt idx="17">
                  <c:v>900</c:v>
                </c:pt>
                <c:pt idx="18">
                  <c:v>950</c:v>
                </c:pt>
                <c:pt idx="19">
                  <c:v>1000</c:v>
                </c:pt>
                <c:pt idx="20">
                  <c:v>1050</c:v>
                </c:pt>
                <c:pt idx="21">
                  <c:v>1100</c:v>
                </c:pt>
                <c:pt idx="22">
                  <c:v>1150</c:v>
                </c:pt>
                <c:pt idx="23">
                  <c:v>1200</c:v>
                </c:pt>
                <c:pt idx="24">
                  <c:v>1250</c:v>
                </c:pt>
                <c:pt idx="25">
                  <c:v>1300</c:v>
                </c:pt>
                <c:pt idx="26">
                  <c:v>1350</c:v>
                </c:pt>
                <c:pt idx="27">
                  <c:v>1400</c:v>
                </c:pt>
                <c:pt idx="28">
                  <c:v>1450</c:v>
                </c:pt>
                <c:pt idx="29">
                  <c:v>1500</c:v>
                </c:pt>
              </c:numCache>
            </c:numRef>
          </c:xVal>
          <c:yVal>
            <c:numRef>
              <c:f>'rep.csv'!$J$2:$J$31</c:f>
              <c:numCache>
                <c:formatCode>General</c:formatCode>
                <c:ptCount val="30"/>
                <c:pt idx="0">
                  <c:v>1411</c:v>
                </c:pt>
                <c:pt idx="1">
                  <c:v>1411</c:v>
                </c:pt>
                <c:pt idx="2">
                  <c:v>1411</c:v>
                </c:pt>
                <c:pt idx="3">
                  <c:v>1411</c:v>
                </c:pt>
                <c:pt idx="4">
                  <c:v>1411</c:v>
                </c:pt>
                <c:pt idx="5">
                  <c:v>1411</c:v>
                </c:pt>
                <c:pt idx="6">
                  <c:v>1411</c:v>
                </c:pt>
                <c:pt idx="7">
                  <c:v>1411</c:v>
                </c:pt>
                <c:pt idx="8">
                  <c:v>1411</c:v>
                </c:pt>
                <c:pt idx="9">
                  <c:v>1411</c:v>
                </c:pt>
                <c:pt idx="10">
                  <c:v>1411</c:v>
                </c:pt>
                <c:pt idx="11">
                  <c:v>1411</c:v>
                </c:pt>
                <c:pt idx="12">
                  <c:v>1411</c:v>
                </c:pt>
                <c:pt idx="13">
                  <c:v>1411</c:v>
                </c:pt>
                <c:pt idx="14">
                  <c:v>1411</c:v>
                </c:pt>
                <c:pt idx="15">
                  <c:v>1411</c:v>
                </c:pt>
                <c:pt idx="16">
                  <c:v>1411</c:v>
                </c:pt>
                <c:pt idx="17">
                  <c:v>1411</c:v>
                </c:pt>
                <c:pt idx="18">
                  <c:v>1411</c:v>
                </c:pt>
                <c:pt idx="19">
                  <c:v>1411</c:v>
                </c:pt>
                <c:pt idx="20">
                  <c:v>1411</c:v>
                </c:pt>
                <c:pt idx="21">
                  <c:v>1411</c:v>
                </c:pt>
                <c:pt idx="22">
                  <c:v>1411</c:v>
                </c:pt>
                <c:pt idx="23">
                  <c:v>1411</c:v>
                </c:pt>
                <c:pt idx="24">
                  <c:v>1411</c:v>
                </c:pt>
                <c:pt idx="25">
                  <c:v>1411</c:v>
                </c:pt>
                <c:pt idx="26">
                  <c:v>1411</c:v>
                </c:pt>
                <c:pt idx="27">
                  <c:v>1411</c:v>
                </c:pt>
                <c:pt idx="28">
                  <c:v>1411</c:v>
                </c:pt>
                <c:pt idx="29">
                  <c:v>1411</c:v>
                </c:pt>
              </c:numCache>
            </c:numRef>
          </c:yVal>
          <c:smooth val="1"/>
        </c:ser>
        <c:axId val="69325184"/>
        <c:axId val="69327104"/>
      </c:scatterChart>
      <c:valAx>
        <c:axId val="69325184"/>
        <c:scaling>
          <c:orientation val="minMax"/>
          <c:max val="1500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 of failure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9327104"/>
        <c:crosses val="autoZero"/>
        <c:crossBetween val="midCat"/>
      </c:valAx>
      <c:valAx>
        <c:axId val="69327104"/>
        <c:scaling>
          <c:orientation val="minMax"/>
          <c:min val="1200"/>
        </c:scaling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Job completion 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9325184"/>
        <c:crosses val="autoZero"/>
        <c:crossBetween val="midCat"/>
      </c:valAx>
    </c:plotArea>
    <c:legend>
      <c:legendPos val="b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v>Lower bound based</c:v>
          </c:tx>
          <c:spPr>
            <a:solidFill>
              <a:srgbClr val="00B0F0"/>
            </a:solidFill>
          </c:spPr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Sheet1!$A$1:$A$4</c:f>
              <c:numCache>
                <c:formatCode>General</c:formatCode>
                <c:ptCount val="4"/>
                <c:pt idx="0">
                  <c:v>282</c:v>
                </c:pt>
                <c:pt idx="1">
                  <c:v>325</c:v>
                </c:pt>
                <c:pt idx="2">
                  <c:v>407</c:v>
                </c:pt>
                <c:pt idx="3">
                  <c:v>451</c:v>
                </c:pt>
              </c:numCache>
            </c:numRef>
          </c:val>
        </c:ser>
        <c:ser>
          <c:idx val="1"/>
          <c:order val="1"/>
          <c:tx>
            <c:v>Average bound based</c:v>
          </c:tx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244</c:v>
                </c:pt>
                <c:pt idx="1">
                  <c:v>280</c:v>
                </c:pt>
                <c:pt idx="2">
                  <c:v>365</c:v>
                </c:pt>
                <c:pt idx="3">
                  <c:v>411</c:v>
                </c:pt>
              </c:numCache>
            </c:numRef>
          </c:val>
        </c:ser>
        <c:ser>
          <c:idx val="2"/>
          <c:order val="2"/>
          <c:tx>
            <c:v>Upper bound based</c:v>
          </c:tx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Sheet1!$C$1:$C$4</c:f>
              <c:numCache>
                <c:formatCode>General</c:formatCode>
                <c:ptCount val="4"/>
                <c:pt idx="0">
                  <c:v>228</c:v>
                </c:pt>
                <c:pt idx="1">
                  <c:v>257</c:v>
                </c:pt>
                <c:pt idx="2">
                  <c:v>303</c:v>
                </c:pt>
                <c:pt idx="3">
                  <c:v>364</c:v>
                </c:pt>
              </c:numCache>
            </c:numRef>
          </c:val>
        </c:ser>
        <c:ser>
          <c:idx val="3"/>
          <c:order val="3"/>
          <c:tx>
            <c:v>SLO (deadline)</c:v>
          </c:tx>
          <c:cat>
            <c:strRef>
              <c:f>Sheet1!$E$1:$E$4</c:f>
              <c:strCache>
                <c:ptCount val="4"/>
                <c:pt idx="0">
                  <c:v>SLO=240s</c:v>
                </c:pt>
                <c:pt idx="1">
                  <c:v>SLO=300s</c:v>
                </c:pt>
                <c:pt idx="2">
                  <c:v>SLO=360s</c:v>
                </c:pt>
                <c:pt idx="3">
                  <c:v>SLO=420s</c:v>
                </c:pt>
              </c:strCache>
            </c:strRef>
          </c:cat>
          <c:val>
            <c:numRef>
              <c:f>Sheet1!$D$1:$D$4</c:f>
              <c:numCache>
                <c:formatCode>General</c:formatCode>
                <c:ptCount val="4"/>
                <c:pt idx="0">
                  <c:v>240</c:v>
                </c:pt>
                <c:pt idx="1">
                  <c:v>300</c:v>
                </c:pt>
                <c:pt idx="2">
                  <c:v>360</c:v>
                </c:pt>
                <c:pt idx="3">
                  <c:v>420</c:v>
                </c:pt>
              </c:numCache>
            </c:numRef>
          </c:val>
        </c:ser>
        <c:axId val="69387392"/>
        <c:axId val="69388928"/>
      </c:barChart>
      <c:catAx>
        <c:axId val="6938739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388928"/>
        <c:crosses val="autoZero"/>
        <c:auto val="1"/>
        <c:lblAlgn val="ctr"/>
        <c:lblOffset val="100"/>
      </c:catAx>
      <c:valAx>
        <c:axId val="693889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93873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solidFill>
      <a:schemeClr val="bg1"/>
    </a:solidFill>
    <a:effectLst>
      <a:outerShdw blurRad="50800" dist="38100" dir="2700000" algn="br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4E261-904B-C248-8232-32F33F6E9B77}" type="doc">
      <dgm:prSet loTypeId="urn:microsoft.com/office/officeart/2005/8/layout/lProcess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C4736FB-B27B-1348-80B0-9CDDF96199B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/>
            <a:t>Map Stage</a:t>
          </a:r>
          <a:endParaRPr lang="en-US" sz="2400" dirty="0"/>
        </a:p>
      </dgm:t>
    </dgm:pt>
    <dgm:pt modelId="{2298C101-0378-3E42-9F88-AA569B0DC47A}" type="parTrans" cxnId="{052D86C9-01F1-3A42-987F-937ED1318A92}">
      <dgm:prSet/>
      <dgm:spPr/>
      <dgm:t>
        <a:bodyPr/>
        <a:lstStyle/>
        <a:p>
          <a:endParaRPr lang="en-US" sz="1800"/>
        </a:p>
      </dgm:t>
    </dgm:pt>
    <dgm:pt modelId="{FCEEB63E-9DF1-FF40-B172-EA7044FC7BB5}" type="sibTrans" cxnId="{052D86C9-01F1-3A42-987F-937ED1318A92}">
      <dgm:prSet/>
      <dgm:spPr/>
      <dgm:t>
        <a:bodyPr/>
        <a:lstStyle/>
        <a:p>
          <a:endParaRPr lang="en-US" sz="1800"/>
        </a:p>
      </dgm:t>
    </dgm:pt>
    <dgm:pt modelId="{3878BD31-D939-7C48-AF3B-5BC79D98B63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M</a:t>
          </a:r>
          <a:r>
            <a:rPr lang="en-US" sz="2000" baseline="-25000" dirty="0" err="1" smtClean="0"/>
            <a:t>min,avg,max</a:t>
          </a:r>
          <a:endParaRPr lang="en-US" sz="2000" baseline="-25000" dirty="0"/>
        </a:p>
      </dgm:t>
    </dgm:pt>
    <dgm:pt modelId="{258182F4-D209-E048-B583-33EE10443E38}" type="parTrans" cxnId="{05EAA15D-C23E-3148-B4EE-1EAEF4CB5435}">
      <dgm:prSet/>
      <dgm:spPr/>
      <dgm:t>
        <a:bodyPr/>
        <a:lstStyle/>
        <a:p>
          <a:endParaRPr lang="en-US" sz="1800"/>
        </a:p>
      </dgm:t>
    </dgm:pt>
    <dgm:pt modelId="{A38A8802-67FE-7B41-A0B1-368232275107}" type="sibTrans" cxnId="{05EAA15D-C23E-3148-B4EE-1EAEF4CB5435}">
      <dgm:prSet/>
      <dgm:spPr/>
      <dgm:t>
        <a:bodyPr/>
        <a:lstStyle/>
        <a:p>
          <a:endParaRPr lang="en-US" sz="1800"/>
        </a:p>
      </dgm:t>
    </dgm:pt>
    <dgm:pt modelId="{FAC62E9E-2DC5-7247-8B5F-580D37ABBEC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/>
            <a:t>Reduce Stage</a:t>
          </a:r>
          <a:endParaRPr lang="en-US" sz="2400" dirty="0"/>
        </a:p>
      </dgm:t>
    </dgm:pt>
    <dgm:pt modelId="{1D51CD72-EE76-6B45-AE0F-AC48DBF94F9A}" type="parTrans" cxnId="{998D3BF3-8EC4-B048-8B02-B5A2FBA17BD6}">
      <dgm:prSet/>
      <dgm:spPr/>
      <dgm:t>
        <a:bodyPr/>
        <a:lstStyle/>
        <a:p>
          <a:endParaRPr lang="en-US" sz="1800"/>
        </a:p>
      </dgm:t>
    </dgm:pt>
    <dgm:pt modelId="{20F3FE57-1373-8E45-AFCA-305AABFD2204}" type="sibTrans" cxnId="{998D3BF3-8EC4-B048-8B02-B5A2FBA17BD6}">
      <dgm:prSet/>
      <dgm:spPr/>
      <dgm:t>
        <a:bodyPr/>
        <a:lstStyle/>
        <a:p>
          <a:endParaRPr lang="en-US" sz="1800"/>
        </a:p>
      </dgm:t>
    </dgm:pt>
    <dgm:pt modelId="{2DE772ED-EAAC-7846-9D92-BB2EF554E7F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Shuffle/</a:t>
          </a:r>
          <a:r>
            <a:rPr lang="en-US" sz="1800" dirty="0" err="1" smtClean="0"/>
            <a:t>Sort</a:t>
          </a:r>
          <a:r>
            <a:rPr lang="en-US" sz="1800" baseline="-25000" dirty="0" err="1" smtClean="0"/>
            <a:t>avg,max</a:t>
          </a:r>
          <a:endParaRPr lang="en-US" sz="1800" baseline="-25000" dirty="0"/>
        </a:p>
      </dgm:t>
    </dgm:pt>
    <dgm:pt modelId="{7B3926BF-9EE9-AC4C-A480-A3B803FF46BB}" type="parTrans" cxnId="{AAEF4A68-4559-554B-87F8-B7E80415EE27}">
      <dgm:prSet/>
      <dgm:spPr/>
      <dgm:t>
        <a:bodyPr/>
        <a:lstStyle/>
        <a:p>
          <a:endParaRPr lang="en-US" sz="1800"/>
        </a:p>
      </dgm:t>
    </dgm:pt>
    <dgm:pt modelId="{F2F5EE69-C53F-B145-88F0-AB3C7A604292}" type="sibTrans" cxnId="{AAEF4A68-4559-554B-87F8-B7E80415EE27}">
      <dgm:prSet/>
      <dgm:spPr/>
      <dgm:t>
        <a:bodyPr/>
        <a:lstStyle/>
        <a:p>
          <a:endParaRPr lang="en-US" sz="1800"/>
        </a:p>
      </dgm:t>
    </dgm:pt>
    <dgm:pt modelId="{1581A35A-C9D3-984A-8A56-E1414302A02A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 smtClean="0"/>
            <a:t>AvgInputSize</a:t>
          </a:r>
          <a:endParaRPr lang="en-US" sz="2000" dirty="0"/>
        </a:p>
      </dgm:t>
    </dgm:pt>
    <dgm:pt modelId="{398D69E0-7CE9-1945-B2AC-3B81F56DA906}" type="parTrans" cxnId="{313588B8-DEE9-BA4C-A016-EB728CDD21B7}">
      <dgm:prSet/>
      <dgm:spPr/>
      <dgm:t>
        <a:bodyPr/>
        <a:lstStyle/>
        <a:p>
          <a:endParaRPr lang="en-US" sz="1800"/>
        </a:p>
      </dgm:t>
    </dgm:pt>
    <dgm:pt modelId="{493FDB0D-2650-5B4E-B289-CDEC569904BE}" type="sibTrans" cxnId="{313588B8-DEE9-BA4C-A016-EB728CDD21B7}">
      <dgm:prSet/>
      <dgm:spPr/>
      <dgm:t>
        <a:bodyPr/>
        <a:lstStyle/>
        <a:p>
          <a:endParaRPr lang="en-US" sz="1800"/>
        </a:p>
      </dgm:t>
    </dgm:pt>
    <dgm:pt modelId="{332D078A-B68C-674A-9669-D2F96B77EAC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Selectivity</a:t>
          </a:r>
          <a:endParaRPr lang="en-US" sz="2000" dirty="0"/>
        </a:p>
      </dgm:t>
    </dgm:pt>
    <dgm:pt modelId="{70D6B42D-C79F-0746-8A40-111A223CA7B5}" type="parTrans" cxnId="{E32E125A-4637-7E46-B37F-3A8C518D428C}">
      <dgm:prSet/>
      <dgm:spPr/>
      <dgm:t>
        <a:bodyPr/>
        <a:lstStyle/>
        <a:p>
          <a:endParaRPr lang="en-US" sz="1800"/>
        </a:p>
      </dgm:t>
    </dgm:pt>
    <dgm:pt modelId="{9234711A-D67F-F242-B5AB-FC757AE45CC9}" type="sibTrans" cxnId="{E32E125A-4637-7E46-B37F-3A8C518D428C}">
      <dgm:prSet/>
      <dgm:spPr/>
      <dgm:t>
        <a:bodyPr/>
        <a:lstStyle/>
        <a:p>
          <a:endParaRPr lang="en-US" sz="1800"/>
        </a:p>
      </dgm:t>
    </dgm:pt>
    <dgm:pt modelId="{9D999FFC-B274-674C-BC04-5384CAB78629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/>
            <a:t>Reduce</a:t>
          </a:r>
          <a:r>
            <a:rPr lang="en-US" sz="1800" baseline="-25000" dirty="0" err="1" smtClean="0"/>
            <a:t>avg,max</a:t>
          </a:r>
          <a:endParaRPr lang="en-US" sz="1800" baseline="-25000" dirty="0"/>
        </a:p>
      </dgm:t>
    </dgm:pt>
    <dgm:pt modelId="{29971204-4715-FA44-A4F7-13B63F75B771}" type="parTrans" cxnId="{75F7CD2D-AE91-8540-98B3-E9DD2D6BD797}">
      <dgm:prSet/>
      <dgm:spPr/>
      <dgm:t>
        <a:bodyPr/>
        <a:lstStyle/>
        <a:p>
          <a:endParaRPr lang="en-US" sz="1800"/>
        </a:p>
      </dgm:t>
    </dgm:pt>
    <dgm:pt modelId="{939B5CBA-DA37-A041-8D20-C90D09334583}" type="sibTrans" cxnId="{75F7CD2D-AE91-8540-98B3-E9DD2D6BD797}">
      <dgm:prSet/>
      <dgm:spPr/>
      <dgm:t>
        <a:bodyPr/>
        <a:lstStyle/>
        <a:p>
          <a:endParaRPr lang="en-US" sz="1800"/>
        </a:p>
      </dgm:t>
    </dgm:pt>
    <dgm:pt modelId="{3C3BFA5D-6E39-124D-857B-A6AE8848EF7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Selectivity</a:t>
          </a:r>
          <a:endParaRPr lang="en-US" sz="1800" dirty="0"/>
        </a:p>
      </dgm:t>
    </dgm:pt>
    <dgm:pt modelId="{86BFC689-5DF8-324B-A61A-1C633BDB8A89}" type="parTrans" cxnId="{677B82D9-5DEA-7545-8E7B-0ACE15C54FEE}">
      <dgm:prSet/>
      <dgm:spPr/>
      <dgm:t>
        <a:bodyPr/>
        <a:lstStyle/>
        <a:p>
          <a:endParaRPr lang="en-US" sz="1800"/>
        </a:p>
      </dgm:t>
    </dgm:pt>
    <dgm:pt modelId="{00C8C727-1EF2-E04D-A3BF-AEEA69630D25}" type="sibTrans" cxnId="{677B82D9-5DEA-7545-8E7B-0ACE15C54FEE}">
      <dgm:prSet/>
      <dgm:spPr/>
      <dgm:t>
        <a:bodyPr/>
        <a:lstStyle/>
        <a:p>
          <a:endParaRPr lang="en-US" sz="1800"/>
        </a:p>
      </dgm:t>
    </dgm:pt>
    <dgm:pt modelId="{D1D3A283-6DC3-254A-8B26-353A5418AFA4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err="1" smtClean="0"/>
            <a:t>AvgInputSize</a:t>
          </a:r>
          <a:endParaRPr lang="en-US" sz="1800" dirty="0"/>
        </a:p>
      </dgm:t>
    </dgm:pt>
    <dgm:pt modelId="{C68D1DD6-4B64-1041-90BB-ED67F4EA6024}" type="parTrans" cxnId="{45147274-1D04-6F4D-9351-36DFBAC1BDFD}">
      <dgm:prSet/>
      <dgm:spPr/>
      <dgm:t>
        <a:bodyPr/>
        <a:lstStyle/>
        <a:p>
          <a:endParaRPr lang="en-US" sz="1800"/>
        </a:p>
      </dgm:t>
    </dgm:pt>
    <dgm:pt modelId="{FC449165-5E16-454E-87C3-6DEDDC268562}" type="sibTrans" cxnId="{45147274-1D04-6F4D-9351-36DFBAC1BDFD}">
      <dgm:prSet/>
      <dgm:spPr/>
      <dgm:t>
        <a:bodyPr/>
        <a:lstStyle/>
        <a:p>
          <a:endParaRPr lang="en-US" sz="1800"/>
        </a:p>
      </dgm:t>
    </dgm:pt>
    <dgm:pt modelId="{291FD072-7DC2-6A4E-A0A9-6733F5970D54}" type="pres">
      <dgm:prSet presAssocID="{CCD4E261-904B-C248-8232-32F33F6E9B7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BA9E2-B52E-3D4C-8EEE-4657CF401B0E}" type="pres">
      <dgm:prSet presAssocID="{7C4736FB-B27B-1348-80B0-9CDDF96199B3}" presName="compNode" presStyleCnt="0"/>
      <dgm:spPr/>
    </dgm:pt>
    <dgm:pt modelId="{E85D4A8A-16BA-6D40-A3E1-037DDDDBE3E5}" type="pres">
      <dgm:prSet presAssocID="{7C4736FB-B27B-1348-80B0-9CDDF96199B3}" presName="aNode" presStyleLbl="bgShp" presStyleIdx="0" presStyleCnt="2" custLinFactNeighborX="-104"/>
      <dgm:spPr/>
      <dgm:t>
        <a:bodyPr/>
        <a:lstStyle/>
        <a:p>
          <a:endParaRPr lang="en-US"/>
        </a:p>
      </dgm:t>
    </dgm:pt>
    <dgm:pt modelId="{67A7C825-F1EE-7D4B-B930-B15685A1B5C1}" type="pres">
      <dgm:prSet presAssocID="{7C4736FB-B27B-1348-80B0-9CDDF96199B3}" presName="textNode" presStyleLbl="bgShp" presStyleIdx="0" presStyleCnt="2"/>
      <dgm:spPr/>
      <dgm:t>
        <a:bodyPr/>
        <a:lstStyle/>
        <a:p>
          <a:endParaRPr lang="en-US"/>
        </a:p>
      </dgm:t>
    </dgm:pt>
    <dgm:pt modelId="{B6B90AED-BCAE-1940-8BCB-CEEAD8F12155}" type="pres">
      <dgm:prSet presAssocID="{7C4736FB-B27B-1348-80B0-9CDDF96199B3}" presName="compChildNode" presStyleCnt="0"/>
      <dgm:spPr/>
    </dgm:pt>
    <dgm:pt modelId="{BBB72F3F-9C7F-6542-A292-E8C47F8778F1}" type="pres">
      <dgm:prSet presAssocID="{7C4736FB-B27B-1348-80B0-9CDDF96199B3}" presName="theInnerList" presStyleCnt="0"/>
      <dgm:spPr/>
    </dgm:pt>
    <dgm:pt modelId="{F1B3D48C-C6AD-7B44-A504-DD090876D0F8}" type="pres">
      <dgm:prSet presAssocID="{3878BD31-D939-7C48-AF3B-5BC79D98B63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20C02-EAA0-8C4E-A74D-A9F377ADAB1A}" type="pres">
      <dgm:prSet presAssocID="{3878BD31-D939-7C48-AF3B-5BC79D98B631}" presName="aSpace2" presStyleCnt="0"/>
      <dgm:spPr/>
    </dgm:pt>
    <dgm:pt modelId="{852A4828-B1E9-FD49-90B7-CDDFD1E2A4A1}" type="pres">
      <dgm:prSet presAssocID="{1581A35A-C9D3-984A-8A56-E1414302A02A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80-D4A9-1741-8A18-5EA928DD193D}" type="pres">
      <dgm:prSet presAssocID="{1581A35A-C9D3-984A-8A56-E1414302A02A}" presName="aSpace2" presStyleCnt="0"/>
      <dgm:spPr/>
    </dgm:pt>
    <dgm:pt modelId="{C1D134A1-DF4F-F342-AB14-5645A1BABF62}" type="pres">
      <dgm:prSet presAssocID="{332D078A-B68C-674A-9669-D2F96B77EACE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D2FCA-06CB-C74F-9BCE-F095D556E9D7}" type="pres">
      <dgm:prSet presAssocID="{7C4736FB-B27B-1348-80B0-9CDDF96199B3}" presName="aSpace" presStyleCnt="0"/>
      <dgm:spPr/>
    </dgm:pt>
    <dgm:pt modelId="{207FB454-E556-2A49-BE12-1DEDB9DF6E96}" type="pres">
      <dgm:prSet presAssocID="{FAC62E9E-2DC5-7247-8B5F-580D37ABBEC2}" presName="compNode" presStyleCnt="0"/>
      <dgm:spPr/>
    </dgm:pt>
    <dgm:pt modelId="{BFDA403A-51B9-C741-881A-FBABE8B15090}" type="pres">
      <dgm:prSet presAssocID="{FAC62E9E-2DC5-7247-8B5F-580D37ABBEC2}" presName="aNode" presStyleLbl="bgShp" presStyleIdx="1" presStyleCnt="2" custLinFactNeighborX="104"/>
      <dgm:spPr/>
      <dgm:t>
        <a:bodyPr/>
        <a:lstStyle/>
        <a:p>
          <a:endParaRPr lang="en-US"/>
        </a:p>
      </dgm:t>
    </dgm:pt>
    <dgm:pt modelId="{A021F128-620A-E04F-B374-059C95CFEF8C}" type="pres">
      <dgm:prSet presAssocID="{FAC62E9E-2DC5-7247-8B5F-580D37ABBEC2}" presName="textNode" presStyleLbl="bgShp" presStyleIdx="1" presStyleCnt="2"/>
      <dgm:spPr/>
      <dgm:t>
        <a:bodyPr/>
        <a:lstStyle/>
        <a:p>
          <a:endParaRPr lang="en-US"/>
        </a:p>
      </dgm:t>
    </dgm:pt>
    <dgm:pt modelId="{F16AB73B-BD34-3F48-92D4-93DA1F350D7F}" type="pres">
      <dgm:prSet presAssocID="{FAC62E9E-2DC5-7247-8B5F-580D37ABBEC2}" presName="compChildNode" presStyleCnt="0"/>
      <dgm:spPr/>
    </dgm:pt>
    <dgm:pt modelId="{F27917F0-DD68-2D4D-B638-CC799B73230A}" type="pres">
      <dgm:prSet presAssocID="{FAC62E9E-2DC5-7247-8B5F-580D37ABBEC2}" presName="theInnerList" presStyleCnt="0"/>
      <dgm:spPr/>
    </dgm:pt>
    <dgm:pt modelId="{7FC5F805-3B66-144E-A253-7528B6A53094}" type="pres">
      <dgm:prSet presAssocID="{2DE772ED-EAAC-7846-9D92-BB2EF554E7F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E0E26-9E4C-004A-9600-22FA6B63D094}" type="pres">
      <dgm:prSet presAssocID="{2DE772ED-EAAC-7846-9D92-BB2EF554E7F2}" presName="aSpace2" presStyleCnt="0"/>
      <dgm:spPr/>
    </dgm:pt>
    <dgm:pt modelId="{6A506BA4-F1B0-3840-AFF3-06A31E1689D2}" type="pres">
      <dgm:prSet presAssocID="{9D999FFC-B274-674C-BC04-5384CAB78629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C9BB-4BAC-1D4B-B9A3-A716D885B128}" type="pres">
      <dgm:prSet presAssocID="{9D999FFC-B274-674C-BC04-5384CAB78629}" presName="aSpace2" presStyleCnt="0"/>
      <dgm:spPr/>
    </dgm:pt>
    <dgm:pt modelId="{FFFB086B-1CF7-094E-BA10-A2F39DF8DF48}" type="pres">
      <dgm:prSet presAssocID="{D1D3A283-6DC3-254A-8B26-353A5418AFA4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7092-C529-4241-A12C-66E1C35FBF9F}" type="pres">
      <dgm:prSet presAssocID="{D1D3A283-6DC3-254A-8B26-353A5418AFA4}" presName="aSpace2" presStyleCnt="0"/>
      <dgm:spPr/>
    </dgm:pt>
    <dgm:pt modelId="{AB6994C8-F587-1241-B415-3B60A4D5272D}" type="pres">
      <dgm:prSet presAssocID="{3C3BFA5D-6E39-124D-857B-A6AE8848EF77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257D9-EAF4-6A46-B0A1-1D82BB0AF853}" type="presOf" srcId="{FAC62E9E-2DC5-7247-8B5F-580D37ABBEC2}" destId="{BFDA403A-51B9-C741-881A-FBABE8B15090}" srcOrd="0" destOrd="0" presId="urn:microsoft.com/office/officeart/2005/8/layout/lProcess2"/>
    <dgm:cxn modelId="{313588B8-DEE9-BA4C-A016-EB728CDD21B7}" srcId="{7C4736FB-B27B-1348-80B0-9CDDF96199B3}" destId="{1581A35A-C9D3-984A-8A56-E1414302A02A}" srcOrd="1" destOrd="0" parTransId="{398D69E0-7CE9-1945-B2AC-3B81F56DA906}" sibTransId="{493FDB0D-2650-5B4E-B289-CDEC569904BE}"/>
    <dgm:cxn modelId="{899E11FA-07CC-7541-8804-17AEDE888889}" type="presOf" srcId="{D1D3A283-6DC3-254A-8B26-353A5418AFA4}" destId="{FFFB086B-1CF7-094E-BA10-A2F39DF8DF48}" srcOrd="0" destOrd="0" presId="urn:microsoft.com/office/officeart/2005/8/layout/lProcess2"/>
    <dgm:cxn modelId="{6E32F84A-4513-7345-93CE-A999DD36B8B9}" type="presOf" srcId="{1581A35A-C9D3-984A-8A56-E1414302A02A}" destId="{852A4828-B1E9-FD49-90B7-CDDFD1E2A4A1}" srcOrd="0" destOrd="0" presId="urn:microsoft.com/office/officeart/2005/8/layout/lProcess2"/>
    <dgm:cxn modelId="{677B82D9-5DEA-7545-8E7B-0ACE15C54FEE}" srcId="{FAC62E9E-2DC5-7247-8B5F-580D37ABBEC2}" destId="{3C3BFA5D-6E39-124D-857B-A6AE8848EF77}" srcOrd="3" destOrd="0" parTransId="{86BFC689-5DF8-324B-A61A-1C633BDB8A89}" sibTransId="{00C8C727-1EF2-E04D-A3BF-AEEA69630D25}"/>
    <dgm:cxn modelId="{75F7CD2D-AE91-8540-98B3-E9DD2D6BD797}" srcId="{FAC62E9E-2DC5-7247-8B5F-580D37ABBEC2}" destId="{9D999FFC-B274-674C-BC04-5384CAB78629}" srcOrd="1" destOrd="0" parTransId="{29971204-4715-FA44-A4F7-13B63F75B771}" sibTransId="{939B5CBA-DA37-A041-8D20-C90D09334583}"/>
    <dgm:cxn modelId="{05EAA15D-C23E-3148-B4EE-1EAEF4CB5435}" srcId="{7C4736FB-B27B-1348-80B0-9CDDF96199B3}" destId="{3878BD31-D939-7C48-AF3B-5BC79D98B631}" srcOrd="0" destOrd="0" parTransId="{258182F4-D209-E048-B583-33EE10443E38}" sibTransId="{A38A8802-67FE-7B41-A0B1-368232275107}"/>
    <dgm:cxn modelId="{51463F41-86A5-CB47-A46C-DEF099CAC8A5}" type="presOf" srcId="{9D999FFC-B274-674C-BC04-5384CAB78629}" destId="{6A506BA4-F1B0-3840-AFF3-06A31E1689D2}" srcOrd="0" destOrd="0" presId="urn:microsoft.com/office/officeart/2005/8/layout/lProcess2"/>
    <dgm:cxn modelId="{052D86C9-01F1-3A42-987F-937ED1318A92}" srcId="{CCD4E261-904B-C248-8232-32F33F6E9B77}" destId="{7C4736FB-B27B-1348-80B0-9CDDF96199B3}" srcOrd="0" destOrd="0" parTransId="{2298C101-0378-3E42-9F88-AA569B0DC47A}" sibTransId="{FCEEB63E-9DF1-FF40-B172-EA7044FC7BB5}"/>
    <dgm:cxn modelId="{668A075B-642D-7149-8378-1F7979598874}" type="presOf" srcId="{7C4736FB-B27B-1348-80B0-9CDDF96199B3}" destId="{67A7C825-F1EE-7D4B-B930-B15685A1B5C1}" srcOrd="1" destOrd="0" presId="urn:microsoft.com/office/officeart/2005/8/layout/lProcess2"/>
    <dgm:cxn modelId="{45147274-1D04-6F4D-9351-36DFBAC1BDFD}" srcId="{FAC62E9E-2DC5-7247-8B5F-580D37ABBEC2}" destId="{D1D3A283-6DC3-254A-8B26-353A5418AFA4}" srcOrd="2" destOrd="0" parTransId="{C68D1DD6-4B64-1041-90BB-ED67F4EA6024}" sibTransId="{FC449165-5E16-454E-87C3-6DEDDC268562}"/>
    <dgm:cxn modelId="{E32E125A-4637-7E46-B37F-3A8C518D428C}" srcId="{7C4736FB-B27B-1348-80B0-9CDDF96199B3}" destId="{332D078A-B68C-674A-9669-D2F96B77EACE}" srcOrd="2" destOrd="0" parTransId="{70D6B42D-C79F-0746-8A40-111A223CA7B5}" sibTransId="{9234711A-D67F-F242-B5AB-FC757AE45CC9}"/>
    <dgm:cxn modelId="{9720A1AA-C051-2542-9F68-D98653244A2F}" type="presOf" srcId="{FAC62E9E-2DC5-7247-8B5F-580D37ABBEC2}" destId="{A021F128-620A-E04F-B374-059C95CFEF8C}" srcOrd="1" destOrd="0" presId="urn:microsoft.com/office/officeart/2005/8/layout/lProcess2"/>
    <dgm:cxn modelId="{7E2A64E2-83E5-6848-A468-163AAC3F3A0A}" type="presOf" srcId="{3878BD31-D939-7C48-AF3B-5BC79D98B631}" destId="{F1B3D48C-C6AD-7B44-A504-DD090876D0F8}" srcOrd="0" destOrd="0" presId="urn:microsoft.com/office/officeart/2005/8/layout/lProcess2"/>
    <dgm:cxn modelId="{FA1A5975-10DD-B24F-B182-F9A1D5596673}" type="presOf" srcId="{2DE772ED-EAAC-7846-9D92-BB2EF554E7F2}" destId="{7FC5F805-3B66-144E-A253-7528B6A53094}" srcOrd="0" destOrd="0" presId="urn:microsoft.com/office/officeart/2005/8/layout/lProcess2"/>
    <dgm:cxn modelId="{D67503AB-F8B9-E346-8EAE-4640AA9988A3}" type="presOf" srcId="{CCD4E261-904B-C248-8232-32F33F6E9B77}" destId="{291FD072-7DC2-6A4E-A0A9-6733F5970D54}" srcOrd="0" destOrd="0" presId="urn:microsoft.com/office/officeart/2005/8/layout/lProcess2"/>
    <dgm:cxn modelId="{3E106B15-D9AB-C14B-90E1-B5F50AD1A1AE}" type="presOf" srcId="{7C4736FB-B27B-1348-80B0-9CDDF96199B3}" destId="{E85D4A8A-16BA-6D40-A3E1-037DDDDBE3E5}" srcOrd="0" destOrd="0" presId="urn:microsoft.com/office/officeart/2005/8/layout/lProcess2"/>
    <dgm:cxn modelId="{AAEF4A68-4559-554B-87F8-B7E80415EE27}" srcId="{FAC62E9E-2DC5-7247-8B5F-580D37ABBEC2}" destId="{2DE772ED-EAAC-7846-9D92-BB2EF554E7F2}" srcOrd="0" destOrd="0" parTransId="{7B3926BF-9EE9-AC4C-A480-A3B803FF46BB}" sibTransId="{F2F5EE69-C53F-B145-88F0-AB3C7A604292}"/>
    <dgm:cxn modelId="{998D3BF3-8EC4-B048-8B02-B5A2FBA17BD6}" srcId="{CCD4E261-904B-C248-8232-32F33F6E9B77}" destId="{FAC62E9E-2DC5-7247-8B5F-580D37ABBEC2}" srcOrd="1" destOrd="0" parTransId="{1D51CD72-EE76-6B45-AE0F-AC48DBF94F9A}" sibTransId="{20F3FE57-1373-8E45-AFCA-305AABFD2204}"/>
    <dgm:cxn modelId="{1A6C3BA3-FC7B-0A41-97B1-A2A6248D5178}" type="presOf" srcId="{332D078A-B68C-674A-9669-D2F96B77EACE}" destId="{C1D134A1-DF4F-F342-AB14-5645A1BABF62}" srcOrd="0" destOrd="0" presId="urn:microsoft.com/office/officeart/2005/8/layout/lProcess2"/>
    <dgm:cxn modelId="{706F7F68-BA25-D249-B9AE-6D5B457F2F6A}" type="presOf" srcId="{3C3BFA5D-6E39-124D-857B-A6AE8848EF77}" destId="{AB6994C8-F587-1241-B415-3B60A4D5272D}" srcOrd="0" destOrd="0" presId="urn:microsoft.com/office/officeart/2005/8/layout/lProcess2"/>
    <dgm:cxn modelId="{4B4D6954-2AA4-2242-9723-0355691E3C06}" type="presParOf" srcId="{291FD072-7DC2-6A4E-A0A9-6733F5970D54}" destId="{CFDBA9E2-B52E-3D4C-8EEE-4657CF401B0E}" srcOrd="0" destOrd="0" presId="urn:microsoft.com/office/officeart/2005/8/layout/lProcess2"/>
    <dgm:cxn modelId="{7EE2D74F-E535-0749-A89C-7A54EF0BDF8B}" type="presParOf" srcId="{CFDBA9E2-B52E-3D4C-8EEE-4657CF401B0E}" destId="{E85D4A8A-16BA-6D40-A3E1-037DDDDBE3E5}" srcOrd="0" destOrd="0" presId="urn:microsoft.com/office/officeart/2005/8/layout/lProcess2"/>
    <dgm:cxn modelId="{2C54C38E-D129-2542-B22F-E29919237D29}" type="presParOf" srcId="{CFDBA9E2-B52E-3D4C-8EEE-4657CF401B0E}" destId="{67A7C825-F1EE-7D4B-B930-B15685A1B5C1}" srcOrd="1" destOrd="0" presId="urn:microsoft.com/office/officeart/2005/8/layout/lProcess2"/>
    <dgm:cxn modelId="{A959546A-BBB9-9A4D-9E23-91FE7F8A40FA}" type="presParOf" srcId="{CFDBA9E2-B52E-3D4C-8EEE-4657CF401B0E}" destId="{B6B90AED-BCAE-1940-8BCB-CEEAD8F12155}" srcOrd="2" destOrd="0" presId="urn:microsoft.com/office/officeart/2005/8/layout/lProcess2"/>
    <dgm:cxn modelId="{0137E580-A23C-3B4E-A19D-C7E1591E93C6}" type="presParOf" srcId="{B6B90AED-BCAE-1940-8BCB-CEEAD8F12155}" destId="{BBB72F3F-9C7F-6542-A292-E8C47F8778F1}" srcOrd="0" destOrd="0" presId="urn:microsoft.com/office/officeart/2005/8/layout/lProcess2"/>
    <dgm:cxn modelId="{EE402674-E513-9E42-8B28-B3D59C16B3FA}" type="presParOf" srcId="{BBB72F3F-9C7F-6542-A292-E8C47F8778F1}" destId="{F1B3D48C-C6AD-7B44-A504-DD090876D0F8}" srcOrd="0" destOrd="0" presId="urn:microsoft.com/office/officeart/2005/8/layout/lProcess2"/>
    <dgm:cxn modelId="{4B6D207E-1B01-6B41-ACA9-A52DFB47AD83}" type="presParOf" srcId="{BBB72F3F-9C7F-6542-A292-E8C47F8778F1}" destId="{F5620C02-EAA0-8C4E-A74D-A9F377ADAB1A}" srcOrd="1" destOrd="0" presId="urn:microsoft.com/office/officeart/2005/8/layout/lProcess2"/>
    <dgm:cxn modelId="{01DBBF00-99E6-D84A-8A62-4D1C165E5BE5}" type="presParOf" srcId="{BBB72F3F-9C7F-6542-A292-E8C47F8778F1}" destId="{852A4828-B1E9-FD49-90B7-CDDFD1E2A4A1}" srcOrd="2" destOrd="0" presId="urn:microsoft.com/office/officeart/2005/8/layout/lProcess2"/>
    <dgm:cxn modelId="{4F5E2048-D9A5-3748-811D-3CBCCECCAA4A}" type="presParOf" srcId="{BBB72F3F-9C7F-6542-A292-E8C47F8778F1}" destId="{276DAC80-D4A9-1741-8A18-5EA928DD193D}" srcOrd="3" destOrd="0" presId="urn:microsoft.com/office/officeart/2005/8/layout/lProcess2"/>
    <dgm:cxn modelId="{323A2FF8-806E-5C4F-A03D-4993C32C9D89}" type="presParOf" srcId="{BBB72F3F-9C7F-6542-A292-E8C47F8778F1}" destId="{C1D134A1-DF4F-F342-AB14-5645A1BABF62}" srcOrd="4" destOrd="0" presId="urn:microsoft.com/office/officeart/2005/8/layout/lProcess2"/>
    <dgm:cxn modelId="{EB942809-B460-D44A-91CF-8E223DDF46F9}" type="presParOf" srcId="{291FD072-7DC2-6A4E-A0A9-6733F5970D54}" destId="{B50D2FCA-06CB-C74F-9BCE-F095D556E9D7}" srcOrd="1" destOrd="0" presId="urn:microsoft.com/office/officeart/2005/8/layout/lProcess2"/>
    <dgm:cxn modelId="{57203EC1-2E7A-6442-89CF-FB9090B6DB1D}" type="presParOf" srcId="{291FD072-7DC2-6A4E-A0A9-6733F5970D54}" destId="{207FB454-E556-2A49-BE12-1DEDB9DF6E96}" srcOrd="2" destOrd="0" presId="urn:microsoft.com/office/officeart/2005/8/layout/lProcess2"/>
    <dgm:cxn modelId="{473A4283-19B2-F14C-846C-FA209B341EAE}" type="presParOf" srcId="{207FB454-E556-2A49-BE12-1DEDB9DF6E96}" destId="{BFDA403A-51B9-C741-881A-FBABE8B15090}" srcOrd="0" destOrd="0" presId="urn:microsoft.com/office/officeart/2005/8/layout/lProcess2"/>
    <dgm:cxn modelId="{571CC968-A9D0-574E-B82D-CB96E9D11BED}" type="presParOf" srcId="{207FB454-E556-2A49-BE12-1DEDB9DF6E96}" destId="{A021F128-620A-E04F-B374-059C95CFEF8C}" srcOrd="1" destOrd="0" presId="urn:microsoft.com/office/officeart/2005/8/layout/lProcess2"/>
    <dgm:cxn modelId="{E5C0A914-73B0-6F4C-B65B-FEB86547344E}" type="presParOf" srcId="{207FB454-E556-2A49-BE12-1DEDB9DF6E96}" destId="{F16AB73B-BD34-3F48-92D4-93DA1F350D7F}" srcOrd="2" destOrd="0" presId="urn:microsoft.com/office/officeart/2005/8/layout/lProcess2"/>
    <dgm:cxn modelId="{5DA93995-7388-F34D-BA51-395A4A3755C4}" type="presParOf" srcId="{F16AB73B-BD34-3F48-92D4-93DA1F350D7F}" destId="{F27917F0-DD68-2D4D-B638-CC799B73230A}" srcOrd="0" destOrd="0" presId="urn:microsoft.com/office/officeart/2005/8/layout/lProcess2"/>
    <dgm:cxn modelId="{3B9571DC-D514-3348-973F-701851FAB81A}" type="presParOf" srcId="{F27917F0-DD68-2D4D-B638-CC799B73230A}" destId="{7FC5F805-3B66-144E-A253-7528B6A53094}" srcOrd="0" destOrd="0" presId="urn:microsoft.com/office/officeart/2005/8/layout/lProcess2"/>
    <dgm:cxn modelId="{52F17BB1-73B3-2948-8B31-6FE87B0C3AE9}" type="presParOf" srcId="{F27917F0-DD68-2D4D-B638-CC799B73230A}" destId="{A54E0E26-9E4C-004A-9600-22FA6B63D094}" srcOrd="1" destOrd="0" presId="urn:microsoft.com/office/officeart/2005/8/layout/lProcess2"/>
    <dgm:cxn modelId="{39603934-6EAA-5948-BB4F-B3ACFD8148B7}" type="presParOf" srcId="{F27917F0-DD68-2D4D-B638-CC799B73230A}" destId="{6A506BA4-F1B0-3840-AFF3-06A31E1689D2}" srcOrd="2" destOrd="0" presId="urn:microsoft.com/office/officeart/2005/8/layout/lProcess2"/>
    <dgm:cxn modelId="{34A7AE2F-A22B-A344-863F-95019A15C7EA}" type="presParOf" srcId="{F27917F0-DD68-2D4D-B638-CC799B73230A}" destId="{7CD0C9BB-4BAC-1D4B-B9A3-A716D885B128}" srcOrd="3" destOrd="0" presId="urn:microsoft.com/office/officeart/2005/8/layout/lProcess2"/>
    <dgm:cxn modelId="{2C419F5C-2584-1E45-B0DC-41D68D52CAD2}" type="presParOf" srcId="{F27917F0-DD68-2D4D-B638-CC799B73230A}" destId="{FFFB086B-1CF7-094E-BA10-A2F39DF8DF48}" srcOrd="4" destOrd="0" presId="urn:microsoft.com/office/officeart/2005/8/layout/lProcess2"/>
    <dgm:cxn modelId="{9A153F73-8FD2-4D47-9E26-3860DAC69A7E}" type="presParOf" srcId="{F27917F0-DD68-2D4D-B638-CC799B73230A}" destId="{A8CD7092-C529-4241-A12C-66E1C35FBF9F}" srcOrd="5" destOrd="0" presId="urn:microsoft.com/office/officeart/2005/8/layout/lProcess2"/>
    <dgm:cxn modelId="{41CF3B53-0F4F-5945-B201-6004F264E5AD}" type="presParOf" srcId="{F27917F0-DD68-2D4D-B638-CC799B73230A}" destId="{AB6994C8-F587-1241-B415-3B60A4D5272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5D4A8A-16BA-6D40-A3E1-037DDDDBE3E5}">
      <dsp:nvSpPr>
        <dsp:cNvPr id="0" name=""/>
        <dsp:cNvSpPr/>
      </dsp:nvSpPr>
      <dsp:spPr>
        <a:xfrm>
          <a:off x="0" y="0"/>
          <a:ext cx="2869455" cy="36267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100000"/>
                <a:satMod val="120000"/>
              </a:schemeClr>
            </a:gs>
            <a:gs pos="69000">
              <a:schemeClr val="accent1">
                <a:tint val="80000"/>
                <a:shade val="100000"/>
                <a:satMod val="150000"/>
              </a:schemeClr>
            </a:gs>
            <a:gs pos="100000">
              <a:schemeClr val="accent1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Map Stage</a:t>
          </a:r>
          <a:endParaRPr lang="en-US" sz="2400" kern="1200" dirty="0"/>
        </a:p>
      </dsp:txBody>
      <dsp:txXfrm>
        <a:off x="0" y="0"/>
        <a:ext cx="2869455" cy="1088033"/>
      </dsp:txXfrm>
    </dsp:sp>
    <dsp:sp modelId="{F1B3D48C-C6AD-7B44-A504-DD090876D0F8}">
      <dsp:nvSpPr>
        <dsp:cNvPr id="0" name=""/>
        <dsp:cNvSpPr/>
      </dsp:nvSpPr>
      <dsp:spPr>
        <a:xfrm>
          <a:off x="289928" y="1088343"/>
          <a:ext cx="2295564" cy="712516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</a:t>
          </a:r>
          <a:r>
            <a:rPr lang="en-US" sz="2000" kern="1200" baseline="-25000" dirty="0" err="1" smtClean="0"/>
            <a:t>min,avg,max</a:t>
          </a:r>
          <a:endParaRPr lang="en-US" sz="2000" kern="1200" baseline="-25000" dirty="0"/>
        </a:p>
      </dsp:txBody>
      <dsp:txXfrm>
        <a:off x="289928" y="1088343"/>
        <a:ext cx="2295564" cy="712516"/>
      </dsp:txXfrm>
    </dsp:sp>
    <dsp:sp modelId="{852A4828-B1E9-FD49-90B7-CDDFD1E2A4A1}">
      <dsp:nvSpPr>
        <dsp:cNvPr id="0" name=""/>
        <dsp:cNvSpPr/>
      </dsp:nvSpPr>
      <dsp:spPr>
        <a:xfrm>
          <a:off x="289928" y="1910477"/>
          <a:ext cx="2295564" cy="712516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AvgInputSize</a:t>
          </a:r>
          <a:endParaRPr lang="en-US" sz="2000" kern="1200" dirty="0"/>
        </a:p>
      </dsp:txBody>
      <dsp:txXfrm>
        <a:off x="289928" y="1910477"/>
        <a:ext cx="2295564" cy="712516"/>
      </dsp:txXfrm>
    </dsp:sp>
    <dsp:sp modelId="{C1D134A1-DF4F-F342-AB14-5645A1BABF62}">
      <dsp:nvSpPr>
        <dsp:cNvPr id="0" name=""/>
        <dsp:cNvSpPr/>
      </dsp:nvSpPr>
      <dsp:spPr>
        <a:xfrm>
          <a:off x="289928" y="2732611"/>
          <a:ext cx="2295564" cy="712516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Selectivity</a:t>
          </a:r>
          <a:endParaRPr lang="en-US" sz="2000" kern="1200" dirty="0"/>
        </a:p>
      </dsp:txBody>
      <dsp:txXfrm>
        <a:off x="289928" y="2732611"/>
        <a:ext cx="2295564" cy="712516"/>
      </dsp:txXfrm>
    </dsp:sp>
    <dsp:sp modelId="{BFDA403A-51B9-C741-881A-FBABE8B15090}">
      <dsp:nvSpPr>
        <dsp:cNvPr id="0" name=""/>
        <dsp:cNvSpPr/>
      </dsp:nvSpPr>
      <dsp:spPr>
        <a:xfrm>
          <a:off x="3090630" y="0"/>
          <a:ext cx="2869455" cy="362677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100000"/>
                <a:satMod val="120000"/>
              </a:schemeClr>
            </a:gs>
            <a:gs pos="69000">
              <a:schemeClr val="accent3">
                <a:tint val="80000"/>
                <a:shade val="100000"/>
                <a:satMod val="150000"/>
              </a:schemeClr>
            </a:gs>
            <a:gs pos="100000">
              <a:schemeClr val="accent3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127000" dist="25400" dir="13500000">
            <a:srgbClr val="C0C0C0">
              <a:alpha val="75000"/>
            </a:srgbClr>
          </a:innerShdw>
          <a:outerShdw blurRad="88900" dist="25400" dir="5400000" sx="102000" sy="102000" algn="ctr" rotWithShape="0">
            <a:srgbClr val="C0C0C0">
              <a:alpha val="40000"/>
            </a:srgbClr>
          </a:outerShdw>
        </a:effectLst>
        <a:scene3d>
          <a:camera prst="perspectiveLeft" fov="300000"/>
          <a:lightRig rig="soft" dir="l">
            <a:rot lat="0" lon="0" rev="4200000"/>
          </a:lightRig>
        </a:scene3d>
        <a:sp3d extrusionH="38100" prstMaterial="powder">
          <a:bevelT w="50800" h="88900" prst="convex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Reduce Stage</a:t>
          </a:r>
          <a:endParaRPr lang="en-US" sz="2400" kern="1200" dirty="0"/>
        </a:p>
      </dsp:txBody>
      <dsp:txXfrm>
        <a:off x="3090630" y="0"/>
        <a:ext cx="2869455" cy="1088033"/>
      </dsp:txXfrm>
    </dsp:sp>
    <dsp:sp modelId="{7FC5F805-3B66-144E-A253-7528B6A53094}">
      <dsp:nvSpPr>
        <dsp:cNvPr id="0" name=""/>
        <dsp:cNvSpPr/>
      </dsp:nvSpPr>
      <dsp:spPr>
        <a:xfrm>
          <a:off x="3374593" y="1088121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Shuffle/</a:t>
          </a:r>
          <a:r>
            <a:rPr lang="en-US" sz="1800" kern="1200" dirty="0" err="1" smtClean="0"/>
            <a:t>Sort</a:t>
          </a:r>
          <a:r>
            <a:rPr lang="en-US" sz="1800" kern="1200" baseline="-25000" dirty="0" err="1" smtClean="0"/>
            <a:t>avg,max</a:t>
          </a:r>
          <a:endParaRPr lang="en-US" sz="1800" kern="1200" baseline="-25000" dirty="0"/>
        </a:p>
      </dsp:txBody>
      <dsp:txXfrm>
        <a:off x="3374593" y="1088121"/>
        <a:ext cx="2295564" cy="528344"/>
      </dsp:txXfrm>
    </dsp:sp>
    <dsp:sp modelId="{6A506BA4-F1B0-3840-AFF3-06A31E1689D2}">
      <dsp:nvSpPr>
        <dsp:cNvPr id="0" name=""/>
        <dsp:cNvSpPr/>
      </dsp:nvSpPr>
      <dsp:spPr>
        <a:xfrm>
          <a:off x="3374593" y="1697749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Reduce</a:t>
          </a:r>
          <a:r>
            <a:rPr lang="en-US" sz="1800" kern="1200" baseline="-25000" dirty="0" err="1" smtClean="0"/>
            <a:t>avg,max</a:t>
          </a:r>
          <a:endParaRPr lang="en-US" sz="1800" kern="1200" baseline="-25000" dirty="0"/>
        </a:p>
      </dsp:txBody>
      <dsp:txXfrm>
        <a:off x="3374593" y="1697749"/>
        <a:ext cx="2295564" cy="528344"/>
      </dsp:txXfrm>
    </dsp:sp>
    <dsp:sp modelId="{FFFB086B-1CF7-094E-BA10-A2F39DF8DF48}">
      <dsp:nvSpPr>
        <dsp:cNvPr id="0" name=""/>
        <dsp:cNvSpPr/>
      </dsp:nvSpPr>
      <dsp:spPr>
        <a:xfrm>
          <a:off x="3374593" y="2307377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AvgInputSize</a:t>
          </a:r>
          <a:endParaRPr lang="en-US" sz="1800" kern="1200" dirty="0"/>
        </a:p>
      </dsp:txBody>
      <dsp:txXfrm>
        <a:off x="3374593" y="2307377"/>
        <a:ext cx="2295564" cy="528344"/>
      </dsp:txXfrm>
    </dsp:sp>
    <dsp:sp modelId="{AB6994C8-F587-1241-B415-3B60A4D5272D}">
      <dsp:nvSpPr>
        <dsp:cNvPr id="0" name=""/>
        <dsp:cNvSpPr/>
      </dsp:nvSpPr>
      <dsp:spPr>
        <a:xfrm>
          <a:off x="3374593" y="2917005"/>
          <a:ext cx="2295564" cy="528344"/>
        </a:xfrm>
        <a:prstGeom prst="roundRect">
          <a:avLst>
            <a:gd name="adj" fmla="val 10000"/>
          </a:avLst>
        </a:prstGeom>
        <a:gradFill rotWithShape="1">
          <a:gsLst>
            <a:gs pos="31000">
              <a:schemeClr val="accent5">
                <a:tint val="100000"/>
                <a:shade val="100000"/>
                <a:satMod val="120000"/>
              </a:schemeClr>
            </a:gs>
            <a:gs pos="100000">
              <a:schemeClr val="accent5">
                <a:tint val="50000"/>
                <a:satMod val="150000"/>
              </a:schemeClr>
            </a:gs>
          </a:gsLst>
          <a:lin ang="5400000" scaled="1"/>
        </a:gra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Selectivity</a:t>
          </a:r>
          <a:endParaRPr lang="en-US" sz="1800" kern="1200" dirty="0"/>
        </a:p>
      </dsp:txBody>
      <dsp:txXfrm>
        <a:off x="3374593" y="2917005"/>
        <a:ext cx="2295564" cy="528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E399E-9885-4A49-8D51-F4486489E472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65BEE-B31F-5C4E-AF82-C93DF27D4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3C732-64D5-664C-88C6-89129FA6B7B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BA5DC-648A-F04A-ACE4-3C0595EF83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FFBB8-DFF6-4AB1-B22C-A809315C3D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A286E-AE17-458F-A61A-73ACBDA80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latex Nm/</a:t>
            </a:r>
            <a:r>
              <a:rPr lang="en-US" dirty="0" err="1" smtClean="0"/>
              <a:t>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BA5DC-648A-F04A-ACE4-3C0595EF83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C02BD-6C46-B141-8FB3-1B4EE4295E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BA5DC-648A-F04A-ACE4-3C0595EF83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7" y="1295405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5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4" y="3299015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6810-927F-2B42-9DB7-05D34B35A1CE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611877"/>
            <a:ext cx="4079545" cy="1162051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2" y="1787859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0D91-7F10-AF4C-9131-A84CE90E69EB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5"/>
            <a:ext cx="3657600" cy="5318076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037C-6E6E-1541-9E0D-5EBF675CABE8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3"/>
            <a:ext cx="1524000" cy="5575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368303"/>
            <a:ext cx="6689726" cy="55753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958F-A2D9-664B-B99F-328B63B846C4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9725" y="420624"/>
            <a:ext cx="8375650" cy="43973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aseline="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Single Line Title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3B96723-4604-4DC7-98F5-729EAC14F9C0}" type="datetime1">
              <a:rPr lang="en-US" smtClean="0"/>
              <a:pPr/>
              <a:t>12/9/2011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57C1-99E3-4342-90AE-63D315326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4"/>
          </p:nvPr>
        </p:nvSpPr>
        <p:spPr>
          <a:xfrm>
            <a:off x="365760" y="1137920"/>
            <a:ext cx="8348472" cy="50159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5190-9C21-7F44-8FC3-B3A7A5E470AE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26AB5F8E-3F3A-FD45-ABB6-C5D784360A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5"/>
            <a:ext cx="8416925" cy="1470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4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0A96-FDC8-D04B-82AB-86A1F5772FCE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7"/>
            <a:ext cx="8402040" cy="2836864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2403147"/>
            <a:ext cx="8056563" cy="136207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3736009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D7F8-597A-724E-B671-0A99A965F091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0"/>
            <a:ext cx="8042276" cy="13369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18DA-90E7-2549-A324-236145F4715E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80"/>
            <a:ext cx="8042276" cy="133695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31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20"/>
            <a:ext cx="3840480" cy="3596187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31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20"/>
            <a:ext cx="3840480" cy="3596187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805D-4B6C-0041-8B61-42E388351F34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ED8-F549-CA4C-B86B-094DC932856B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2A2D-DFA9-324F-AF96-ADA580BDC8F1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7"/>
            <a:ext cx="3840480" cy="1162051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3"/>
            <a:ext cx="3840480" cy="557530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9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22C-EF76-B74B-9E5A-8B87B704D65A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10008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302189"/>
            <a:ext cx="8042276" cy="464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74"/>
            <a:ext cx="2133600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3C74EE2-BFEA-404B-929A-C7F399EA5529}" type="datetime1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6275674"/>
            <a:ext cx="4840941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0951" y="6275674"/>
            <a:ext cx="990600" cy="365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26AB5F8E-3F3A-FD45-ABB6-C5D784360A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293099" y="6081101"/>
            <a:ext cx="596908" cy="559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76695" y="6080480"/>
            <a:ext cx="430535" cy="55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3.bp.blogspot.com/_SmqSa90BDlc/TEbrdOBq3aI/AAAAAAAABXc/6ohoQa3psMk/s1600/CERN.gif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932" y="1174204"/>
            <a:ext cx="6985516" cy="3357509"/>
          </a:xfrm>
        </p:spPr>
        <p:txBody>
          <a:bodyPr anchor="ctr"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Resource Provisioning </a:t>
            </a:r>
            <a:r>
              <a:rPr lang="en-US" sz="3500" dirty="0" smtClean="0"/>
              <a:t>Framework for </a:t>
            </a:r>
            <a:r>
              <a:rPr lang="en-US" sz="3500" dirty="0" err="1" smtClean="0"/>
              <a:t>MapReduce</a:t>
            </a:r>
            <a:r>
              <a:rPr lang="en-US" sz="3500" dirty="0" smtClean="0"/>
              <a:t> Jobs </a:t>
            </a:r>
            <a:r>
              <a:rPr lang="en-US" sz="3600" dirty="0" smtClean="0"/>
              <a:t>with Performance Goals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31713"/>
            <a:ext cx="9144000" cy="125642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Abhishek Verma</a:t>
            </a:r>
            <a:r>
              <a:rPr lang="en-US" sz="2000" baseline="30000" dirty="0" smtClean="0">
                <a:solidFill>
                  <a:srgbClr val="000000"/>
                </a:solidFill>
              </a:rPr>
              <a:t>1,2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Lucy Cherkasova</a:t>
            </a:r>
            <a:r>
              <a:rPr lang="en-US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Roy H. Campbell</a:t>
            </a:r>
            <a:r>
              <a:rPr lang="en-US" sz="2000" baseline="30000" dirty="0" smtClean="0">
                <a:solidFill>
                  <a:srgbClr val="000000"/>
                </a:solidFill>
              </a:rPr>
              <a:t>1</a:t>
            </a:r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baseline="30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University of Illinois at Urbana-Champaign</a:t>
            </a:r>
          </a:p>
          <a:p>
            <a:r>
              <a:rPr lang="en-US" sz="2000" baseline="30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HP Labs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1054647"/>
          </a:xfrm>
        </p:spPr>
        <p:txBody>
          <a:bodyPr/>
          <a:lstStyle/>
          <a:p>
            <a:r>
              <a:rPr lang="en-US" sz="4000" dirty="0" smtClean="0"/>
              <a:t>Theoretical </a:t>
            </a:r>
            <a:r>
              <a:rPr lang="en-US" sz="4000" dirty="0" err="1" smtClean="0"/>
              <a:t>Makespan</a:t>
            </a:r>
            <a:r>
              <a:rPr lang="en-US" sz="4000" dirty="0" smtClean="0"/>
              <a:t> Bounds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6" y="1444436"/>
            <a:ext cx="8388065" cy="4343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Distributed task processing </a:t>
            </a:r>
          </a:p>
          <a:p>
            <a:pPr lvl="1"/>
            <a:r>
              <a:rPr lang="en-US" sz="1800" dirty="0" smtClean="0"/>
              <a:t>with greedy assignment algorithm</a:t>
            </a:r>
          </a:p>
          <a:p>
            <a:pPr lvl="1"/>
            <a:r>
              <a:rPr lang="en-US" sz="1800" dirty="0" smtClean="0"/>
              <a:t>assign each task to the slot with the earliest finishing time</a:t>
            </a:r>
          </a:p>
          <a:p>
            <a:r>
              <a:rPr lang="en-US" sz="2000" dirty="0" smtClean="0"/>
              <a:t>Let</a:t>
            </a:r>
            <a:r>
              <a:rPr lang="en-US" sz="2000" b="1" dirty="0" smtClean="0">
                <a:solidFill>
                  <a:srgbClr val="C00000"/>
                </a:solidFill>
                <a:latin typeface="CMU Bright Roman"/>
                <a:cs typeface="CMU Bright Roman"/>
              </a:rPr>
              <a:t>                         </a:t>
            </a:r>
            <a:r>
              <a:rPr lang="en-US" sz="2000" dirty="0" smtClean="0"/>
              <a:t>be the duration of       tasks processed by      slots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  <a:latin typeface="CMU Bright Roman"/>
                <a:cs typeface="CMU Bright Roman"/>
              </a:rPr>
              <a:t>         </a:t>
            </a:r>
            <a:r>
              <a:rPr lang="en-US" sz="2000" dirty="0" smtClean="0"/>
              <a:t>be the average duration and</a:t>
            </a:r>
          </a:p>
          <a:p>
            <a:pPr lvl="1"/>
            <a:r>
              <a:rPr lang="en-US" sz="2000" b="1" dirty="0" smtClean="0">
                <a:solidFill>
                  <a:schemeClr val="accent6"/>
                </a:solidFill>
              </a:rPr>
              <a:t>     </a:t>
            </a:r>
            <a:r>
              <a:rPr lang="en-US" sz="2000" dirty="0" smtClean="0"/>
              <a:t>    be the maximum duration of the tasks </a:t>
            </a:r>
          </a:p>
          <a:p>
            <a:pPr>
              <a:spcAft>
                <a:spcPts val="1200"/>
              </a:spcAft>
            </a:pPr>
            <a:r>
              <a:rPr lang="en-US" sz="2000" dirty="0" smtClean="0"/>
              <a:t>Then the execution </a:t>
            </a:r>
            <a:r>
              <a:rPr lang="en-US" sz="2000" dirty="0" err="1" smtClean="0"/>
              <a:t>makespan</a:t>
            </a:r>
            <a:r>
              <a:rPr lang="en-US" sz="2000" dirty="0" smtClean="0"/>
              <a:t> can be approximated via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Lower bound </a:t>
            </a:r>
            <a:r>
              <a:rPr lang="en-US" sz="2000" dirty="0" smtClean="0"/>
              <a:t>is</a:t>
            </a:r>
            <a:endParaRPr lang="en-US" sz="2400" b="1" dirty="0" smtClean="0">
              <a:latin typeface="CMU Bright Roman"/>
              <a:cs typeface="CMU Bright Roman"/>
            </a:endParaRP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C00000"/>
                </a:solidFill>
              </a:rPr>
              <a:t>Upper bound </a:t>
            </a:r>
            <a:r>
              <a:rPr lang="en-US" sz="2000" dirty="0" smtClean="0"/>
              <a:t>is</a:t>
            </a:r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24738" y="4389842"/>
          <a:ext cx="1023183" cy="644524"/>
        </p:xfrm>
        <a:graphic>
          <a:graphicData uri="http://schemas.openxmlformats.org/presentationml/2006/ole">
            <p:oleObj spid="_x0000_s31746" name="Equation" r:id="rId3" imgW="406400" imgH="355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55951" y="4999043"/>
          <a:ext cx="2185988" cy="728664"/>
        </p:xfrm>
        <a:graphic>
          <a:graphicData uri="http://schemas.openxmlformats.org/presentationml/2006/ole">
            <p:oleObj spid="_x0000_s31747" name="Equation" r:id="rId4" imgW="105408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73175" y="3122212"/>
          <a:ext cx="630237" cy="370288"/>
        </p:xfrm>
        <a:graphic>
          <a:graphicData uri="http://schemas.openxmlformats.org/presentationml/2006/ole">
            <p:oleObj spid="_x0000_s31748" name="Equation" r:id="rId5" imgW="279360" imgH="16488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173164" y="3540129"/>
          <a:ext cx="679450" cy="290515"/>
        </p:xfrm>
        <a:graphic>
          <a:graphicData uri="http://schemas.openxmlformats.org/presentationml/2006/ole">
            <p:oleObj spid="_x0000_s31749" name="Equation" r:id="rId6" imgW="355320" imgH="152280" progId="Equation.3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5105410" y="2761265"/>
          <a:ext cx="385573" cy="266700"/>
        </p:xfrm>
        <a:graphic>
          <a:graphicData uri="http://schemas.openxmlformats.org/presentationml/2006/ole">
            <p:oleObj spid="_x0000_s31750" name="Equation" r:id="rId7" imgW="114300" imgH="10160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7744018" y="2671444"/>
          <a:ext cx="358260" cy="356520"/>
        </p:xfrm>
        <a:graphic>
          <a:graphicData uri="http://schemas.openxmlformats.org/presentationml/2006/ole">
            <p:oleObj spid="_x0000_s31752" name="Equation" r:id="rId8" imgW="114300" imgH="13970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354239" y="2671448"/>
          <a:ext cx="1617562" cy="476571"/>
        </p:xfrm>
        <a:graphic>
          <a:graphicData uri="http://schemas.openxmlformats.org/presentationml/2006/ole">
            <p:oleObj spid="_x0000_s31753" name="Equation" r:id="rId9" imgW="6728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899290"/>
          </a:xfrm>
        </p:spPr>
        <p:txBody>
          <a:bodyPr/>
          <a:lstStyle/>
          <a:p>
            <a:r>
              <a:rPr lang="en-US" dirty="0" smtClean="0">
                <a:latin typeface="Times"/>
                <a:cs typeface="Times"/>
              </a:rPr>
              <a:t>Illustration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3204" y="2508373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83204" y="2074122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83204" y="2950178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50663" y="2964449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0495" y="207412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3204" y="3391986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33827" y="3406254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29246" y="4761265"/>
            <a:ext cx="3657600" cy="9145"/>
          </a:xfrm>
          <a:prstGeom prst="line">
            <a:avLst/>
          </a:prstGeom>
          <a:ln w="190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6445" y="5198493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6445" y="6065392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0573" y="5637323"/>
            <a:ext cx="914400" cy="1588"/>
          </a:xfrm>
          <a:prstGeom prst="line">
            <a:avLst/>
          </a:prstGeom>
          <a:ln w="190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6445" y="4761265"/>
            <a:ext cx="2743200" cy="9145"/>
          </a:xfrm>
          <a:prstGeom prst="line">
            <a:avLst/>
          </a:prstGeom>
          <a:ln w="190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6445" y="5628165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83738" y="5203602"/>
            <a:ext cx="1828800" cy="9145"/>
          </a:xfrm>
          <a:prstGeom prst="line">
            <a:avLst/>
          </a:prstGeom>
          <a:ln w="190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613637" y="1303597"/>
            <a:ext cx="7663404" cy="5422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Sequence of tasks: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1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4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3"/>
                </a:solidFill>
              </a:rPr>
              <a:t>1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13637" y="3990742"/>
            <a:ext cx="8102233" cy="5422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A different permutation: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 </a:t>
            </a:r>
            <a:r>
              <a:rPr lang="en-US" sz="2800" b="1" dirty="0" smtClean="0">
                <a:solidFill>
                  <a:schemeClr val="accent3"/>
                </a:solidFill>
              </a:rPr>
              <a:t>1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5"/>
                </a:solidFill>
              </a:rPr>
              <a:t>3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2 </a:t>
            </a:r>
            <a:r>
              <a:rPr lang="en-US" sz="2800" b="1" dirty="0" smtClean="0">
                <a:solidFill>
                  <a:schemeClr val="accent3"/>
                </a:solidFill>
              </a:rPr>
              <a:t>1 </a:t>
            </a:r>
            <a:r>
              <a:rPr lang="en-US" sz="2800" b="1" dirty="0" smtClean="0">
                <a:solidFill>
                  <a:schemeClr val="accent2"/>
                </a:solidFill>
              </a:rPr>
              <a:t>4</a:t>
            </a:r>
            <a:endParaRPr lang="en-US" sz="2800" b="1" dirty="0" smtClean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636952" y="2083263"/>
            <a:ext cx="2868426" cy="87040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4</a:t>
            </a:r>
          </a:p>
          <a:p>
            <a:pPr algn="ctr" defTabSz="914400"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Lower bound =</a:t>
            </a:r>
            <a:r>
              <a:rPr lang="en-US" sz="2400" b="1" dirty="0" smtClean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36962" y="4941637"/>
            <a:ext cx="2785183" cy="8669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2400" dirty="0" err="1" smtClean="0">
                <a:solidFill>
                  <a:srgbClr val="000000"/>
                </a:solidFill>
              </a:rPr>
              <a:t>Makespan</a:t>
            </a:r>
            <a:r>
              <a:rPr lang="en-US" sz="2400" dirty="0" smtClean="0">
                <a:solidFill>
                  <a:srgbClr val="000000"/>
                </a:solidFill>
              </a:rPr>
              <a:t> =</a:t>
            </a:r>
            <a:r>
              <a:rPr lang="en-US" sz="2400" b="1" dirty="0" smtClean="0">
                <a:solidFill>
                  <a:srgbClr val="000000"/>
                </a:solidFill>
              </a:rPr>
              <a:t> 7</a:t>
            </a:r>
          </a:p>
          <a:p>
            <a:pPr algn="ctr" defTabSz="914400">
              <a:spcBef>
                <a:spcPct val="0"/>
              </a:spcBef>
            </a:pPr>
            <a:r>
              <a:rPr lang="en-US" sz="2400" dirty="0" smtClean="0">
                <a:solidFill>
                  <a:srgbClr val="000000"/>
                </a:solidFill>
              </a:rPr>
              <a:t>Upper bound =</a:t>
            </a:r>
            <a:r>
              <a:rPr lang="en-US" sz="2400" b="1" dirty="0" smtClean="0">
                <a:solidFill>
                  <a:srgbClr val="000000"/>
                </a:solidFill>
              </a:rPr>
              <a:t> 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076310" y="1860091"/>
            <a:ext cx="365760" cy="1700511"/>
            <a:chOff x="1076310" y="1860085"/>
            <a:chExt cx="365760" cy="1700510"/>
          </a:xfrm>
        </p:grpSpPr>
        <p:sp>
          <p:nvSpPr>
            <p:cNvPr id="36" name="Rounded Rectangle 35"/>
            <p:cNvSpPr/>
            <p:nvPr/>
          </p:nvSpPr>
          <p:spPr>
            <a:xfrm>
              <a:off x="1076310" y="1860085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76310" y="2305002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76310" y="3194835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76310" y="2749919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43187" y="4566642"/>
            <a:ext cx="365760" cy="1700511"/>
            <a:chOff x="1043187" y="4566636"/>
            <a:chExt cx="365760" cy="1700510"/>
          </a:xfrm>
        </p:grpSpPr>
        <p:sp>
          <p:nvSpPr>
            <p:cNvPr id="44" name="Rounded Rectangle 43"/>
            <p:cNvSpPr/>
            <p:nvPr/>
          </p:nvSpPr>
          <p:spPr>
            <a:xfrm>
              <a:off x="1043187" y="4566636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43187" y="5011553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43187" y="5901386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43187" y="5456470"/>
              <a:ext cx="365760" cy="365760"/>
            </a:xfrm>
            <a:prstGeom prst="roundRect">
              <a:avLst/>
            </a:prstGeom>
            <a:effectLst>
              <a:innerShdw blurRad="63500" dist="50800" dir="189000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8042276" cy="1000895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6065"/>
            <a:ext cx="8042276" cy="466960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Most production jobs are executed routinely on new data sets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Measure the job characteristics of past executions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Each map and reduce task is independent of the other tasks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compactly summarize them in a </a:t>
            </a:r>
            <a:r>
              <a:rPr lang="en-US" b="1" dirty="0" smtClean="0">
                <a:solidFill>
                  <a:srgbClr val="C00000"/>
                </a:solidFill>
              </a:rPr>
              <a:t>job profile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i="1" dirty="0" smtClean="0">
                <a:solidFill>
                  <a:srgbClr val="FF0000"/>
                </a:solidFill>
              </a:rPr>
              <a:t>Estimate the bounds </a:t>
            </a:r>
            <a:r>
              <a:rPr lang="en-US" dirty="0" smtClean="0"/>
              <a:t>of  the  job completion time </a:t>
            </a:r>
            <a:r>
              <a:rPr lang="en-US" sz="2200" dirty="0" smtClean="0"/>
              <a:t>(</a:t>
            </a:r>
            <a:r>
              <a:rPr lang="en-US" dirty="0" smtClean="0"/>
              <a:t>instead of trying to predict the exact job duration)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Estimating  bounds on the duration of </a:t>
            </a:r>
            <a:r>
              <a:rPr lang="en-US" sz="2000" b="1" dirty="0" smtClean="0"/>
              <a:t>map</a:t>
            </a:r>
            <a:r>
              <a:rPr lang="en-US" sz="2000" dirty="0" smtClean="0"/>
              <a:t>, </a:t>
            </a:r>
            <a:r>
              <a:rPr lang="en-US" sz="2000" b="1" dirty="0" smtClean="0"/>
              <a:t>shuffle/sort,</a:t>
            </a:r>
            <a:r>
              <a:rPr lang="en-US" sz="2000" dirty="0" smtClean="0"/>
              <a:t> and </a:t>
            </a:r>
            <a:r>
              <a:rPr lang="en-US" sz="2000" b="1" dirty="0" smtClean="0"/>
              <a:t>reduce</a:t>
            </a:r>
            <a:r>
              <a:rPr lang="en-US" sz="2000" dirty="0" smtClean="0"/>
              <a:t> phases</a:t>
            </a:r>
          </a:p>
          <a:p>
            <a:pPr>
              <a:spcAft>
                <a:spcPts val="600"/>
              </a:spcAft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5321"/>
            <a:ext cx="8229600" cy="3070841"/>
          </a:xfrm>
        </p:spPr>
        <p:txBody>
          <a:bodyPr/>
          <a:lstStyle/>
          <a:p>
            <a:r>
              <a:rPr lang="en-US" dirty="0" smtClean="0"/>
              <a:t>Map (Reduce) tasks perform  </a:t>
            </a:r>
            <a:r>
              <a:rPr lang="en-US" b="1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</a:t>
            </a:r>
            <a:r>
              <a:rPr lang="en-US" dirty="0" smtClean="0"/>
              <a:t>data processing</a:t>
            </a:r>
            <a:endParaRPr lang="en-US" dirty="0" smtClean="0"/>
          </a:p>
          <a:p>
            <a:r>
              <a:rPr lang="en-US" dirty="0" smtClean="0"/>
              <a:t>Map and Reduce task durations </a:t>
            </a:r>
            <a:r>
              <a:rPr lang="en-US" b="1" dirty="0" smtClean="0">
                <a:solidFill>
                  <a:srgbClr val="FF0000"/>
                </a:solidFill>
              </a:rPr>
              <a:t>only depend</a:t>
            </a:r>
            <a:r>
              <a:rPr lang="en-US" dirty="0" smtClean="0"/>
              <a:t> on input dataset size</a:t>
            </a:r>
          </a:p>
          <a:p>
            <a:r>
              <a:rPr lang="en-US" dirty="0" smtClean="0"/>
              <a:t>Jobs have been executed previously</a:t>
            </a:r>
          </a:p>
          <a:p>
            <a:pPr lvl="1"/>
            <a:r>
              <a:rPr lang="en-US" dirty="0" smtClean="0"/>
              <a:t>Or can be profiled on smaller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6644" y="1569597"/>
            <a:ext cx="7284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“All models are </a:t>
            </a:r>
            <a:r>
              <a:rPr lang="en-US" sz="2800" b="1" i="1" dirty="0" smtClean="0">
                <a:solidFill>
                  <a:srgbClr val="FF0000"/>
                </a:solidFill>
              </a:rPr>
              <a:t>wrong</a:t>
            </a:r>
            <a:r>
              <a:rPr lang="en-US" sz="2800" i="1" dirty="0" smtClean="0"/>
              <a:t>, </a:t>
            </a:r>
            <a:r>
              <a:rPr lang="en-US" sz="2800" i="1" smtClean="0"/>
              <a:t>some models  </a:t>
            </a:r>
            <a:r>
              <a:rPr lang="en-US" sz="2800" i="1" dirty="0" smtClean="0"/>
              <a:t>are </a:t>
            </a:r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useful</a:t>
            </a:r>
            <a:r>
              <a:rPr lang="en-US" sz="2800" i="1" dirty="0" smtClean="0"/>
              <a:t>” </a:t>
            </a:r>
          </a:p>
          <a:p>
            <a:pPr algn="r"/>
            <a:r>
              <a:rPr lang="en-US" sz="2800" dirty="0" smtClean="0"/>
              <a:t>--- George Box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3"/>
            <a:ext cx="8042276" cy="874919"/>
          </a:xfrm>
        </p:spPr>
        <p:txBody>
          <a:bodyPr/>
          <a:lstStyle/>
          <a:p>
            <a:r>
              <a:rPr lang="en-US" dirty="0" smtClean="0"/>
              <a:t>Job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09" y="1262451"/>
            <a:ext cx="8850122" cy="4866208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invariants summarizing job characteristics: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1640865" y="2342508"/>
          <a:ext cx="5960086" cy="362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43"/>
            <a:ext cx="9144000" cy="1340224"/>
          </a:xfrm>
        </p:spPr>
        <p:txBody>
          <a:bodyPr/>
          <a:lstStyle/>
          <a:p>
            <a:r>
              <a:rPr lang="en-US" sz="3200" dirty="0" smtClean="0"/>
              <a:t>Lower and Upper Bounds of </a:t>
            </a:r>
            <a:br>
              <a:rPr lang="en-US" sz="3200" dirty="0" smtClean="0"/>
            </a:br>
            <a:r>
              <a:rPr lang="en-US" sz="3200" dirty="0" smtClean="0"/>
              <a:t>a Job Completion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231" y="1592413"/>
            <a:ext cx="8499766" cy="47205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main stages: </a:t>
            </a:r>
            <a:r>
              <a:rPr lang="en-US" b="1" i="1" dirty="0" smtClean="0"/>
              <a:t>map</a:t>
            </a:r>
            <a:r>
              <a:rPr lang="en-US" i="1" dirty="0" smtClean="0"/>
              <a:t> and </a:t>
            </a:r>
            <a:r>
              <a:rPr lang="en-US" b="1" i="1" dirty="0" smtClean="0"/>
              <a:t>reduce</a:t>
            </a:r>
            <a:r>
              <a:rPr lang="en-US" i="1" dirty="0" smtClean="0"/>
              <a:t> stages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 stage </a:t>
            </a:r>
            <a:r>
              <a:rPr lang="en-US" dirty="0" smtClean="0"/>
              <a:t>duration depends on:</a:t>
            </a:r>
          </a:p>
          <a:p>
            <a:pPr lvl="1"/>
            <a:r>
              <a:rPr lang="en-US" sz="2400" dirty="0" smtClean="0"/>
              <a:t>N</a:t>
            </a:r>
            <a:r>
              <a:rPr lang="en-US" sz="1800" baseline="-25000" dirty="0" smtClean="0"/>
              <a:t>M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map tasks</a:t>
            </a:r>
          </a:p>
          <a:p>
            <a:pPr lvl="1"/>
            <a:r>
              <a:rPr lang="en-US" sz="2400" dirty="0" smtClean="0"/>
              <a:t>S</a:t>
            </a:r>
            <a:r>
              <a:rPr lang="en-US" sz="1800" baseline="-25000" dirty="0" smtClean="0"/>
              <a:t>M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map slots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Reduce stage </a:t>
            </a:r>
            <a:r>
              <a:rPr lang="en-US" dirty="0" smtClean="0"/>
              <a:t>duration depends on:</a:t>
            </a:r>
          </a:p>
          <a:p>
            <a:pPr lvl="1"/>
            <a:r>
              <a:rPr lang="en-US" sz="2400" dirty="0" smtClean="0"/>
              <a:t>N</a:t>
            </a:r>
            <a:r>
              <a:rPr lang="en-US" sz="1800" baseline="-25000" dirty="0" smtClean="0"/>
              <a:t>R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reduce  tasks</a:t>
            </a:r>
          </a:p>
          <a:p>
            <a:pPr lvl="1"/>
            <a:r>
              <a:rPr lang="en-US" sz="2400" dirty="0" smtClean="0"/>
              <a:t>S</a:t>
            </a:r>
            <a:r>
              <a:rPr lang="en-US" sz="1800" baseline="-25000" dirty="0" smtClean="0"/>
              <a:t>R </a:t>
            </a:r>
            <a:r>
              <a:rPr lang="en-US" sz="1800" dirty="0" smtClean="0"/>
              <a:t> </a:t>
            </a:r>
            <a:r>
              <a:rPr lang="en-US" sz="2000" dirty="0" smtClean="0"/>
              <a:t>-- the number  of reduce  slots</a:t>
            </a:r>
            <a:endParaRPr lang="en-US" dirty="0" smtClean="0"/>
          </a:p>
          <a:p>
            <a:r>
              <a:rPr lang="en-US" b="1" dirty="0" smtClean="0"/>
              <a:t>Reduce stage </a:t>
            </a:r>
            <a:r>
              <a:rPr lang="en-US" dirty="0" smtClean="0"/>
              <a:t>consists of 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Shuffle/sort phase</a:t>
            </a:r>
          </a:p>
          <a:p>
            <a:pPr lvl="2"/>
            <a:r>
              <a:rPr lang="en-US" dirty="0" smtClean="0"/>
              <a:t>“First” wave is treated specially (non-overlapping part with maps)</a:t>
            </a:r>
          </a:p>
          <a:p>
            <a:pPr lvl="2"/>
            <a:r>
              <a:rPr lang="en-US" dirty="0" smtClean="0"/>
              <a:t>Remaining waves  are “typical”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Reduce phase</a:t>
            </a:r>
          </a:p>
          <a:p>
            <a:endParaRPr lang="en-US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baseline="-25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465" y="1979688"/>
            <a:ext cx="3210086" cy="1345181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Build profile by executing on </a:t>
            </a:r>
            <a:r>
              <a:rPr lang="en-US" b="1" dirty="0" smtClean="0">
                <a:solidFill>
                  <a:srgbClr val="FF0000"/>
                </a:solidFill>
              </a:rPr>
              <a:t>smaller </a:t>
            </a:r>
            <a:r>
              <a:rPr lang="en-US" dirty="0" smtClean="0"/>
              <a:t>dataset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Duration of map tasks not impacted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Larger data =&gt; greater number of map tasks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Each map task processes fixed amount of data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If number of reduce tasks kept constant,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Intermediate data processed per reduce task increases =&gt; longer durations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Reduce stage = shuffle + reduce phase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Shuffle duration depends on network performance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Reduce duration depends on reduce function and disk write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Factors Formalized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39073"/>
            <a:ext cx="8042276" cy="4104531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i="1" dirty="0" err="1" smtClean="0"/>
              <a:t>k</a:t>
            </a:r>
            <a:r>
              <a:rPr lang="en-US" dirty="0" smtClean="0"/>
              <a:t> (&gt; 2) experiments varying input dataset size</a:t>
            </a:r>
          </a:p>
          <a:p>
            <a:r>
              <a:rPr lang="en-US" i="1" dirty="0" smtClean="0"/>
              <a:t>D</a:t>
            </a:r>
            <a:r>
              <a:rPr lang="en-US" i="1" baseline="-25000" dirty="0" smtClean="0"/>
              <a:t>i </a:t>
            </a:r>
            <a:r>
              <a:rPr lang="en-US" dirty="0" smtClean="0"/>
              <a:t> = amount of intermediate data</a:t>
            </a:r>
          </a:p>
          <a:p>
            <a:r>
              <a:rPr lang="en-US" dirty="0" smtClean="0"/>
              <a:t>Use linear regression to derive scaling factors</a:t>
            </a:r>
          </a:p>
          <a:p>
            <a:pPr lvl="1"/>
            <a:r>
              <a:rPr lang="en-US" dirty="0" smtClean="0"/>
              <a:t>For shuffle and reduce phases separately</a:t>
            </a:r>
          </a:p>
          <a:p>
            <a:pPr lvl="1"/>
            <a:r>
              <a:rPr lang="en-US" dirty="0" smtClean="0"/>
              <a:t>Per application</a:t>
            </a:r>
          </a:p>
          <a:p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93" y="4489807"/>
            <a:ext cx="6715163" cy="13165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12350"/>
            <a:ext cx="8042276" cy="52227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Given a deadline time T and the job profile, find the necessary amount of resources to complete the job within T.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Finding the set of minimal (</a:t>
            </a:r>
            <a:r>
              <a:rPr lang="en-US" dirty="0" err="1" smtClean="0"/>
              <a:t>map,reduce</a:t>
            </a:r>
            <a:r>
              <a:rPr lang="en-US" dirty="0" smtClean="0"/>
              <a:t>) slots to support the job execution within T:</a:t>
            </a:r>
          </a:p>
          <a:p>
            <a:pPr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pic>
        <p:nvPicPr>
          <p:cNvPr id="6" name="Picture 2" descr="C:\Users\cherkaso\Desktop\Map-Reduce\MY\lowb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2285" y="3788544"/>
            <a:ext cx="5229225" cy="93345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3311990" y="3788542"/>
            <a:ext cx="598715" cy="51163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8824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0"/>
            <a:ext cx="8042276" cy="858191"/>
          </a:xfrm>
        </p:spPr>
        <p:txBody>
          <a:bodyPr/>
          <a:lstStyle/>
          <a:p>
            <a:r>
              <a:rPr lang="en-US" sz="4000" dirty="0" smtClean="0"/>
              <a:t>Solving the Inverse Problem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5053702" y="3788543"/>
            <a:ext cx="598715" cy="51162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8824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164857" y="3070961"/>
            <a:ext cx="2450006" cy="7048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Given number of  map/reduce  tasks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3910693" y="3423399"/>
            <a:ext cx="2254164" cy="36514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5501093" y="3423395"/>
            <a:ext cx="663764" cy="36514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11990" y="4300172"/>
            <a:ext cx="598715" cy="421821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36213" y="5032261"/>
            <a:ext cx="5532697" cy="7230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Find the number of map and  reduce slots (S</a:t>
            </a:r>
            <a:r>
              <a:rPr lang="en-US" baseline="-25000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, S</a:t>
            </a:r>
            <a:r>
              <a:rPr lang="en-US" baseline="-25000" dirty="0" smtClean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that satisfy this equation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311990" y="4300168"/>
            <a:ext cx="598715" cy="0"/>
          </a:xfrm>
          <a:prstGeom prst="line">
            <a:avLst/>
          </a:prstGeom>
          <a:ln w="317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53702" y="4300168"/>
            <a:ext cx="598715" cy="0"/>
          </a:xfrm>
          <a:prstGeom prst="line">
            <a:avLst/>
          </a:prstGeom>
          <a:ln w="317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0"/>
            <a:endCxn id="47" idx="2"/>
          </p:cNvCxnSpPr>
          <p:nvPr/>
        </p:nvCxnSpPr>
        <p:spPr>
          <a:xfrm rot="5400000" flipH="1" flipV="1">
            <a:off x="4772675" y="4451878"/>
            <a:ext cx="310271" cy="850498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6" idx="2"/>
          </p:cNvCxnSpPr>
          <p:nvPr/>
        </p:nvCxnSpPr>
        <p:spPr>
          <a:xfrm rot="16200000" flipV="1">
            <a:off x="3901818" y="4431519"/>
            <a:ext cx="310271" cy="89121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053702" y="4300172"/>
            <a:ext cx="598715" cy="421821"/>
          </a:xfrm>
          <a:prstGeom prst="round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8"/>
            <a:ext cx="6560442" cy="1000895"/>
          </a:xfrm>
        </p:spPr>
        <p:txBody>
          <a:bodyPr/>
          <a:lstStyle/>
          <a:p>
            <a:r>
              <a:rPr lang="en-US" dirty="0" smtClean="0"/>
              <a:t>Impact of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0" y="1520575"/>
            <a:ext cx="8468261" cy="4976388"/>
          </a:xfrm>
        </p:spPr>
        <p:txBody>
          <a:bodyPr>
            <a:normAutofit/>
          </a:bodyPr>
          <a:lstStyle/>
          <a:p>
            <a:r>
              <a:rPr lang="en-US" dirty="0" smtClean="0"/>
              <a:t>Commodity hardware =&gt; more failures</a:t>
            </a:r>
          </a:p>
          <a:p>
            <a:r>
              <a:rPr lang="en-US" dirty="0" smtClean="0"/>
              <a:t>Performance depends on</a:t>
            </a:r>
          </a:p>
          <a:p>
            <a:pPr lvl="1"/>
            <a:r>
              <a:rPr lang="en-US" dirty="0" smtClean="0"/>
              <a:t>Time of failure</a:t>
            </a:r>
          </a:p>
          <a:p>
            <a:pPr lvl="1"/>
            <a:r>
              <a:rPr lang="en-US" dirty="0" smtClean="0"/>
              <a:t>Resources </a:t>
            </a:r>
            <a:r>
              <a:rPr lang="en-US" dirty="0" err="1" smtClean="0"/>
              <a:t>replenishable</a:t>
            </a:r>
            <a:r>
              <a:rPr lang="en-US" dirty="0" smtClean="0"/>
              <a:t> or not</a:t>
            </a:r>
          </a:p>
          <a:p>
            <a:r>
              <a:rPr lang="en-US" dirty="0" smtClean="0"/>
              <a:t>Worker failure: faulty hard disk, process crash</a:t>
            </a:r>
          </a:p>
          <a:p>
            <a:r>
              <a:rPr lang="en-US" dirty="0" smtClean="0"/>
              <a:t>Time of failure: </a:t>
            </a:r>
          </a:p>
          <a:p>
            <a:pPr lvl="1"/>
            <a:r>
              <a:rPr lang="en-US" dirty="0" smtClean="0"/>
              <a:t>Map stage: </a:t>
            </a:r>
            <a:r>
              <a:rPr lang="en-US" dirty="0" err="1" smtClean="0"/>
              <a:t>recompute</a:t>
            </a:r>
            <a:r>
              <a:rPr lang="en-US" dirty="0" smtClean="0"/>
              <a:t> all (completed or in-progress) map tasks of the failed node</a:t>
            </a:r>
          </a:p>
          <a:p>
            <a:pPr lvl="1"/>
            <a:r>
              <a:rPr lang="en-US" dirty="0" smtClean="0"/>
              <a:t>Reduce stage: </a:t>
            </a:r>
            <a:r>
              <a:rPr lang="en-US" dirty="0" err="1" smtClean="0"/>
              <a:t>recompute</a:t>
            </a:r>
            <a:r>
              <a:rPr lang="en-US" dirty="0" smtClean="0"/>
              <a:t> all in-progress reduce tasks of the failed node (and the shuffle phase  of these reduce tasks too)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EEE7-7C93-834A-B316-B317D8CC878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47" y="-8463"/>
            <a:ext cx="1403048" cy="1403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Unprecedented Data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9" y="1438381"/>
            <a:ext cx="7080489" cy="464277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New York Stock Exchange generates about 1 TB of new trade data each day.</a:t>
            </a:r>
          </a:p>
          <a:p>
            <a:r>
              <a:rPr lang="en-US" sz="1800" dirty="0" err="1" smtClean="0"/>
              <a:t>Facebook</a:t>
            </a:r>
            <a:r>
              <a:rPr lang="en-US" sz="1800" dirty="0" smtClean="0"/>
              <a:t> had 10 Billion photos in 2008 (1 PB of storage). </a:t>
            </a:r>
          </a:p>
          <a:p>
            <a:pPr lvl="1"/>
            <a:r>
              <a:rPr lang="en-US" sz="1800" dirty="0" smtClean="0"/>
              <a:t>Now: 100 millions photos uploaded each week </a:t>
            </a:r>
          </a:p>
          <a:p>
            <a:r>
              <a:rPr lang="en-US" sz="1800" dirty="0" smtClean="0"/>
              <a:t>Google </a:t>
            </a:r>
          </a:p>
          <a:p>
            <a:pPr lvl="1"/>
            <a:r>
              <a:rPr lang="en-US" sz="1800" dirty="0" smtClean="0"/>
              <a:t>World wide web, 20 </a:t>
            </a:r>
            <a:r>
              <a:rPr lang="en-US" sz="1800" dirty="0" err="1" smtClean="0"/>
              <a:t>petabytes</a:t>
            </a:r>
            <a:r>
              <a:rPr lang="en-US" sz="1800" dirty="0" smtClean="0"/>
              <a:t> processed per day, </a:t>
            </a:r>
          </a:p>
          <a:p>
            <a:pPr lvl="1"/>
            <a:r>
              <a:rPr lang="en-US" sz="1800" dirty="0" smtClean="0"/>
              <a:t>1 </a:t>
            </a:r>
            <a:r>
              <a:rPr lang="en-US" sz="1800" dirty="0" err="1" smtClean="0"/>
              <a:t>exabyte</a:t>
            </a:r>
            <a:r>
              <a:rPr lang="en-US" sz="1800" dirty="0" smtClean="0"/>
              <a:t> of storage under construction</a:t>
            </a:r>
          </a:p>
          <a:p>
            <a:r>
              <a:rPr lang="en-US" sz="1800" dirty="0" smtClean="0"/>
              <a:t>The Internet Archive stores around 2PB, and it is growing at 20TB per month</a:t>
            </a:r>
          </a:p>
          <a:p>
            <a:r>
              <a:rPr lang="en-US" sz="1800" dirty="0" smtClean="0"/>
              <a:t>The Large </a:t>
            </a:r>
            <a:r>
              <a:rPr lang="en-US" sz="1800" dirty="0" err="1" smtClean="0"/>
              <a:t>Hadron</a:t>
            </a:r>
            <a:r>
              <a:rPr lang="en-US" sz="1800" dirty="0" smtClean="0"/>
              <a:t> Collider (CERN) will produce ~15 PB of data per year.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http://turbo.indyposted.com/wp-content/uploads/2011/01/facebook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7991" y="2233883"/>
            <a:ext cx="734104" cy="734104"/>
          </a:xfrm>
          <a:prstGeom prst="rect">
            <a:avLst/>
          </a:prstGeom>
          <a:noFill/>
        </p:spPr>
      </p:pic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26088" y="3147645"/>
            <a:ext cx="1817914" cy="1121231"/>
          </a:xfrm>
          <a:prstGeom prst="rect">
            <a:avLst/>
          </a:prstGeom>
        </p:spPr>
      </p:pic>
      <p:pic>
        <p:nvPicPr>
          <p:cNvPr id="8" name="Picture 4" descr="http://www.headwayinvestmentbanking.co.uk/images/NYSE_logo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6759" y="1302948"/>
            <a:ext cx="1376589" cy="517984"/>
          </a:xfrm>
          <a:prstGeom prst="rect">
            <a:avLst/>
          </a:prstGeom>
          <a:noFill/>
        </p:spPr>
      </p:pic>
      <p:pic>
        <p:nvPicPr>
          <p:cNvPr id="9" name="Picture 6" descr="See full size image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4043" y="5319155"/>
            <a:ext cx="762000" cy="762000"/>
          </a:xfrm>
          <a:prstGeom prst="rect">
            <a:avLst/>
          </a:prstGeom>
          <a:noFill/>
        </p:spPr>
      </p:pic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75653" y="4268873"/>
            <a:ext cx="718803" cy="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66 HP DL145 machines</a:t>
            </a:r>
          </a:p>
          <a:p>
            <a:pPr lvl="1"/>
            <a:r>
              <a:rPr lang="en-US" dirty="0" smtClean="0"/>
              <a:t>Four 2.39 GHz cores</a:t>
            </a:r>
          </a:p>
          <a:p>
            <a:pPr lvl="1"/>
            <a:r>
              <a:rPr lang="en-US" dirty="0" smtClean="0"/>
              <a:t>8 GB RAM</a:t>
            </a:r>
          </a:p>
          <a:p>
            <a:pPr lvl="1"/>
            <a:r>
              <a:rPr lang="en-US" dirty="0" smtClean="0"/>
              <a:t>Two 160 GB hard disks</a:t>
            </a:r>
          </a:p>
          <a:p>
            <a:r>
              <a:rPr lang="en-US" dirty="0" smtClean="0"/>
              <a:t>Two racks</a:t>
            </a:r>
          </a:p>
          <a:p>
            <a:pPr lvl="1"/>
            <a:r>
              <a:rPr lang="en-US" dirty="0" smtClean="0"/>
              <a:t>Gigabit Ethernet</a:t>
            </a:r>
          </a:p>
          <a:p>
            <a:r>
              <a:rPr lang="en-US" dirty="0" smtClean="0"/>
              <a:t>2 masters + 64 slaves</a:t>
            </a:r>
          </a:p>
          <a:p>
            <a:r>
              <a:rPr lang="en-US" dirty="0" smtClean="0"/>
              <a:t>Workload</a:t>
            </a:r>
          </a:p>
          <a:p>
            <a:pPr lvl="1"/>
            <a:r>
              <a:rPr lang="en-US" dirty="0" err="1" smtClean="0"/>
              <a:t>WordCount</a:t>
            </a:r>
            <a:r>
              <a:rPr lang="en-US" dirty="0" smtClean="0"/>
              <a:t>, Sort, Twitter, </a:t>
            </a:r>
            <a:r>
              <a:rPr lang="en-US" dirty="0" err="1" smtClean="0"/>
              <a:t>WikiTrends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82"/>
            <a:ext cx="8042276" cy="724626"/>
          </a:xfrm>
        </p:spPr>
        <p:txBody>
          <a:bodyPr/>
          <a:lstStyle/>
          <a:p>
            <a:r>
              <a:rPr lang="en-US" dirty="0" smtClean="0"/>
              <a:t>Are Job Profiles stable?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86367" y="1068512"/>
          <a:ext cx="7068586" cy="23724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99639"/>
                <a:gridCol w="978158"/>
                <a:gridCol w="997166"/>
                <a:gridCol w="970140"/>
                <a:gridCol w="1582637"/>
                <a:gridCol w="1340846"/>
              </a:tblGrid>
              <a:tr h="42350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Job</a:t>
                      </a:r>
                      <a:endParaRPr 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 Task Duration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 Input size (in MB)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Selectivity</a:t>
                      </a:r>
                      <a:endParaRPr lang="en-US" sz="1600" dirty="0"/>
                    </a:p>
                  </a:txBody>
                  <a:tcPr anchor="ctr"/>
                </a:tc>
              </a:tr>
              <a:tr h="423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Min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Avg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endParaRPr lang="en-US" sz="16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59.85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10.07</a:t>
                      </a:r>
                      <a:endParaRPr lang="en-US" sz="1600" dirty="0"/>
                    </a:p>
                  </a:txBody>
                  <a:tcPr anchor="ctr"/>
                </a:tc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58.44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9.98</a:t>
                      </a:r>
                      <a:endParaRPr lang="en-US" sz="1600" dirty="0"/>
                    </a:p>
                  </a:txBody>
                  <a:tcPr anchor="ctr"/>
                </a:tc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59.85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10.07</a:t>
                      </a:r>
                      <a:endParaRPr lang="en-US" sz="1600" dirty="0"/>
                    </a:p>
                  </a:txBody>
                  <a:tcPr anchor="ctr"/>
                </a:tc>
              </a:tr>
              <a:tr h="343512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Oct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58.44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9.98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48696" y="3565132"/>
          <a:ext cx="6382271" cy="2370560"/>
        </p:xfrm>
        <a:graphic>
          <a:graphicData uri="http://schemas.openxmlformats.org/drawingml/2006/table">
            <a:tbl>
              <a:tblPr firstRow="1" bandRow="1">
                <a:effectLst/>
                <a:tableStyleId>{F5AB1C69-6EDB-4FF4-983F-18BD219EF322}</a:tableStyleId>
              </a:tblPr>
              <a:tblGrid>
                <a:gridCol w="1340209"/>
                <a:gridCol w="880426"/>
                <a:gridCol w="959339"/>
                <a:gridCol w="851242"/>
                <a:gridCol w="891779"/>
                <a:gridCol w="1459276"/>
              </a:tblGrid>
              <a:tr h="5501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Job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Shuffle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Reduce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6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Avg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Avg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Max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Selectivity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0.37</a:t>
                      </a:r>
                      <a:endParaRPr lang="en-US" sz="1600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Oct</a:t>
                      </a:r>
                      <a:r>
                        <a:rPr lang="en-US" sz="1600" baseline="-25000" dirty="0" smtClean="0"/>
                        <a:t>256,256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0.36</a:t>
                      </a:r>
                      <a:endParaRPr lang="en-US" sz="1600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Sept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0.37</a:t>
                      </a:r>
                      <a:endParaRPr lang="en-US" sz="1600" dirty="0"/>
                    </a:p>
                  </a:txBody>
                  <a:tcPr anchor="ctr"/>
                </a:tc>
              </a:tr>
              <a:tr h="355699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Oct</a:t>
                      </a:r>
                      <a:r>
                        <a:rPr lang="en-US" sz="1600" baseline="-25000" dirty="0" smtClean="0"/>
                        <a:t>64,128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0.36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14427" y="6093110"/>
            <a:ext cx="4277944" cy="365127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WikiTrends</a:t>
            </a:r>
            <a:r>
              <a:rPr lang="en-US" sz="3200" dirty="0" smtClean="0">
                <a:solidFill>
                  <a:schemeClr val="tx1"/>
                </a:solidFill>
              </a:rPr>
              <a:t>  Profiles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Predicted </a:t>
            </a:r>
            <a:r>
              <a:rPr lang="en-US" sz="3600" dirty="0" err="1" smtClean="0"/>
              <a:t>vs</a:t>
            </a:r>
            <a:r>
              <a:rPr lang="en-US" sz="3600" dirty="0" smtClean="0"/>
              <a:t> Measured completion times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327497" y="1736333"/>
          <a:ext cx="6651339" cy="347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553552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Measured completion time is within</a:t>
            </a:r>
            <a:r>
              <a:rPr lang="en-US" sz="2200" b="1" dirty="0" smtClean="0">
                <a:solidFill>
                  <a:srgbClr val="FF0000"/>
                </a:solidFill>
              </a:rPr>
              <a:t> 10% </a:t>
            </a:r>
            <a:r>
              <a:rPr lang="en-US" sz="2200" dirty="0" smtClean="0"/>
              <a:t>of average predicted time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WordCount Scaling Factors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94369" y="1677432"/>
          <a:ext cx="7308012" cy="413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01160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Linear regression </a:t>
            </a:r>
            <a:r>
              <a:rPr lang="en-US" sz="2400" b="1" dirty="0" smtClean="0">
                <a:solidFill>
                  <a:srgbClr val="FF0000"/>
                </a:solidFill>
              </a:rPr>
              <a:t>fits </a:t>
            </a:r>
            <a:r>
              <a:rPr lang="en-US" sz="2400" dirty="0" smtClean="0"/>
              <a:t>phase durations with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&gt; 95%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7487"/>
            <a:ext cx="9144000" cy="589929"/>
          </a:xfrm>
        </p:spPr>
        <p:txBody>
          <a:bodyPr/>
          <a:lstStyle/>
          <a:p>
            <a:r>
              <a:rPr lang="en-US" dirty="0" smtClean="0"/>
              <a:t>Predictions applying scaling factors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160981" y="1335640"/>
          <a:ext cx="7011618" cy="4116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576317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Scaling factors maintain accuracy of predictions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677"/>
            <a:ext cx="9143999" cy="647272"/>
          </a:xfrm>
        </p:spPr>
        <p:txBody>
          <a:bodyPr/>
          <a:lstStyle/>
          <a:p>
            <a:r>
              <a:rPr lang="en-US" dirty="0" smtClean="0"/>
              <a:t>SLO-based Resource Provisioning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900719"/>
          <a:ext cx="4360845" cy="322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360845" y="1765348"/>
          <a:ext cx="4615431" cy="33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82838" y="6275674"/>
            <a:ext cx="990600" cy="365127"/>
          </a:xfrm>
        </p:spPr>
        <p:txBody>
          <a:bodyPr/>
          <a:lstStyle/>
          <a:p>
            <a:fld id="{8E882AD2-6F26-854A-ADD0-8B599BE9035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26546" y="5527765"/>
            <a:ext cx="5656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WordCount</a:t>
            </a:r>
            <a:r>
              <a:rPr lang="en-US" sz="3200" dirty="0" smtClean="0"/>
              <a:t>, Deadline = 8mins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Worker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EEE7-7C93-834A-B316-B317D8CC8786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-47920" y="1364178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607340" y="1364178"/>
          <a:ext cx="4572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Graphic spid="5" grpId="1">
        <p:bldSub>
          <a:bldChart bld="series"/>
        </p:bldSub>
      </p:bldGraphic>
      <p:bldGraphic spid="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02189"/>
            <a:ext cx="8042276" cy="51499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Proposed </a:t>
            </a:r>
            <a:r>
              <a:rPr lang="en-US" dirty="0" err="1" smtClean="0"/>
              <a:t>MapReduce</a:t>
            </a:r>
            <a:r>
              <a:rPr lang="en-US" dirty="0" smtClean="0"/>
              <a:t> job profiling is compact  and comprised of performance invariants</a:t>
            </a:r>
          </a:p>
          <a:p>
            <a:r>
              <a:rPr lang="en-US" dirty="0" smtClean="0"/>
              <a:t>Need 10% dataset for deriving accurate job profiles</a:t>
            </a:r>
          </a:p>
          <a:p>
            <a:r>
              <a:rPr lang="en-US" dirty="0" smtClean="0"/>
              <a:t>Introduced  bounds-based  performance model is quite accurate: the  job completion times are within 10-15% of measured ones</a:t>
            </a:r>
          </a:p>
          <a:p>
            <a:r>
              <a:rPr lang="en-US" dirty="0" smtClean="0"/>
              <a:t>Robust prediction of required resources for achieving given SLOs</a:t>
            </a:r>
          </a:p>
          <a:p>
            <a:pPr lvl="1"/>
            <a:r>
              <a:rPr lang="en-US" dirty="0" smtClean="0"/>
              <a:t>job completion times within 10-15% of their deadlines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Future work: </a:t>
            </a:r>
          </a:p>
          <a:p>
            <a:pPr lvl="1"/>
            <a:r>
              <a:rPr lang="en-US" dirty="0" smtClean="0"/>
              <a:t>Performance modeling of DAGs of </a:t>
            </a:r>
            <a:r>
              <a:rPr lang="en-US" dirty="0" err="1" smtClean="0"/>
              <a:t>MapReduce</a:t>
            </a:r>
            <a:r>
              <a:rPr lang="en-US" dirty="0" smtClean="0"/>
              <a:t> jobs (Pig programs)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sz="5400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Polo et. al. </a:t>
            </a:r>
            <a:r>
              <a:rPr lang="en-US" i="1" dirty="0" smtClean="0"/>
              <a:t>[NOMS10]</a:t>
            </a:r>
            <a:r>
              <a:rPr lang="en-US" dirty="0" smtClean="0"/>
              <a:t> estimate progress of map stage alone</a:t>
            </a:r>
          </a:p>
          <a:p>
            <a:r>
              <a:rPr lang="en-US" dirty="0" err="1" smtClean="0"/>
              <a:t>Ganapathi</a:t>
            </a:r>
            <a:r>
              <a:rPr lang="en-US" dirty="0" smtClean="0"/>
              <a:t> et. al. </a:t>
            </a:r>
            <a:r>
              <a:rPr lang="en-US" i="1" dirty="0" smtClean="0"/>
              <a:t>[SMDB10]</a:t>
            </a:r>
            <a:r>
              <a:rPr lang="en-US" dirty="0" smtClean="0"/>
              <a:t> use KCCA for hive queries</a:t>
            </a:r>
          </a:p>
          <a:p>
            <a:r>
              <a:rPr lang="en-US" dirty="0" smtClean="0"/>
              <a:t>Starfish </a:t>
            </a:r>
            <a:r>
              <a:rPr lang="en-US" i="1" dirty="0" smtClean="0"/>
              <a:t>[CIDR11, VLDB11] </a:t>
            </a:r>
          </a:p>
          <a:p>
            <a:r>
              <a:rPr lang="en-US" dirty="0" smtClean="0"/>
              <a:t>ARIA </a:t>
            </a:r>
            <a:r>
              <a:rPr lang="en-US" i="1" dirty="0" smtClean="0"/>
              <a:t>[ICAC11]</a:t>
            </a:r>
          </a:p>
          <a:p>
            <a:r>
              <a:rPr lang="en-US" dirty="0" err="1" smtClean="0"/>
              <a:t>Tian</a:t>
            </a:r>
            <a:r>
              <a:rPr lang="en-US" dirty="0" smtClean="0"/>
              <a:t> and Chen </a:t>
            </a:r>
            <a:r>
              <a:rPr lang="en-US" i="1" dirty="0" smtClean="0"/>
              <a:t>[Cloud11]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2AD2-6F26-854A-ADD0-8B599BE9035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31" y="107579"/>
            <a:ext cx="8406725" cy="855463"/>
          </a:xfrm>
        </p:spPr>
        <p:txBody>
          <a:bodyPr>
            <a:noAutofit/>
          </a:bodyPr>
          <a:lstStyle/>
          <a:p>
            <a:r>
              <a:rPr lang="en-US" sz="3600" dirty="0" smtClean="0"/>
              <a:t>Large-scale Distributed 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5056"/>
            <a:ext cx="822960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Large data centers (x1000 machines): storage and computation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MapReduce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(open source) come to rescue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Key technology for search </a:t>
            </a:r>
            <a:r>
              <a:rPr lang="en-US" sz="1800" i="1" dirty="0" smtClean="0">
                <a:solidFill>
                  <a:schemeClr val="tx1"/>
                </a:solidFill>
              </a:rPr>
              <a:t>(Bing, Google, Yahoo)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data analysis, user log analysis, relevance studies, etc.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rzhou.REDMOND\AppData\Local\Microsoft\Windows\Temporary Internet Files\Content.IE5\KYZX24RU\MCj0434411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2526" y="2362200"/>
            <a:ext cx="1151466" cy="1295400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2547992" y="1371600"/>
            <a:ext cx="4419600" cy="320040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3157600" y="1752600"/>
            <a:ext cx="2779930" cy="2667000"/>
            <a:chOff x="3124200" y="2362200"/>
            <a:chExt cx="2779930" cy="2667000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3124200" y="2362200"/>
            <a:ext cx="639763" cy="1308100"/>
          </p:xfrm>
          <a:graphic>
            <a:graphicData uri="http://schemas.openxmlformats.org/presentationml/2006/ole">
              <p:oleObj spid="_x0000_s61442" name="Visio" r:id="rId5" imgW="378726" imgH="724711" progId="">
                <p:embed/>
              </p:oleObj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3124200" y="3721100"/>
            <a:ext cx="639763" cy="1308100"/>
          </p:xfrm>
          <a:graphic>
            <a:graphicData uri="http://schemas.openxmlformats.org/presentationml/2006/ole">
              <p:oleObj spid="_x0000_s61443" name="Visio" r:id="rId6" imgW="378726" imgH="724711" progId="">
                <p:embed/>
              </p:oleObj>
            </a:graphicData>
          </a:graphic>
        </p:graphicFrame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5105400" y="2362200"/>
            <a:ext cx="639763" cy="1308100"/>
          </p:xfrm>
          <a:graphic>
            <a:graphicData uri="http://schemas.openxmlformats.org/presentationml/2006/ole">
              <p:oleObj spid="_x0000_s61444" name="Visio" r:id="rId7" imgW="378726" imgH="724711" progId="">
                <p:embed/>
              </p:oleObj>
            </a:graphicData>
          </a:graphic>
        </p:graphicFrame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5105400" y="3721100"/>
            <a:ext cx="639763" cy="1308100"/>
          </p:xfrm>
          <a:graphic>
            <a:graphicData uri="http://schemas.openxmlformats.org/presentationml/2006/ole">
              <p:oleObj spid="_x0000_s61445" name="Visio" r:id="rId8" imgW="378726" imgH="724711" progId="">
                <p:embed/>
              </p:oleObj>
            </a:graphicData>
          </a:graphic>
        </p:graphicFrame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733800" y="3721100"/>
            <a:ext cx="639763" cy="1308100"/>
          </p:xfrm>
          <a:graphic>
            <a:graphicData uri="http://schemas.openxmlformats.org/presentationml/2006/ole">
              <p:oleObj spid="_x0000_s61446" name="Visio" r:id="rId9" imgW="378726" imgH="724711" progId="">
                <p:embed/>
              </p:oleObj>
            </a:graphicData>
          </a:graphic>
        </p:graphicFrame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3733800" y="2362200"/>
            <a:ext cx="639763" cy="1308100"/>
          </p:xfrm>
          <a:graphic>
            <a:graphicData uri="http://schemas.openxmlformats.org/presentationml/2006/ole">
              <p:oleObj spid="_x0000_s61447" name="Visio" r:id="rId10" imgW="378726" imgH="724711" progId="">
                <p:embed/>
              </p:oleObj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4346973" y="38100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6973" y="2438400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. . . 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32765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38861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5257799" y="321248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4392" y="2362202"/>
            <a:ext cx="1447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 rot="5400000">
            <a:off x="911069" y="351728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11069" y="176468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7" name="Right Arrow 26"/>
          <p:cNvSpPr/>
          <p:nvPr/>
        </p:nvSpPr>
        <p:spPr>
          <a:xfrm>
            <a:off x="1938392" y="2743200"/>
            <a:ext cx="533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3"/>
          <p:cNvGrpSpPr/>
          <p:nvPr/>
        </p:nvGrpSpPr>
        <p:grpSpPr>
          <a:xfrm>
            <a:off x="7363714" y="1752605"/>
            <a:ext cx="1465413" cy="609600"/>
            <a:chOff x="7330314" y="2362200"/>
            <a:chExt cx="1465414" cy="609600"/>
          </a:xfrm>
        </p:grpSpPr>
        <p:sp>
          <p:nvSpPr>
            <p:cNvPr id="28" name="Cloud 27"/>
            <p:cNvSpPr/>
            <p:nvPr/>
          </p:nvSpPr>
          <p:spPr>
            <a:xfrm>
              <a:off x="7330314" y="2362200"/>
              <a:ext cx="1432686" cy="6096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86367" y="2438400"/>
              <a:ext cx="1409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rgbClr val="FF0000"/>
                  </a:solidFill>
                </a:rPr>
                <a:t>How to program </a:t>
              </a:r>
              <a:br>
                <a:rPr lang="en-US" sz="1200" b="1" i="1" dirty="0" smtClean="0">
                  <a:solidFill>
                    <a:srgbClr val="FF0000"/>
                  </a:solidFill>
                </a:rPr>
              </a:br>
              <a:r>
                <a:rPr lang="en-US" sz="1200" b="1" i="1" dirty="0" smtClean="0">
                  <a:solidFill>
                    <a:srgbClr val="FF0000"/>
                  </a:solidFill>
                </a:rPr>
                <a:t>the beast?</a:t>
              </a:r>
              <a:endParaRPr lang="en-US" sz="12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7028678" y="2903161"/>
            <a:ext cx="533400" cy="1448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7028678" y="2743200"/>
            <a:ext cx="533400" cy="152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596" y="2743200"/>
            <a:ext cx="108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+mj-lt"/>
              </a:rPr>
              <a:t>DATA</a:t>
            </a:r>
            <a:endParaRPr lang="en-US" sz="28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0951" y="6275674"/>
            <a:ext cx="990600" cy="365127"/>
          </a:xfrm>
        </p:spPr>
        <p:txBody>
          <a:bodyPr/>
          <a:lstStyle/>
          <a:p>
            <a:fld id="{26AB5F8E-3F3A-FD45-ABB6-C5D784360AB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meet deadlines?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12192" y="1843363"/>
          <a:ext cx="7785882" cy="338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67128"/>
            <a:ext cx="8042276" cy="796548"/>
          </a:xfrm>
        </p:spPr>
        <p:txBody>
          <a:bodyPr/>
          <a:lstStyle/>
          <a:p>
            <a:r>
              <a:rPr lang="en-US" dirty="0" smtClean="0"/>
              <a:t>MapReduce,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34258"/>
            <a:ext cx="8042276" cy="4641416"/>
          </a:xfrm>
        </p:spPr>
        <p:txBody>
          <a:bodyPr>
            <a:normAutofit/>
          </a:bodyPr>
          <a:lstStyle/>
          <a:p>
            <a:r>
              <a:rPr lang="en-US" dirty="0" smtClean="0"/>
              <a:t>Need to process large datasets </a:t>
            </a:r>
          </a:p>
          <a:p>
            <a:r>
              <a:rPr lang="en-US" dirty="0" smtClean="0"/>
              <a:t>Data may not have strict schema:</a:t>
            </a:r>
          </a:p>
          <a:p>
            <a:pPr lvl="1"/>
            <a:r>
              <a:rPr lang="en-US" dirty="0" smtClean="0"/>
              <a:t>i.e., unstructured or semi-structured data</a:t>
            </a:r>
          </a:p>
          <a:p>
            <a:r>
              <a:rPr lang="en-US" dirty="0" smtClean="0"/>
              <a:t>Nodes fail every day</a:t>
            </a:r>
          </a:p>
          <a:p>
            <a:pPr lvl="1"/>
            <a:r>
              <a:rPr lang="en-US" dirty="0" smtClean="0"/>
              <a:t>Failure is expected, rather than exceptional.</a:t>
            </a:r>
          </a:p>
          <a:p>
            <a:pPr lvl="1"/>
            <a:r>
              <a:rPr lang="en-US" dirty="0" smtClean="0"/>
              <a:t>The number of nodes in a cluster is not constant.</a:t>
            </a:r>
          </a:p>
          <a:p>
            <a:r>
              <a:rPr lang="en-US" dirty="0" smtClean="0"/>
              <a:t>Expensive and inefficient  to build reliability in each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operation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255" y="125860"/>
            <a:ext cx="2041461" cy="48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 bwMode="gray">
          <a:xfrm>
            <a:off x="572903" y="3369725"/>
            <a:ext cx="128913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Arial" pitchFamily="34" charset="0"/>
              </a:rPr>
              <a:t>MapReduce</a:t>
            </a:r>
            <a:br>
              <a:rPr lang="en-GB" sz="1600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GB" sz="1600" dirty="0" smtClean="0">
                <a:solidFill>
                  <a:schemeClr val="bg1"/>
                </a:solidFill>
                <a:latin typeface="Arial" pitchFamily="34" charset="0"/>
              </a:rPr>
              <a:t>Layer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572902" y="4091761"/>
            <a:ext cx="1221808" cy="584775"/>
          </a:xfrm>
          <a:prstGeom prst="rect">
            <a:avLst/>
          </a:prstGeom>
          <a:solidFill>
            <a:srgbClr val="44610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  <a:t>File system</a:t>
            </a:r>
            <a:b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</a:br>
            <a:r>
              <a:rPr lang="en-GB" sz="1600" dirty="0" smtClean="0">
                <a:solidFill>
                  <a:srgbClr val="FFFFFF"/>
                </a:solidFill>
                <a:latin typeface="Arial" pitchFamily="34" charset="0"/>
              </a:rPr>
              <a:t>Layer</a:t>
            </a:r>
          </a:p>
        </p:txBody>
      </p:sp>
      <p:grpSp>
        <p:nvGrpSpPr>
          <p:cNvPr id="4" name="Group 40"/>
          <p:cNvGrpSpPr/>
          <p:nvPr/>
        </p:nvGrpSpPr>
        <p:grpSpPr>
          <a:xfrm>
            <a:off x="4643337" y="3264250"/>
            <a:ext cx="1411105" cy="2568162"/>
            <a:chOff x="4644742" y="2723180"/>
            <a:chExt cx="1411105" cy="2568162"/>
          </a:xfrm>
        </p:grpSpPr>
        <p:sp>
          <p:nvSpPr>
            <p:cNvPr id="16" name="Rectangle 15"/>
            <p:cNvSpPr/>
            <p:nvPr/>
          </p:nvSpPr>
          <p:spPr>
            <a:xfrm>
              <a:off x="4644742" y="2723180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cxnSp>
          <p:nvCxnSpPr>
            <p:cNvPr id="17" name="Straight Connector 16"/>
            <p:cNvCxnSpPr>
              <a:stCxn id="19" idx="2"/>
              <a:endCxn id="18" idx="1"/>
            </p:cNvCxnSpPr>
            <p:nvPr/>
          </p:nvCxnSpPr>
          <p:spPr>
            <a:xfrm rot="5400000">
              <a:off x="5240859" y="4121741"/>
              <a:ext cx="220980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18" name="Can 17"/>
            <p:cNvSpPr/>
            <p:nvPr/>
          </p:nvSpPr>
          <p:spPr>
            <a:xfrm>
              <a:off x="4972253" y="4232227"/>
              <a:ext cx="758190" cy="502920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smtClean="0">
                  <a:solidFill>
                    <a:prstClr val="white"/>
                  </a:solidFill>
                  <a:latin typeface="Arial" pitchFamily="34" charset="0"/>
                </a:rPr>
                <a:t>Disk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33187" y="3538807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DataNode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35243" y="2918127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TaskTracker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gray">
            <a:xfrm>
              <a:off x="4644743" y="4952788"/>
              <a:ext cx="1411104" cy="3385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Worker Node</a:t>
              </a: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1862037" y="3961922"/>
            <a:ext cx="6858000" cy="0"/>
          </a:xfrm>
          <a:prstGeom prst="lin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566637" y="2045779"/>
            <a:ext cx="12192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GB" sz="1600" dirty="0" smtClean="0">
                <a:solidFill>
                  <a:prstClr val="white"/>
                </a:solidFill>
                <a:latin typeface="Arial" pitchFamily="34" charset="0"/>
              </a:rPr>
              <a:t>Job</a:t>
            </a:r>
          </a:p>
        </p:txBody>
      </p:sp>
      <p:grpSp>
        <p:nvGrpSpPr>
          <p:cNvPr id="10" name="Group 47"/>
          <p:cNvGrpSpPr/>
          <p:nvPr/>
        </p:nvGrpSpPr>
        <p:grpSpPr>
          <a:xfrm>
            <a:off x="3546106" y="1958080"/>
            <a:ext cx="4526237" cy="1313772"/>
            <a:chOff x="3547511" y="1417010"/>
            <a:chExt cx="4526237" cy="1313772"/>
          </a:xfrm>
        </p:grpSpPr>
        <p:sp>
          <p:nvSpPr>
            <p:cNvPr id="33" name="Bent-Up Arrow 32"/>
            <p:cNvSpPr/>
            <p:nvPr/>
          </p:nvSpPr>
          <p:spPr>
            <a:xfrm rot="10800000" flipH="1">
              <a:off x="4752409" y="1799463"/>
              <a:ext cx="741366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34" name="Bent-Up Arrow 33"/>
            <p:cNvSpPr/>
            <p:nvPr/>
          </p:nvSpPr>
          <p:spPr>
            <a:xfrm rot="10800000" flipH="1">
              <a:off x="6005722" y="1763803"/>
              <a:ext cx="741366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63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20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6942" y="1417010"/>
              <a:ext cx="647700" cy="34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u="sng" dirty="0" smtClean="0">
                  <a:solidFill>
                    <a:prstClr val="white"/>
                  </a:solidFill>
                  <a:latin typeface="Arial" pitchFamily="34" charset="0"/>
                </a:rPr>
                <a:t>Task</a:t>
              </a:r>
            </a:p>
          </p:txBody>
        </p:sp>
        <p:sp>
          <p:nvSpPr>
            <p:cNvPr id="35" name="Bent-Up Arrow 34"/>
            <p:cNvSpPr/>
            <p:nvPr/>
          </p:nvSpPr>
          <p:spPr>
            <a:xfrm rot="10800000" flipH="1">
              <a:off x="3547511" y="1763802"/>
              <a:ext cx="4526237" cy="931319"/>
            </a:xfrm>
            <a:prstGeom prst="bentUpArrow">
              <a:avLst>
                <a:gd name="adj1" fmla="val 25000"/>
                <a:gd name="adj2" fmla="val 25000"/>
                <a:gd name="adj3" fmla="val 3900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u="sng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3546103" y="2491599"/>
            <a:ext cx="1022558" cy="1912428"/>
            <a:chOff x="3547508" y="1950529"/>
            <a:chExt cx="1022558" cy="1912428"/>
          </a:xfrm>
        </p:grpSpPr>
        <p:sp>
          <p:nvSpPr>
            <p:cNvPr id="37" name="TextBox 36"/>
            <p:cNvSpPr txBox="1"/>
            <p:nvPr/>
          </p:nvSpPr>
          <p:spPr bwMode="gray">
            <a:xfrm>
              <a:off x="3617561" y="2700854"/>
              <a:ext cx="952505" cy="461665"/>
            </a:xfrm>
            <a:prstGeom prst="rect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  <a:t>Location</a:t>
              </a:r>
              <a:b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</a:br>
              <a:r>
                <a:rPr lang="en-GB" sz="1200" dirty="0" smtClean="0">
                  <a:solidFill>
                    <a:srgbClr val="FFFFFF"/>
                  </a:solidFill>
                  <a:latin typeface="Arial" pitchFamily="34" charset="0"/>
                </a:rPr>
                <a:t>Information</a:t>
              </a:r>
            </a:p>
          </p:txBody>
        </p:sp>
        <p:sp>
          <p:nvSpPr>
            <p:cNvPr id="38" name="Curved Down Arrow 37"/>
            <p:cNvSpPr/>
            <p:nvPr/>
          </p:nvSpPr>
          <p:spPr>
            <a:xfrm rot="5400000" flipH="1">
              <a:off x="2877044" y="2620993"/>
              <a:ext cx="1912428" cy="571500"/>
            </a:xfrm>
            <a:prstGeom prst="curvedDownArrow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</p:grpSp>
      <p:grpSp>
        <p:nvGrpSpPr>
          <p:cNvPr id="15" name="Group 42"/>
          <p:cNvGrpSpPr/>
          <p:nvPr/>
        </p:nvGrpSpPr>
        <p:grpSpPr>
          <a:xfrm>
            <a:off x="6445643" y="3276126"/>
            <a:ext cx="2157113" cy="2568166"/>
            <a:chOff x="6447048" y="2735056"/>
            <a:chExt cx="2157113" cy="256816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6447048" y="3771419"/>
              <a:ext cx="357790" cy="33855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000000"/>
                  </a:solidFill>
                  <a:latin typeface="Arial" pitchFamily="34" charset="0"/>
                </a:rPr>
                <a:t>...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93056" y="2735056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cxnSp>
          <p:nvCxnSpPr>
            <p:cNvPr id="52" name="Straight Connector 51"/>
            <p:cNvCxnSpPr>
              <a:stCxn id="54" idx="2"/>
              <a:endCxn id="53" idx="1"/>
            </p:cNvCxnSpPr>
            <p:nvPr/>
          </p:nvCxnSpPr>
          <p:spPr>
            <a:xfrm rot="5400000">
              <a:off x="7789173" y="4133615"/>
              <a:ext cx="220980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sp>
          <p:nvSpPr>
            <p:cNvPr id="53" name="Can 52"/>
            <p:cNvSpPr/>
            <p:nvPr/>
          </p:nvSpPr>
          <p:spPr>
            <a:xfrm>
              <a:off x="7520568" y="4244104"/>
              <a:ext cx="758190" cy="502920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smtClean="0">
                  <a:solidFill>
                    <a:prstClr val="white"/>
                  </a:solidFill>
                  <a:latin typeface="Arial" pitchFamily="34" charset="0"/>
                </a:rPr>
                <a:t>Disk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81501" y="3550684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DataNode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383558" y="2930005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TaskTracker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 bwMode="gray">
            <a:xfrm>
              <a:off x="7193057" y="4964668"/>
              <a:ext cx="1411104" cy="3385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Worker Node</a:t>
              </a:r>
            </a:p>
          </p:txBody>
        </p:sp>
      </p:grpSp>
      <p:grpSp>
        <p:nvGrpSpPr>
          <p:cNvPr id="22" name="Group 38"/>
          <p:cNvGrpSpPr/>
          <p:nvPr/>
        </p:nvGrpSpPr>
        <p:grpSpPr>
          <a:xfrm>
            <a:off x="2109687" y="3260413"/>
            <a:ext cx="1411105" cy="2568163"/>
            <a:chOff x="2111092" y="2719343"/>
            <a:chExt cx="1411105" cy="2568163"/>
          </a:xfrm>
        </p:grpSpPr>
        <p:sp>
          <p:nvSpPr>
            <p:cNvPr id="57" name="Rectangle 56"/>
            <p:cNvSpPr/>
            <p:nvPr/>
          </p:nvSpPr>
          <p:spPr>
            <a:xfrm>
              <a:off x="2111092" y="2719343"/>
              <a:ext cx="1409700" cy="223345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21769" y="3538807"/>
              <a:ext cx="1036320" cy="472440"/>
            </a:xfrm>
            <a:prstGeom prst="rect">
              <a:avLst/>
            </a:prstGeom>
            <a:solidFill>
              <a:srgbClr val="3F5B0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NameNode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3825" y="2918127"/>
              <a:ext cx="1032210" cy="495300"/>
            </a:xfrm>
            <a:prstGeom prst="rect">
              <a:avLst/>
            </a:prstGeom>
            <a:solidFill>
              <a:srgbClr val="2C7C9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200" dirty="0" err="1" smtClean="0">
                  <a:solidFill>
                    <a:prstClr val="white"/>
                  </a:solidFill>
                  <a:latin typeface="Arial" pitchFamily="34" charset="0"/>
                </a:rPr>
                <a:t>JobTracker</a:t>
              </a:r>
              <a:endParaRPr lang="en-GB" sz="12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 bwMode="gray">
            <a:xfrm>
              <a:off x="2111093" y="4948952"/>
              <a:ext cx="1411104" cy="33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FFFF"/>
                  </a:solidFill>
                  <a:latin typeface="Arial" pitchFamily="34" charset="0"/>
                </a:rPr>
                <a:t>Master</a:t>
              </a:r>
            </a:p>
          </p:txBody>
        </p:sp>
      </p:grpSp>
      <p:grpSp>
        <p:nvGrpSpPr>
          <p:cNvPr id="23" name="Group 44"/>
          <p:cNvGrpSpPr/>
          <p:nvPr/>
        </p:nvGrpSpPr>
        <p:grpSpPr>
          <a:xfrm>
            <a:off x="1842987" y="2026729"/>
            <a:ext cx="1714565" cy="1432466"/>
            <a:chOff x="1844392" y="1485659"/>
            <a:chExt cx="1714565" cy="1432466"/>
          </a:xfrm>
        </p:grpSpPr>
        <p:sp>
          <p:nvSpPr>
            <p:cNvPr id="32" name="Right Arrow 31"/>
            <p:cNvSpPr/>
            <p:nvPr/>
          </p:nvSpPr>
          <p:spPr>
            <a:xfrm>
              <a:off x="1844392" y="1714259"/>
              <a:ext cx="266700" cy="190500"/>
            </a:xfrm>
            <a:prstGeom prst="rightArrow">
              <a:avLst/>
            </a:prstGeom>
            <a:solidFill>
              <a:srgbClr val="AA581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46832" y="1485659"/>
              <a:ext cx="1412125" cy="6477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tlCol="0" anchor="ctr"/>
            <a:lstStyle/>
            <a:p>
              <a:pPr algn="ctr">
                <a:lnSpc>
                  <a:spcPct val="85000"/>
                </a:lnSpc>
              </a:pPr>
              <a:r>
                <a:rPr lang="en-GB" sz="1600" dirty="0" smtClean="0">
                  <a:solidFill>
                    <a:prstClr val="white"/>
                  </a:solidFill>
                  <a:latin typeface="Arial" pitchFamily="34" charset="0"/>
                </a:rPr>
                <a:t>Scheduler</a:t>
              </a:r>
              <a:endParaRPr lang="en-GB" sz="2000" dirty="0" smtClean="0">
                <a:solidFill>
                  <a:prstClr val="white"/>
                </a:solidFill>
                <a:latin typeface="Arial" pitchFamily="34" charset="0"/>
              </a:endParaRPr>
            </a:p>
          </p:txBody>
        </p:sp>
        <p:sp>
          <p:nvSpPr>
            <p:cNvPr id="63" name="Trapezoid 62"/>
            <p:cNvSpPr/>
            <p:nvPr/>
          </p:nvSpPr>
          <p:spPr>
            <a:xfrm rot="10800000">
              <a:off x="2146828" y="2133357"/>
              <a:ext cx="1409699" cy="784768"/>
            </a:xfrm>
            <a:prstGeom prst="trapezoid">
              <a:avLst>
                <a:gd name="adj" fmla="val 68639"/>
              </a:avLst>
            </a:prstGeom>
            <a:gradFill flip="none" rotWithShape="1">
              <a:gsLst>
                <a:gs pos="0">
                  <a:schemeClr val="accent1">
                    <a:shade val="100000"/>
                    <a:satMod val="120000"/>
                  </a:schemeClr>
                </a:gs>
                <a:gs pos="69000">
                  <a:schemeClr val="accent1">
                    <a:tint val="80000"/>
                    <a:shade val="100000"/>
                    <a:satMod val="150000"/>
                  </a:schemeClr>
                </a:gs>
                <a:gs pos="100000">
                  <a:schemeClr val="accent1">
                    <a:tint val="50000"/>
                    <a:shade val="100000"/>
                    <a:satMod val="1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Motivation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Job Profile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Scaling Factors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Completion Time and Resource Provisioning Models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Taking  Node Failures into Account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946"/>
            <a:ext cx="9144000" cy="5286054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MU Bright Roman"/>
              </a:rPr>
              <a:t>MapReduce applications process </a:t>
            </a:r>
            <a:r>
              <a:rPr lang="en-US" dirty="0" err="1" smtClean="0">
                <a:cs typeface="CMU Bright Roman"/>
              </a:rPr>
              <a:t>PBs</a:t>
            </a:r>
            <a:r>
              <a:rPr lang="en-US" dirty="0" smtClean="0">
                <a:cs typeface="CMU Bright Roman"/>
              </a:rPr>
              <a:t> of data across enterprise</a:t>
            </a:r>
          </a:p>
          <a:p>
            <a:r>
              <a:rPr lang="en-US" dirty="0" smtClean="0">
                <a:cs typeface="CMU Bright Roman"/>
              </a:rPr>
              <a:t>Many users have job </a:t>
            </a:r>
            <a:r>
              <a:rPr lang="en-US" i="1" dirty="0" smtClean="0">
                <a:solidFill>
                  <a:srgbClr val="FF0000"/>
                </a:solidFill>
                <a:cs typeface="CMU Bright Roman"/>
              </a:rPr>
              <a:t>completion time goals</a:t>
            </a:r>
            <a:r>
              <a:rPr lang="en-US" i="1" dirty="0" smtClean="0">
                <a:solidFill>
                  <a:srgbClr val="C00000"/>
                </a:solidFill>
                <a:cs typeface="CMU Bright Roman"/>
              </a:rPr>
              <a:t>:</a:t>
            </a:r>
          </a:p>
          <a:p>
            <a:pPr lvl="1"/>
            <a:r>
              <a:rPr lang="en-US" sz="1800" dirty="0" smtClean="0">
                <a:cs typeface="CMU Bright Roman"/>
              </a:rPr>
              <a:t>No support from current service providers on capacity planning, e.g. Elastic Map-Reduce</a:t>
            </a:r>
          </a:p>
          <a:p>
            <a:pPr lvl="1"/>
            <a:r>
              <a:rPr lang="en-US" sz="1800" dirty="0" smtClean="0">
                <a:cs typeface="CMU Bright Roman"/>
              </a:rPr>
              <a:t>Need </a:t>
            </a:r>
            <a:r>
              <a:rPr lang="en-US" sz="1800" dirty="0" smtClean="0">
                <a:cs typeface="CMU Bright Roman"/>
              </a:rPr>
              <a:t>for useful </a:t>
            </a:r>
            <a:r>
              <a:rPr lang="en-US" sz="1800" dirty="0" smtClean="0">
                <a:cs typeface="CMU Bright Roman"/>
              </a:rPr>
              <a:t>performance models </a:t>
            </a:r>
            <a:r>
              <a:rPr lang="en-US" sz="1800" dirty="0" smtClean="0">
                <a:cs typeface="CMU Bright Roman"/>
              </a:rPr>
              <a:t>to</a:t>
            </a:r>
            <a:r>
              <a:rPr lang="en-US" sz="1800" dirty="0" smtClean="0">
                <a:cs typeface="CMU Bright Roman"/>
              </a:rPr>
              <a:t> estimate </a:t>
            </a:r>
            <a:r>
              <a:rPr lang="en-US" sz="1800" smtClean="0">
                <a:cs typeface="CMU Bright Roman"/>
              </a:rPr>
              <a:t>the required </a:t>
            </a:r>
            <a:r>
              <a:rPr lang="en-US" sz="1800" dirty="0" smtClean="0">
                <a:cs typeface="CMU Bright Roman"/>
              </a:rPr>
              <a:t>infrastructure size</a:t>
            </a:r>
          </a:p>
          <a:p>
            <a:r>
              <a:rPr lang="en-US" dirty="0" smtClean="0">
                <a:cs typeface="CMU Bright Roman"/>
              </a:rPr>
              <a:t>In order to achieve Service Level Objectives (</a:t>
            </a:r>
            <a:r>
              <a:rPr lang="en-US" dirty="0" smtClean="0">
                <a:solidFill>
                  <a:srgbClr val="FF0000"/>
                </a:solidFill>
                <a:cs typeface="CMU Bright Roman"/>
              </a:rPr>
              <a:t>SLOs</a:t>
            </a:r>
            <a:r>
              <a:rPr lang="en-US" dirty="0" smtClean="0">
                <a:cs typeface="CMU Bright Roman"/>
              </a:rPr>
              <a:t>), we need to </a:t>
            </a:r>
            <a:r>
              <a:rPr lang="en-US" i="1" dirty="0" smtClean="0">
                <a:solidFill>
                  <a:srgbClr val="FF0000"/>
                </a:solidFill>
                <a:cs typeface="CMU Bright Roman"/>
              </a:rPr>
              <a:t>solve the following  inter-related problems</a:t>
            </a:r>
            <a:r>
              <a:rPr lang="en-US" dirty="0" smtClean="0">
                <a:cs typeface="CMU Bright Roman"/>
              </a:rPr>
              <a:t>:</a:t>
            </a:r>
          </a:p>
          <a:p>
            <a:pPr lvl="1"/>
            <a:r>
              <a:rPr lang="en-US" sz="1800" dirty="0" smtClean="0">
                <a:cs typeface="CMU Bright Roman"/>
              </a:rPr>
              <a:t>When will the job finish given certain resources? </a:t>
            </a:r>
          </a:p>
          <a:p>
            <a:pPr lvl="1"/>
            <a:r>
              <a:rPr lang="en-US" sz="1800" dirty="0" smtClean="0">
                <a:cs typeface="CMU Bright Roman"/>
              </a:rPr>
              <a:t>How much resources should be allocated to complete the job within a given deadline?</a:t>
            </a:r>
          </a:p>
          <a:p>
            <a:pPr lvl="1"/>
            <a:r>
              <a:rPr lang="en-US" sz="1800" dirty="0" smtClean="0">
                <a:cs typeface="CMU Bright Roman"/>
              </a:rPr>
              <a:t>Can we do application resource provisioning on the smaller data set?</a:t>
            </a:r>
          </a:p>
          <a:p>
            <a:pPr lvl="1"/>
            <a:endParaRPr lang="en-US" sz="1800" dirty="0" smtClean="0">
              <a:cs typeface="CMU Bright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F8E-3F3A-FD45-ABB6-C5D784360AB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1221" y="6275668"/>
            <a:ext cx="990600" cy="365125"/>
          </a:xfrm>
        </p:spPr>
        <p:txBody>
          <a:bodyPr/>
          <a:lstStyle/>
          <a:p>
            <a:fld id="{39FE57C1-99E3-4342-90AE-63D315326D4A}" type="slidenum">
              <a:rPr lang="en-US" sz="2000" smtClean="0"/>
              <a:pPr/>
              <a:t>8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9766" y="6276288"/>
            <a:ext cx="388740" cy="364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2" name="Picture 2" descr="C:\Users\cherkaso\Desktop\Map-Reduce\MY\wikitrends2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4718" y="4667029"/>
            <a:ext cx="8713788" cy="1512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Users\cherkaso\Desktop\Map-Reduce\MY\wikitrends1-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719" y="1319038"/>
            <a:ext cx="3903767" cy="2733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20487" y="4000859"/>
            <a:ext cx="298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Wikitrends</a:t>
            </a:r>
            <a:r>
              <a:rPr lang="en-US" sz="2400" b="1" dirty="0" smtClean="0"/>
              <a:t>: 64x64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0487" y="6179128"/>
            <a:ext cx="298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Wikitrends</a:t>
            </a:r>
            <a:r>
              <a:rPr lang="en-US" sz="2400" b="1" dirty="0" smtClean="0"/>
              <a:t>: 16x16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50228" y="2800530"/>
            <a:ext cx="4593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Linear scaling?  </a:t>
            </a:r>
            <a:r>
              <a:rPr lang="en-US" sz="2400" dirty="0" smtClean="0"/>
              <a:t>Not always!</a:t>
            </a:r>
          </a:p>
          <a:p>
            <a:r>
              <a:rPr lang="en-US" sz="2400" dirty="0" smtClean="0"/>
              <a:t>       580s / 4   </a:t>
            </a:r>
            <a:r>
              <a:rPr lang="en-US" sz="2400" dirty="0" err="1" smtClean="0"/>
              <a:t>vs</a:t>
            </a:r>
            <a:r>
              <a:rPr lang="en-US" sz="2400" dirty="0" smtClean="0"/>
              <a:t>    200s</a:t>
            </a:r>
          </a:p>
          <a:p>
            <a:endParaRPr lang="en-US" sz="2400" dirty="0" smtClean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9274" y="282236"/>
            <a:ext cx="7364640" cy="724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 defTabSz="914400">
              <a:lnSpc>
                <a:spcPts val="3300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accent1"/>
                </a:solidFill>
              </a:rPr>
              <a:t>Predicting job completion time</a:t>
            </a:r>
          </a:p>
          <a:p>
            <a:pPr lvl="0" defTabSz="914400">
              <a:lnSpc>
                <a:spcPts val="3300"/>
              </a:lnSpc>
              <a:spcBef>
                <a:spcPct val="0"/>
              </a:spcBef>
            </a:pPr>
            <a:endParaRPr lang="en-US" sz="4000" dirty="0" smtClean="0">
              <a:solidFill>
                <a:schemeClr val="accent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267199" y="1319038"/>
            <a:ext cx="5040085" cy="1685419"/>
          </a:xfrm>
          <a:prstGeom prst="rect">
            <a:avLst/>
          </a:prstGeom>
        </p:spPr>
        <p:txBody>
          <a:bodyPr/>
          <a:lstStyle/>
          <a:p>
            <a:pPr marL="349250" marR="0" lvl="0" indent="-158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is this difficult ? </a:t>
            </a:r>
          </a:p>
          <a:p>
            <a:pPr marL="349250" marR="0" lvl="0" indent="-1588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 amounts of resources can lead to different executions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638"/>
            <a:ext cx="9143999" cy="763793"/>
          </a:xfrm>
        </p:spPr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MapReduce</a:t>
            </a:r>
            <a:r>
              <a:rPr lang="en-US" dirty="0" smtClean="0"/>
              <a:t> Jobs – Different Job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1221" y="6275668"/>
            <a:ext cx="990600" cy="365125"/>
          </a:xfrm>
        </p:spPr>
        <p:txBody>
          <a:bodyPr/>
          <a:lstStyle/>
          <a:p>
            <a:fld id="{39FE57C1-99E3-4342-90AE-63D315326D4A}" type="slidenum">
              <a:rPr lang="en-US" sz="2000" smtClean="0"/>
              <a:pPr/>
              <a:t>9</a:t>
            </a:fld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9766" y="6276288"/>
            <a:ext cx="388740" cy="3645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4098" name="Picture 2" descr="C:\Users\cherkaso\Desktop\Map-Reduce\MY\wikitrends1-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18031" y="1285708"/>
            <a:ext cx="4470475" cy="3129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31" y="1279611"/>
            <a:ext cx="4333800" cy="313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665515" y="4987183"/>
            <a:ext cx="100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Sort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1" y="4987183"/>
            <a:ext cx="2634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Wikitrends</a:t>
            </a:r>
            <a:endParaRPr lang="en-US" sz="32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14099</TotalTime>
  <Words>1376</Words>
  <Application>Microsoft Office PowerPoint</Application>
  <PresentationFormat>Overhead</PresentationFormat>
  <Paragraphs>339</Paragraphs>
  <Slides>30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Breeze</vt:lpstr>
      <vt:lpstr>Visio</vt:lpstr>
      <vt:lpstr>Equation</vt:lpstr>
      <vt:lpstr> Resource Provisioning Framework for MapReduce Jobs with Performance Goals </vt:lpstr>
      <vt:lpstr>Unprecedented Data Growth</vt:lpstr>
      <vt:lpstr>Large-scale Distributed Computing</vt:lpstr>
      <vt:lpstr>MapReduce, Why?</vt:lpstr>
      <vt:lpstr>Hadoop operation</vt:lpstr>
      <vt:lpstr>Outline</vt:lpstr>
      <vt:lpstr>Motivation</vt:lpstr>
      <vt:lpstr>Slide 8</vt:lpstr>
      <vt:lpstr>Different MapReduce Jobs – Different Job Profiles</vt:lpstr>
      <vt:lpstr>Theoretical Makespan Bounds</vt:lpstr>
      <vt:lpstr>Illustration</vt:lpstr>
      <vt:lpstr>Our Approach</vt:lpstr>
      <vt:lpstr>Caveats</vt:lpstr>
      <vt:lpstr>Job Profile</vt:lpstr>
      <vt:lpstr>Lower and Upper Bounds of  a Job Completion Time</vt:lpstr>
      <vt:lpstr>Scaling Factors</vt:lpstr>
      <vt:lpstr>Scaling Factors Formalized</vt:lpstr>
      <vt:lpstr>Solving the Inverse Problem</vt:lpstr>
      <vt:lpstr>Impact of Failures</vt:lpstr>
      <vt:lpstr>Experimental Setup</vt:lpstr>
      <vt:lpstr>Are Job Profiles stable?</vt:lpstr>
      <vt:lpstr>Predicted vs Measured completion times</vt:lpstr>
      <vt:lpstr>WordCount Scaling Factors</vt:lpstr>
      <vt:lpstr>Predictions applying scaling factors</vt:lpstr>
      <vt:lpstr>SLO-based Resource Provisioning</vt:lpstr>
      <vt:lpstr>Impact of Worker Failures</vt:lpstr>
      <vt:lpstr>Conclusion</vt:lpstr>
      <vt:lpstr>Slide 28</vt:lpstr>
      <vt:lpstr>Related Work</vt:lpstr>
      <vt:lpstr>Can we meet deadlines?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Mware-Slides</dc:title>
  <dc:creator>Lucy Cherkasova</dc:creator>
  <cp:lastModifiedBy>Lucy Cherkasova</cp:lastModifiedBy>
  <cp:revision>401</cp:revision>
  <dcterms:created xsi:type="dcterms:W3CDTF">2011-06-01T20:27:25Z</dcterms:created>
  <dcterms:modified xsi:type="dcterms:W3CDTF">2011-12-09T21:31:04Z</dcterms:modified>
</cp:coreProperties>
</file>