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8" r:id="rId3"/>
    <p:sldId id="264" r:id="rId4"/>
    <p:sldId id="271" r:id="rId5"/>
    <p:sldId id="299" r:id="rId6"/>
    <p:sldId id="280" r:id="rId7"/>
    <p:sldId id="298" r:id="rId8"/>
    <p:sldId id="282" r:id="rId9"/>
    <p:sldId id="283" r:id="rId10"/>
    <p:sldId id="297" r:id="rId11"/>
    <p:sldId id="291" r:id="rId12"/>
    <p:sldId id="292" r:id="rId13"/>
    <p:sldId id="272" r:id="rId14"/>
    <p:sldId id="295" r:id="rId15"/>
    <p:sldId id="267" r:id="rId16"/>
    <p:sldId id="293" r:id="rId17"/>
    <p:sldId id="294" r:id="rId18"/>
    <p:sldId id="275" r:id="rId19"/>
    <p:sldId id="29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1E4AE-2E72-9C40-B026-073DE8ADF8C3}">
          <p14:sldIdLst>
            <p14:sldId id="259"/>
            <p14:sldId id="268"/>
            <p14:sldId id="264"/>
            <p14:sldId id="271"/>
            <p14:sldId id="299"/>
            <p14:sldId id="280"/>
            <p14:sldId id="298"/>
            <p14:sldId id="282"/>
            <p14:sldId id="283"/>
            <p14:sldId id="297"/>
            <p14:sldId id="291"/>
            <p14:sldId id="292"/>
            <p14:sldId id="272"/>
            <p14:sldId id="295"/>
            <p14:sldId id="267"/>
            <p14:sldId id="293"/>
            <p14:sldId id="294"/>
            <p14:sldId id="27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24" y="-104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ropbox:HP%20Intern:3curv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Upper bound based</c:v>
          </c:tx>
          <c:spPr>
            <a:ln w="31750">
              <a:solidFill>
                <a:schemeClr val="accent1">
                  <a:lumMod val="75000"/>
                </a:schemeClr>
              </a:solidFill>
            </a:ln>
          </c:spPr>
          <c:marker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c:spPr>
          </c:marker>
          <c:xVal>
            <c:numRef>
              <c:f>Sheet1!$A$1:$A$174</c:f>
              <c:numCache>
                <c:formatCode>General</c:formatCode>
                <c:ptCount val="174"/>
                <c:pt idx="0">
                  <c:v>256.0</c:v>
                </c:pt>
                <c:pt idx="1">
                  <c:v>255.0</c:v>
                </c:pt>
                <c:pt idx="2">
                  <c:v>254.0</c:v>
                </c:pt>
                <c:pt idx="3">
                  <c:v>253.0</c:v>
                </c:pt>
                <c:pt idx="4">
                  <c:v>252.0</c:v>
                </c:pt>
                <c:pt idx="5">
                  <c:v>251.0</c:v>
                </c:pt>
                <c:pt idx="6">
                  <c:v>250.0</c:v>
                </c:pt>
                <c:pt idx="7">
                  <c:v>249.0</c:v>
                </c:pt>
                <c:pt idx="8">
                  <c:v>248.0</c:v>
                </c:pt>
                <c:pt idx="9">
                  <c:v>247.0</c:v>
                </c:pt>
                <c:pt idx="10">
                  <c:v>246.0</c:v>
                </c:pt>
                <c:pt idx="11">
                  <c:v>245.0</c:v>
                </c:pt>
                <c:pt idx="12">
                  <c:v>244.0</c:v>
                </c:pt>
                <c:pt idx="13">
                  <c:v>243.0</c:v>
                </c:pt>
                <c:pt idx="14">
                  <c:v>242.0</c:v>
                </c:pt>
                <c:pt idx="15">
                  <c:v>241.0</c:v>
                </c:pt>
                <c:pt idx="16">
                  <c:v>240.0</c:v>
                </c:pt>
                <c:pt idx="17">
                  <c:v>239.0</c:v>
                </c:pt>
                <c:pt idx="18">
                  <c:v>238.0</c:v>
                </c:pt>
                <c:pt idx="19">
                  <c:v>237.0</c:v>
                </c:pt>
                <c:pt idx="20">
                  <c:v>236.0</c:v>
                </c:pt>
                <c:pt idx="21">
                  <c:v>235.0</c:v>
                </c:pt>
                <c:pt idx="22">
                  <c:v>234.0</c:v>
                </c:pt>
                <c:pt idx="23">
                  <c:v>233.0</c:v>
                </c:pt>
                <c:pt idx="24">
                  <c:v>232.0</c:v>
                </c:pt>
                <c:pt idx="25">
                  <c:v>231.0</c:v>
                </c:pt>
                <c:pt idx="26">
                  <c:v>230.0</c:v>
                </c:pt>
                <c:pt idx="27">
                  <c:v>229.0</c:v>
                </c:pt>
                <c:pt idx="28">
                  <c:v>228.0</c:v>
                </c:pt>
                <c:pt idx="29">
                  <c:v>227.0</c:v>
                </c:pt>
                <c:pt idx="30">
                  <c:v>226.0</c:v>
                </c:pt>
                <c:pt idx="31">
                  <c:v>225.0</c:v>
                </c:pt>
                <c:pt idx="32">
                  <c:v>224.0</c:v>
                </c:pt>
                <c:pt idx="33">
                  <c:v>223.0</c:v>
                </c:pt>
                <c:pt idx="34">
                  <c:v>222.0</c:v>
                </c:pt>
                <c:pt idx="35">
                  <c:v>221.0</c:v>
                </c:pt>
                <c:pt idx="36">
                  <c:v>220.0</c:v>
                </c:pt>
                <c:pt idx="37">
                  <c:v>219.0</c:v>
                </c:pt>
                <c:pt idx="38">
                  <c:v>218.0</c:v>
                </c:pt>
                <c:pt idx="39">
                  <c:v>217.0</c:v>
                </c:pt>
                <c:pt idx="40">
                  <c:v>216.0</c:v>
                </c:pt>
                <c:pt idx="41">
                  <c:v>215.0</c:v>
                </c:pt>
                <c:pt idx="42">
                  <c:v>214.0</c:v>
                </c:pt>
                <c:pt idx="43">
                  <c:v>213.0</c:v>
                </c:pt>
                <c:pt idx="44">
                  <c:v>212.0</c:v>
                </c:pt>
                <c:pt idx="45">
                  <c:v>211.0</c:v>
                </c:pt>
                <c:pt idx="46">
                  <c:v>210.0</c:v>
                </c:pt>
                <c:pt idx="47">
                  <c:v>209.0</c:v>
                </c:pt>
                <c:pt idx="48">
                  <c:v>208.0</c:v>
                </c:pt>
                <c:pt idx="49">
                  <c:v>207.0</c:v>
                </c:pt>
                <c:pt idx="50">
                  <c:v>206.0</c:v>
                </c:pt>
                <c:pt idx="51">
                  <c:v>205.0</c:v>
                </c:pt>
                <c:pt idx="52">
                  <c:v>204.0</c:v>
                </c:pt>
                <c:pt idx="53">
                  <c:v>203.0</c:v>
                </c:pt>
                <c:pt idx="54">
                  <c:v>202.0</c:v>
                </c:pt>
                <c:pt idx="55">
                  <c:v>201.0</c:v>
                </c:pt>
                <c:pt idx="56">
                  <c:v>200.0</c:v>
                </c:pt>
                <c:pt idx="57">
                  <c:v>199.0</c:v>
                </c:pt>
                <c:pt idx="58">
                  <c:v>198.0</c:v>
                </c:pt>
                <c:pt idx="59">
                  <c:v>197.0</c:v>
                </c:pt>
                <c:pt idx="60">
                  <c:v>196.0</c:v>
                </c:pt>
                <c:pt idx="61">
                  <c:v>195.0</c:v>
                </c:pt>
                <c:pt idx="62">
                  <c:v>194.0</c:v>
                </c:pt>
                <c:pt idx="63">
                  <c:v>193.0</c:v>
                </c:pt>
                <c:pt idx="64">
                  <c:v>192.0</c:v>
                </c:pt>
                <c:pt idx="65">
                  <c:v>191.0</c:v>
                </c:pt>
                <c:pt idx="66">
                  <c:v>190.0</c:v>
                </c:pt>
                <c:pt idx="67">
                  <c:v>189.0</c:v>
                </c:pt>
                <c:pt idx="68">
                  <c:v>188.0</c:v>
                </c:pt>
                <c:pt idx="69">
                  <c:v>187.0</c:v>
                </c:pt>
                <c:pt idx="70">
                  <c:v>186.0</c:v>
                </c:pt>
                <c:pt idx="71">
                  <c:v>185.0</c:v>
                </c:pt>
                <c:pt idx="72">
                  <c:v>184.0</c:v>
                </c:pt>
                <c:pt idx="73">
                  <c:v>183.0</c:v>
                </c:pt>
                <c:pt idx="74">
                  <c:v>182.0</c:v>
                </c:pt>
                <c:pt idx="75">
                  <c:v>181.0</c:v>
                </c:pt>
                <c:pt idx="76">
                  <c:v>180.0</c:v>
                </c:pt>
                <c:pt idx="77">
                  <c:v>179.0</c:v>
                </c:pt>
                <c:pt idx="78">
                  <c:v>178.0</c:v>
                </c:pt>
                <c:pt idx="79">
                  <c:v>177.0</c:v>
                </c:pt>
                <c:pt idx="80">
                  <c:v>176.0</c:v>
                </c:pt>
                <c:pt idx="81">
                  <c:v>175.0</c:v>
                </c:pt>
                <c:pt idx="82">
                  <c:v>174.0</c:v>
                </c:pt>
                <c:pt idx="83">
                  <c:v>173.0</c:v>
                </c:pt>
                <c:pt idx="84">
                  <c:v>172.0</c:v>
                </c:pt>
                <c:pt idx="85">
                  <c:v>171.0</c:v>
                </c:pt>
                <c:pt idx="86">
                  <c:v>170.0</c:v>
                </c:pt>
                <c:pt idx="87">
                  <c:v>169.0</c:v>
                </c:pt>
                <c:pt idx="88">
                  <c:v>168.0</c:v>
                </c:pt>
                <c:pt idx="89">
                  <c:v>167.0</c:v>
                </c:pt>
                <c:pt idx="90">
                  <c:v>166.0</c:v>
                </c:pt>
                <c:pt idx="91">
                  <c:v>165.0</c:v>
                </c:pt>
                <c:pt idx="92">
                  <c:v>164.0</c:v>
                </c:pt>
                <c:pt idx="93">
                  <c:v>163.0</c:v>
                </c:pt>
                <c:pt idx="94">
                  <c:v>162.0</c:v>
                </c:pt>
                <c:pt idx="95">
                  <c:v>161.0</c:v>
                </c:pt>
                <c:pt idx="96">
                  <c:v>160.0</c:v>
                </c:pt>
                <c:pt idx="97">
                  <c:v>159.0</c:v>
                </c:pt>
                <c:pt idx="98">
                  <c:v>158.0</c:v>
                </c:pt>
                <c:pt idx="99">
                  <c:v>157.0</c:v>
                </c:pt>
                <c:pt idx="100">
                  <c:v>156.0</c:v>
                </c:pt>
                <c:pt idx="101">
                  <c:v>155.0</c:v>
                </c:pt>
                <c:pt idx="102">
                  <c:v>154.0</c:v>
                </c:pt>
                <c:pt idx="103">
                  <c:v>153.0</c:v>
                </c:pt>
                <c:pt idx="104">
                  <c:v>152.0</c:v>
                </c:pt>
                <c:pt idx="105">
                  <c:v>151.0</c:v>
                </c:pt>
                <c:pt idx="106">
                  <c:v>150.0</c:v>
                </c:pt>
                <c:pt idx="107">
                  <c:v>149.0</c:v>
                </c:pt>
                <c:pt idx="108">
                  <c:v>148.0</c:v>
                </c:pt>
                <c:pt idx="109">
                  <c:v>147.0</c:v>
                </c:pt>
                <c:pt idx="110">
                  <c:v>146.0</c:v>
                </c:pt>
                <c:pt idx="111">
                  <c:v>145.0</c:v>
                </c:pt>
                <c:pt idx="112">
                  <c:v>144.0</c:v>
                </c:pt>
                <c:pt idx="113">
                  <c:v>143.0</c:v>
                </c:pt>
                <c:pt idx="114">
                  <c:v>142.0</c:v>
                </c:pt>
                <c:pt idx="115">
                  <c:v>141.0</c:v>
                </c:pt>
                <c:pt idx="116">
                  <c:v>140.0</c:v>
                </c:pt>
                <c:pt idx="117">
                  <c:v>139.0</c:v>
                </c:pt>
                <c:pt idx="118">
                  <c:v>138.0</c:v>
                </c:pt>
                <c:pt idx="119">
                  <c:v>137.0</c:v>
                </c:pt>
                <c:pt idx="120">
                  <c:v>136.0</c:v>
                </c:pt>
                <c:pt idx="121">
                  <c:v>135.0</c:v>
                </c:pt>
                <c:pt idx="122">
                  <c:v>134.0</c:v>
                </c:pt>
                <c:pt idx="123">
                  <c:v>133.0</c:v>
                </c:pt>
                <c:pt idx="124">
                  <c:v>132.0</c:v>
                </c:pt>
                <c:pt idx="125">
                  <c:v>131.0</c:v>
                </c:pt>
                <c:pt idx="126">
                  <c:v>130.0</c:v>
                </c:pt>
                <c:pt idx="127">
                  <c:v>129.0</c:v>
                </c:pt>
                <c:pt idx="128">
                  <c:v>128.0</c:v>
                </c:pt>
                <c:pt idx="129">
                  <c:v>127.0</c:v>
                </c:pt>
                <c:pt idx="130">
                  <c:v>126.0</c:v>
                </c:pt>
                <c:pt idx="131">
                  <c:v>125.0</c:v>
                </c:pt>
                <c:pt idx="132">
                  <c:v>124.0</c:v>
                </c:pt>
                <c:pt idx="133">
                  <c:v>123.0</c:v>
                </c:pt>
                <c:pt idx="134">
                  <c:v>122.0</c:v>
                </c:pt>
                <c:pt idx="135">
                  <c:v>121.0</c:v>
                </c:pt>
                <c:pt idx="136">
                  <c:v>120.0</c:v>
                </c:pt>
                <c:pt idx="137">
                  <c:v>119.0</c:v>
                </c:pt>
                <c:pt idx="138">
                  <c:v>118.0</c:v>
                </c:pt>
                <c:pt idx="139">
                  <c:v>117.0</c:v>
                </c:pt>
                <c:pt idx="140">
                  <c:v>116.0</c:v>
                </c:pt>
                <c:pt idx="141">
                  <c:v>115.0</c:v>
                </c:pt>
                <c:pt idx="142">
                  <c:v>114.0</c:v>
                </c:pt>
                <c:pt idx="143">
                  <c:v>113.0</c:v>
                </c:pt>
                <c:pt idx="144">
                  <c:v>112.0</c:v>
                </c:pt>
                <c:pt idx="145">
                  <c:v>111.0</c:v>
                </c:pt>
                <c:pt idx="146">
                  <c:v>110.0</c:v>
                </c:pt>
                <c:pt idx="147">
                  <c:v>109.0</c:v>
                </c:pt>
                <c:pt idx="148">
                  <c:v>108.0</c:v>
                </c:pt>
                <c:pt idx="149">
                  <c:v>107.0</c:v>
                </c:pt>
                <c:pt idx="150">
                  <c:v>106.0</c:v>
                </c:pt>
                <c:pt idx="151">
                  <c:v>105.0</c:v>
                </c:pt>
                <c:pt idx="152">
                  <c:v>104.0</c:v>
                </c:pt>
                <c:pt idx="153">
                  <c:v>103.0</c:v>
                </c:pt>
                <c:pt idx="154">
                  <c:v>102.0</c:v>
                </c:pt>
                <c:pt idx="155">
                  <c:v>101.0</c:v>
                </c:pt>
                <c:pt idx="156">
                  <c:v>100.0</c:v>
                </c:pt>
                <c:pt idx="157">
                  <c:v>99.0</c:v>
                </c:pt>
                <c:pt idx="158">
                  <c:v>98.0</c:v>
                </c:pt>
                <c:pt idx="159">
                  <c:v>97.0</c:v>
                </c:pt>
                <c:pt idx="160">
                  <c:v>96.0</c:v>
                </c:pt>
                <c:pt idx="161">
                  <c:v>95.0</c:v>
                </c:pt>
                <c:pt idx="162">
                  <c:v>94.0</c:v>
                </c:pt>
                <c:pt idx="163">
                  <c:v>93.0</c:v>
                </c:pt>
                <c:pt idx="164">
                  <c:v>92.0</c:v>
                </c:pt>
                <c:pt idx="165">
                  <c:v>91.0</c:v>
                </c:pt>
                <c:pt idx="166">
                  <c:v>90.0</c:v>
                </c:pt>
                <c:pt idx="167">
                  <c:v>89.0</c:v>
                </c:pt>
                <c:pt idx="168">
                  <c:v>88.0</c:v>
                </c:pt>
                <c:pt idx="169">
                  <c:v>87.0</c:v>
                </c:pt>
                <c:pt idx="170">
                  <c:v>86.0</c:v>
                </c:pt>
                <c:pt idx="171">
                  <c:v>85.0</c:v>
                </c:pt>
                <c:pt idx="172">
                  <c:v>84.0</c:v>
                </c:pt>
                <c:pt idx="173">
                  <c:v>83.0</c:v>
                </c:pt>
              </c:numCache>
            </c:numRef>
          </c:xVal>
          <c:yVal>
            <c:numRef>
              <c:f>Sheet1!$B$1:$B$174</c:f>
              <c:numCache>
                <c:formatCode>General</c:formatCode>
                <c:ptCount val="174"/>
                <c:pt idx="0">
                  <c:v>40.0</c:v>
                </c:pt>
                <c:pt idx="1">
                  <c:v>40.0</c:v>
                </c:pt>
                <c:pt idx="2">
                  <c:v>40.0</c:v>
                </c:pt>
                <c:pt idx="3">
                  <c:v>40.0</c:v>
                </c:pt>
                <c:pt idx="4">
                  <c:v>40.0</c:v>
                </c:pt>
                <c:pt idx="5">
                  <c:v>41.0</c:v>
                </c:pt>
                <c:pt idx="6">
                  <c:v>41.0</c:v>
                </c:pt>
                <c:pt idx="7">
                  <c:v>41.0</c:v>
                </c:pt>
                <c:pt idx="8">
                  <c:v>41.0</c:v>
                </c:pt>
                <c:pt idx="9">
                  <c:v>41.0</c:v>
                </c:pt>
                <c:pt idx="10">
                  <c:v>41.0</c:v>
                </c:pt>
                <c:pt idx="11">
                  <c:v>42.0</c:v>
                </c:pt>
                <c:pt idx="12">
                  <c:v>42.0</c:v>
                </c:pt>
                <c:pt idx="13">
                  <c:v>42.0</c:v>
                </c:pt>
                <c:pt idx="14">
                  <c:v>42.0</c:v>
                </c:pt>
                <c:pt idx="15">
                  <c:v>42.0</c:v>
                </c:pt>
                <c:pt idx="16">
                  <c:v>43.0</c:v>
                </c:pt>
                <c:pt idx="17">
                  <c:v>43.0</c:v>
                </c:pt>
                <c:pt idx="18">
                  <c:v>43.0</c:v>
                </c:pt>
                <c:pt idx="19">
                  <c:v>43.0</c:v>
                </c:pt>
                <c:pt idx="20">
                  <c:v>44.0</c:v>
                </c:pt>
                <c:pt idx="21">
                  <c:v>44.0</c:v>
                </c:pt>
                <c:pt idx="22">
                  <c:v>44.0</c:v>
                </c:pt>
                <c:pt idx="23">
                  <c:v>44.0</c:v>
                </c:pt>
                <c:pt idx="24">
                  <c:v>45.0</c:v>
                </c:pt>
                <c:pt idx="25">
                  <c:v>45.0</c:v>
                </c:pt>
                <c:pt idx="26">
                  <c:v>45.0</c:v>
                </c:pt>
                <c:pt idx="27">
                  <c:v>45.0</c:v>
                </c:pt>
                <c:pt idx="28">
                  <c:v>46.0</c:v>
                </c:pt>
                <c:pt idx="29">
                  <c:v>46.0</c:v>
                </c:pt>
                <c:pt idx="30">
                  <c:v>46.0</c:v>
                </c:pt>
                <c:pt idx="31">
                  <c:v>46.0</c:v>
                </c:pt>
                <c:pt idx="32">
                  <c:v>47.0</c:v>
                </c:pt>
                <c:pt idx="33">
                  <c:v>47.0</c:v>
                </c:pt>
                <c:pt idx="34">
                  <c:v>47.0</c:v>
                </c:pt>
                <c:pt idx="35">
                  <c:v>48.0</c:v>
                </c:pt>
                <c:pt idx="36">
                  <c:v>48.0</c:v>
                </c:pt>
                <c:pt idx="37">
                  <c:v>48.0</c:v>
                </c:pt>
                <c:pt idx="38">
                  <c:v>49.0</c:v>
                </c:pt>
                <c:pt idx="39">
                  <c:v>49.0</c:v>
                </c:pt>
                <c:pt idx="40">
                  <c:v>49.0</c:v>
                </c:pt>
                <c:pt idx="41">
                  <c:v>50.0</c:v>
                </c:pt>
                <c:pt idx="42">
                  <c:v>50.0</c:v>
                </c:pt>
                <c:pt idx="43">
                  <c:v>50.0</c:v>
                </c:pt>
                <c:pt idx="44">
                  <c:v>51.0</c:v>
                </c:pt>
                <c:pt idx="45">
                  <c:v>51.0</c:v>
                </c:pt>
                <c:pt idx="46">
                  <c:v>51.0</c:v>
                </c:pt>
                <c:pt idx="47">
                  <c:v>52.0</c:v>
                </c:pt>
                <c:pt idx="48">
                  <c:v>52.0</c:v>
                </c:pt>
                <c:pt idx="49">
                  <c:v>53.0</c:v>
                </c:pt>
                <c:pt idx="50">
                  <c:v>53.0</c:v>
                </c:pt>
                <c:pt idx="51">
                  <c:v>54.0</c:v>
                </c:pt>
                <c:pt idx="52">
                  <c:v>54.0</c:v>
                </c:pt>
                <c:pt idx="53">
                  <c:v>55.0</c:v>
                </c:pt>
                <c:pt idx="54">
                  <c:v>55.0</c:v>
                </c:pt>
                <c:pt idx="55">
                  <c:v>56.0</c:v>
                </c:pt>
                <c:pt idx="56">
                  <c:v>56.0</c:v>
                </c:pt>
                <c:pt idx="57">
                  <c:v>57.0</c:v>
                </c:pt>
                <c:pt idx="58">
                  <c:v>57.0</c:v>
                </c:pt>
                <c:pt idx="59">
                  <c:v>58.0</c:v>
                </c:pt>
                <c:pt idx="60">
                  <c:v>58.0</c:v>
                </c:pt>
                <c:pt idx="61">
                  <c:v>59.0</c:v>
                </c:pt>
                <c:pt idx="62">
                  <c:v>60.0</c:v>
                </c:pt>
                <c:pt idx="63">
                  <c:v>60.0</c:v>
                </c:pt>
                <c:pt idx="64">
                  <c:v>61.0</c:v>
                </c:pt>
                <c:pt idx="65">
                  <c:v>62.0</c:v>
                </c:pt>
                <c:pt idx="66">
                  <c:v>62.0</c:v>
                </c:pt>
                <c:pt idx="67">
                  <c:v>63.0</c:v>
                </c:pt>
                <c:pt idx="68">
                  <c:v>64.0</c:v>
                </c:pt>
                <c:pt idx="69">
                  <c:v>65.0</c:v>
                </c:pt>
                <c:pt idx="70">
                  <c:v>65.0</c:v>
                </c:pt>
                <c:pt idx="71">
                  <c:v>66.0</c:v>
                </c:pt>
                <c:pt idx="72">
                  <c:v>67.0</c:v>
                </c:pt>
                <c:pt idx="73">
                  <c:v>68.0</c:v>
                </c:pt>
                <c:pt idx="74">
                  <c:v>69.0</c:v>
                </c:pt>
                <c:pt idx="75">
                  <c:v>70.0</c:v>
                </c:pt>
                <c:pt idx="76">
                  <c:v>71.0</c:v>
                </c:pt>
                <c:pt idx="77">
                  <c:v>72.0</c:v>
                </c:pt>
                <c:pt idx="78">
                  <c:v>73.0</c:v>
                </c:pt>
                <c:pt idx="79">
                  <c:v>74.0</c:v>
                </c:pt>
                <c:pt idx="80">
                  <c:v>75.0</c:v>
                </c:pt>
                <c:pt idx="81">
                  <c:v>77.0</c:v>
                </c:pt>
                <c:pt idx="82">
                  <c:v>78.0</c:v>
                </c:pt>
                <c:pt idx="83">
                  <c:v>79.0</c:v>
                </c:pt>
                <c:pt idx="84">
                  <c:v>81.0</c:v>
                </c:pt>
                <c:pt idx="85">
                  <c:v>82.0</c:v>
                </c:pt>
                <c:pt idx="86">
                  <c:v>84.0</c:v>
                </c:pt>
                <c:pt idx="87">
                  <c:v>85.0</c:v>
                </c:pt>
                <c:pt idx="88">
                  <c:v>87.0</c:v>
                </c:pt>
                <c:pt idx="89">
                  <c:v>89.0</c:v>
                </c:pt>
                <c:pt idx="90">
                  <c:v>91.0</c:v>
                </c:pt>
                <c:pt idx="91">
                  <c:v>93.0</c:v>
                </c:pt>
                <c:pt idx="92">
                  <c:v>95.0</c:v>
                </c:pt>
                <c:pt idx="93">
                  <c:v>98.0</c:v>
                </c:pt>
                <c:pt idx="94">
                  <c:v>100.0</c:v>
                </c:pt>
                <c:pt idx="95">
                  <c:v>103.0</c:v>
                </c:pt>
                <c:pt idx="96">
                  <c:v>105.0</c:v>
                </c:pt>
                <c:pt idx="97">
                  <c:v>108.0</c:v>
                </c:pt>
                <c:pt idx="98">
                  <c:v>112.0</c:v>
                </c:pt>
                <c:pt idx="99">
                  <c:v>115.0</c:v>
                </c:pt>
                <c:pt idx="100">
                  <c:v>119.0</c:v>
                </c:pt>
                <c:pt idx="101">
                  <c:v>123.0</c:v>
                </c:pt>
                <c:pt idx="102">
                  <c:v>127.0</c:v>
                </c:pt>
                <c:pt idx="103">
                  <c:v>132.0</c:v>
                </c:pt>
                <c:pt idx="104">
                  <c:v>137.0</c:v>
                </c:pt>
                <c:pt idx="105">
                  <c:v>143.0</c:v>
                </c:pt>
                <c:pt idx="106">
                  <c:v>149.0</c:v>
                </c:pt>
                <c:pt idx="107">
                  <c:v>156.0</c:v>
                </c:pt>
                <c:pt idx="108">
                  <c:v>163.0</c:v>
                </c:pt>
                <c:pt idx="109">
                  <c:v>172.0</c:v>
                </c:pt>
                <c:pt idx="110">
                  <c:v>182.0</c:v>
                </c:pt>
                <c:pt idx="111">
                  <c:v>192.0</c:v>
                </c:pt>
                <c:pt idx="112">
                  <c:v>205.0</c:v>
                </c:pt>
                <c:pt idx="113">
                  <c:v>219.0</c:v>
                </c:pt>
                <c:pt idx="114">
                  <c:v>236.0</c:v>
                </c:pt>
                <c:pt idx="115">
                  <c:v>256.0</c:v>
                </c:pt>
              </c:numCache>
            </c:numRef>
          </c:yVal>
          <c:smooth val="0"/>
        </c:ser>
        <c:ser>
          <c:idx val="1"/>
          <c:order val="1"/>
          <c:tx>
            <c:v>Average based</c:v>
          </c:tx>
          <c:spPr>
            <a:ln w="31750">
              <a:solidFill>
                <a:schemeClr val="accent2">
                  <a:lumMod val="50000"/>
                </a:schemeClr>
              </a:solidFill>
            </a:ln>
          </c:spPr>
          <c:marker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c:spPr>
          </c:marker>
          <c:xVal>
            <c:numRef>
              <c:f>Sheet1!$A$1:$A$174</c:f>
              <c:numCache>
                <c:formatCode>General</c:formatCode>
                <c:ptCount val="174"/>
                <c:pt idx="0">
                  <c:v>256.0</c:v>
                </c:pt>
                <c:pt idx="1">
                  <c:v>255.0</c:v>
                </c:pt>
                <c:pt idx="2">
                  <c:v>254.0</c:v>
                </c:pt>
                <c:pt idx="3">
                  <c:v>253.0</c:v>
                </c:pt>
                <c:pt idx="4">
                  <c:v>252.0</c:v>
                </c:pt>
                <c:pt idx="5">
                  <c:v>251.0</c:v>
                </c:pt>
                <c:pt idx="6">
                  <c:v>250.0</c:v>
                </c:pt>
                <c:pt idx="7">
                  <c:v>249.0</c:v>
                </c:pt>
                <c:pt idx="8">
                  <c:v>248.0</c:v>
                </c:pt>
                <c:pt idx="9">
                  <c:v>247.0</c:v>
                </c:pt>
                <c:pt idx="10">
                  <c:v>246.0</c:v>
                </c:pt>
                <c:pt idx="11">
                  <c:v>245.0</c:v>
                </c:pt>
                <c:pt idx="12">
                  <c:v>244.0</c:v>
                </c:pt>
                <c:pt idx="13">
                  <c:v>243.0</c:v>
                </c:pt>
                <c:pt idx="14">
                  <c:v>242.0</c:v>
                </c:pt>
                <c:pt idx="15">
                  <c:v>241.0</c:v>
                </c:pt>
                <c:pt idx="16">
                  <c:v>240.0</c:v>
                </c:pt>
                <c:pt idx="17">
                  <c:v>239.0</c:v>
                </c:pt>
                <c:pt idx="18">
                  <c:v>238.0</c:v>
                </c:pt>
                <c:pt idx="19">
                  <c:v>237.0</c:v>
                </c:pt>
                <c:pt idx="20">
                  <c:v>236.0</c:v>
                </c:pt>
                <c:pt idx="21">
                  <c:v>235.0</c:v>
                </c:pt>
                <c:pt idx="22">
                  <c:v>234.0</c:v>
                </c:pt>
                <c:pt idx="23">
                  <c:v>233.0</c:v>
                </c:pt>
                <c:pt idx="24">
                  <c:v>232.0</c:v>
                </c:pt>
                <c:pt idx="25">
                  <c:v>231.0</c:v>
                </c:pt>
                <c:pt idx="26">
                  <c:v>230.0</c:v>
                </c:pt>
                <c:pt idx="27">
                  <c:v>229.0</c:v>
                </c:pt>
                <c:pt idx="28">
                  <c:v>228.0</c:v>
                </c:pt>
                <c:pt idx="29">
                  <c:v>227.0</c:v>
                </c:pt>
                <c:pt idx="30">
                  <c:v>226.0</c:v>
                </c:pt>
                <c:pt idx="31">
                  <c:v>225.0</c:v>
                </c:pt>
                <c:pt idx="32">
                  <c:v>224.0</c:v>
                </c:pt>
                <c:pt idx="33">
                  <c:v>223.0</c:v>
                </c:pt>
                <c:pt idx="34">
                  <c:v>222.0</c:v>
                </c:pt>
                <c:pt idx="35">
                  <c:v>221.0</c:v>
                </c:pt>
                <c:pt idx="36">
                  <c:v>220.0</c:v>
                </c:pt>
                <c:pt idx="37">
                  <c:v>219.0</c:v>
                </c:pt>
                <c:pt idx="38">
                  <c:v>218.0</c:v>
                </c:pt>
                <c:pt idx="39">
                  <c:v>217.0</c:v>
                </c:pt>
                <c:pt idx="40">
                  <c:v>216.0</c:v>
                </c:pt>
                <c:pt idx="41">
                  <c:v>215.0</c:v>
                </c:pt>
                <c:pt idx="42">
                  <c:v>214.0</c:v>
                </c:pt>
                <c:pt idx="43">
                  <c:v>213.0</c:v>
                </c:pt>
                <c:pt idx="44">
                  <c:v>212.0</c:v>
                </c:pt>
                <c:pt idx="45">
                  <c:v>211.0</c:v>
                </c:pt>
                <c:pt idx="46">
                  <c:v>210.0</c:v>
                </c:pt>
                <c:pt idx="47">
                  <c:v>209.0</c:v>
                </c:pt>
                <c:pt idx="48">
                  <c:v>208.0</c:v>
                </c:pt>
                <c:pt idx="49">
                  <c:v>207.0</c:v>
                </c:pt>
                <c:pt idx="50">
                  <c:v>206.0</c:v>
                </c:pt>
                <c:pt idx="51">
                  <c:v>205.0</c:v>
                </c:pt>
                <c:pt idx="52">
                  <c:v>204.0</c:v>
                </c:pt>
                <c:pt idx="53">
                  <c:v>203.0</c:v>
                </c:pt>
                <c:pt idx="54">
                  <c:v>202.0</c:v>
                </c:pt>
                <c:pt idx="55">
                  <c:v>201.0</c:v>
                </c:pt>
                <c:pt idx="56">
                  <c:v>200.0</c:v>
                </c:pt>
                <c:pt idx="57">
                  <c:v>199.0</c:v>
                </c:pt>
                <c:pt idx="58">
                  <c:v>198.0</c:v>
                </c:pt>
                <c:pt idx="59">
                  <c:v>197.0</c:v>
                </c:pt>
                <c:pt idx="60">
                  <c:v>196.0</c:v>
                </c:pt>
                <c:pt idx="61">
                  <c:v>195.0</c:v>
                </c:pt>
                <c:pt idx="62">
                  <c:v>194.0</c:v>
                </c:pt>
                <c:pt idx="63">
                  <c:v>193.0</c:v>
                </c:pt>
                <c:pt idx="64">
                  <c:v>192.0</c:v>
                </c:pt>
                <c:pt idx="65">
                  <c:v>191.0</c:v>
                </c:pt>
                <c:pt idx="66">
                  <c:v>190.0</c:v>
                </c:pt>
                <c:pt idx="67">
                  <c:v>189.0</c:v>
                </c:pt>
                <c:pt idx="68">
                  <c:v>188.0</c:v>
                </c:pt>
                <c:pt idx="69">
                  <c:v>187.0</c:v>
                </c:pt>
                <c:pt idx="70">
                  <c:v>186.0</c:v>
                </c:pt>
                <c:pt idx="71">
                  <c:v>185.0</c:v>
                </c:pt>
                <c:pt idx="72">
                  <c:v>184.0</c:v>
                </c:pt>
                <c:pt idx="73">
                  <c:v>183.0</c:v>
                </c:pt>
                <c:pt idx="74">
                  <c:v>182.0</c:v>
                </c:pt>
                <c:pt idx="75">
                  <c:v>181.0</c:v>
                </c:pt>
                <c:pt idx="76">
                  <c:v>180.0</c:v>
                </c:pt>
                <c:pt idx="77">
                  <c:v>179.0</c:v>
                </c:pt>
                <c:pt idx="78">
                  <c:v>178.0</c:v>
                </c:pt>
                <c:pt idx="79">
                  <c:v>177.0</c:v>
                </c:pt>
                <c:pt idx="80">
                  <c:v>176.0</c:v>
                </c:pt>
                <c:pt idx="81">
                  <c:v>175.0</c:v>
                </c:pt>
                <c:pt idx="82">
                  <c:v>174.0</c:v>
                </c:pt>
                <c:pt idx="83">
                  <c:v>173.0</c:v>
                </c:pt>
                <c:pt idx="84">
                  <c:v>172.0</c:v>
                </c:pt>
                <c:pt idx="85">
                  <c:v>171.0</c:v>
                </c:pt>
                <c:pt idx="86">
                  <c:v>170.0</c:v>
                </c:pt>
                <c:pt idx="87">
                  <c:v>169.0</c:v>
                </c:pt>
                <c:pt idx="88">
                  <c:v>168.0</c:v>
                </c:pt>
                <c:pt idx="89">
                  <c:v>167.0</c:v>
                </c:pt>
                <c:pt idx="90">
                  <c:v>166.0</c:v>
                </c:pt>
                <c:pt idx="91">
                  <c:v>165.0</c:v>
                </c:pt>
                <c:pt idx="92">
                  <c:v>164.0</c:v>
                </c:pt>
                <c:pt idx="93">
                  <c:v>163.0</c:v>
                </c:pt>
                <c:pt idx="94">
                  <c:v>162.0</c:v>
                </c:pt>
                <c:pt idx="95">
                  <c:v>161.0</c:v>
                </c:pt>
                <c:pt idx="96">
                  <c:v>160.0</c:v>
                </c:pt>
                <c:pt idx="97">
                  <c:v>159.0</c:v>
                </c:pt>
                <c:pt idx="98">
                  <c:v>158.0</c:v>
                </c:pt>
                <c:pt idx="99">
                  <c:v>157.0</c:v>
                </c:pt>
                <c:pt idx="100">
                  <c:v>156.0</c:v>
                </c:pt>
                <c:pt idx="101">
                  <c:v>155.0</c:v>
                </c:pt>
                <c:pt idx="102">
                  <c:v>154.0</c:v>
                </c:pt>
                <c:pt idx="103">
                  <c:v>153.0</c:v>
                </c:pt>
                <c:pt idx="104">
                  <c:v>152.0</c:v>
                </c:pt>
                <c:pt idx="105">
                  <c:v>151.0</c:v>
                </c:pt>
                <c:pt idx="106">
                  <c:v>150.0</c:v>
                </c:pt>
                <c:pt idx="107">
                  <c:v>149.0</c:v>
                </c:pt>
                <c:pt idx="108">
                  <c:v>148.0</c:v>
                </c:pt>
                <c:pt idx="109">
                  <c:v>147.0</c:v>
                </c:pt>
                <c:pt idx="110">
                  <c:v>146.0</c:v>
                </c:pt>
                <c:pt idx="111">
                  <c:v>145.0</c:v>
                </c:pt>
                <c:pt idx="112">
                  <c:v>144.0</c:v>
                </c:pt>
                <c:pt idx="113">
                  <c:v>143.0</c:v>
                </c:pt>
                <c:pt idx="114">
                  <c:v>142.0</c:v>
                </c:pt>
                <c:pt idx="115">
                  <c:v>141.0</c:v>
                </c:pt>
                <c:pt idx="116">
                  <c:v>140.0</c:v>
                </c:pt>
                <c:pt idx="117">
                  <c:v>139.0</c:v>
                </c:pt>
                <c:pt idx="118">
                  <c:v>138.0</c:v>
                </c:pt>
                <c:pt idx="119">
                  <c:v>137.0</c:v>
                </c:pt>
                <c:pt idx="120">
                  <c:v>136.0</c:v>
                </c:pt>
                <c:pt idx="121">
                  <c:v>135.0</c:v>
                </c:pt>
                <c:pt idx="122">
                  <c:v>134.0</c:v>
                </c:pt>
                <c:pt idx="123">
                  <c:v>133.0</c:v>
                </c:pt>
                <c:pt idx="124">
                  <c:v>132.0</c:v>
                </c:pt>
                <c:pt idx="125">
                  <c:v>131.0</c:v>
                </c:pt>
                <c:pt idx="126">
                  <c:v>130.0</c:v>
                </c:pt>
                <c:pt idx="127">
                  <c:v>129.0</c:v>
                </c:pt>
                <c:pt idx="128">
                  <c:v>128.0</c:v>
                </c:pt>
                <c:pt idx="129">
                  <c:v>127.0</c:v>
                </c:pt>
                <c:pt idx="130">
                  <c:v>126.0</c:v>
                </c:pt>
                <c:pt idx="131">
                  <c:v>125.0</c:v>
                </c:pt>
                <c:pt idx="132">
                  <c:v>124.0</c:v>
                </c:pt>
                <c:pt idx="133">
                  <c:v>123.0</c:v>
                </c:pt>
                <c:pt idx="134">
                  <c:v>122.0</c:v>
                </c:pt>
                <c:pt idx="135">
                  <c:v>121.0</c:v>
                </c:pt>
                <c:pt idx="136">
                  <c:v>120.0</c:v>
                </c:pt>
                <c:pt idx="137">
                  <c:v>119.0</c:v>
                </c:pt>
                <c:pt idx="138">
                  <c:v>118.0</c:v>
                </c:pt>
                <c:pt idx="139">
                  <c:v>117.0</c:v>
                </c:pt>
                <c:pt idx="140">
                  <c:v>116.0</c:v>
                </c:pt>
                <c:pt idx="141">
                  <c:v>115.0</c:v>
                </c:pt>
                <c:pt idx="142">
                  <c:v>114.0</c:v>
                </c:pt>
                <c:pt idx="143">
                  <c:v>113.0</c:v>
                </c:pt>
                <c:pt idx="144">
                  <c:v>112.0</c:v>
                </c:pt>
                <c:pt idx="145">
                  <c:v>111.0</c:v>
                </c:pt>
                <c:pt idx="146">
                  <c:v>110.0</c:v>
                </c:pt>
                <c:pt idx="147">
                  <c:v>109.0</c:v>
                </c:pt>
                <c:pt idx="148">
                  <c:v>108.0</c:v>
                </c:pt>
                <c:pt idx="149">
                  <c:v>107.0</c:v>
                </c:pt>
                <c:pt idx="150">
                  <c:v>106.0</c:v>
                </c:pt>
                <c:pt idx="151">
                  <c:v>105.0</c:v>
                </c:pt>
                <c:pt idx="152">
                  <c:v>104.0</c:v>
                </c:pt>
                <c:pt idx="153">
                  <c:v>103.0</c:v>
                </c:pt>
                <c:pt idx="154">
                  <c:v>102.0</c:v>
                </c:pt>
                <c:pt idx="155">
                  <c:v>101.0</c:v>
                </c:pt>
                <c:pt idx="156">
                  <c:v>100.0</c:v>
                </c:pt>
                <c:pt idx="157">
                  <c:v>99.0</c:v>
                </c:pt>
                <c:pt idx="158">
                  <c:v>98.0</c:v>
                </c:pt>
                <c:pt idx="159">
                  <c:v>97.0</c:v>
                </c:pt>
                <c:pt idx="160">
                  <c:v>96.0</c:v>
                </c:pt>
                <c:pt idx="161">
                  <c:v>95.0</c:v>
                </c:pt>
                <c:pt idx="162">
                  <c:v>94.0</c:v>
                </c:pt>
                <c:pt idx="163">
                  <c:v>93.0</c:v>
                </c:pt>
                <c:pt idx="164">
                  <c:v>92.0</c:v>
                </c:pt>
                <c:pt idx="165">
                  <c:v>91.0</c:v>
                </c:pt>
                <c:pt idx="166">
                  <c:v>90.0</c:v>
                </c:pt>
                <c:pt idx="167">
                  <c:v>89.0</c:v>
                </c:pt>
                <c:pt idx="168">
                  <c:v>88.0</c:v>
                </c:pt>
                <c:pt idx="169">
                  <c:v>87.0</c:v>
                </c:pt>
                <c:pt idx="170">
                  <c:v>86.0</c:v>
                </c:pt>
                <c:pt idx="171">
                  <c:v>85.0</c:v>
                </c:pt>
                <c:pt idx="172">
                  <c:v>84.0</c:v>
                </c:pt>
                <c:pt idx="173">
                  <c:v>83.0</c:v>
                </c:pt>
              </c:numCache>
            </c:numRef>
          </c:xVal>
          <c:yVal>
            <c:numRef>
              <c:f>Sheet1!$E$1:$E$174</c:f>
              <c:numCache>
                <c:formatCode>General</c:formatCode>
                <c:ptCount val="174"/>
                <c:pt idx="0">
                  <c:v>24.0</c:v>
                </c:pt>
                <c:pt idx="1">
                  <c:v>24.0</c:v>
                </c:pt>
                <c:pt idx="2">
                  <c:v>24.0</c:v>
                </c:pt>
                <c:pt idx="3">
                  <c:v>24.0</c:v>
                </c:pt>
                <c:pt idx="4">
                  <c:v>24.0</c:v>
                </c:pt>
                <c:pt idx="5">
                  <c:v>24.0</c:v>
                </c:pt>
                <c:pt idx="6">
                  <c:v>24.0</c:v>
                </c:pt>
                <c:pt idx="7">
                  <c:v>24.0</c:v>
                </c:pt>
                <c:pt idx="8">
                  <c:v>24.0</c:v>
                </c:pt>
                <c:pt idx="9">
                  <c:v>24.0</c:v>
                </c:pt>
                <c:pt idx="10">
                  <c:v>24.0</c:v>
                </c:pt>
                <c:pt idx="11">
                  <c:v>24.0</c:v>
                </c:pt>
                <c:pt idx="12">
                  <c:v>24.0</c:v>
                </c:pt>
                <c:pt idx="13">
                  <c:v>24.0</c:v>
                </c:pt>
                <c:pt idx="14">
                  <c:v>24.0</c:v>
                </c:pt>
                <c:pt idx="15">
                  <c:v>25.0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25.0</c:v>
                </c:pt>
                <c:pt idx="24">
                  <c:v>25.0</c:v>
                </c:pt>
                <c:pt idx="25">
                  <c:v>25.0</c:v>
                </c:pt>
                <c:pt idx="26">
                  <c:v>25.0</c:v>
                </c:pt>
                <c:pt idx="27">
                  <c:v>25.0</c:v>
                </c:pt>
                <c:pt idx="28">
                  <c:v>26.0</c:v>
                </c:pt>
                <c:pt idx="29">
                  <c:v>26.0</c:v>
                </c:pt>
                <c:pt idx="30">
                  <c:v>26.0</c:v>
                </c:pt>
                <c:pt idx="31">
                  <c:v>26.0</c:v>
                </c:pt>
                <c:pt idx="32">
                  <c:v>26.0</c:v>
                </c:pt>
                <c:pt idx="33">
                  <c:v>26.0</c:v>
                </c:pt>
                <c:pt idx="34">
                  <c:v>26.0</c:v>
                </c:pt>
                <c:pt idx="35">
                  <c:v>26.0</c:v>
                </c:pt>
                <c:pt idx="36">
                  <c:v>26.0</c:v>
                </c:pt>
                <c:pt idx="37">
                  <c:v>26.0</c:v>
                </c:pt>
                <c:pt idx="38">
                  <c:v>26.0</c:v>
                </c:pt>
                <c:pt idx="39">
                  <c:v>27.0</c:v>
                </c:pt>
                <c:pt idx="40">
                  <c:v>27.0</c:v>
                </c:pt>
                <c:pt idx="41">
                  <c:v>27.0</c:v>
                </c:pt>
                <c:pt idx="42">
                  <c:v>27.0</c:v>
                </c:pt>
                <c:pt idx="43">
                  <c:v>27.0</c:v>
                </c:pt>
                <c:pt idx="44">
                  <c:v>27.0</c:v>
                </c:pt>
                <c:pt idx="45">
                  <c:v>27.0</c:v>
                </c:pt>
                <c:pt idx="46">
                  <c:v>27.0</c:v>
                </c:pt>
                <c:pt idx="47">
                  <c:v>27.0</c:v>
                </c:pt>
                <c:pt idx="48">
                  <c:v>28.0</c:v>
                </c:pt>
                <c:pt idx="49">
                  <c:v>28.0</c:v>
                </c:pt>
                <c:pt idx="50">
                  <c:v>28.0</c:v>
                </c:pt>
                <c:pt idx="51">
                  <c:v>28.0</c:v>
                </c:pt>
                <c:pt idx="52">
                  <c:v>28.0</c:v>
                </c:pt>
                <c:pt idx="53">
                  <c:v>28.0</c:v>
                </c:pt>
                <c:pt idx="54">
                  <c:v>28.0</c:v>
                </c:pt>
                <c:pt idx="55">
                  <c:v>28.0</c:v>
                </c:pt>
                <c:pt idx="56">
                  <c:v>29.0</c:v>
                </c:pt>
                <c:pt idx="57">
                  <c:v>29.0</c:v>
                </c:pt>
                <c:pt idx="58">
                  <c:v>29.0</c:v>
                </c:pt>
                <c:pt idx="59">
                  <c:v>29.0</c:v>
                </c:pt>
                <c:pt idx="60">
                  <c:v>29.0</c:v>
                </c:pt>
                <c:pt idx="61">
                  <c:v>29.0</c:v>
                </c:pt>
                <c:pt idx="62">
                  <c:v>30.0</c:v>
                </c:pt>
                <c:pt idx="63">
                  <c:v>30.0</c:v>
                </c:pt>
                <c:pt idx="64">
                  <c:v>30.0</c:v>
                </c:pt>
                <c:pt idx="65">
                  <c:v>30.0</c:v>
                </c:pt>
                <c:pt idx="66">
                  <c:v>30.0</c:v>
                </c:pt>
                <c:pt idx="67">
                  <c:v>30.0</c:v>
                </c:pt>
                <c:pt idx="68">
                  <c:v>31.0</c:v>
                </c:pt>
                <c:pt idx="69">
                  <c:v>31.0</c:v>
                </c:pt>
                <c:pt idx="70">
                  <c:v>31.0</c:v>
                </c:pt>
                <c:pt idx="71">
                  <c:v>31.0</c:v>
                </c:pt>
                <c:pt idx="72">
                  <c:v>31.0</c:v>
                </c:pt>
                <c:pt idx="73">
                  <c:v>31.0</c:v>
                </c:pt>
                <c:pt idx="74">
                  <c:v>32.0</c:v>
                </c:pt>
                <c:pt idx="75">
                  <c:v>32.0</c:v>
                </c:pt>
                <c:pt idx="76">
                  <c:v>32.0</c:v>
                </c:pt>
                <c:pt idx="77">
                  <c:v>32.0</c:v>
                </c:pt>
                <c:pt idx="78">
                  <c:v>33.0</c:v>
                </c:pt>
                <c:pt idx="79">
                  <c:v>33.0</c:v>
                </c:pt>
                <c:pt idx="80">
                  <c:v>33.0</c:v>
                </c:pt>
                <c:pt idx="81">
                  <c:v>33.0</c:v>
                </c:pt>
                <c:pt idx="82">
                  <c:v>33.0</c:v>
                </c:pt>
                <c:pt idx="83">
                  <c:v>34.0</c:v>
                </c:pt>
                <c:pt idx="84">
                  <c:v>34.0</c:v>
                </c:pt>
                <c:pt idx="85">
                  <c:v>34.0</c:v>
                </c:pt>
                <c:pt idx="86">
                  <c:v>35.0</c:v>
                </c:pt>
                <c:pt idx="87">
                  <c:v>35.0</c:v>
                </c:pt>
                <c:pt idx="88">
                  <c:v>35.0</c:v>
                </c:pt>
                <c:pt idx="89">
                  <c:v>35.0</c:v>
                </c:pt>
                <c:pt idx="90">
                  <c:v>36.0</c:v>
                </c:pt>
                <c:pt idx="91">
                  <c:v>36.0</c:v>
                </c:pt>
                <c:pt idx="92">
                  <c:v>36.0</c:v>
                </c:pt>
                <c:pt idx="93">
                  <c:v>37.0</c:v>
                </c:pt>
                <c:pt idx="94">
                  <c:v>37.0</c:v>
                </c:pt>
                <c:pt idx="95">
                  <c:v>37.0</c:v>
                </c:pt>
                <c:pt idx="96">
                  <c:v>38.0</c:v>
                </c:pt>
                <c:pt idx="97">
                  <c:v>38.0</c:v>
                </c:pt>
                <c:pt idx="98">
                  <c:v>39.0</c:v>
                </c:pt>
                <c:pt idx="99">
                  <c:v>39.0</c:v>
                </c:pt>
                <c:pt idx="100">
                  <c:v>39.0</c:v>
                </c:pt>
                <c:pt idx="101">
                  <c:v>40.0</c:v>
                </c:pt>
                <c:pt idx="102">
                  <c:v>40.0</c:v>
                </c:pt>
                <c:pt idx="103">
                  <c:v>41.0</c:v>
                </c:pt>
                <c:pt idx="104">
                  <c:v>41.0</c:v>
                </c:pt>
                <c:pt idx="105">
                  <c:v>42.0</c:v>
                </c:pt>
                <c:pt idx="106">
                  <c:v>42.0</c:v>
                </c:pt>
                <c:pt idx="107">
                  <c:v>43.0</c:v>
                </c:pt>
                <c:pt idx="108">
                  <c:v>43.0</c:v>
                </c:pt>
                <c:pt idx="109">
                  <c:v>44.0</c:v>
                </c:pt>
                <c:pt idx="110">
                  <c:v>45.0</c:v>
                </c:pt>
                <c:pt idx="111">
                  <c:v>45.0</c:v>
                </c:pt>
                <c:pt idx="112">
                  <c:v>46.0</c:v>
                </c:pt>
                <c:pt idx="113">
                  <c:v>47.0</c:v>
                </c:pt>
                <c:pt idx="114">
                  <c:v>47.0</c:v>
                </c:pt>
                <c:pt idx="115">
                  <c:v>48.0</c:v>
                </c:pt>
                <c:pt idx="116">
                  <c:v>49.0</c:v>
                </c:pt>
                <c:pt idx="117">
                  <c:v>50.0</c:v>
                </c:pt>
                <c:pt idx="118">
                  <c:v>51.0</c:v>
                </c:pt>
                <c:pt idx="119">
                  <c:v>52.0</c:v>
                </c:pt>
                <c:pt idx="120">
                  <c:v>52.0</c:v>
                </c:pt>
                <c:pt idx="121">
                  <c:v>54.0</c:v>
                </c:pt>
                <c:pt idx="122">
                  <c:v>55.0</c:v>
                </c:pt>
                <c:pt idx="123">
                  <c:v>56.0</c:v>
                </c:pt>
                <c:pt idx="124">
                  <c:v>57.0</c:v>
                </c:pt>
                <c:pt idx="125">
                  <c:v>58.0</c:v>
                </c:pt>
                <c:pt idx="126">
                  <c:v>60.0</c:v>
                </c:pt>
                <c:pt idx="127">
                  <c:v>61.0</c:v>
                </c:pt>
                <c:pt idx="128">
                  <c:v>63.0</c:v>
                </c:pt>
                <c:pt idx="129">
                  <c:v>64.0</c:v>
                </c:pt>
                <c:pt idx="130">
                  <c:v>66.0</c:v>
                </c:pt>
                <c:pt idx="131">
                  <c:v>68.0</c:v>
                </c:pt>
                <c:pt idx="132">
                  <c:v>70.0</c:v>
                </c:pt>
                <c:pt idx="133">
                  <c:v>72.0</c:v>
                </c:pt>
                <c:pt idx="134">
                  <c:v>75.0</c:v>
                </c:pt>
                <c:pt idx="135">
                  <c:v>77.0</c:v>
                </c:pt>
                <c:pt idx="136">
                  <c:v>80.0</c:v>
                </c:pt>
                <c:pt idx="137">
                  <c:v>83.0</c:v>
                </c:pt>
                <c:pt idx="138">
                  <c:v>87.0</c:v>
                </c:pt>
                <c:pt idx="139">
                  <c:v>90.0</c:v>
                </c:pt>
                <c:pt idx="140">
                  <c:v>94.0</c:v>
                </c:pt>
                <c:pt idx="141">
                  <c:v>99.0</c:v>
                </c:pt>
                <c:pt idx="142">
                  <c:v>104.0</c:v>
                </c:pt>
                <c:pt idx="143">
                  <c:v>110.0</c:v>
                </c:pt>
                <c:pt idx="144">
                  <c:v>117.0</c:v>
                </c:pt>
                <c:pt idx="145">
                  <c:v>125.0</c:v>
                </c:pt>
                <c:pt idx="146">
                  <c:v>134.0</c:v>
                </c:pt>
                <c:pt idx="147">
                  <c:v>145.0</c:v>
                </c:pt>
                <c:pt idx="148">
                  <c:v>157.0</c:v>
                </c:pt>
                <c:pt idx="149">
                  <c:v>173.0</c:v>
                </c:pt>
                <c:pt idx="150">
                  <c:v>192.0</c:v>
                </c:pt>
                <c:pt idx="151">
                  <c:v>217.0</c:v>
                </c:pt>
                <c:pt idx="152">
                  <c:v>250.0</c:v>
                </c:pt>
              </c:numCache>
            </c:numRef>
          </c:yVal>
          <c:smooth val="0"/>
        </c:ser>
        <c:ser>
          <c:idx val="2"/>
          <c:order val="2"/>
          <c:tx>
            <c:v>Lower bound based</c:v>
          </c:tx>
          <c:spPr>
            <a:ln w="34925"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Sheet1!$A$1:$A$174</c:f>
              <c:numCache>
                <c:formatCode>General</c:formatCode>
                <c:ptCount val="174"/>
                <c:pt idx="0">
                  <c:v>256.0</c:v>
                </c:pt>
                <c:pt idx="1">
                  <c:v>255.0</c:v>
                </c:pt>
                <c:pt idx="2">
                  <c:v>254.0</c:v>
                </c:pt>
                <c:pt idx="3">
                  <c:v>253.0</c:v>
                </c:pt>
                <c:pt idx="4">
                  <c:v>252.0</c:v>
                </c:pt>
                <c:pt idx="5">
                  <c:v>251.0</c:v>
                </c:pt>
                <c:pt idx="6">
                  <c:v>250.0</c:v>
                </c:pt>
                <c:pt idx="7">
                  <c:v>249.0</c:v>
                </c:pt>
                <c:pt idx="8">
                  <c:v>248.0</c:v>
                </c:pt>
                <c:pt idx="9">
                  <c:v>247.0</c:v>
                </c:pt>
                <c:pt idx="10">
                  <c:v>246.0</c:v>
                </c:pt>
                <c:pt idx="11">
                  <c:v>245.0</c:v>
                </c:pt>
                <c:pt idx="12">
                  <c:v>244.0</c:v>
                </c:pt>
                <c:pt idx="13">
                  <c:v>243.0</c:v>
                </c:pt>
                <c:pt idx="14">
                  <c:v>242.0</c:v>
                </c:pt>
                <c:pt idx="15">
                  <c:v>241.0</c:v>
                </c:pt>
                <c:pt idx="16">
                  <c:v>240.0</c:v>
                </c:pt>
                <c:pt idx="17">
                  <c:v>239.0</c:v>
                </c:pt>
                <c:pt idx="18">
                  <c:v>238.0</c:v>
                </c:pt>
                <c:pt idx="19">
                  <c:v>237.0</c:v>
                </c:pt>
                <c:pt idx="20">
                  <c:v>236.0</c:v>
                </c:pt>
                <c:pt idx="21">
                  <c:v>235.0</c:v>
                </c:pt>
                <c:pt idx="22">
                  <c:v>234.0</c:v>
                </c:pt>
                <c:pt idx="23">
                  <c:v>233.0</c:v>
                </c:pt>
                <c:pt idx="24">
                  <c:v>232.0</c:v>
                </c:pt>
                <c:pt idx="25">
                  <c:v>231.0</c:v>
                </c:pt>
                <c:pt idx="26">
                  <c:v>230.0</c:v>
                </c:pt>
                <c:pt idx="27">
                  <c:v>229.0</c:v>
                </c:pt>
                <c:pt idx="28">
                  <c:v>228.0</c:v>
                </c:pt>
                <c:pt idx="29">
                  <c:v>227.0</c:v>
                </c:pt>
                <c:pt idx="30">
                  <c:v>226.0</c:v>
                </c:pt>
                <c:pt idx="31">
                  <c:v>225.0</c:v>
                </c:pt>
                <c:pt idx="32">
                  <c:v>224.0</c:v>
                </c:pt>
                <c:pt idx="33">
                  <c:v>223.0</c:v>
                </c:pt>
                <c:pt idx="34">
                  <c:v>222.0</c:v>
                </c:pt>
                <c:pt idx="35">
                  <c:v>221.0</c:v>
                </c:pt>
                <c:pt idx="36">
                  <c:v>220.0</c:v>
                </c:pt>
                <c:pt idx="37">
                  <c:v>219.0</c:v>
                </c:pt>
                <c:pt idx="38">
                  <c:v>218.0</c:v>
                </c:pt>
                <c:pt idx="39">
                  <c:v>217.0</c:v>
                </c:pt>
                <c:pt idx="40">
                  <c:v>216.0</c:v>
                </c:pt>
                <c:pt idx="41">
                  <c:v>215.0</c:v>
                </c:pt>
                <c:pt idx="42">
                  <c:v>214.0</c:v>
                </c:pt>
                <c:pt idx="43">
                  <c:v>213.0</c:v>
                </c:pt>
                <c:pt idx="44">
                  <c:v>212.0</c:v>
                </c:pt>
                <c:pt idx="45">
                  <c:v>211.0</c:v>
                </c:pt>
                <c:pt idx="46">
                  <c:v>210.0</c:v>
                </c:pt>
                <c:pt idx="47">
                  <c:v>209.0</c:v>
                </c:pt>
                <c:pt idx="48">
                  <c:v>208.0</c:v>
                </c:pt>
                <c:pt idx="49">
                  <c:v>207.0</c:v>
                </c:pt>
                <c:pt idx="50">
                  <c:v>206.0</c:v>
                </c:pt>
                <c:pt idx="51">
                  <c:v>205.0</c:v>
                </c:pt>
                <c:pt idx="52">
                  <c:v>204.0</c:v>
                </c:pt>
                <c:pt idx="53">
                  <c:v>203.0</c:v>
                </c:pt>
                <c:pt idx="54">
                  <c:v>202.0</c:v>
                </c:pt>
                <c:pt idx="55">
                  <c:v>201.0</c:v>
                </c:pt>
                <c:pt idx="56">
                  <c:v>200.0</c:v>
                </c:pt>
                <c:pt idx="57">
                  <c:v>199.0</c:v>
                </c:pt>
                <c:pt idx="58">
                  <c:v>198.0</c:v>
                </c:pt>
                <c:pt idx="59">
                  <c:v>197.0</c:v>
                </c:pt>
                <c:pt idx="60">
                  <c:v>196.0</c:v>
                </c:pt>
                <c:pt idx="61">
                  <c:v>195.0</c:v>
                </c:pt>
                <c:pt idx="62">
                  <c:v>194.0</c:v>
                </c:pt>
                <c:pt idx="63">
                  <c:v>193.0</c:v>
                </c:pt>
                <c:pt idx="64">
                  <c:v>192.0</c:v>
                </c:pt>
                <c:pt idx="65">
                  <c:v>191.0</c:v>
                </c:pt>
                <c:pt idx="66">
                  <c:v>190.0</c:v>
                </c:pt>
                <c:pt idx="67">
                  <c:v>189.0</c:v>
                </c:pt>
                <c:pt idx="68">
                  <c:v>188.0</c:v>
                </c:pt>
                <c:pt idx="69">
                  <c:v>187.0</c:v>
                </c:pt>
                <c:pt idx="70">
                  <c:v>186.0</c:v>
                </c:pt>
                <c:pt idx="71">
                  <c:v>185.0</c:v>
                </c:pt>
                <c:pt idx="72">
                  <c:v>184.0</c:v>
                </c:pt>
                <c:pt idx="73">
                  <c:v>183.0</c:v>
                </c:pt>
                <c:pt idx="74">
                  <c:v>182.0</c:v>
                </c:pt>
                <c:pt idx="75">
                  <c:v>181.0</c:v>
                </c:pt>
                <c:pt idx="76">
                  <c:v>180.0</c:v>
                </c:pt>
                <c:pt idx="77">
                  <c:v>179.0</c:v>
                </c:pt>
                <c:pt idx="78">
                  <c:v>178.0</c:v>
                </c:pt>
                <c:pt idx="79">
                  <c:v>177.0</c:v>
                </c:pt>
                <c:pt idx="80">
                  <c:v>176.0</c:v>
                </c:pt>
                <c:pt idx="81">
                  <c:v>175.0</c:v>
                </c:pt>
                <c:pt idx="82">
                  <c:v>174.0</c:v>
                </c:pt>
                <c:pt idx="83">
                  <c:v>173.0</c:v>
                </c:pt>
                <c:pt idx="84">
                  <c:v>172.0</c:v>
                </c:pt>
                <c:pt idx="85">
                  <c:v>171.0</c:v>
                </c:pt>
                <c:pt idx="86">
                  <c:v>170.0</c:v>
                </c:pt>
                <c:pt idx="87">
                  <c:v>169.0</c:v>
                </c:pt>
                <c:pt idx="88">
                  <c:v>168.0</c:v>
                </c:pt>
                <c:pt idx="89">
                  <c:v>167.0</c:v>
                </c:pt>
                <c:pt idx="90">
                  <c:v>166.0</c:v>
                </c:pt>
                <c:pt idx="91">
                  <c:v>165.0</c:v>
                </c:pt>
                <c:pt idx="92">
                  <c:v>164.0</c:v>
                </c:pt>
                <c:pt idx="93">
                  <c:v>163.0</c:v>
                </c:pt>
                <c:pt idx="94">
                  <c:v>162.0</c:v>
                </c:pt>
                <c:pt idx="95">
                  <c:v>161.0</c:v>
                </c:pt>
                <c:pt idx="96">
                  <c:v>160.0</c:v>
                </c:pt>
                <c:pt idx="97">
                  <c:v>159.0</c:v>
                </c:pt>
                <c:pt idx="98">
                  <c:v>158.0</c:v>
                </c:pt>
                <c:pt idx="99">
                  <c:v>157.0</c:v>
                </c:pt>
                <c:pt idx="100">
                  <c:v>156.0</c:v>
                </c:pt>
                <c:pt idx="101">
                  <c:v>155.0</c:v>
                </c:pt>
                <c:pt idx="102">
                  <c:v>154.0</c:v>
                </c:pt>
                <c:pt idx="103">
                  <c:v>153.0</c:v>
                </c:pt>
                <c:pt idx="104">
                  <c:v>152.0</c:v>
                </c:pt>
                <c:pt idx="105">
                  <c:v>151.0</c:v>
                </c:pt>
                <c:pt idx="106">
                  <c:v>150.0</c:v>
                </c:pt>
                <c:pt idx="107">
                  <c:v>149.0</c:v>
                </c:pt>
                <c:pt idx="108">
                  <c:v>148.0</c:v>
                </c:pt>
                <c:pt idx="109">
                  <c:v>147.0</c:v>
                </c:pt>
                <c:pt idx="110">
                  <c:v>146.0</c:v>
                </c:pt>
                <c:pt idx="111">
                  <c:v>145.0</c:v>
                </c:pt>
                <c:pt idx="112">
                  <c:v>144.0</c:v>
                </c:pt>
                <c:pt idx="113">
                  <c:v>143.0</c:v>
                </c:pt>
                <c:pt idx="114">
                  <c:v>142.0</c:v>
                </c:pt>
                <c:pt idx="115">
                  <c:v>141.0</c:v>
                </c:pt>
                <c:pt idx="116">
                  <c:v>140.0</c:v>
                </c:pt>
                <c:pt idx="117">
                  <c:v>139.0</c:v>
                </c:pt>
                <c:pt idx="118">
                  <c:v>138.0</c:v>
                </c:pt>
                <c:pt idx="119">
                  <c:v>137.0</c:v>
                </c:pt>
                <c:pt idx="120">
                  <c:v>136.0</c:v>
                </c:pt>
                <c:pt idx="121">
                  <c:v>135.0</c:v>
                </c:pt>
                <c:pt idx="122">
                  <c:v>134.0</c:v>
                </c:pt>
                <c:pt idx="123">
                  <c:v>133.0</c:v>
                </c:pt>
                <c:pt idx="124">
                  <c:v>132.0</c:v>
                </c:pt>
                <c:pt idx="125">
                  <c:v>131.0</c:v>
                </c:pt>
                <c:pt idx="126">
                  <c:v>130.0</c:v>
                </c:pt>
                <c:pt idx="127">
                  <c:v>129.0</c:v>
                </c:pt>
                <c:pt idx="128">
                  <c:v>128.0</c:v>
                </c:pt>
                <c:pt idx="129">
                  <c:v>127.0</c:v>
                </c:pt>
                <c:pt idx="130">
                  <c:v>126.0</c:v>
                </c:pt>
                <c:pt idx="131">
                  <c:v>125.0</c:v>
                </c:pt>
                <c:pt idx="132">
                  <c:v>124.0</c:v>
                </c:pt>
                <c:pt idx="133">
                  <c:v>123.0</c:v>
                </c:pt>
                <c:pt idx="134">
                  <c:v>122.0</c:v>
                </c:pt>
                <c:pt idx="135">
                  <c:v>121.0</c:v>
                </c:pt>
                <c:pt idx="136">
                  <c:v>120.0</c:v>
                </c:pt>
                <c:pt idx="137">
                  <c:v>119.0</c:v>
                </c:pt>
                <c:pt idx="138">
                  <c:v>118.0</c:v>
                </c:pt>
                <c:pt idx="139">
                  <c:v>117.0</c:v>
                </c:pt>
                <c:pt idx="140">
                  <c:v>116.0</c:v>
                </c:pt>
                <c:pt idx="141">
                  <c:v>115.0</c:v>
                </c:pt>
                <c:pt idx="142">
                  <c:v>114.0</c:v>
                </c:pt>
                <c:pt idx="143">
                  <c:v>113.0</c:v>
                </c:pt>
                <c:pt idx="144">
                  <c:v>112.0</c:v>
                </c:pt>
                <c:pt idx="145">
                  <c:v>111.0</c:v>
                </c:pt>
                <c:pt idx="146">
                  <c:v>110.0</c:v>
                </c:pt>
                <c:pt idx="147">
                  <c:v>109.0</c:v>
                </c:pt>
                <c:pt idx="148">
                  <c:v>108.0</c:v>
                </c:pt>
                <c:pt idx="149">
                  <c:v>107.0</c:v>
                </c:pt>
                <c:pt idx="150">
                  <c:v>106.0</c:v>
                </c:pt>
                <c:pt idx="151">
                  <c:v>105.0</c:v>
                </c:pt>
                <c:pt idx="152">
                  <c:v>104.0</c:v>
                </c:pt>
                <c:pt idx="153">
                  <c:v>103.0</c:v>
                </c:pt>
                <c:pt idx="154">
                  <c:v>102.0</c:v>
                </c:pt>
                <c:pt idx="155">
                  <c:v>101.0</c:v>
                </c:pt>
                <c:pt idx="156">
                  <c:v>100.0</c:v>
                </c:pt>
                <c:pt idx="157">
                  <c:v>99.0</c:v>
                </c:pt>
                <c:pt idx="158">
                  <c:v>98.0</c:v>
                </c:pt>
                <c:pt idx="159">
                  <c:v>97.0</c:v>
                </c:pt>
                <c:pt idx="160">
                  <c:v>96.0</c:v>
                </c:pt>
                <c:pt idx="161">
                  <c:v>95.0</c:v>
                </c:pt>
                <c:pt idx="162">
                  <c:v>94.0</c:v>
                </c:pt>
                <c:pt idx="163">
                  <c:v>93.0</c:v>
                </c:pt>
                <c:pt idx="164">
                  <c:v>92.0</c:v>
                </c:pt>
                <c:pt idx="165">
                  <c:v>91.0</c:v>
                </c:pt>
                <c:pt idx="166">
                  <c:v>90.0</c:v>
                </c:pt>
                <c:pt idx="167">
                  <c:v>89.0</c:v>
                </c:pt>
                <c:pt idx="168">
                  <c:v>88.0</c:v>
                </c:pt>
                <c:pt idx="169">
                  <c:v>87.0</c:v>
                </c:pt>
                <c:pt idx="170">
                  <c:v>86.0</c:v>
                </c:pt>
                <c:pt idx="171">
                  <c:v>85.0</c:v>
                </c:pt>
                <c:pt idx="172">
                  <c:v>84.0</c:v>
                </c:pt>
                <c:pt idx="173">
                  <c:v>83.0</c:v>
                </c:pt>
              </c:numCache>
            </c:numRef>
          </c:xVal>
          <c:yVal>
            <c:numRef>
              <c:f>Sheet1!$H$1:$H$174</c:f>
              <c:numCache>
                <c:formatCode>General</c:formatCode>
                <c:ptCount val="174"/>
                <c:pt idx="0">
                  <c:v>17.0</c:v>
                </c:pt>
                <c:pt idx="1">
                  <c:v>17.0</c:v>
                </c:pt>
                <c:pt idx="2">
                  <c:v>17.0</c:v>
                </c:pt>
                <c:pt idx="3">
                  <c:v>17.0</c:v>
                </c:pt>
                <c:pt idx="4">
                  <c:v>17.0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17.0</c:v>
                </c:pt>
                <c:pt idx="9">
                  <c:v>17.0</c:v>
                </c:pt>
                <c:pt idx="10">
                  <c:v>17.0</c:v>
                </c:pt>
                <c:pt idx="11">
                  <c:v>17.0</c:v>
                </c:pt>
                <c:pt idx="12">
                  <c:v>17.0</c:v>
                </c:pt>
                <c:pt idx="13">
                  <c:v>17.0</c:v>
                </c:pt>
                <c:pt idx="14">
                  <c:v>17.0</c:v>
                </c:pt>
                <c:pt idx="15">
                  <c:v>17.0</c:v>
                </c:pt>
                <c:pt idx="16">
                  <c:v>17.0</c:v>
                </c:pt>
                <c:pt idx="17">
                  <c:v>17.0</c:v>
                </c:pt>
                <c:pt idx="18">
                  <c:v>17.0</c:v>
                </c:pt>
                <c:pt idx="19">
                  <c:v>17.0</c:v>
                </c:pt>
                <c:pt idx="20">
                  <c:v>17.0</c:v>
                </c:pt>
                <c:pt idx="21">
                  <c:v>17.0</c:v>
                </c:pt>
                <c:pt idx="22">
                  <c:v>17.0</c:v>
                </c:pt>
                <c:pt idx="23">
                  <c:v>17.0</c:v>
                </c:pt>
                <c:pt idx="24">
                  <c:v>18.0</c:v>
                </c:pt>
                <c:pt idx="25">
                  <c:v>18.0</c:v>
                </c:pt>
                <c:pt idx="26">
                  <c:v>18.0</c:v>
                </c:pt>
                <c:pt idx="27">
                  <c:v>18.0</c:v>
                </c:pt>
                <c:pt idx="28">
                  <c:v>18.0</c:v>
                </c:pt>
                <c:pt idx="29">
                  <c:v>18.0</c:v>
                </c:pt>
                <c:pt idx="30">
                  <c:v>18.0</c:v>
                </c:pt>
                <c:pt idx="31">
                  <c:v>18.0</c:v>
                </c:pt>
                <c:pt idx="32">
                  <c:v>18.0</c:v>
                </c:pt>
                <c:pt idx="33">
                  <c:v>18.0</c:v>
                </c:pt>
                <c:pt idx="34">
                  <c:v>18.0</c:v>
                </c:pt>
                <c:pt idx="35">
                  <c:v>18.0</c:v>
                </c:pt>
                <c:pt idx="36">
                  <c:v>18.0</c:v>
                </c:pt>
                <c:pt idx="37">
                  <c:v>18.0</c:v>
                </c:pt>
                <c:pt idx="38">
                  <c:v>18.0</c:v>
                </c:pt>
                <c:pt idx="39">
                  <c:v>18.0</c:v>
                </c:pt>
                <c:pt idx="40">
                  <c:v>18.0</c:v>
                </c:pt>
                <c:pt idx="41">
                  <c:v>18.0</c:v>
                </c:pt>
                <c:pt idx="42">
                  <c:v>18.0</c:v>
                </c:pt>
                <c:pt idx="43">
                  <c:v>18.0</c:v>
                </c:pt>
                <c:pt idx="44">
                  <c:v>18.0</c:v>
                </c:pt>
                <c:pt idx="45">
                  <c:v>18.0</c:v>
                </c:pt>
                <c:pt idx="46">
                  <c:v>19.0</c:v>
                </c:pt>
                <c:pt idx="47">
                  <c:v>19.0</c:v>
                </c:pt>
                <c:pt idx="48">
                  <c:v>19.0</c:v>
                </c:pt>
                <c:pt idx="49">
                  <c:v>19.0</c:v>
                </c:pt>
                <c:pt idx="50">
                  <c:v>19.0</c:v>
                </c:pt>
                <c:pt idx="51">
                  <c:v>19.0</c:v>
                </c:pt>
                <c:pt idx="52">
                  <c:v>19.0</c:v>
                </c:pt>
                <c:pt idx="53">
                  <c:v>19.0</c:v>
                </c:pt>
                <c:pt idx="54">
                  <c:v>19.0</c:v>
                </c:pt>
                <c:pt idx="55">
                  <c:v>19.0</c:v>
                </c:pt>
                <c:pt idx="56">
                  <c:v>19.0</c:v>
                </c:pt>
                <c:pt idx="57">
                  <c:v>19.0</c:v>
                </c:pt>
                <c:pt idx="58">
                  <c:v>19.0</c:v>
                </c:pt>
                <c:pt idx="59">
                  <c:v>19.0</c:v>
                </c:pt>
                <c:pt idx="60">
                  <c:v>19.0</c:v>
                </c:pt>
                <c:pt idx="61">
                  <c:v>19.0</c:v>
                </c:pt>
                <c:pt idx="62">
                  <c:v>20.0</c:v>
                </c:pt>
                <c:pt idx="63">
                  <c:v>20.0</c:v>
                </c:pt>
                <c:pt idx="64">
                  <c:v>20.0</c:v>
                </c:pt>
                <c:pt idx="65">
                  <c:v>20.0</c:v>
                </c:pt>
                <c:pt idx="66">
                  <c:v>20.0</c:v>
                </c:pt>
                <c:pt idx="67">
                  <c:v>20.0</c:v>
                </c:pt>
                <c:pt idx="68">
                  <c:v>20.0</c:v>
                </c:pt>
                <c:pt idx="69">
                  <c:v>20.0</c:v>
                </c:pt>
                <c:pt idx="70">
                  <c:v>20.0</c:v>
                </c:pt>
                <c:pt idx="71">
                  <c:v>20.0</c:v>
                </c:pt>
                <c:pt idx="72">
                  <c:v>20.0</c:v>
                </c:pt>
                <c:pt idx="73">
                  <c:v>20.0</c:v>
                </c:pt>
                <c:pt idx="74">
                  <c:v>20.0</c:v>
                </c:pt>
                <c:pt idx="75">
                  <c:v>21.0</c:v>
                </c:pt>
                <c:pt idx="76">
                  <c:v>21.0</c:v>
                </c:pt>
                <c:pt idx="77">
                  <c:v>21.0</c:v>
                </c:pt>
                <c:pt idx="78">
                  <c:v>21.0</c:v>
                </c:pt>
                <c:pt idx="79">
                  <c:v>21.0</c:v>
                </c:pt>
                <c:pt idx="80">
                  <c:v>21.0</c:v>
                </c:pt>
                <c:pt idx="81">
                  <c:v>21.0</c:v>
                </c:pt>
                <c:pt idx="82">
                  <c:v>21.0</c:v>
                </c:pt>
                <c:pt idx="83">
                  <c:v>21.0</c:v>
                </c:pt>
                <c:pt idx="84">
                  <c:v>21.0</c:v>
                </c:pt>
                <c:pt idx="85">
                  <c:v>22.0</c:v>
                </c:pt>
                <c:pt idx="86">
                  <c:v>22.0</c:v>
                </c:pt>
                <c:pt idx="87">
                  <c:v>22.0</c:v>
                </c:pt>
                <c:pt idx="88">
                  <c:v>22.0</c:v>
                </c:pt>
                <c:pt idx="89">
                  <c:v>22.0</c:v>
                </c:pt>
                <c:pt idx="90">
                  <c:v>22.0</c:v>
                </c:pt>
                <c:pt idx="91">
                  <c:v>22.0</c:v>
                </c:pt>
                <c:pt idx="92">
                  <c:v>22.0</c:v>
                </c:pt>
                <c:pt idx="93">
                  <c:v>22.0</c:v>
                </c:pt>
                <c:pt idx="94">
                  <c:v>23.0</c:v>
                </c:pt>
                <c:pt idx="95">
                  <c:v>23.0</c:v>
                </c:pt>
                <c:pt idx="96">
                  <c:v>23.0</c:v>
                </c:pt>
                <c:pt idx="97">
                  <c:v>23.0</c:v>
                </c:pt>
                <c:pt idx="98">
                  <c:v>23.0</c:v>
                </c:pt>
                <c:pt idx="99">
                  <c:v>23.0</c:v>
                </c:pt>
                <c:pt idx="100">
                  <c:v>23.0</c:v>
                </c:pt>
                <c:pt idx="101">
                  <c:v>24.0</c:v>
                </c:pt>
                <c:pt idx="102">
                  <c:v>24.0</c:v>
                </c:pt>
                <c:pt idx="103">
                  <c:v>24.0</c:v>
                </c:pt>
                <c:pt idx="104">
                  <c:v>24.0</c:v>
                </c:pt>
                <c:pt idx="105">
                  <c:v>24.0</c:v>
                </c:pt>
                <c:pt idx="106">
                  <c:v>24.0</c:v>
                </c:pt>
                <c:pt idx="107">
                  <c:v>25.0</c:v>
                </c:pt>
                <c:pt idx="108">
                  <c:v>25.0</c:v>
                </c:pt>
                <c:pt idx="109">
                  <c:v>25.0</c:v>
                </c:pt>
                <c:pt idx="110">
                  <c:v>25.0</c:v>
                </c:pt>
                <c:pt idx="111">
                  <c:v>25.0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27.0</c:v>
                </c:pt>
                <c:pt idx="117">
                  <c:v>27.0</c:v>
                </c:pt>
                <c:pt idx="118">
                  <c:v>27.0</c:v>
                </c:pt>
                <c:pt idx="119">
                  <c:v>27.0</c:v>
                </c:pt>
                <c:pt idx="120">
                  <c:v>28.0</c:v>
                </c:pt>
                <c:pt idx="121">
                  <c:v>28.0</c:v>
                </c:pt>
                <c:pt idx="122">
                  <c:v>28.0</c:v>
                </c:pt>
                <c:pt idx="123">
                  <c:v>29.0</c:v>
                </c:pt>
                <c:pt idx="124">
                  <c:v>29.0</c:v>
                </c:pt>
                <c:pt idx="125">
                  <c:v>29.0</c:v>
                </c:pt>
                <c:pt idx="126">
                  <c:v>30.0</c:v>
                </c:pt>
                <c:pt idx="127">
                  <c:v>30.0</c:v>
                </c:pt>
                <c:pt idx="128">
                  <c:v>30.0</c:v>
                </c:pt>
                <c:pt idx="129">
                  <c:v>31.0</c:v>
                </c:pt>
                <c:pt idx="130">
                  <c:v>31.0</c:v>
                </c:pt>
                <c:pt idx="131">
                  <c:v>32.0</c:v>
                </c:pt>
                <c:pt idx="132">
                  <c:v>32.0</c:v>
                </c:pt>
                <c:pt idx="133">
                  <c:v>32.0</c:v>
                </c:pt>
                <c:pt idx="134">
                  <c:v>33.0</c:v>
                </c:pt>
                <c:pt idx="135">
                  <c:v>33.0</c:v>
                </c:pt>
                <c:pt idx="136">
                  <c:v>34.0</c:v>
                </c:pt>
                <c:pt idx="137">
                  <c:v>34.0</c:v>
                </c:pt>
                <c:pt idx="138">
                  <c:v>35.0</c:v>
                </c:pt>
                <c:pt idx="139">
                  <c:v>36.0</c:v>
                </c:pt>
                <c:pt idx="140">
                  <c:v>36.0</c:v>
                </c:pt>
                <c:pt idx="141">
                  <c:v>37.0</c:v>
                </c:pt>
                <c:pt idx="142">
                  <c:v>38.0</c:v>
                </c:pt>
                <c:pt idx="143">
                  <c:v>38.0</c:v>
                </c:pt>
                <c:pt idx="144">
                  <c:v>39.0</c:v>
                </c:pt>
                <c:pt idx="145">
                  <c:v>40.0</c:v>
                </c:pt>
                <c:pt idx="146">
                  <c:v>41.0</c:v>
                </c:pt>
                <c:pt idx="147">
                  <c:v>42.0</c:v>
                </c:pt>
                <c:pt idx="148">
                  <c:v>43.0</c:v>
                </c:pt>
                <c:pt idx="149">
                  <c:v>44.0</c:v>
                </c:pt>
                <c:pt idx="150">
                  <c:v>45.0</c:v>
                </c:pt>
                <c:pt idx="151">
                  <c:v>47.0</c:v>
                </c:pt>
                <c:pt idx="152">
                  <c:v>48.0</c:v>
                </c:pt>
                <c:pt idx="153">
                  <c:v>49.0</c:v>
                </c:pt>
                <c:pt idx="154">
                  <c:v>51.0</c:v>
                </c:pt>
                <c:pt idx="155">
                  <c:v>53.0</c:v>
                </c:pt>
                <c:pt idx="156">
                  <c:v>55.0</c:v>
                </c:pt>
                <c:pt idx="157">
                  <c:v>57.0</c:v>
                </c:pt>
                <c:pt idx="158">
                  <c:v>59.0</c:v>
                </c:pt>
                <c:pt idx="159">
                  <c:v>62.0</c:v>
                </c:pt>
                <c:pt idx="160">
                  <c:v>65.0</c:v>
                </c:pt>
                <c:pt idx="161">
                  <c:v>68.0</c:v>
                </c:pt>
                <c:pt idx="162">
                  <c:v>71.0</c:v>
                </c:pt>
                <c:pt idx="163">
                  <c:v>75.0</c:v>
                </c:pt>
                <c:pt idx="164">
                  <c:v>80.0</c:v>
                </c:pt>
                <c:pt idx="165">
                  <c:v>86.0</c:v>
                </c:pt>
                <c:pt idx="166">
                  <c:v>92.0</c:v>
                </c:pt>
                <c:pt idx="167">
                  <c:v>100.0</c:v>
                </c:pt>
                <c:pt idx="168">
                  <c:v>109.0</c:v>
                </c:pt>
                <c:pt idx="169">
                  <c:v>120.0</c:v>
                </c:pt>
                <c:pt idx="170">
                  <c:v>134.0</c:v>
                </c:pt>
                <c:pt idx="171">
                  <c:v>153.0</c:v>
                </c:pt>
                <c:pt idx="172">
                  <c:v>178.0</c:v>
                </c:pt>
                <c:pt idx="173">
                  <c:v>214.0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513224"/>
        <c:axId val="2074520200"/>
      </c:scatterChart>
      <c:valAx>
        <c:axId val="2074513224"/>
        <c:scaling>
          <c:orientation val="minMax"/>
          <c:max val="256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Number of map slots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74520200"/>
        <c:crosses val="autoZero"/>
        <c:crossBetween val="midCat"/>
        <c:majorUnit val="32.0"/>
      </c:valAx>
      <c:valAx>
        <c:axId val="2074520200"/>
        <c:scaling>
          <c:orientation val="minMax"/>
          <c:max val="256.0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Number of reduce slots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74513224"/>
        <c:crosses val="autoZero"/>
        <c:crossBetween val="midCat"/>
        <c:majorUnit val="32.0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'sim.csv'!$G$18</c:f>
              <c:strCache>
                <c:ptCount val="1"/>
                <c:pt idx="0">
                  <c:v>EDF</c:v>
                </c:pt>
              </c:strCache>
            </c:strRef>
          </c:tx>
          <c:spPr>
            <a:ln w="38100" cap="rnd" cmpd="sng" algn="ctr">
              <a:solidFill>
                <a:srgbClr val="F0AD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1">
                  <a:lumMod val="20000"/>
                  <a:lumOff val="80000"/>
                </a:schemeClr>
              </a:solidFill>
              <a:ln w="25400" cap="rnd" cmpd="sng" algn="ctr">
                <a:solidFill>
                  <a:srgbClr val="F0AD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'sim.csv'!$G$19:$G$32</c:f>
              <c:numCache>
                <c:formatCode>General</c:formatCode>
                <c:ptCount val="14"/>
                <c:pt idx="0">
                  <c:v>60.95238095</c:v>
                </c:pt>
                <c:pt idx="1">
                  <c:v>38.45238095</c:v>
                </c:pt>
                <c:pt idx="2">
                  <c:v>23.89880952</c:v>
                </c:pt>
                <c:pt idx="3">
                  <c:v>17.56944444</c:v>
                </c:pt>
                <c:pt idx="4">
                  <c:v>12.4702381</c:v>
                </c:pt>
                <c:pt idx="5">
                  <c:v>9.553571429</c:v>
                </c:pt>
                <c:pt idx="6">
                  <c:v>6.527777777999984</c:v>
                </c:pt>
                <c:pt idx="7">
                  <c:v>5.327380951999979</c:v>
                </c:pt>
                <c:pt idx="8">
                  <c:v>3.829365079</c:v>
                </c:pt>
                <c:pt idx="9">
                  <c:v>3.055555556</c:v>
                </c:pt>
                <c:pt idx="10">
                  <c:v>2.132936508</c:v>
                </c:pt>
                <c:pt idx="11">
                  <c:v>1.795634921</c:v>
                </c:pt>
                <c:pt idx="12">
                  <c:v>1.25</c:v>
                </c:pt>
                <c:pt idx="13">
                  <c:v>0.982142857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'sim.csv'!$H$18</c:f>
              <c:strCache>
                <c:ptCount val="1"/>
                <c:pt idx="0">
                  <c:v>Min-EDF</c:v>
                </c:pt>
              </c:strCache>
            </c:strRef>
          </c:tx>
          <c:spPr>
            <a:ln w="381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DFF0F5"/>
              </a:solidFill>
              <a:ln w="254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'sim.csv'!$H$19:$H$32</c:f>
              <c:numCache>
                <c:formatCode>General</c:formatCode>
                <c:ptCount val="14"/>
                <c:pt idx="0">
                  <c:v>57.78769841</c:v>
                </c:pt>
                <c:pt idx="1">
                  <c:v>27.77777778</c:v>
                </c:pt>
                <c:pt idx="2">
                  <c:v>11.20039683</c:v>
                </c:pt>
                <c:pt idx="3">
                  <c:v>6.349206349</c:v>
                </c:pt>
                <c:pt idx="4">
                  <c:v>3.432539682999999</c:v>
                </c:pt>
                <c:pt idx="5">
                  <c:v>1.676587302</c:v>
                </c:pt>
                <c:pt idx="6">
                  <c:v>0.892857143</c:v>
                </c:pt>
                <c:pt idx="7">
                  <c:v>0.724206349</c:v>
                </c:pt>
                <c:pt idx="8">
                  <c:v>0.327380952</c:v>
                </c:pt>
                <c:pt idx="9">
                  <c:v>0.287698413</c:v>
                </c:pt>
                <c:pt idx="10">
                  <c:v>0.109126984</c:v>
                </c:pt>
                <c:pt idx="11">
                  <c:v>0.079365079</c:v>
                </c:pt>
                <c:pt idx="12">
                  <c:v>0.05952381</c:v>
                </c:pt>
                <c:pt idx="13">
                  <c:v>0.079365079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'sim.csv'!$I$18</c:f>
              <c:strCache>
                <c:ptCount val="1"/>
                <c:pt idx="0">
                  <c:v>MinEDF-WC</c:v>
                </c:pt>
              </c:strCache>
            </c:strRef>
          </c:tx>
          <c:spPr>
            <a:ln w="38100" cap="rnd" cmpd="sng" algn="ctr">
              <a:solidFill>
                <a:srgbClr val="E66C7D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3"/>
              </a:solidFill>
              <a:ln w="25400" cap="rnd" cmpd="sng" algn="ctr">
                <a:solidFill>
                  <a:srgbClr val="E66C7D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'sim.csv'!$I$19:$I$32</c:f>
              <c:numCache>
                <c:formatCode>General</c:formatCode>
                <c:ptCount val="14"/>
                <c:pt idx="0">
                  <c:v>54.72222222</c:v>
                </c:pt>
                <c:pt idx="1">
                  <c:v>22.0734127</c:v>
                </c:pt>
                <c:pt idx="2">
                  <c:v>6.21031746</c:v>
                </c:pt>
                <c:pt idx="3">
                  <c:v>2.966269841</c:v>
                </c:pt>
                <c:pt idx="4">
                  <c:v>1.23015873</c:v>
                </c:pt>
                <c:pt idx="5">
                  <c:v>0.555555556</c:v>
                </c:pt>
                <c:pt idx="6">
                  <c:v>0.297619048</c:v>
                </c:pt>
                <c:pt idx="7">
                  <c:v>0.386904762</c:v>
                </c:pt>
                <c:pt idx="8">
                  <c:v>0.148809524</c:v>
                </c:pt>
                <c:pt idx="9">
                  <c:v>0.178571429</c:v>
                </c:pt>
                <c:pt idx="10">
                  <c:v>0.029761905</c:v>
                </c:pt>
                <c:pt idx="11">
                  <c:v>0.069444444</c:v>
                </c:pt>
                <c:pt idx="12">
                  <c:v>0.05952381</c:v>
                </c:pt>
                <c:pt idx="13">
                  <c:v>0.049603175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808824"/>
        <c:axId val="2073834728"/>
      </c:scatterChart>
      <c:valAx>
        <c:axId val="2073808824"/>
        <c:scaling>
          <c:logBase val="10.0"/>
          <c:orientation val="minMax"/>
          <c:min val="300.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Mean inter-arrival time</a:t>
                </a:r>
                <a:r>
                  <a:rPr lang="en-US" sz="2000" dirty="0" smtClean="0"/>
                  <a:t> </a:t>
                </a:r>
              </a:p>
              <a:p>
                <a:pPr>
                  <a:defRPr sz="2000"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in 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73834728"/>
        <c:crosses val="autoZero"/>
        <c:crossBetween val="midCat"/>
      </c:valAx>
      <c:valAx>
        <c:axId val="20738347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% of </a:t>
                </a:r>
                <a:r>
                  <a:rPr lang="en-US" sz="2000" dirty="0" smtClean="0"/>
                  <a:t>missed deadline </a:t>
                </a:r>
                <a:r>
                  <a:rPr lang="en-US" sz="2000" dirty="0"/>
                  <a:t>jobs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7380882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sim.csv!$L$18</c:f>
              <c:strCache>
                <c:ptCount val="1"/>
                <c:pt idx="0">
                  <c:v>EDF</c:v>
                </c:pt>
              </c:strCache>
            </c:strRef>
          </c:tx>
          <c:spPr>
            <a:ln w="38100" cap="rnd" cmpd="sng" algn="ctr">
              <a:solidFill>
                <a:srgbClr val="F0AD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FFF0C9"/>
              </a:solidFill>
              <a:ln w="25400" cap="rnd" cmpd="sng" algn="ctr">
                <a:solidFill>
                  <a:srgbClr val="F0AD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sim.csv!$K$19:$K$32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sim.csv!$L$19:$L$32</c:f>
              <c:numCache>
                <c:formatCode>General</c:formatCode>
                <c:ptCount val="14"/>
                <c:pt idx="0">
                  <c:v>1822.46746</c:v>
                </c:pt>
                <c:pt idx="1">
                  <c:v>1166.908135</c:v>
                </c:pt>
                <c:pt idx="2">
                  <c:v>847.2325397</c:v>
                </c:pt>
                <c:pt idx="3">
                  <c:v>708.9169642999998</c:v>
                </c:pt>
                <c:pt idx="4">
                  <c:v>602.8795635</c:v>
                </c:pt>
                <c:pt idx="5">
                  <c:v>546.2431548</c:v>
                </c:pt>
                <c:pt idx="6">
                  <c:v>496.4869047999998</c:v>
                </c:pt>
                <c:pt idx="7">
                  <c:v>469.7206348999999</c:v>
                </c:pt>
                <c:pt idx="8">
                  <c:v>444.8401786</c:v>
                </c:pt>
                <c:pt idx="9">
                  <c:v>434.4906746</c:v>
                </c:pt>
                <c:pt idx="10">
                  <c:v>416.9637896999999</c:v>
                </c:pt>
                <c:pt idx="11">
                  <c:v>412.3792659</c:v>
                </c:pt>
                <c:pt idx="12">
                  <c:v>402.4594246</c:v>
                </c:pt>
                <c:pt idx="13">
                  <c:v>397.2831348999998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sim.csv!$M$18</c:f>
              <c:strCache>
                <c:ptCount val="1"/>
                <c:pt idx="0">
                  <c:v>Min-EDF</c:v>
                </c:pt>
              </c:strCache>
            </c:strRef>
          </c:tx>
          <c:spPr>
            <a:ln w="381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DFF0F5"/>
              </a:solidFill>
              <a:ln w="254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sim.csv!$K$19:$K$32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sim.csv!$M$19:$M$32</c:f>
              <c:numCache>
                <c:formatCode>General</c:formatCode>
                <c:ptCount val="14"/>
                <c:pt idx="0">
                  <c:v>2152.536905</c:v>
                </c:pt>
                <c:pt idx="1">
                  <c:v>1406.945933</c:v>
                </c:pt>
                <c:pt idx="2">
                  <c:v>1209.48879</c:v>
                </c:pt>
                <c:pt idx="3">
                  <c:v>1197.377976</c:v>
                </c:pt>
                <c:pt idx="4">
                  <c:v>1191.781548</c:v>
                </c:pt>
                <c:pt idx="5">
                  <c:v>1187.656647</c:v>
                </c:pt>
                <c:pt idx="6">
                  <c:v>1186.257143</c:v>
                </c:pt>
                <c:pt idx="7">
                  <c:v>1184.524702</c:v>
                </c:pt>
                <c:pt idx="8">
                  <c:v>1189.354067</c:v>
                </c:pt>
                <c:pt idx="9">
                  <c:v>1192.942262</c:v>
                </c:pt>
                <c:pt idx="10">
                  <c:v>1194.800893</c:v>
                </c:pt>
                <c:pt idx="11">
                  <c:v>1189.390476</c:v>
                </c:pt>
                <c:pt idx="12">
                  <c:v>1194.532639</c:v>
                </c:pt>
                <c:pt idx="13">
                  <c:v>1188.755159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sim.csv!$N$18</c:f>
              <c:strCache>
                <c:ptCount val="1"/>
                <c:pt idx="0">
                  <c:v>MinEDF-WC</c:v>
                </c:pt>
              </c:strCache>
            </c:strRef>
          </c:tx>
          <c:spPr>
            <a:ln w="38100" cap="rnd" cmpd="sng" algn="ctr">
              <a:solidFill>
                <a:srgbClr val="901929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E66C7D"/>
              </a:solidFill>
              <a:ln w="25400" cap="rnd" cmpd="sng" algn="ctr">
                <a:solidFill>
                  <a:srgbClr val="901929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sim.csv!$K$19:$K$32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sim.csv!$N$19:$N$32</c:f>
              <c:numCache>
                <c:formatCode>General</c:formatCode>
                <c:ptCount val="14"/>
                <c:pt idx="0">
                  <c:v>2119.524603</c:v>
                </c:pt>
                <c:pt idx="1">
                  <c:v>1136.395139</c:v>
                </c:pt>
                <c:pt idx="2">
                  <c:v>807.889881</c:v>
                </c:pt>
                <c:pt idx="3">
                  <c:v>718.253373</c:v>
                </c:pt>
                <c:pt idx="4">
                  <c:v>661.2646825</c:v>
                </c:pt>
                <c:pt idx="5">
                  <c:v>626.3074405</c:v>
                </c:pt>
                <c:pt idx="6">
                  <c:v>604.6181548</c:v>
                </c:pt>
                <c:pt idx="7">
                  <c:v>592.0188492</c:v>
                </c:pt>
                <c:pt idx="8">
                  <c:v>583.8392856999998</c:v>
                </c:pt>
                <c:pt idx="9">
                  <c:v>578.2973214</c:v>
                </c:pt>
                <c:pt idx="10">
                  <c:v>572.2668650999998</c:v>
                </c:pt>
                <c:pt idx="11">
                  <c:v>570.5299603</c:v>
                </c:pt>
                <c:pt idx="12">
                  <c:v>566.9279762</c:v>
                </c:pt>
                <c:pt idx="13">
                  <c:v>564.3095237999997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21432"/>
        <c:axId val="2073729416"/>
      </c:scatterChart>
      <c:valAx>
        <c:axId val="2073721432"/>
        <c:scaling>
          <c:logBase val="10.0"/>
          <c:orientation val="minMax"/>
          <c:min val="300.0"/>
        </c:scaling>
        <c:delete val="0"/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n-US" sz="1800" b="1" i="0" baseline="0" dirty="0" smtClean="0">
                    <a:effectLst/>
                  </a:rPr>
                  <a:t>Mean inter-arrival time</a:t>
                </a:r>
                <a:endParaRPr lang="en-US" dirty="0" smtClean="0">
                  <a:effectLst/>
                </a:endParaRPr>
              </a:p>
              <a:p>
                <a:pPr algn="ctr">
                  <a:defRPr/>
                </a:pPr>
                <a:r>
                  <a:rPr lang="en-US" sz="1800" b="1" i="0" baseline="0" dirty="0" smtClean="0">
                    <a:effectLst/>
                  </a:rPr>
                  <a:t> (in seconds)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73729416"/>
        <c:crosses val="autoZero"/>
        <c:crossBetween val="midCat"/>
      </c:valAx>
      <c:valAx>
        <c:axId val="20737294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 algn="ctr">
                  <a:defRPr/>
                </a:pPr>
                <a:r>
                  <a:rPr lang="en-US" sz="1800" b="1" i="0" baseline="0" dirty="0" smtClean="0">
                    <a:effectLst/>
                  </a:rPr>
                  <a:t>Average job completion time </a:t>
                </a:r>
                <a:endParaRPr lang="en-US" dirty="0" smtClean="0">
                  <a:effectLst/>
                </a:endParaRPr>
              </a:p>
              <a:p>
                <a:pPr algn="ctr">
                  <a:defRPr/>
                </a:pPr>
                <a:r>
                  <a:rPr lang="en-US" sz="1800" b="1" i="0" baseline="0" dirty="0" smtClean="0">
                    <a:effectLst/>
                  </a:rPr>
                  <a:t>(in seconds)</a:t>
                </a:r>
                <a:endParaRPr lang="en-US" dirty="0" smtClean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7372143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sim.csv!$Q$18</c:f>
              <c:strCache>
                <c:ptCount val="1"/>
                <c:pt idx="0">
                  <c:v>Map</c:v>
                </c:pt>
              </c:strCache>
            </c:strRef>
          </c:tx>
          <c:spPr>
            <a:ln w="38100"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xVal>
            <c:numRef>
              <c:f>sim.csv!$P$19:$P$32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sim.csv!$Q$19:$Q$32</c:f>
              <c:numCache>
                <c:formatCode>General</c:formatCode>
                <c:ptCount val="14"/>
                <c:pt idx="0">
                  <c:v>110.0</c:v>
                </c:pt>
                <c:pt idx="1">
                  <c:v>246.0</c:v>
                </c:pt>
                <c:pt idx="2">
                  <c:v>342.0</c:v>
                </c:pt>
                <c:pt idx="3">
                  <c:v>390.0</c:v>
                </c:pt>
                <c:pt idx="4">
                  <c:v>418.0</c:v>
                </c:pt>
                <c:pt idx="5">
                  <c:v>434.0</c:v>
                </c:pt>
                <c:pt idx="6">
                  <c:v>441.0</c:v>
                </c:pt>
                <c:pt idx="7">
                  <c:v>446.0</c:v>
                </c:pt>
                <c:pt idx="8">
                  <c:v>450.0</c:v>
                </c:pt>
                <c:pt idx="9">
                  <c:v>451.0</c:v>
                </c:pt>
                <c:pt idx="10">
                  <c:v>454.0</c:v>
                </c:pt>
                <c:pt idx="11">
                  <c:v>454.0</c:v>
                </c:pt>
                <c:pt idx="12">
                  <c:v>456.0</c:v>
                </c:pt>
                <c:pt idx="13">
                  <c:v>456.0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sim.csv!$R$18</c:f>
              <c:strCache>
                <c:ptCount val="1"/>
                <c:pt idx="0">
                  <c:v>Reduce</c:v>
                </c:pt>
              </c:strCache>
            </c:strRef>
          </c:tx>
          <c:spPr>
            <a:ln w="44450">
              <a:solidFill>
                <a:schemeClr val="accent2">
                  <a:lumMod val="50000"/>
                </a:schemeClr>
              </a:solidFill>
            </a:ln>
          </c:spPr>
          <c:marker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c:spPr>
          </c:marker>
          <c:xVal>
            <c:numRef>
              <c:f>sim.csv!$P$19:$P$32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sim.csv!$R$19:$R$32</c:f>
              <c:numCache>
                <c:formatCode>General</c:formatCode>
                <c:ptCount val="14"/>
                <c:pt idx="0">
                  <c:v>21.0</c:v>
                </c:pt>
                <c:pt idx="1">
                  <c:v>48.0</c:v>
                </c:pt>
                <c:pt idx="2">
                  <c:v>67.0</c:v>
                </c:pt>
                <c:pt idx="3">
                  <c:v>76.0</c:v>
                </c:pt>
                <c:pt idx="4">
                  <c:v>81.0</c:v>
                </c:pt>
                <c:pt idx="5">
                  <c:v>83.0</c:v>
                </c:pt>
                <c:pt idx="6">
                  <c:v>84.0</c:v>
                </c:pt>
                <c:pt idx="7">
                  <c:v>85.0</c:v>
                </c:pt>
                <c:pt idx="8">
                  <c:v>85.0</c:v>
                </c:pt>
                <c:pt idx="9">
                  <c:v>85.0</c:v>
                </c:pt>
                <c:pt idx="10">
                  <c:v>86.0</c:v>
                </c:pt>
                <c:pt idx="11">
                  <c:v>86.0</c:v>
                </c:pt>
                <c:pt idx="12">
                  <c:v>86.0</c:v>
                </c:pt>
                <c:pt idx="13">
                  <c:v>86.0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85576"/>
        <c:axId val="2073323928"/>
      </c:scatterChart>
      <c:valAx>
        <c:axId val="2073785576"/>
        <c:scaling>
          <c:logBase val="10.0"/>
          <c:orientation val="minMax"/>
          <c:min val="300.0"/>
        </c:scaling>
        <c:delete val="0"/>
        <c:axPos val="b"/>
        <c:title>
          <c:tx>
            <c:rich>
              <a:bodyPr/>
              <a:lstStyle/>
              <a:p>
                <a:pPr algn="ctr">
                  <a:defRPr sz="900"/>
                </a:pPr>
                <a:r>
                  <a:rPr lang="en-US" sz="1600" b="1" i="0" baseline="0" dirty="0" smtClean="0">
                    <a:effectLst/>
                  </a:rPr>
                  <a:t>Mean inter-arrival time</a:t>
                </a:r>
                <a:endParaRPr lang="en-US" sz="1600" dirty="0" smtClean="0">
                  <a:effectLst/>
                </a:endParaRPr>
              </a:p>
              <a:p>
                <a:pPr algn="ctr">
                  <a:defRPr sz="900"/>
                </a:pPr>
                <a:r>
                  <a:rPr lang="en-US" sz="1600" b="1" i="0" baseline="0" dirty="0" smtClean="0">
                    <a:effectLst/>
                  </a:rPr>
                  <a:t> (in seconds)</a:t>
                </a:r>
                <a:endParaRPr lang="en-US" sz="1600" dirty="0" smtClean="0">
                  <a:effectLst/>
                </a:endParaRPr>
              </a:p>
              <a:p>
                <a:pPr algn="ctr">
                  <a:defRPr sz="900"/>
                </a:pPr>
                <a:endParaRPr lang="en-US" sz="900" dirty="0"/>
              </a:p>
            </c:rich>
          </c:tx>
          <c:layout>
            <c:manualLayout>
              <c:xMode val="edge"/>
              <c:yMode val="edge"/>
              <c:x val="0.261273519543906"/>
              <c:y val="0.79569375885914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73323928"/>
        <c:crosses val="autoZero"/>
        <c:crossBetween val="midCat"/>
        <c:majorUnit val="10.0"/>
      </c:valAx>
      <c:valAx>
        <c:axId val="20733239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Number of</a:t>
                </a:r>
                <a:r>
                  <a:rPr lang="en-US" sz="1600" baseline="0" dirty="0" smtClean="0"/>
                  <a:t> extra tasks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73785576"/>
        <c:crossesAt val="100.0"/>
        <c:crossBetween val="midCat"/>
        <c:majorUnit val="100.0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1275"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sim.csv!$P$19:$P$32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sim.csv!$S$19:$S$32</c:f>
              <c:numCache>
                <c:formatCode>General</c:formatCode>
                <c:ptCount val="14"/>
                <c:pt idx="0">
                  <c:v>4.0</c:v>
                </c:pt>
                <c:pt idx="1">
                  <c:v>6.0</c:v>
                </c:pt>
                <c:pt idx="2">
                  <c:v>7.0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2.0</c:v>
                </c:pt>
                <c:pt idx="7">
                  <c:v>2.0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347960"/>
        <c:axId val="2073355480"/>
      </c:scatterChart>
      <c:valAx>
        <c:axId val="2073347960"/>
        <c:scaling>
          <c:logBase val="10.0"/>
          <c:orientation val="minMax"/>
          <c:min val="3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Mean</a:t>
                </a:r>
                <a:r>
                  <a:rPr lang="en-US" sz="1400" baseline="0" dirty="0" smtClean="0"/>
                  <a:t> inter-arrival time</a:t>
                </a:r>
              </a:p>
              <a:p>
                <a:pPr>
                  <a:defRPr/>
                </a:pPr>
                <a:r>
                  <a:rPr lang="en-US" sz="1400" baseline="0" dirty="0" smtClean="0"/>
                  <a:t>(in seconds)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73355480"/>
        <c:crosses val="autoZero"/>
        <c:crossBetween val="midCat"/>
      </c:valAx>
      <c:valAx>
        <c:axId val="2073355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 smtClean="0"/>
                  <a:t>Number of map tasks pre-empted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73347960"/>
        <c:crosses val="autoZero"/>
        <c:crossBetween val="midCat"/>
        <c:majorUnit val="2.0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4771E-1F88-614D-8C1A-0E113713F979}" type="doc">
      <dgm:prSet loTypeId="urn:microsoft.com/office/officeart/2008/layout/VerticalCurvedList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C0EC8E-D752-5749-9ADB-2D5837B94613}">
      <dgm:prSet phldrT="[Text]" custT="1"/>
      <dgm:spPr/>
      <dgm:t>
        <a:bodyPr anchor="ctr"/>
        <a:lstStyle/>
        <a:p>
          <a:r>
            <a:rPr lang="en-US" sz="2000" b="1" dirty="0" smtClean="0"/>
            <a:t>Job Ordering</a:t>
          </a:r>
          <a:endParaRPr lang="en-US" sz="2000" b="1" dirty="0"/>
        </a:p>
      </dgm:t>
    </dgm:pt>
    <dgm:pt modelId="{9D796913-8CBF-1F47-A0C3-C32398EEE0EE}" type="parTrans" cxnId="{952B49BB-4CD8-5B47-86D0-D376AC0A601E}">
      <dgm:prSet/>
      <dgm:spPr/>
      <dgm:t>
        <a:bodyPr/>
        <a:lstStyle/>
        <a:p>
          <a:endParaRPr lang="en-US" sz="2000"/>
        </a:p>
      </dgm:t>
    </dgm:pt>
    <dgm:pt modelId="{6E351661-8AAA-754B-8850-6A8B6867067A}" type="sibTrans" cxnId="{952B49BB-4CD8-5B47-86D0-D376AC0A601E}">
      <dgm:prSet/>
      <dgm:spPr/>
      <dgm:t>
        <a:bodyPr/>
        <a:lstStyle/>
        <a:p>
          <a:endParaRPr lang="en-US" sz="2000"/>
        </a:p>
      </dgm:t>
    </dgm:pt>
    <dgm:pt modelId="{08CA54AC-A477-CC49-80E3-3BF2DA6BFDFA}">
      <dgm:prSet phldrT="[Text]" custT="1"/>
      <dgm:spPr/>
      <dgm:t>
        <a:bodyPr anchor="ctr"/>
        <a:lstStyle/>
        <a:p>
          <a:r>
            <a:rPr lang="en-US" sz="1600" dirty="0" smtClean="0"/>
            <a:t>Earliest Deadline First</a:t>
          </a:r>
          <a:endParaRPr lang="en-US" sz="1600" dirty="0"/>
        </a:p>
      </dgm:t>
    </dgm:pt>
    <dgm:pt modelId="{D0F6FEEF-10C4-604E-9342-62F8F1AAF8BD}" type="parTrans" cxnId="{28E62765-A3D3-DA4A-9D9B-16B733FF8921}">
      <dgm:prSet/>
      <dgm:spPr/>
      <dgm:t>
        <a:bodyPr/>
        <a:lstStyle/>
        <a:p>
          <a:endParaRPr lang="en-US" sz="2000"/>
        </a:p>
      </dgm:t>
    </dgm:pt>
    <dgm:pt modelId="{0DF8A8BA-AB44-D14F-BBA6-B3F638721535}" type="sibTrans" cxnId="{28E62765-A3D3-DA4A-9D9B-16B733FF8921}">
      <dgm:prSet/>
      <dgm:spPr/>
      <dgm:t>
        <a:bodyPr/>
        <a:lstStyle/>
        <a:p>
          <a:endParaRPr lang="en-US" sz="2000"/>
        </a:p>
      </dgm:t>
    </dgm:pt>
    <dgm:pt modelId="{4A763DE1-DBB5-EA44-86EF-15A2B5702DF8}">
      <dgm:prSet phldrT="[Text]" custT="1"/>
      <dgm:spPr/>
      <dgm:t>
        <a:bodyPr anchor="ctr"/>
        <a:lstStyle/>
        <a:p>
          <a:r>
            <a:rPr lang="en-US" sz="2000" b="1" dirty="0" smtClean="0"/>
            <a:t>Resource Allocation</a:t>
          </a:r>
          <a:endParaRPr lang="en-US" sz="2000" b="1" dirty="0"/>
        </a:p>
      </dgm:t>
    </dgm:pt>
    <dgm:pt modelId="{5C7297BF-E1A9-E941-96CB-3B35E9965B6D}" type="parTrans" cxnId="{9CCC4780-4484-6040-8DBD-3367BD37ED36}">
      <dgm:prSet/>
      <dgm:spPr/>
      <dgm:t>
        <a:bodyPr/>
        <a:lstStyle/>
        <a:p>
          <a:endParaRPr lang="en-US" sz="2000"/>
        </a:p>
      </dgm:t>
    </dgm:pt>
    <dgm:pt modelId="{FCB7462E-A1D2-274D-A600-14219EC267C0}" type="sibTrans" cxnId="{9CCC4780-4484-6040-8DBD-3367BD37ED36}">
      <dgm:prSet/>
      <dgm:spPr/>
      <dgm:t>
        <a:bodyPr/>
        <a:lstStyle/>
        <a:p>
          <a:endParaRPr lang="en-US" sz="2000"/>
        </a:p>
      </dgm:t>
    </dgm:pt>
    <dgm:pt modelId="{02B67D23-A97D-2A43-90EF-9BF63F4204E0}">
      <dgm:prSet phldrT="[Text]" custT="1"/>
      <dgm:spPr/>
      <dgm:t>
        <a:bodyPr anchor="ctr"/>
        <a:lstStyle/>
        <a:p>
          <a:r>
            <a:rPr lang="en-US" sz="1600" dirty="0" smtClean="0"/>
            <a:t>Allocate Minimum resource calculated using ARIA</a:t>
          </a:r>
          <a:endParaRPr lang="en-US" sz="1600" dirty="0"/>
        </a:p>
      </dgm:t>
    </dgm:pt>
    <dgm:pt modelId="{651D8260-289C-F642-9E89-04FCD99269F9}" type="parTrans" cxnId="{3A8891D0-9621-7546-A62C-FE6D29CFBBB1}">
      <dgm:prSet/>
      <dgm:spPr/>
      <dgm:t>
        <a:bodyPr/>
        <a:lstStyle/>
        <a:p>
          <a:endParaRPr lang="en-US" sz="2000"/>
        </a:p>
      </dgm:t>
    </dgm:pt>
    <dgm:pt modelId="{86CC5EE3-162B-C34B-B6E6-7C9FF8FFFD22}" type="sibTrans" cxnId="{3A8891D0-9621-7546-A62C-FE6D29CFBBB1}">
      <dgm:prSet/>
      <dgm:spPr/>
      <dgm:t>
        <a:bodyPr/>
        <a:lstStyle/>
        <a:p>
          <a:endParaRPr lang="en-US" sz="2000"/>
        </a:p>
      </dgm:t>
    </dgm:pt>
    <dgm:pt modelId="{5A29F5D5-F91F-BC4B-92AE-3BD2BF83FF0E}">
      <dgm:prSet phldrT="[Text]" custT="1"/>
      <dgm:spPr/>
      <dgm:t>
        <a:bodyPr anchor="ctr"/>
        <a:lstStyle/>
        <a:p>
          <a:r>
            <a:rPr lang="en-US" sz="2000" b="1" dirty="0" smtClean="0"/>
            <a:t>Allocating spare resources</a:t>
          </a:r>
          <a:endParaRPr lang="en-US" sz="2000" b="1" dirty="0"/>
        </a:p>
      </dgm:t>
    </dgm:pt>
    <dgm:pt modelId="{B81C401C-03FE-9742-B0F7-CC0427A35416}" type="parTrans" cxnId="{5BE6BFAB-79DA-764E-ACD2-CCCBDB6F6B0E}">
      <dgm:prSet/>
      <dgm:spPr/>
      <dgm:t>
        <a:bodyPr/>
        <a:lstStyle/>
        <a:p>
          <a:endParaRPr lang="en-US" sz="2000"/>
        </a:p>
      </dgm:t>
    </dgm:pt>
    <dgm:pt modelId="{C2092F39-93AE-A64D-B9D0-29749EE66C61}" type="sibTrans" cxnId="{5BE6BFAB-79DA-764E-ACD2-CCCBDB6F6B0E}">
      <dgm:prSet/>
      <dgm:spPr/>
      <dgm:t>
        <a:bodyPr/>
        <a:lstStyle/>
        <a:p>
          <a:endParaRPr lang="en-US" sz="2000"/>
        </a:p>
      </dgm:t>
    </dgm:pt>
    <dgm:pt modelId="{6C6B08BD-83F1-F447-9B95-B965E9F59075}">
      <dgm:prSet phldrT="[Text]" custT="1"/>
      <dgm:spPr/>
      <dgm:t>
        <a:bodyPr anchor="ctr"/>
        <a:lstStyle/>
        <a:p>
          <a:r>
            <a:rPr lang="en-US" sz="1600" dirty="0" smtClean="0"/>
            <a:t>Calculate if resources released in future suffice,</a:t>
          </a:r>
          <a:endParaRPr lang="en-US" sz="1600" dirty="0"/>
        </a:p>
      </dgm:t>
    </dgm:pt>
    <dgm:pt modelId="{7538EAF8-E751-0041-A184-358BDFE590F3}" type="parTrans" cxnId="{F5C70D31-2E19-3D4F-AB2E-D513BF88AB9B}">
      <dgm:prSet/>
      <dgm:spPr/>
      <dgm:t>
        <a:bodyPr/>
        <a:lstStyle/>
        <a:p>
          <a:endParaRPr lang="en-US" sz="2000"/>
        </a:p>
      </dgm:t>
    </dgm:pt>
    <dgm:pt modelId="{03A1C913-A4B0-7743-9F44-4553ECBA8A17}" type="sibTrans" cxnId="{F5C70D31-2E19-3D4F-AB2E-D513BF88AB9B}">
      <dgm:prSet/>
      <dgm:spPr/>
      <dgm:t>
        <a:bodyPr/>
        <a:lstStyle/>
        <a:p>
          <a:endParaRPr lang="en-US" sz="2000"/>
        </a:p>
      </dgm:t>
    </dgm:pt>
    <dgm:pt modelId="{5539D1D7-8A44-FF49-AF3B-ECF9D8A8B6D6}">
      <dgm:prSet phldrT="[Text]" custT="1"/>
      <dgm:spPr/>
      <dgm:t>
        <a:bodyPr anchor="ctr"/>
        <a:lstStyle/>
        <a:p>
          <a:r>
            <a:rPr lang="en-US" sz="1600" dirty="0" smtClean="0"/>
            <a:t>If not pre-empt extra tasks</a:t>
          </a:r>
          <a:endParaRPr lang="en-US" sz="1600" dirty="0"/>
        </a:p>
      </dgm:t>
    </dgm:pt>
    <dgm:pt modelId="{4DD839EC-1371-F745-B199-3D33A9B3F99E}" type="parTrans" cxnId="{11703F14-9865-5E49-828F-8F660FFB961E}">
      <dgm:prSet/>
      <dgm:spPr/>
      <dgm:t>
        <a:bodyPr/>
        <a:lstStyle/>
        <a:p>
          <a:endParaRPr lang="en-US" sz="2000"/>
        </a:p>
      </dgm:t>
    </dgm:pt>
    <dgm:pt modelId="{5233CBCB-B6B4-A74E-B773-C089D171AD75}" type="sibTrans" cxnId="{11703F14-9865-5E49-828F-8F660FFB961E}">
      <dgm:prSet/>
      <dgm:spPr/>
      <dgm:t>
        <a:bodyPr/>
        <a:lstStyle/>
        <a:p>
          <a:endParaRPr lang="en-US" sz="2000"/>
        </a:p>
      </dgm:t>
    </dgm:pt>
    <dgm:pt modelId="{C60B1423-E84C-AB48-B044-987F0A9D2365}" type="pres">
      <dgm:prSet presAssocID="{A664771E-1F88-614D-8C1A-0E113713F9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6E6FF20-9158-D545-9BAC-37F79E2D183D}" type="pres">
      <dgm:prSet presAssocID="{A664771E-1F88-614D-8C1A-0E113713F979}" presName="Name1" presStyleCnt="0"/>
      <dgm:spPr/>
      <dgm:t>
        <a:bodyPr/>
        <a:lstStyle/>
        <a:p>
          <a:endParaRPr lang="en-US"/>
        </a:p>
      </dgm:t>
    </dgm:pt>
    <dgm:pt modelId="{EBD1DED0-ACD0-D347-8F23-8E2F07E7982C}" type="pres">
      <dgm:prSet presAssocID="{A664771E-1F88-614D-8C1A-0E113713F979}" presName="cycle" presStyleCnt="0"/>
      <dgm:spPr/>
      <dgm:t>
        <a:bodyPr/>
        <a:lstStyle/>
        <a:p>
          <a:endParaRPr lang="en-US"/>
        </a:p>
      </dgm:t>
    </dgm:pt>
    <dgm:pt modelId="{8BBA574F-D6DE-CF40-BE65-E351BB229B39}" type="pres">
      <dgm:prSet presAssocID="{A664771E-1F88-614D-8C1A-0E113713F979}" presName="srcNode" presStyleLbl="node1" presStyleIdx="0" presStyleCnt="3"/>
      <dgm:spPr/>
      <dgm:t>
        <a:bodyPr/>
        <a:lstStyle/>
        <a:p>
          <a:endParaRPr lang="en-US"/>
        </a:p>
      </dgm:t>
    </dgm:pt>
    <dgm:pt modelId="{7C0CB1D0-0FF2-B747-B0A6-76B9F206A651}" type="pres">
      <dgm:prSet presAssocID="{A664771E-1F88-614D-8C1A-0E113713F979}" presName="conn" presStyleLbl="parChTrans1D2" presStyleIdx="0" presStyleCnt="1"/>
      <dgm:spPr/>
      <dgm:t>
        <a:bodyPr/>
        <a:lstStyle/>
        <a:p>
          <a:endParaRPr lang="en-US"/>
        </a:p>
      </dgm:t>
    </dgm:pt>
    <dgm:pt modelId="{543871C3-E508-1843-8468-A73CB4C9DCDD}" type="pres">
      <dgm:prSet presAssocID="{A664771E-1F88-614D-8C1A-0E113713F979}" presName="extraNode" presStyleLbl="node1" presStyleIdx="0" presStyleCnt="3"/>
      <dgm:spPr/>
      <dgm:t>
        <a:bodyPr/>
        <a:lstStyle/>
        <a:p>
          <a:endParaRPr lang="en-US"/>
        </a:p>
      </dgm:t>
    </dgm:pt>
    <dgm:pt modelId="{DC210B0D-2623-0F48-AA8F-0AE6AF7FECEB}" type="pres">
      <dgm:prSet presAssocID="{A664771E-1F88-614D-8C1A-0E113713F979}" presName="dstNode" presStyleLbl="node1" presStyleIdx="0" presStyleCnt="3"/>
      <dgm:spPr/>
      <dgm:t>
        <a:bodyPr/>
        <a:lstStyle/>
        <a:p>
          <a:endParaRPr lang="en-US"/>
        </a:p>
      </dgm:t>
    </dgm:pt>
    <dgm:pt modelId="{63676F05-1661-724E-B5E1-0418B527D77D}" type="pres">
      <dgm:prSet presAssocID="{3DC0EC8E-D752-5749-9ADB-2D5837B9461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90DF1-59E6-524C-AA32-EA0DF461CA68}" type="pres">
      <dgm:prSet presAssocID="{3DC0EC8E-D752-5749-9ADB-2D5837B94613}" presName="accent_1" presStyleCnt="0"/>
      <dgm:spPr/>
      <dgm:t>
        <a:bodyPr/>
        <a:lstStyle/>
        <a:p>
          <a:endParaRPr lang="en-US"/>
        </a:p>
      </dgm:t>
    </dgm:pt>
    <dgm:pt modelId="{74D00A7D-D504-C24E-919B-E06027B499A7}" type="pres">
      <dgm:prSet presAssocID="{3DC0EC8E-D752-5749-9ADB-2D5837B94613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2B77C031-6CBE-094B-8033-AE148E19F96D}" type="pres">
      <dgm:prSet presAssocID="{4A763DE1-DBB5-EA44-86EF-15A2B5702DF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6C08B-D890-D347-BCE8-8E433EF5F047}" type="pres">
      <dgm:prSet presAssocID="{4A763DE1-DBB5-EA44-86EF-15A2B5702DF8}" presName="accent_2" presStyleCnt="0"/>
      <dgm:spPr/>
      <dgm:t>
        <a:bodyPr/>
        <a:lstStyle/>
        <a:p>
          <a:endParaRPr lang="en-US"/>
        </a:p>
      </dgm:t>
    </dgm:pt>
    <dgm:pt modelId="{51CA4ECF-A2BA-B046-ADCF-9C4100198CDB}" type="pres">
      <dgm:prSet presAssocID="{4A763DE1-DBB5-EA44-86EF-15A2B5702DF8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3919D54F-E7BF-D543-808A-F1C36CE528D4}" type="pres">
      <dgm:prSet presAssocID="{5A29F5D5-F91F-BC4B-92AE-3BD2BF83FF0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D2CDD-697F-5847-BAC9-E5ADC8C9D7F9}" type="pres">
      <dgm:prSet presAssocID="{5A29F5D5-F91F-BC4B-92AE-3BD2BF83FF0E}" presName="accent_3" presStyleCnt="0"/>
      <dgm:spPr/>
      <dgm:t>
        <a:bodyPr/>
        <a:lstStyle/>
        <a:p>
          <a:endParaRPr lang="en-US"/>
        </a:p>
      </dgm:t>
    </dgm:pt>
    <dgm:pt modelId="{F4680904-5C1A-3F47-A224-8AB63339AFDC}" type="pres">
      <dgm:prSet presAssocID="{5A29F5D5-F91F-BC4B-92AE-3BD2BF83FF0E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11703F14-9865-5E49-828F-8F660FFB961E}" srcId="{5A29F5D5-F91F-BC4B-92AE-3BD2BF83FF0E}" destId="{5539D1D7-8A44-FF49-AF3B-ECF9D8A8B6D6}" srcOrd="1" destOrd="0" parTransId="{4DD839EC-1371-F745-B199-3D33A9B3F99E}" sibTransId="{5233CBCB-B6B4-A74E-B773-C089D171AD75}"/>
    <dgm:cxn modelId="{BC4ECDF1-5F6F-0242-AFC1-DB54D4E64A18}" type="presOf" srcId="{6C6B08BD-83F1-F447-9B95-B965E9F59075}" destId="{3919D54F-E7BF-D543-808A-F1C36CE528D4}" srcOrd="0" destOrd="1" presId="urn:microsoft.com/office/officeart/2008/layout/VerticalCurvedList"/>
    <dgm:cxn modelId="{951F5377-36AA-4D4F-B980-AF306B5D6912}" type="presOf" srcId="{5A29F5D5-F91F-BC4B-92AE-3BD2BF83FF0E}" destId="{3919D54F-E7BF-D543-808A-F1C36CE528D4}" srcOrd="0" destOrd="0" presId="urn:microsoft.com/office/officeart/2008/layout/VerticalCurvedList"/>
    <dgm:cxn modelId="{DC4354D4-55E8-2247-8BF7-31CA83ADA2F8}" type="presOf" srcId="{0DF8A8BA-AB44-D14F-BBA6-B3F638721535}" destId="{7C0CB1D0-0FF2-B747-B0A6-76B9F206A651}" srcOrd="0" destOrd="0" presId="urn:microsoft.com/office/officeart/2008/layout/VerticalCurvedList"/>
    <dgm:cxn modelId="{FB6F572D-4B34-F744-9559-DDE1F7E612CD}" type="presOf" srcId="{5539D1D7-8A44-FF49-AF3B-ECF9D8A8B6D6}" destId="{3919D54F-E7BF-D543-808A-F1C36CE528D4}" srcOrd="0" destOrd="2" presId="urn:microsoft.com/office/officeart/2008/layout/VerticalCurvedList"/>
    <dgm:cxn modelId="{CC5B8AC0-9E0C-0646-83BA-D528C1EFCB7A}" type="presOf" srcId="{08CA54AC-A477-CC49-80E3-3BF2DA6BFDFA}" destId="{63676F05-1661-724E-B5E1-0418B527D77D}" srcOrd="0" destOrd="1" presId="urn:microsoft.com/office/officeart/2008/layout/VerticalCurvedList"/>
    <dgm:cxn modelId="{91209F97-CFEC-1546-9B51-CBF092845FFD}" type="presOf" srcId="{02B67D23-A97D-2A43-90EF-9BF63F4204E0}" destId="{2B77C031-6CBE-094B-8033-AE148E19F96D}" srcOrd="0" destOrd="1" presId="urn:microsoft.com/office/officeart/2008/layout/VerticalCurvedList"/>
    <dgm:cxn modelId="{3A8891D0-9621-7546-A62C-FE6D29CFBBB1}" srcId="{4A763DE1-DBB5-EA44-86EF-15A2B5702DF8}" destId="{02B67D23-A97D-2A43-90EF-9BF63F4204E0}" srcOrd="0" destOrd="0" parTransId="{651D8260-289C-F642-9E89-04FCD99269F9}" sibTransId="{86CC5EE3-162B-C34B-B6E6-7C9FF8FFFD22}"/>
    <dgm:cxn modelId="{9CCC4780-4484-6040-8DBD-3367BD37ED36}" srcId="{A664771E-1F88-614D-8C1A-0E113713F979}" destId="{4A763DE1-DBB5-EA44-86EF-15A2B5702DF8}" srcOrd="1" destOrd="0" parTransId="{5C7297BF-E1A9-E941-96CB-3B35E9965B6D}" sibTransId="{FCB7462E-A1D2-274D-A600-14219EC267C0}"/>
    <dgm:cxn modelId="{952B49BB-4CD8-5B47-86D0-D376AC0A601E}" srcId="{A664771E-1F88-614D-8C1A-0E113713F979}" destId="{3DC0EC8E-D752-5749-9ADB-2D5837B94613}" srcOrd="0" destOrd="0" parTransId="{9D796913-8CBF-1F47-A0C3-C32398EEE0EE}" sibTransId="{6E351661-8AAA-754B-8850-6A8B6867067A}"/>
    <dgm:cxn modelId="{28E62765-A3D3-DA4A-9D9B-16B733FF8921}" srcId="{3DC0EC8E-D752-5749-9ADB-2D5837B94613}" destId="{08CA54AC-A477-CC49-80E3-3BF2DA6BFDFA}" srcOrd="0" destOrd="0" parTransId="{D0F6FEEF-10C4-604E-9342-62F8F1AAF8BD}" sibTransId="{0DF8A8BA-AB44-D14F-BBA6-B3F638721535}"/>
    <dgm:cxn modelId="{5BE6BFAB-79DA-764E-ACD2-CCCBDB6F6B0E}" srcId="{A664771E-1F88-614D-8C1A-0E113713F979}" destId="{5A29F5D5-F91F-BC4B-92AE-3BD2BF83FF0E}" srcOrd="2" destOrd="0" parTransId="{B81C401C-03FE-9742-B0F7-CC0427A35416}" sibTransId="{C2092F39-93AE-A64D-B9D0-29749EE66C61}"/>
    <dgm:cxn modelId="{7CBBC6DD-4782-F941-B481-5A5B1FBB3B18}" type="presOf" srcId="{3DC0EC8E-D752-5749-9ADB-2D5837B94613}" destId="{63676F05-1661-724E-B5E1-0418B527D77D}" srcOrd="0" destOrd="0" presId="urn:microsoft.com/office/officeart/2008/layout/VerticalCurvedList"/>
    <dgm:cxn modelId="{A1CCBD8E-EC4E-1B42-BEAB-E16531A9BD35}" type="presOf" srcId="{A664771E-1F88-614D-8C1A-0E113713F979}" destId="{C60B1423-E84C-AB48-B044-987F0A9D2365}" srcOrd="0" destOrd="0" presId="urn:microsoft.com/office/officeart/2008/layout/VerticalCurvedList"/>
    <dgm:cxn modelId="{1C1FD771-4A65-234C-AB11-5567D87CB432}" type="presOf" srcId="{4A763DE1-DBB5-EA44-86EF-15A2B5702DF8}" destId="{2B77C031-6CBE-094B-8033-AE148E19F96D}" srcOrd="0" destOrd="0" presId="urn:microsoft.com/office/officeart/2008/layout/VerticalCurvedList"/>
    <dgm:cxn modelId="{F5C70D31-2E19-3D4F-AB2E-D513BF88AB9B}" srcId="{5A29F5D5-F91F-BC4B-92AE-3BD2BF83FF0E}" destId="{6C6B08BD-83F1-F447-9B95-B965E9F59075}" srcOrd="0" destOrd="0" parTransId="{7538EAF8-E751-0041-A184-358BDFE590F3}" sibTransId="{03A1C913-A4B0-7743-9F44-4553ECBA8A17}"/>
    <dgm:cxn modelId="{C64B0445-D150-9843-894E-011FB3007998}" type="presParOf" srcId="{C60B1423-E84C-AB48-B044-987F0A9D2365}" destId="{C6E6FF20-9158-D545-9BAC-37F79E2D183D}" srcOrd="0" destOrd="0" presId="urn:microsoft.com/office/officeart/2008/layout/VerticalCurvedList"/>
    <dgm:cxn modelId="{AEDC7662-00E1-364A-A980-AAAB9839AF14}" type="presParOf" srcId="{C6E6FF20-9158-D545-9BAC-37F79E2D183D}" destId="{EBD1DED0-ACD0-D347-8F23-8E2F07E7982C}" srcOrd="0" destOrd="0" presId="urn:microsoft.com/office/officeart/2008/layout/VerticalCurvedList"/>
    <dgm:cxn modelId="{0C6C18A2-49DC-4947-B4AB-DB9193AB9EA4}" type="presParOf" srcId="{EBD1DED0-ACD0-D347-8F23-8E2F07E7982C}" destId="{8BBA574F-D6DE-CF40-BE65-E351BB229B39}" srcOrd="0" destOrd="0" presId="urn:microsoft.com/office/officeart/2008/layout/VerticalCurvedList"/>
    <dgm:cxn modelId="{532E9DDE-578A-7A40-B2DD-97FEB793CE0C}" type="presParOf" srcId="{EBD1DED0-ACD0-D347-8F23-8E2F07E7982C}" destId="{7C0CB1D0-0FF2-B747-B0A6-76B9F206A651}" srcOrd="1" destOrd="0" presId="urn:microsoft.com/office/officeart/2008/layout/VerticalCurvedList"/>
    <dgm:cxn modelId="{45563832-992A-AE4A-B675-6FE214E272F9}" type="presParOf" srcId="{EBD1DED0-ACD0-D347-8F23-8E2F07E7982C}" destId="{543871C3-E508-1843-8468-A73CB4C9DCDD}" srcOrd="2" destOrd="0" presId="urn:microsoft.com/office/officeart/2008/layout/VerticalCurvedList"/>
    <dgm:cxn modelId="{EE305842-3794-6D4D-8586-CE5B4CCDFEF4}" type="presParOf" srcId="{EBD1DED0-ACD0-D347-8F23-8E2F07E7982C}" destId="{DC210B0D-2623-0F48-AA8F-0AE6AF7FECEB}" srcOrd="3" destOrd="0" presId="urn:microsoft.com/office/officeart/2008/layout/VerticalCurvedList"/>
    <dgm:cxn modelId="{A14F10DE-BEA8-B046-93F9-3B66E3366606}" type="presParOf" srcId="{C6E6FF20-9158-D545-9BAC-37F79E2D183D}" destId="{63676F05-1661-724E-B5E1-0418B527D77D}" srcOrd="1" destOrd="0" presId="urn:microsoft.com/office/officeart/2008/layout/VerticalCurvedList"/>
    <dgm:cxn modelId="{D98A88E1-034C-F945-8A7F-B94D15B035A5}" type="presParOf" srcId="{C6E6FF20-9158-D545-9BAC-37F79E2D183D}" destId="{26590DF1-59E6-524C-AA32-EA0DF461CA68}" srcOrd="2" destOrd="0" presId="urn:microsoft.com/office/officeart/2008/layout/VerticalCurvedList"/>
    <dgm:cxn modelId="{BFB88363-A71C-1641-92EE-62BD7CD78DAC}" type="presParOf" srcId="{26590DF1-59E6-524C-AA32-EA0DF461CA68}" destId="{74D00A7D-D504-C24E-919B-E06027B499A7}" srcOrd="0" destOrd="0" presId="urn:microsoft.com/office/officeart/2008/layout/VerticalCurvedList"/>
    <dgm:cxn modelId="{C52232C1-CAF8-6048-9E95-7F46FF45D2E9}" type="presParOf" srcId="{C6E6FF20-9158-D545-9BAC-37F79E2D183D}" destId="{2B77C031-6CBE-094B-8033-AE148E19F96D}" srcOrd="3" destOrd="0" presId="urn:microsoft.com/office/officeart/2008/layout/VerticalCurvedList"/>
    <dgm:cxn modelId="{08A4B464-9408-354D-8C92-57D7A03BAD95}" type="presParOf" srcId="{C6E6FF20-9158-D545-9BAC-37F79E2D183D}" destId="{5AC6C08B-D890-D347-BCE8-8E433EF5F047}" srcOrd="4" destOrd="0" presId="urn:microsoft.com/office/officeart/2008/layout/VerticalCurvedList"/>
    <dgm:cxn modelId="{AE46294D-3673-614B-9FE1-F107028772CC}" type="presParOf" srcId="{5AC6C08B-D890-D347-BCE8-8E433EF5F047}" destId="{51CA4ECF-A2BA-B046-ADCF-9C4100198CDB}" srcOrd="0" destOrd="0" presId="urn:microsoft.com/office/officeart/2008/layout/VerticalCurvedList"/>
    <dgm:cxn modelId="{27F7AC6F-2948-1F4F-B2CB-1382B0B6F9F6}" type="presParOf" srcId="{C6E6FF20-9158-D545-9BAC-37F79E2D183D}" destId="{3919D54F-E7BF-D543-808A-F1C36CE528D4}" srcOrd="5" destOrd="0" presId="urn:microsoft.com/office/officeart/2008/layout/VerticalCurvedList"/>
    <dgm:cxn modelId="{64D6494C-09C9-4A41-9931-91FEAC4A30B1}" type="presParOf" srcId="{C6E6FF20-9158-D545-9BAC-37F79E2D183D}" destId="{C22D2CDD-697F-5847-BAC9-E5ADC8C9D7F9}" srcOrd="6" destOrd="0" presId="urn:microsoft.com/office/officeart/2008/layout/VerticalCurvedList"/>
    <dgm:cxn modelId="{AE82C71D-8DE2-1144-ACD1-D139123FA48C}" type="presParOf" srcId="{C22D2CDD-697F-5847-BAC9-E5ADC8C9D7F9}" destId="{F4680904-5C1A-3F47-A224-8AB63339AF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CB1D0-0FF2-B747-B0A6-76B9F206A651}">
      <dsp:nvSpPr>
        <dsp:cNvPr id="0" name=""/>
        <dsp:cNvSpPr/>
      </dsp:nvSpPr>
      <dsp:spPr>
        <a:xfrm>
          <a:off x="-5229920" y="-801067"/>
          <a:ext cx="6228110" cy="622811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76F05-1661-724E-B5E1-0418B527D77D}">
      <dsp:nvSpPr>
        <dsp:cNvPr id="0" name=""/>
        <dsp:cNvSpPr/>
      </dsp:nvSpPr>
      <dsp:spPr>
        <a:xfrm>
          <a:off x="642085" y="462597"/>
          <a:ext cx="6148515" cy="9251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437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Job Ordering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Earliest Deadline First</a:t>
          </a:r>
          <a:endParaRPr lang="en-US" sz="1600" kern="1200" dirty="0"/>
        </a:p>
      </dsp:txBody>
      <dsp:txXfrm>
        <a:off x="642085" y="462597"/>
        <a:ext cx="6148515" cy="925195"/>
      </dsp:txXfrm>
    </dsp:sp>
    <dsp:sp modelId="{74D00A7D-D504-C24E-919B-E06027B499A7}">
      <dsp:nvSpPr>
        <dsp:cNvPr id="0" name=""/>
        <dsp:cNvSpPr/>
      </dsp:nvSpPr>
      <dsp:spPr>
        <a:xfrm>
          <a:off x="63838" y="346948"/>
          <a:ext cx="1156493" cy="115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77C031-6CBE-094B-8033-AE148E19F96D}">
      <dsp:nvSpPr>
        <dsp:cNvPr id="0" name=""/>
        <dsp:cNvSpPr/>
      </dsp:nvSpPr>
      <dsp:spPr>
        <a:xfrm>
          <a:off x="978393" y="1850390"/>
          <a:ext cx="5812206" cy="9251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437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Resource Allocation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Allocate Minimum resource calculated using ARIA</a:t>
          </a:r>
          <a:endParaRPr lang="en-US" sz="1600" kern="1200" dirty="0"/>
        </a:p>
      </dsp:txBody>
      <dsp:txXfrm>
        <a:off x="978393" y="1850390"/>
        <a:ext cx="5812206" cy="925195"/>
      </dsp:txXfrm>
    </dsp:sp>
    <dsp:sp modelId="{51CA4ECF-A2BA-B046-ADCF-9C4100198CDB}">
      <dsp:nvSpPr>
        <dsp:cNvPr id="0" name=""/>
        <dsp:cNvSpPr/>
      </dsp:nvSpPr>
      <dsp:spPr>
        <a:xfrm>
          <a:off x="400146" y="1734740"/>
          <a:ext cx="1156493" cy="115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19D54F-E7BF-D543-808A-F1C36CE528D4}">
      <dsp:nvSpPr>
        <dsp:cNvPr id="0" name=""/>
        <dsp:cNvSpPr/>
      </dsp:nvSpPr>
      <dsp:spPr>
        <a:xfrm>
          <a:off x="642085" y="3238182"/>
          <a:ext cx="6148515" cy="9251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437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Allocating spare resources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Calculate if resources released in future suffice,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If not pre-empt extra tasks</a:t>
          </a:r>
          <a:endParaRPr lang="en-US" sz="1600" kern="1200" dirty="0"/>
        </a:p>
      </dsp:txBody>
      <dsp:txXfrm>
        <a:off x="642085" y="3238182"/>
        <a:ext cx="6148515" cy="925195"/>
      </dsp:txXfrm>
    </dsp:sp>
    <dsp:sp modelId="{F4680904-5C1A-3F47-A224-8AB63339AFDC}">
      <dsp:nvSpPr>
        <dsp:cNvPr id="0" name=""/>
        <dsp:cNvSpPr/>
      </dsp:nvSpPr>
      <dsp:spPr>
        <a:xfrm>
          <a:off x="63838" y="3122533"/>
          <a:ext cx="1156493" cy="115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60CD8-8B73-7F4B-9B14-E28D0CB2CC5D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9DA-B394-1E46-ABC1-22E0D89EF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16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3C536-459F-8E4E-B909-28CC63756C09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D588-3F7D-FC4E-87BE-3B4F5D4E5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Exabytes</a:t>
            </a:r>
            <a:r>
              <a:rPr lang="en-US" dirty="0" smtClean="0"/>
              <a:t> of data generated and processed</a:t>
            </a:r>
          </a:p>
          <a:p>
            <a:pPr lvl="1"/>
            <a:r>
              <a:rPr lang="en-US" dirty="0" smtClean="0"/>
              <a:t>Web companies: Google, Microsoft, Facebook</a:t>
            </a:r>
          </a:p>
          <a:p>
            <a:pPr lvl="1"/>
            <a:r>
              <a:rPr lang="en-US" dirty="0" smtClean="0"/>
              <a:t>Organizations: NYSE, CERN, </a:t>
            </a:r>
          </a:p>
          <a:p>
            <a:pPr lvl="1"/>
            <a:r>
              <a:rPr lang="en-US" dirty="0" smtClean="0"/>
              <a:t>Supply chain optimization: Target, </a:t>
            </a:r>
            <a:r>
              <a:rPr lang="en-US" dirty="0" err="1" smtClean="0"/>
              <a:t>Walmart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D588-3F7D-FC4E-87BE-3B4F5D4E53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D448-89B3-2A4D-8F83-D3C48171980C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5DA-550C-A647-B22C-0BC11654DB9C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3C13-8C38-BB4E-91C2-82F7C67898ED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D8-18E8-D947-BBA5-ECFA2E9C5407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2E58-4DAC-4740-95EB-2C414E57C366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277-F3DB-A547-A20D-7537368A37F5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4313-0779-DE4E-A2A0-A67F9C1473CD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1227-E2B3-BC4C-817C-C146329AB9FB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6E19-96DC-9A43-8033-CD261733E65C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E40-772D-E74D-8060-A78D0B9C7658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B68DB04-A441-7F43-84BF-FCBBCB96AEC9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7563"/>
            <a:ext cx="8229600" cy="481323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09ECDE-1738-C147-8922-E128DD527F9F}" type="datetime1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orbel (Body)"/>
          <a:ea typeface="+mn-ea"/>
          <a:cs typeface="Corbel (Body)"/>
        </a:defRPr>
      </a:lvl1pPr>
      <a:lvl2pPr marL="731520" indent="-27432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Corbel (Body)"/>
          <a:ea typeface="+mn-ea"/>
          <a:cs typeface="Corbel (Body)"/>
        </a:defRPr>
      </a:lvl2pPr>
      <a:lvl3pPr marL="996696" indent="-2286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orbel (Body)"/>
          <a:ea typeface="+mn-ea"/>
          <a:cs typeface="Corbel (Body)"/>
        </a:defRPr>
      </a:lvl3pPr>
      <a:lvl4pPr marL="12161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orbel (Body)"/>
          <a:ea typeface="+mn-ea"/>
          <a:cs typeface="Corbel (Body)"/>
        </a:defRPr>
      </a:lvl4pPr>
      <a:lvl5pPr marL="1426464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orbel (Body)"/>
          <a:ea typeface="+mn-ea"/>
          <a:cs typeface="Corbel (Body)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mailto:verma7@illinois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png"/><Relationship Id="rId5" Type="http://schemas.openxmlformats.org/officeDocument/2006/relationships/hyperlink" Target="http://3.bp.blogspot.com/_SmqSa90BDlc/TEbrdOBq3aI/AAAAAAAABXc/6ohoQa3psMk/s1600/CERN.gif" TargetMode="External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695" y="1349482"/>
            <a:ext cx="8867304" cy="21443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Deadline</a:t>
            </a:r>
            <a:r>
              <a:rPr lang="en-US" sz="4000" b="1" dirty="0" smtClean="0"/>
              <a:t>-Based </a:t>
            </a:r>
            <a:r>
              <a:rPr lang="en-US" sz="4000" b="1" dirty="0"/>
              <a:t>Workload Management for MapReduce </a:t>
            </a:r>
            <a:r>
              <a:rPr lang="en-US" sz="4000" b="1" dirty="0" smtClean="0"/>
              <a:t>Environments:</a:t>
            </a:r>
            <a:br>
              <a:rPr lang="en-US" sz="4000" b="1" dirty="0" smtClean="0"/>
            </a:br>
            <a:r>
              <a:rPr lang="en-US" sz="3600" dirty="0" smtClean="0">
                <a:solidFill>
                  <a:schemeClr val="tx2"/>
                </a:solidFill>
              </a:rPr>
              <a:t>Pieces of the Performance Puzzle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66594"/>
            <a:ext cx="9144000" cy="140927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 (Body)"/>
                <a:cs typeface="Corbel (Body)"/>
              </a:rPr>
              <a:t>Abhishek Verma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  <a:cs typeface="Corbel (Body)"/>
              </a:rPr>
              <a:t>, Lucy </a:t>
            </a:r>
            <a:r>
              <a:rPr lang="en-US" sz="2200" dirty="0" err="1" smtClean="0">
                <a:solidFill>
                  <a:schemeClr val="tx1"/>
                </a:solidFill>
                <a:latin typeface="Corbel (Body)"/>
                <a:cs typeface="Corbel (Body)"/>
              </a:rPr>
              <a:t>Cherkasova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  <a:cs typeface="Corbel (Body)"/>
              </a:rPr>
              <a:t>, Vijay S. Kumar, Roy H. Campbell</a:t>
            </a:r>
            <a:endParaRPr lang="en-US" sz="2200" baseline="30000" dirty="0" smtClean="0">
              <a:solidFill>
                <a:schemeClr val="tx1"/>
              </a:solidFill>
              <a:latin typeface="Corbel (Body)"/>
              <a:cs typeface="Corbel (Body)"/>
            </a:endParaRPr>
          </a:p>
          <a:p>
            <a:endParaRPr lang="en-US" sz="2200" dirty="0">
              <a:solidFill>
                <a:schemeClr val="tx1"/>
              </a:solidFill>
              <a:latin typeface="Corbel (Body)"/>
              <a:cs typeface="Corbel (Body)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76999"/>
            <a:ext cx="9143999" cy="274320"/>
          </a:xfrm>
        </p:spPr>
        <p:txBody>
          <a:bodyPr/>
          <a:lstStyle/>
          <a:p>
            <a:pPr algn="ctr"/>
            <a:r>
              <a:rPr lang="en-US" sz="1800" dirty="0" smtClean="0"/>
              <a:t>IEEE/IFIP Network Operations and Management Symposium 2012</a:t>
            </a:r>
            <a:endParaRPr lang="en-US" sz="1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0608" y="5816221"/>
            <a:ext cx="879399" cy="824576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695" y="5816221"/>
            <a:ext cx="633811" cy="82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advTm="2231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Pieces of the Puzzle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45165" y="1677720"/>
            <a:ext cx="2677231" cy="3419053"/>
            <a:chOff x="1879373" y="672167"/>
            <a:chExt cx="3253555" cy="4155070"/>
          </a:xfrm>
        </p:grpSpPr>
        <p:sp>
          <p:nvSpPr>
            <p:cNvPr id="13" name="Chord 30"/>
            <p:cNvSpPr/>
            <p:nvPr/>
          </p:nvSpPr>
          <p:spPr>
            <a:xfrm rot="10800000">
              <a:off x="1879373" y="672167"/>
              <a:ext cx="3253555" cy="4155070"/>
            </a:xfrm>
            <a:custGeom>
              <a:avLst/>
              <a:gdLst/>
              <a:ahLst/>
              <a:cxnLst/>
              <a:rect l="l" t="t" r="r" b="b"/>
              <a:pathLst>
                <a:path w="3253555" h="4155070">
                  <a:moveTo>
                    <a:pt x="2780159" y="48679"/>
                  </a:moveTo>
                  <a:lnTo>
                    <a:pt x="2861062" y="0"/>
                  </a:lnTo>
                  <a:lnTo>
                    <a:pt x="2861892" y="1491"/>
                  </a:lnTo>
                  <a:close/>
                  <a:moveTo>
                    <a:pt x="558599" y="4155070"/>
                  </a:moveTo>
                  <a:lnTo>
                    <a:pt x="538220" y="2964027"/>
                  </a:lnTo>
                  <a:lnTo>
                    <a:pt x="496877" y="2997889"/>
                  </a:lnTo>
                  <a:cubicBezTo>
                    <a:pt x="374515" y="3079158"/>
                    <a:pt x="208324" y="3067502"/>
                    <a:pt x="98365" y="2961908"/>
                  </a:cubicBezTo>
                  <a:cubicBezTo>
                    <a:pt x="-27302" y="2841229"/>
                    <a:pt x="-33347" y="2642198"/>
                    <a:pt x="84763" y="2514114"/>
                  </a:cubicBezTo>
                  <a:cubicBezTo>
                    <a:pt x="202873" y="2386030"/>
                    <a:pt x="401741" y="2375957"/>
                    <a:pt x="532190" y="2491450"/>
                  </a:cubicBezTo>
                  <a:lnTo>
                    <a:pt x="533937" y="2548944"/>
                  </a:lnTo>
                  <a:lnTo>
                    <a:pt x="533936" y="1407430"/>
                  </a:lnTo>
                  <a:lnTo>
                    <a:pt x="521955" y="1407430"/>
                  </a:lnTo>
                  <a:lnTo>
                    <a:pt x="611653" y="1353460"/>
                  </a:lnTo>
                  <a:lnTo>
                    <a:pt x="1509865" y="834877"/>
                  </a:lnTo>
                  <a:lnTo>
                    <a:pt x="1506703" y="865790"/>
                  </a:lnTo>
                  <a:cubicBezTo>
                    <a:pt x="1506419" y="1012682"/>
                    <a:pt x="1607818" y="1144869"/>
                    <a:pt x="1756550" y="1178332"/>
                  </a:cubicBezTo>
                  <a:cubicBezTo>
                    <a:pt x="1926529" y="1216577"/>
                    <a:pt x="2095872" y="1111826"/>
                    <a:pt x="2137550" y="942656"/>
                  </a:cubicBezTo>
                  <a:cubicBezTo>
                    <a:pt x="2174018" y="794632"/>
                    <a:pt x="2101017" y="644879"/>
                    <a:pt x="1969454" y="579544"/>
                  </a:cubicBezTo>
                  <a:lnTo>
                    <a:pt x="1958970" y="575586"/>
                  </a:lnTo>
                  <a:lnTo>
                    <a:pt x="2884150" y="41432"/>
                  </a:lnTo>
                  <a:lnTo>
                    <a:pt x="2950096" y="159770"/>
                  </a:lnTo>
                  <a:cubicBezTo>
                    <a:pt x="3366738" y="969715"/>
                    <a:pt x="3355288" y="1938915"/>
                    <a:pt x="2909958" y="2742566"/>
                  </a:cubicBezTo>
                  <a:cubicBezTo>
                    <a:pt x="2434939" y="3599794"/>
                    <a:pt x="1538498" y="4138302"/>
                    <a:pt x="558599" y="4155070"/>
                  </a:cubicBez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8156" y="2255321"/>
              <a:ext cx="2359513" cy="100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How to order</a:t>
              </a:r>
            </a:p>
            <a:p>
              <a:r>
                <a:rPr lang="en-US" sz="2400" b="1" dirty="0" smtClean="0"/>
                <a:t>Jobs?</a:t>
              </a:r>
              <a:endParaRPr lang="en-US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4923" y="2086078"/>
            <a:ext cx="3420458" cy="2607354"/>
            <a:chOff x="3665525" y="1168432"/>
            <a:chExt cx="4156777" cy="3168637"/>
          </a:xfrm>
        </p:grpSpPr>
        <p:sp>
          <p:nvSpPr>
            <p:cNvPr id="11" name="Chord 32"/>
            <p:cNvSpPr/>
            <p:nvPr/>
          </p:nvSpPr>
          <p:spPr>
            <a:xfrm rot="18000000">
              <a:off x="4159595" y="674362"/>
              <a:ext cx="3168637" cy="4156777"/>
            </a:xfrm>
            <a:custGeom>
              <a:avLst/>
              <a:gdLst/>
              <a:ahLst/>
              <a:cxnLst/>
              <a:rect l="l" t="t" r="r" b="b"/>
              <a:pathLst>
                <a:path w="3168637" h="4156777">
                  <a:moveTo>
                    <a:pt x="2800101" y="44588"/>
                  </a:moveTo>
                  <a:lnTo>
                    <a:pt x="2864566" y="160111"/>
                  </a:lnTo>
                  <a:cubicBezTo>
                    <a:pt x="3282626" y="971836"/>
                    <a:pt x="3270512" y="1943682"/>
                    <a:pt x="2822588" y="2748512"/>
                  </a:cubicBezTo>
                  <a:cubicBezTo>
                    <a:pt x="2344802" y="3607000"/>
                    <a:pt x="1444200" y="4144229"/>
                    <a:pt x="461795" y="4156777"/>
                  </a:cubicBezTo>
                  <a:lnTo>
                    <a:pt x="448623" y="3125661"/>
                  </a:lnTo>
                  <a:lnTo>
                    <a:pt x="425895" y="3144277"/>
                  </a:lnTo>
                  <a:cubicBezTo>
                    <a:pt x="321013" y="3213936"/>
                    <a:pt x="178564" y="3203945"/>
                    <a:pt x="84313" y="3113436"/>
                  </a:cubicBezTo>
                  <a:cubicBezTo>
                    <a:pt x="-23401" y="3009997"/>
                    <a:pt x="-28583" y="2839399"/>
                    <a:pt x="72654" y="2729613"/>
                  </a:cubicBezTo>
                  <a:cubicBezTo>
                    <a:pt x="161237" y="2633550"/>
                    <a:pt x="302817" y="2614932"/>
                    <a:pt x="411734" y="2678097"/>
                  </a:cubicBezTo>
                  <a:lnTo>
                    <a:pt x="446168" y="2702968"/>
                  </a:lnTo>
                  <a:lnTo>
                    <a:pt x="446168" y="1411180"/>
                  </a:lnTo>
                  <a:lnTo>
                    <a:pt x="433340" y="1411180"/>
                  </a:lnTo>
                  <a:lnTo>
                    <a:pt x="438948" y="1407800"/>
                  </a:lnTo>
                  <a:lnTo>
                    <a:pt x="1314439" y="902334"/>
                  </a:lnTo>
                  <a:lnTo>
                    <a:pt x="1309908" y="946640"/>
                  </a:lnTo>
                  <a:cubicBezTo>
                    <a:pt x="1309583" y="1114516"/>
                    <a:pt x="1425469" y="1265586"/>
                    <a:pt x="1595447" y="1303830"/>
                  </a:cubicBezTo>
                  <a:cubicBezTo>
                    <a:pt x="1789709" y="1347538"/>
                    <a:pt x="1983243" y="1227823"/>
                    <a:pt x="2030875" y="1034487"/>
                  </a:cubicBezTo>
                  <a:cubicBezTo>
                    <a:pt x="2072553" y="865317"/>
                    <a:pt x="1989124" y="694169"/>
                    <a:pt x="1838768" y="619501"/>
                  </a:cubicBezTo>
                  <a:lnTo>
                    <a:pt x="1817940" y="611639"/>
                  </a:lnTo>
                  <a:close/>
                  <a:moveTo>
                    <a:pt x="2775221" y="0"/>
                  </a:moveTo>
                  <a:lnTo>
                    <a:pt x="2777820" y="4659"/>
                  </a:lnTo>
                  <a:lnTo>
                    <a:pt x="2531111" y="147097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5466" y="2182203"/>
              <a:ext cx="1969899" cy="100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How many </a:t>
              </a:r>
            </a:p>
            <a:p>
              <a:r>
                <a:rPr lang="en-US" sz="2400" b="1" dirty="0" smtClean="0"/>
                <a:t>resources?</a:t>
              </a:r>
              <a:endParaRPr lang="en-US" sz="2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73629" y="3732483"/>
            <a:ext cx="3373831" cy="2616377"/>
            <a:chOff x="2521599" y="3169257"/>
            <a:chExt cx="4100113" cy="3179603"/>
          </a:xfrm>
        </p:grpSpPr>
        <p:sp>
          <p:nvSpPr>
            <p:cNvPr id="9" name="Chord 34"/>
            <p:cNvSpPr/>
            <p:nvPr/>
          </p:nvSpPr>
          <p:spPr>
            <a:xfrm rot="3600000">
              <a:off x="2981854" y="2709002"/>
              <a:ext cx="3179603" cy="4100113"/>
            </a:xfrm>
            <a:custGeom>
              <a:avLst/>
              <a:gdLst/>
              <a:ahLst/>
              <a:cxnLst/>
              <a:rect l="l" t="t" r="r" b="b"/>
              <a:pathLst>
                <a:path w="3179603" h="4100113">
                  <a:moveTo>
                    <a:pt x="459070" y="1362242"/>
                  </a:moveTo>
                  <a:lnTo>
                    <a:pt x="1506585" y="757459"/>
                  </a:lnTo>
                  <a:lnTo>
                    <a:pt x="1506391" y="759355"/>
                  </a:lnTo>
                  <a:cubicBezTo>
                    <a:pt x="1506106" y="906247"/>
                    <a:pt x="1607506" y="1038434"/>
                    <a:pt x="1756238" y="1071898"/>
                  </a:cubicBezTo>
                  <a:cubicBezTo>
                    <a:pt x="1926216" y="1110141"/>
                    <a:pt x="2095560" y="1005390"/>
                    <a:pt x="2137238" y="836221"/>
                  </a:cubicBezTo>
                  <a:cubicBezTo>
                    <a:pt x="2168497" y="709343"/>
                    <a:pt x="2119328" y="581194"/>
                    <a:pt x="2021792" y="506026"/>
                  </a:cubicBezTo>
                  <a:lnTo>
                    <a:pt x="1983521" y="482099"/>
                  </a:lnTo>
                  <a:lnTo>
                    <a:pt x="2818542" y="0"/>
                  </a:lnTo>
                  <a:lnTo>
                    <a:pt x="2892199" y="136347"/>
                  </a:lnTo>
                  <a:cubicBezTo>
                    <a:pt x="3296616" y="948249"/>
                    <a:pt x="3274570" y="1912781"/>
                    <a:pt x="2823913" y="2709008"/>
                  </a:cubicBezTo>
                  <a:cubicBezTo>
                    <a:pt x="2343214" y="3558315"/>
                    <a:pt x="1447311" y="4088104"/>
                    <a:pt x="471477" y="4100113"/>
                  </a:cubicBezTo>
                  <a:lnTo>
                    <a:pt x="459070" y="3091866"/>
                  </a:lnTo>
                  <a:lnTo>
                    <a:pt x="459070" y="2940444"/>
                  </a:lnTo>
                  <a:lnTo>
                    <a:pt x="425895" y="2967617"/>
                  </a:lnTo>
                  <a:cubicBezTo>
                    <a:pt x="321013" y="3037276"/>
                    <a:pt x="178564" y="3027285"/>
                    <a:pt x="84313" y="2936776"/>
                  </a:cubicBezTo>
                  <a:cubicBezTo>
                    <a:pt x="-23401" y="2833337"/>
                    <a:pt x="-28583" y="2662739"/>
                    <a:pt x="72654" y="2552953"/>
                  </a:cubicBezTo>
                  <a:cubicBezTo>
                    <a:pt x="173891" y="2443167"/>
                    <a:pt x="344350" y="2434533"/>
                    <a:pt x="456163" y="2533527"/>
                  </a:cubicBezTo>
                  <a:lnTo>
                    <a:pt x="459070" y="2629217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8888" y="4577317"/>
              <a:ext cx="2943999" cy="100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How to allocate </a:t>
              </a:r>
            </a:p>
            <a:p>
              <a:pPr algn="ctr"/>
              <a:r>
                <a:rPr lang="en-US" sz="2400" b="1" dirty="0" smtClean="0"/>
                <a:t>spare resources?</a:t>
              </a:r>
              <a:endParaRPr lang="en-US" sz="2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368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72"/>
    </mc:Choice>
    <mc:Fallback xmlns="">
      <p:transition xmlns:p14="http://schemas.microsoft.com/office/powerpoint/2010/main" spd="slow" advTm="2107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Spare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allocating minimum quota, how to allocate spare resources?</a:t>
            </a:r>
          </a:p>
          <a:p>
            <a:endParaRPr lang="en-US" sz="2800" dirty="0" smtClean="0"/>
          </a:p>
          <a:p>
            <a:r>
              <a:rPr lang="en-US" sz="2800" dirty="0" smtClean="0"/>
              <a:t>Allocate spare resources among currently running jobs (work conserving), </a:t>
            </a:r>
          </a:p>
          <a:p>
            <a:pPr lvl="1"/>
            <a:r>
              <a:rPr lang="en-US" sz="2400" dirty="0" smtClean="0"/>
              <a:t>Complete faster and make room for future jobs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Need ability to pre-empt jobs if more “urgent” jobs arrive</a:t>
            </a:r>
          </a:p>
          <a:p>
            <a:pPr lvl="1"/>
            <a:r>
              <a:rPr lang="en-US" sz="2400" dirty="0" smtClean="0"/>
              <a:t>MapReduce jobs can be pre-empted at the task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3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56"/>
    </mc:Choice>
    <mc:Fallback xmlns="">
      <p:transition xmlns:p14="http://schemas.microsoft.com/office/powerpoint/2010/main" spd="slow" advTm="639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MinEDF</a:t>
            </a:r>
            <a:r>
              <a:rPr lang="en-US" sz="4000" dirty="0" smtClean="0"/>
              <a:t>-Work Conserving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8872" indent="0">
              <a:lnSpc>
                <a:spcPct val="130000"/>
              </a:lnSpc>
              <a:buNone/>
            </a:pPr>
            <a:r>
              <a:rPr lang="en-US" dirty="0" smtClean="0"/>
              <a:t>When new job arrives:</a:t>
            </a:r>
          </a:p>
          <a:p>
            <a:pPr marL="633222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Do we have enough resources to meet </a:t>
            </a:r>
            <a:r>
              <a:rPr lang="en-US" dirty="0" err="1" smtClean="0"/>
              <a:t>jobs’s</a:t>
            </a:r>
            <a:r>
              <a:rPr lang="en-US" dirty="0" smtClean="0"/>
              <a:t> deadline?</a:t>
            </a:r>
          </a:p>
          <a:p>
            <a:pPr marL="925830" lvl="1" indent="-514350">
              <a:lnSpc>
                <a:spcPct val="130000"/>
              </a:lnSpc>
            </a:pPr>
            <a:r>
              <a:rPr lang="en-US" dirty="0" smtClean="0"/>
              <a:t>If yes, allocate them; return.</a:t>
            </a:r>
          </a:p>
          <a:p>
            <a:pPr marL="633222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Estimate task durations of currently running jobs</a:t>
            </a:r>
          </a:p>
          <a:p>
            <a:pPr marL="633222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Will enough resources be released in the future?</a:t>
            </a:r>
          </a:p>
          <a:p>
            <a:pPr marL="925830" lvl="1" indent="-514350">
              <a:lnSpc>
                <a:spcPct val="130000"/>
              </a:lnSpc>
            </a:pPr>
            <a:r>
              <a:rPr lang="en-US" dirty="0" smtClean="0"/>
              <a:t>If yes, wait for them; return.</a:t>
            </a:r>
          </a:p>
          <a:p>
            <a:pPr marL="633222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Kill extra tasks of currently running jobs to release enough slots to meet job’s deadline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2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38"/>
    </mc:Choice>
    <mc:Fallback xmlns="">
      <p:transition xmlns:p14="http://schemas.microsoft.com/office/powerpoint/2010/main" spd="slow" advTm="6613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66 HP DL145 machines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 x </a:t>
            </a:r>
            <a:r>
              <a:rPr lang="en-US" dirty="0"/>
              <a:t>2.39 GHz </a:t>
            </a:r>
            <a:r>
              <a:rPr lang="en-US" dirty="0" smtClean="0"/>
              <a:t>cores, 8 </a:t>
            </a:r>
            <a:r>
              <a:rPr lang="en-US" dirty="0"/>
              <a:t>GB </a:t>
            </a:r>
            <a:r>
              <a:rPr lang="en-US" dirty="0" smtClean="0"/>
              <a:t>RAM, 160 </a:t>
            </a:r>
            <a:r>
              <a:rPr lang="en-US" dirty="0"/>
              <a:t>GB </a:t>
            </a:r>
            <a:r>
              <a:rPr lang="en-US" dirty="0" smtClean="0"/>
              <a:t>hard </a:t>
            </a:r>
            <a:r>
              <a:rPr lang="en-US" dirty="0"/>
              <a:t>disks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Two </a:t>
            </a:r>
            <a:r>
              <a:rPr lang="en-US" dirty="0" smtClean="0"/>
              <a:t>racks: Gigabit </a:t>
            </a:r>
            <a:r>
              <a:rPr lang="en-US" dirty="0"/>
              <a:t>Ethernet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Workload: 100 jobs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WordCount</a:t>
            </a:r>
            <a:r>
              <a:rPr lang="en-US" dirty="0"/>
              <a:t>, Sort, </a:t>
            </a:r>
            <a:r>
              <a:rPr lang="en-US" dirty="0" smtClean="0"/>
              <a:t>Bayesian Classification, TF-IDF, Twitter</a:t>
            </a:r>
            <a:r>
              <a:rPr lang="en-US" dirty="0"/>
              <a:t>, </a:t>
            </a:r>
            <a:r>
              <a:rPr lang="en-US" dirty="0" err="1" smtClean="0"/>
              <a:t>WikiTrends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Different dataset sizes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Poisson distribution of arrival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6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"/>
    </mc:Choice>
    <mc:Fallback xmlns="">
      <p:transition xmlns:p14="http://schemas.microsoft.com/office/powerpoint/2010/main" spd="slow" advTm="2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Simulation: SimMR </a:t>
            </a:r>
            <a:r>
              <a:rPr lang="en-US" i="1" dirty="0" smtClean="0"/>
              <a:t>[Cluster’10]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Metrics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% of jobs with missed deadlines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Average job completion time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Number of extra map and reduce tasks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Relative deadline </a:t>
            </a:r>
            <a:r>
              <a:rPr lang="en-US" dirty="0" smtClean="0"/>
              <a:t>exceeded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"/>
    </mc:Choice>
    <mc:Fallback xmlns="">
      <p:transition xmlns:p14="http://schemas.microsoft.com/office/powerpoint/2010/main" spd="slow" advTm="4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528"/>
          </a:xfrm>
        </p:spPr>
        <p:txBody>
          <a:bodyPr>
            <a:normAutofit/>
          </a:bodyPr>
          <a:lstStyle/>
          <a:p>
            <a:r>
              <a:rPr lang="en-US" dirty="0" smtClean="0"/>
              <a:t>Missed-deadline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40224"/>
            <a:ext cx="2133600" cy="365125"/>
          </a:xfrm>
        </p:spPr>
        <p:txBody>
          <a:bodyPr/>
          <a:lstStyle/>
          <a:p>
            <a:fld id="{CD2691D3-B066-DD47-8880-1560D6621C1C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51889921"/>
              </p:ext>
            </p:extLst>
          </p:nvPr>
        </p:nvGraphicFramePr>
        <p:xfrm>
          <a:off x="1381318" y="1446463"/>
          <a:ext cx="7305482" cy="4297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841461" y="3091268"/>
            <a:ext cx="167725" cy="1629504"/>
          </a:xfrm>
          <a:prstGeom prst="roundRect">
            <a:avLst/>
          </a:prstGeom>
          <a:solidFill>
            <a:srgbClr val="FFFF00">
              <a:alpha val="3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8980" y="5715243"/>
            <a:ext cx="7351745" cy="84320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Min-EDF-WC misses 2 times lesser job deadlines than Min-EDF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"/>
    </mc:Choice>
    <mc:Fallback xmlns="">
      <p:transition xmlns:p14="http://schemas.microsoft.com/office/powerpoint/2010/main" spd="slow" advTm="5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Job Completion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39809711"/>
              </p:ext>
            </p:extLst>
          </p:nvPr>
        </p:nvGraphicFramePr>
        <p:xfrm>
          <a:off x="1163215" y="1590603"/>
          <a:ext cx="7200717" cy="4091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63215" y="5681925"/>
            <a:ext cx="7595466" cy="84320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Min-EDF-WC leads to smaller job completion times than Min-EDF</a:t>
            </a:r>
          </a:p>
        </p:txBody>
      </p:sp>
    </p:spTree>
    <p:extLst>
      <p:ext uri="{BB962C8B-B14F-4D97-AF65-F5344CB8AC3E}">
        <p14:creationId xmlns:p14="http://schemas.microsoft.com/office/powerpoint/2010/main" val="39146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"/>
    </mc:Choice>
    <mc:Fallback xmlns="">
      <p:transition xmlns:p14="http://schemas.microsoft.com/office/powerpoint/2010/main" spd="slow" advTm="6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Extra Map/Reduce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913910"/>
              </p:ext>
            </p:extLst>
          </p:nvPr>
        </p:nvGraphicFramePr>
        <p:xfrm>
          <a:off x="271700" y="1796255"/>
          <a:ext cx="4120031" cy="437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236567"/>
              </p:ext>
            </p:extLst>
          </p:nvPr>
        </p:nvGraphicFramePr>
        <p:xfrm>
          <a:off x="4534166" y="2061257"/>
          <a:ext cx="4237427" cy="4028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0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"/>
    </mc:Choice>
    <mc:Fallback xmlns="">
      <p:transition xmlns:p14="http://schemas.microsoft.com/office/powerpoint/2010/main" spd="slow" advTm="69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787774"/>
              </p:ext>
            </p:extLst>
          </p:nvPr>
        </p:nvGraphicFramePr>
        <p:xfrm>
          <a:off x="753938" y="1531725"/>
          <a:ext cx="6854439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44835" y="6113146"/>
            <a:ext cx="5649903" cy="602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Questions</a:t>
            </a:r>
            <a:r>
              <a:rPr lang="en-US" sz="3200" dirty="0" smtClean="0"/>
              <a:t>? 	</a:t>
            </a:r>
            <a:r>
              <a:rPr lang="en-US" sz="2800" dirty="0" smtClean="0">
                <a:hlinkClick r:id="rId7"/>
              </a:rPr>
              <a:t>verma7</a:t>
            </a:r>
            <a:r>
              <a:rPr lang="en-US" sz="2800" dirty="0">
                <a:hlinkClick r:id="rId7"/>
              </a:rPr>
              <a:t>@illinois.edu</a:t>
            </a:r>
            <a:r>
              <a:rPr lang="en-US" sz="28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9224" y="1911106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477804" y="3335483"/>
            <a:ext cx="499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2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139487" y="4674945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4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67"/>
    </mc:Choice>
    <mc:Fallback xmlns="">
      <p:transition xmlns:p14="http://schemas.microsoft.com/office/powerpoint/2010/main" spd="slow" advTm="263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i="1" dirty="0" smtClean="0"/>
              <a:t>[ICAC’10]</a:t>
            </a:r>
            <a:r>
              <a:rPr lang="en-US" sz="2000" dirty="0" smtClean="0"/>
              <a:t> "</a:t>
            </a:r>
            <a:r>
              <a:rPr lang="en-US" sz="2000" i="1" dirty="0"/>
              <a:t>ARIA: Automatic Resource Inference and Allocation for MapReduce Environments</a:t>
            </a:r>
            <a:r>
              <a:rPr lang="en-US" sz="2000" dirty="0"/>
              <a:t>", Abhishek Verma, </a:t>
            </a:r>
            <a:r>
              <a:rPr lang="en-US" sz="2000" dirty="0" err="1"/>
              <a:t>Ludmila</a:t>
            </a:r>
            <a:r>
              <a:rPr lang="en-US" sz="2000" dirty="0"/>
              <a:t> </a:t>
            </a:r>
            <a:r>
              <a:rPr lang="en-US" sz="2000" dirty="0" err="1"/>
              <a:t>Cherkasova</a:t>
            </a:r>
            <a:r>
              <a:rPr lang="en-US" sz="2000" dirty="0"/>
              <a:t> and Roy H. Campbell. International Conference on Autonomic Computing (ICAC), </a:t>
            </a:r>
            <a:r>
              <a:rPr lang="en-US" sz="2000" dirty="0" smtClean="0"/>
              <a:t>Karlsruhe, Germany, June </a:t>
            </a:r>
            <a:r>
              <a:rPr lang="en-US" sz="2000" dirty="0"/>
              <a:t>2011.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i="1" dirty="0" smtClean="0"/>
              <a:t>[Cluster’10]</a:t>
            </a:r>
            <a:r>
              <a:rPr lang="en-US" sz="2000" dirty="0" smtClean="0"/>
              <a:t> "</a:t>
            </a:r>
            <a:r>
              <a:rPr lang="en-US" sz="2000" i="1" dirty="0"/>
              <a:t>Play it again, SimMR!</a:t>
            </a:r>
            <a:r>
              <a:rPr lang="en-US" sz="2000" dirty="0"/>
              <a:t>”, Abhishek Verma, </a:t>
            </a:r>
            <a:r>
              <a:rPr lang="en-US" sz="2000" dirty="0" err="1"/>
              <a:t>Ludmila</a:t>
            </a:r>
            <a:r>
              <a:rPr lang="en-US" sz="2000" dirty="0"/>
              <a:t> </a:t>
            </a:r>
            <a:r>
              <a:rPr lang="en-US" sz="2000" dirty="0" err="1"/>
              <a:t>Cherkasova</a:t>
            </a:r>
            <a:r>
              <a:rPr lang="en-US" sz="2000" dirty="0"/>
              <a:t> and Roy H. Campbell. IEEE International Conference on Cluster Computing (CLUSTER), Austin, Texas, Sept 2011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"/>
    </mc:Choice>
    <mc:Fallback xmlns="">
      <p:transition xmlns:p14="http://schemas.microsoft.com/office/powerpoint/2010/main" spd="slow" advTm="7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Big Data</a:t>
            </a:r>
            <a:r>
              <a:rPr lang="en-US" dirty="0" smtClean="0"/>
              <a:t> is here to stay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4" descr="http://www.headwayinvestmentbanking.co.uk/images/NYSE_logo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2080" y="3398450"/>
            <a:ext cx="2916120" cy="1097280"/>
          </a:xfrm>
          <a:prstGeom prst="rect">
            <a:avLst/>
          </a:prstGeom>
          <a:noFill/>
        </p:spPr>
      </p:pic>
      <p:pic>
        <p:nvPicPr>
          <p:cNvPr id="8" name="Picture 6" descr="See full size image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6221" y="3306133"/>
            <a:ext cx="1281915" cy="1281915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2007" y="1816607"/>
            <a:ext cx="2836266" cy="1097280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9688" y="1816607"/>
            <a:ext cx="3307976" cy="1097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6318" y="4815683"/>
            <a:ext cx="1457557" cy="1935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5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43"/>
    </mc:Choice>
    <mc:Fallback xmlns="">
      <p:transition xmlns:p14="http://schemas.microsoft.com/office/powerpoint/2010/main" spd="slow" advTm="7204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338"/>
            <a:ext cx="8229600" cy="470852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MapReduce paradigm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Often MapReduce applications part of critical business pipelines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Require job completion time guarantees (SLOs)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en-US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Existing MapReduce schedulers do not support Service Level Objectives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E.g.: FIFO, Fair-share, Quincy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6991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0528"/>
            <a:ext cx="8229600" cy="46202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Configure separate queues/</a:t>
            </a:r>
            <a:r>
              <a:rPr lang="en-US" dirty="0" smtClean="0"/>
              <a:t>pools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Cons:</a:t>
            </a:r>
            <a:r>
              <a:rPr lang="en-US" dirty="0"/>
              <a:t> </a:t>
            </a:r>
            <a:r>
              <a:rPr lang="en-US" dirty="0" smtClean="0"/>
              <a:t>manual, rule of thumb, error</a:t>
            </a:r>
            <a:r>
              <a:rPr lang="en-US" dirty="0"/>
              <a:t>-</a:t>
            </a:r>
            <a:r>
              <a:rPr lang="en-US" dirty="0" smtClean="0"/>
              <a:t>prone</a:t>
            </a:r>
            <a:endParaRPr lang="en-US" b="1" dirty="0" smtClean="0">
              <a:solidFill>
                <a:srgbClr val="80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rgbClr val="8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Goal:</a:t>
            </a:r>
            <a:r>
              <a:rPr lang="en-US" dirty="0" smtClean="0"/>
              <a:t> Design an </a:t>
            </a:r>
            <a:r>
              <a:rPr lang="en-US" b="1" dirty="0" smtClean="0">
                <a:solidFill>
                  <a:srgbClr val="800000"/>
                </a:solidFill>
              </a:rPr>
              <a:t>automated</a:t>
            </a:r>
            <a:r>
              <a:rPr lang="en-US" dirty="0" smtClean="0"/>
              <a:t> </a:t>
            </a:r>
            <a:r>
              <a:rPr lang="en-US" dirty="0"/>
              <a:t>workload management framework for MapReduce jobs with  completion time goals in </a:t>
            </a:r>
            <a:r>
              <a:rPr lang="en-US" b="1" dirty="0">
                <a:solidFill>
                  <a:srgbClr val="800000"/>
                </a:solidFill>
              </a:rPr>
              <a:t>shared</a:t>
            </a:r>
            <a:r>
              <a:rPr lang="en-US" dirty="0"/>
              <a:t> </a:t>
            </a:r>
            <a:r>
              <a:rPr lang="en-US" dirty="0" smtClean="0"/>
              <a:t>environments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1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93"/>
    </mc:Choice>
    <mc:Fallback xmlns="">
      <p:transition xmlns:p14="http://schemas.microsoft.com/office/powerpoint/2010/main" spd="slow" advTm="610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Pieces of the Puzzle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145165" y="1677720"/>
            <a:ext cx="2677231" cy="3419053"/>
            <a:chOff x="1879373" y="672167"/>
            <a:chExt cx="3253555" cy="4155070"/>
          </a:xfrm>
        </p:grpSpPr>
        <p:sp>
          <p:nvSpPr>
            <p:cNvPr id="8" name="Chord 30"/>
            <p:cNvSpPr/>
            <p:nvPr/>
          </p:nvSpPr>
          <p:spPr>
            <a:xfrm rot="10800000">
              <a:off x="1879373" y="672167"/>
              <a:ext cx="3253555" cy="4155070"/>
            </a:xfrm>
            <a:custGeom>
              <a:avLst/>
              <a:gdLst/>
              <a:ahLst/>
              <a:cxnLst/>
              <a:rect l="l" t="t" r="r" b="b"/>
              <a:pathLst>
                <a:path w="3253555" h="4155070">
                  <a:moveTo>
                    <a:pt x="2780159" y="48679"/>
                  </a:moveTo>
                  <a:lnTo>
                    <a:pt x="2861062" y="0"/>
                  </a:lnTo>
                  <a:lnTo>
                    <a:pt x="2861892" y="1491"/>
                  </a:lnTo>
                  <a:close/>
                  <a:moveTo>
                    <a:pt x="558599" y="4155070"/>
                  </a:moveTo>
                  <a:lnTo>
                    <a:pt x="538220" y="2964027"/>
                  </a:lnTo>
                  <a:lnTo>
                    <a:pt x="496877" y="2997889"/>
                  </a:lnTo>
                  <a:cubicBezTo>
                    <a:pt x="374515" y="3079158"/>
                    <a:pt x="208324" y="3067502"/>
                    <a:pt x="98365" y="2961908"/>
                  </a:cubicBezTo>
                  <a:cubicBezTo>
                    <a:pt x="-27302" y="2841229"/>
                    <a:pt x="-33347" y="2642198"/>
                    <a:pt x="84763" y="2514114"/>
                  </a:cubicBezTo>
                  <a:cubicBezTo>
                    <a:pt x="202873" y="2386030"/>
                    <a:pt x="401741" y="2375957"/>
                    <a:pt x="532190" y="2491450"/>
                  </a:cubicBezTo>
                  <a:lnTo>
                    <a:pt x="533937" y="2548944"/>
                  </a:lnTo>
                  <a:lnTo>
                    <a:pt x="533936" y="1407430"/>
                  </a:lnTo>
                  <a:lnTo>
                    <a:pt x="521955" y="1407430"/>
                  </a:lnTo>
                  <a:lnTo>
                    <a:pt x="611653" y="1353460"/>
                  </a:lnTo>
                  <a:lnTo>
                    <a:pt x="1509865" y="834877"/>
                  </a:lnTo>
                  <a:lnTo>
                    <a:pt x="1506703" y="865790"/>
                  </a:lnTo>
                  <a:cubicBezTo>
                    <a:pt x="1506419" y="1012682"/>
                    <a:pt x="1607818" y="1144869"/>
                    <a:pt x="1756550" y="1178332"/>
                  </a:cubicBezTo>
                  <a:cubicBezTo>
                    <a:pt x="1926529" y="1216577"/>
                    <a:pt x="2095872" y="1111826"/>
                    <a:pt x="2137550" y="942656"/>
                  </a:cubicBezTo>
                  <a:cubicBezTo>
                    <a:pt x="2174018" y="794632"/>
                    <a:pt x="2101017" y="644879"/>
                    <a:pt x="1969454" y="579544"/>
                  </a:cubicBezTo>
                  <a:lnTo>
                    <a:pt x="1958970" y="575586"/>
                  </a:lnTo>
                  <a:lnTo>
                    <a:pt x="2884150" y="41432"/>
                  </a:lnTo>
                  <a:lnTo>
                    <a:pt x="2950096" y="159770"/>
                  </a:lnTo>
                  <a:cubicBezTo>
                    <a:pt x="3366738" y="969715"/>
                    <a:pt x="3355288" y="1938915"/>
                    <a:pt x="2909958" y="2742566"/>
                  </a:cubicBezTo>
                  <a:cubicBezTo>
                    <a:pt x="2434939" y="3599794"/>
                    <a:pt x="1538498" y="4138302"/>
                    <a:pt x="558599" y="4155070"/>
                  </a:cubicBez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8156" y="2255321"/>
              <a:ext cx="2359513" cy="100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How to order</a:t>
              </a:r>
            </a:p>
            <a:p>
              <a:r>
                <a:rPr lang="en-US" sz="2400" b="1" dirty="0" smtClean="0"/>
                <a:t>Jobs?</a:t>
              </a:r>
              <a:endParaRPr lang="en-US" sz="2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59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3"/>
    </mc:Choice>
    <mc:Fallback xmlns="">
      <p:transition xmlns:p14="http://schemas.microsoft.com/office/powerpoint/2010/main" spd="slow" advTm="122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Ordering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MapReduce jobs in shared environment</a:t>
            </a:r>
          </a:p>
          <a:p>
            <a:r>
              <a:rPr lang="en-US" dirty="0" smtClean="0"/>
              <a:t>User specifies deadline</a:t>
            </a:r>
          </a:p>
          <a:p>
            <a:endParaRPr lang="en-US" dirty="0"/>
          </a:p>
          <a:p>
            <a:r>
              <a:rPr lang="en-US" dirty="0" smtClean="0"/>
              <a:t>Schedule jobs according to earliest deadline first</a:t>
            </a:r>
          </a:p>
          <a:p>
            <a:r>
              <a:rPr lang="en-US" dirty="0" smtClean="0"/>
              <a:t>Give all resources?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6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23"/>
    </mc:Choice>
    <mc:Fallback xmlns="">
      <p:transition xmlns:p14="http://schemas.microsoft.com/office/powerpoint/2010/main" spd="slow" advTm="409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Pieces of the Puzzle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45165" y="1677720"/>
            <a:ext cx="2677231" cy="3419053"/>
            <a:chOff x="1879373" y="672167"/>
            <a:chExt cx="3253555" cy="4155070"/>
          </a:xfrm>
        </p:grpSpPr>
        <p:sp>
          <p:nvSpPr>
            <p:cNvPr id="15" name="Chord 30"/>
            <p:cNvSpPr/>
            <p:nvPr/>
          </p:nvSpPr>
          <p:spPr>
            <a:xfrm rot="10800000">
              <a:off x="1879373" y="672167"/>
              <a:ext cx="3253555" cy="4155070"/>
            </a:xfrm>
            <a:custGeom>
              <a:avLst/>
              <a:gdLst/>
              <a:ahLst/>
              <a:cxnLst/>
              <a:rect l="l" t="t" r="r" b="b"/>
              <a:pathLst>
                <a:path w="3253555" h="4155070">
                  <a:moveTo>
                    <a:pt x="2780159" y="48679"/>
                  </a:moveTo>
                  <a:lnTo>
                    <a:pt x="2861062" y="0"/>
                  </a:lnTo>
                  <a:lnTo>
                    <a:pt x="2861892" y="1491"/>
                  </a:lnTo>
                  <a:close/>
                  <a:moveTo>
                    <a:pt x="558599" y="4155070"/>
                  </a:moveTo>
                  <a:lnTo>
                    <a:pt x="538220" y="2964027"/>
                  </a:lnTo>
                  <a:lnTo>
                    <a:pt x="496877" y="2997889"/>
                  </a:lnTo>
                  <a:cubicBezTo>
                    <a:pt x="374515" y="3079158"/>
                    <a:pt x="208324" y="3067502"/>
                    <a:pt x="98365" y="2961908"/>
                  </a:cubicBezTo>
                  <a:cubicBezTo>
                    <a:pt x="-27302" y="2841229"/>
                    <a:pt x="-33347" y="2642198"/>
                    <a:pt x="84763" y="2514114"/>
                  </a:cubicBezTo>
                  <a:cubicBezTo>
                    <a:pt x="202873" y="2386030"/>
                    <a:pt x="401741" y="2375957"/>
                    <a:pt x="532190" y="2491450"/>
                  </a:cubicBezTo>
                  <a:lnTo>
                    <a:pt x="533937" y="2548944"/>
                  </a:lnTo>
                  <a:lnTo>
                    <a:pt x="533936" y="1407430"/>
                  </a:lnTo>
                  <a:lnTo>
                    <a:pt x="521955" y="1407430"/>
                  </a:lnTo>
                  <a:lnTo>
                    <a:pt x="611653" y="1353460"/>
                  </a:lnTo>
                  <a:lnTo>
                    <a:pt x="1509865" y="834877"/>
                  </a:lnTo>
                  <a:lnTo>
                    <a:pt x="1506703" y="865790"/>
                  </a:lnTo>
                  <a:cubicBezTo>
                    <a:pt x="1506419" y="1012682"/>
                    <a:pt x="1607818" y="1144869"/>
                    <a:pt x="1756550" y="1178332"/>
                  </a:cubicBezTo>
                  <a:cubicBezTo>
                    <a:pt x="1926529" y="1216577"/>
                    <a:pt x="2095872" y="1111826"/>
                    <a:pt x="2137550" y="942656"/>
                  </a:cubicBezTo>
                  <a:cubicBezTo>
                    <a:pt x="2174018" y="794632"/>
                    <a:pt x="2101017" y="644879"/>
                    <a:pt x="1969454" y="579544"/>
                  </a:cubicBezTo>
                  <a:lnTo>
                    <a:pt x="1958970" y="575586"/>
                  </a:lnTo>
                  <a:lnTo>
                    <a:pt x="2884150" y="41432"/>
                  </a:lnTo>
                  <a:lnTo>
                    <a:pt x="2950096" y="159770"/>
                  </a:lnTo>
                  <a:cubicBezTo>
                    <a:pt x="3366738" y="969715"/>
                    <a:pt x="3355288" y="1938915"/>
                    <a:pt x="2909958" y="2742566"/>
                  </a:cubicBezTo>
                  <a:cubicBezTo>
                    <a:pt x="2434939" y="3599794"/>
                    <a:pt x="1538498" y="4138302"/>
                    <a:pt x="558599" y="4155070"/>
                  </a:cubicBez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8156" y="2255321"/>
              <a:ext cx="2359513" cy="100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How to order</a:t>
              </a:r>
            </a:p>
            <a:p>
              <a:r>
                <a:rPr lang="en-US" sz="2400" b="1" dirty="0" smtClean="0"/>
                <a:t>Jobs?</a:t>
              </a:r>
              <a:endParaRPr lang="en-US" sz="2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14923" y="2086078"/>
            <a:ext cx="3420458" cy="2607354"/>
            <a:chOff x="3665525" y="1168432"/>
            <a:chExt cx="4156777" cy="3168637"/>
          </a:xfrm>
        </p:grpSpPr>
        <p:sp>
          <p:nvSpPr>
            <p:cNvPr id="18" name="Chord 32"/>
            <p:cNvSpPr/>
            <p:nvPr/>
          </p:nvSpPr>
          <p:spPr>
            <a:xfrm rot="18000000">
              <a:off x="4159595" y="674362"/>
              <a:ext cx="3168637" cy="4156777"/>
            </a:xfrm>
            <a:custGeom>
              <a:avLst/>
              <a:gdLst/>
              <a:ahLst/>
              <a:cxnLst/>
              <a:rect l="l" t="t" r="r" b="b"/>
              <a:pathLst>
                <a:path w="3168637" h="4156777">
                  <a:moveTo>
                    <a:pt x="2800101" y="44588"/>
                  </a:moveTo>
                  <a:lnTo>
                    <a:pt x="2864566" y="160111"/>
                  </a:lnTo>
                  <a:cubicBezTo>
                    <a:pt x="3282626" y="971836"/>
                    <a:pt x="3270512" y="1943682"/>
                    <a:pt x="2822588" y="2748512"/>
                  </a:cubicBezTo>
                  <a:cubicBezTo>
                    <a:pt x="2344802" y="3607000"/>
                    <a:pt x="1444200" y="4144229"/>
                    <a:pt x="461795" y="4156777"/>
                  </a:cubicBezTo>
                  <a:lnTo>
                    <a:pt x="448623" y="3125661"/>
                  </a:lnTo>
                  <a:lnTo>
                    <a:pt x="425895" y="3144277"/>
                  </a:lnTo>
                  <a:cubicBezTo>
                    <a:pt x="321013" y="3213936"/>
                    <a:pt x="178564" y="3203945"/>
                    <a:pt x="84313" y="3113436"/>
                  </a:cubicBezTo>
                  <a:cubicBezTo>
                    <a:pt x="-23401" y="3009997"/>
                    <a:pt x="-28583" y="2839399"/>
                    <a:pt x="72654" y="2729613"/>
                  </a:cubicBezTo>
                  <a:cubicBezTo>
                    <a:pt x="161237" y="2633550"/>
                    <a:pt x="302817" y="2614932"/>
                    <a:pt x="411734" y="2678097"/>
                  </a:cubicBezTo>
                  <a:lnTo>
                    <a:pt x="446168" y="2702968"/>
                  </a:lnTo>
                  <a:lnTo>
                    <a:pt x="446168" y="1411180"/>
                  </a:lnTo>
                  <a:lnTo>
                    <a:pt x="433340" y="1411180"/>
                  </a:lnTo>
                  <a:lnTo>
                    <a:pt x="438948" y="1407800"/>
                  </a:lnTo>
                  <a:lnTo>
                    <a:pt x="1314439" y="902334"/>
                  </a:lnTo>
                  <a:lnTo>
                    <a:pt x="1309908" y="946640"/>
                  </a:lnTo>
                  <a:cubicBezTo>
                    <a:pt x="1309583" y="1114516"/>
                    <a:pt x="1425469" y="1265586"/>
                    <a:pt x="1595447" y="1303830"/>
                  </a:cubicBezTo>
                  <a:cubicBezTo>
                    <a:pt x="1789709" y="1347538"/>
                    <a:pt x="1983243" y="1227823"/>
                    <a:pt x="2030875" y="1034487"/>
                  </a:cubicBezTo>
                  <a:cubicBezTo>
                    <a:pt x="2072553" y="865317"/>
                    <a:pt x="1989124" y="694169"/>
                    <a:pt x="1838768" y="619501"/>
                  </a:cubicBezTo>
                  <a:lnTo>
                    <a:pt x="1817940" y="611639"/>
                  </a:lnTo>
                  <a:close/>
                  <a:moveTo>
                    <a:pt x="2775221" y="0"/>
                  </a:moveTo>
                  <a:lnTo>
                    <a:pt x="2777820" y="4659"/>
                  </a:lnTo>
                  <a:lnTo>
                    <a:pt x="2531111" y="147097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5466" y="2182203"/>
              <a:ext cx="1969899" cy="100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How many </a:t>
              </a:r>
            </a:p>
            <a:p>
              <a:r>
                <a:rPr lang="en-US" sz="2400" b="1" dirty="0" smtClean="0"/>
                <a:t>resources?</a:t>
              </a:r>
              <a:endParaRPr lang="en-US" sz="2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59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1"/>
    </mc:Choice>
    <mc:Fallback xmlns="">
      <p:transition xmlns:p14="http://schemas.microsoft.com/office/powerpoint/2010/main" spd="slow" advTm="969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N machines in the MapReduce cluster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Sharing machines enables more satisfied SLOs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Allocate minimum resources that complete the job within deadline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ARIA Performance model </a:t>
            </a:r>
            <a:r>
              <a:rPr lang="en-US" sz="2800" i="1" dirty="0" smtClean="0"/>
              <a:t>[ICAC’10]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Profile past job </a:t>
            </a:r>
            <a:r>
              <a:rPr lang="en-US" sz="2400" dirty="0" smtClean="0"/>
              <a:t>executions and build job profile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Automatically calculate minimum resources using analytical modeling and enforce minimum quota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Dynamically adjust allocation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1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23"/>
    </mc:Choice>
    <mc:Fallback xmlns="">
      <p:transition xmlns:p14="http://schemas.microsoft.com/office/powerpoint/2010/main" spd="slow" advTm="878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ARIA Resource Estimation (</a:t>
            </a:r>
            <a:r>
              <a:rPr lang="en-US" dirty="0" err="1" smtClean="0"/>
              <a:t>MinEDF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13707145"/>
              </p:ext>
            </p:extLst>
          </p:nvPr>
        </p:nvGraphicFramePr>
        <p:xfrm>
          <a:off x="1222563" y="1641490"/>
          <a:ext cx="6827320" cy="466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un 6"/>
          <p:cNvSpPr/>
          <p:nvPr/>
        </p:nvSpPr>
        <p:spPr>
          <a:xfrm>
            <a:off x="4331886" y="2220848"/>
            <a:ext cx="369816" cy="344558"/>
          </a:xfrm>
          <a:prstGeom prst="su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08234" y="3870805"/>
            <a:ext cx="2839859" cy="63451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minimum resources using Lagrange multipliers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02"/>
    </mc:Choice>
    <mc:Fallback xmlns="">
      <p:transition xmlns:p14="http://schemas.microsoft.com/office/powerpoint/2010/main" spd="slow" advTm="5760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557 C -0.00052 0.0296 -0.00174 0.06477 0.00243 0.09994 C -0.00209 0.11683 0.00799 0.1446 0.01285 0.16218 C 0.01424 0.17884 0.01667 0.19527 0.01789 0.21239 C 0.01893 0.22974 0.01911 0.25195 0.0271 0.26769 C 0.02866 0.27486 0.03022 0.28203 0.03352 0.28851 C 0.03578 0.30031 0.03717 0.30702 0.04516 0.31443 C 0.0469 0.32114 0.04777 0.32414 0.05298 0.32669 C 0.05628 0.33317 0.05489 0.33617 0.06079 0.33872 C 0.0634 0.34103 0.06862 0.34566 0.06862 0.34566 " pathEditMode="fixed" ptsTypes="fffffffff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 animBg="1"/>
      <p:bldP spid="7" grpId="1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5|1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.2|11.6|8.1|1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7.3|3.4|19|5.2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16050</TotalTime>
  <Words>744</Words>
  <Application>Microsoft Macintosh PowerPoint</Application>
  <PresentationFormat>On-screen Show (4:3)</PresentationFormat>
  <Paragraphs>142</Paragraphs>
  <Slides>19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Deadline-Based Workload Management for MapReduce Environments: Pieces of the Performance Puzzle</vt:lpstr>
      <vt:lpstr>Big Data is here to stay</vt:lpstr>
      <vt:lpstr>Motivation</vt:lpstr>
      <vt:lpstr>Current State of the Art</vt:lpstr>
      <vt:lpstr>Three Pieces of the Puzzle</vt:lpstr>
      <vt:lpstr>Job Ordering</vt:lpstr>
      <vt:lpstr>Three Pieces of the Puzzle</vt:lpstr>
      <vt:lpstr>How many resources?</vt:lpstr>
      <vt:lpstr>ARIA Resource Estimation (MinEDF)</vt:lpstr>
      <vt:lpstr>Three Pieces of the Puzzle</vt:lpstr>
      <vt:lpstr>Allocating Spare Resources</vt:lpstr>
      <vt:lpstr>MinEDF-Work Conserving Algorithm</vt:lpstr>
      <vt:lpstr>Experimental Evaluation</vt:lpstr>
      <vt:lpstr>Methodology</vt:lpstr>
      <vt:lpstr>Missed-deadline Jobs</vt:lpstr>
      <vt:lpstr>Average Job Completion Time</vt:lpstr>
      <vt:lpstr>Number of Extra Map/Reduce Tasks</vt:lpstr>
      <vt:lpstr>Summary</vt:lpstr>
      <vt:lpstr>References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It Again, SimMR!</dc:title>
  <dc:creator>Abhishek Verma</dc:creator>
  <cp:lastModifiedBy>Abhishek Verma</cp:lastModifiedBy>
  <cp:revision>228</cp:revision>
  <dcterms:created xsi:type="dcterms:W3CDTF">2011-10-23T18:48:43Z</dcterms:created>
  <dcterms:modified xsi:type="dcterms:W3CDTF">2012-04-26T19:42:02Z</dcterms:modified>
</cp:coreProperties>
</file>