
<file path=[Content_Types].xml><?xml version="1.0" encoding="utf-8"?>
<Types xmlns="http://schemas.openxmlformats.org/package/2006/content-types"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charts/chart2.xml" ContentType="application/vnd.openxmlformats-officedocument.drawingml.char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diagrams/colors1.xml" ContentType="application/vnd.openxmlformats-officedocument.drawingml.diagramColor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slideLayouts/slideLayout7.xml" ContentType="application/vnd.openxmlformats-officedocument.presentationml.slideLayout+xml"/>
  <Override PartName="/ppt/diagrams/layout1.xml" ContentType="application/vnd.openxmlformats-officedocument.drawingml.diagram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charts/chart3.xml" ContentType="application/vnd.openxmlformats-officedocument.drawingml.chart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13" r:id="rId1"/>
  </p:sldMasterIdLst>
  <p:notesMasterIdLst>
    <p:notesMasterId r:id="rId3"/>
  </p:notes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2403409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1pPr>
    <a:lvl2pPr marL="2403409" algn="l" defTabSz="2403409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2pPr>
    <a:lvl3pPr marL="4806818" algn="l" defTabSz="2403409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3pPr>
    <a:lvl4pPr marL="7210227" algn="l" defTabSz="2403409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4pPr>
    <a:lvl5pPr marL="9613636" algn="l" defTabSz="2403409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5pPr>
    <a:lvl6pPr marL="12017045" algn="l" defTabSz="2403409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6pPr>
    <a:lvl7pPr marL="14420454" algn="l" defTabSz="2403409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7pPr>
    <a:lvl8pPr marL="16823863" algn="l" defTabSz="2403409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8pPr>
    <a:lvl9pPr marL="19227272" algn="l" defTabSz="2403409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CF1500"/>
    <a:srgbClr val="0168E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5620" autoAdjust="0"/>
    <p:restoredTop sz="99854" autoAdjust="0"/>
  </p:normalViewPr>
  <p:slideViewPr>
    <p:cSldViewPr snapToGrid="0" snapToObjects="1">
      <p:cViewPr>
        <p:scale>
          <a:sx n="50" d="100"/>
          <a:sy n="50" d="100"/>
        </p:scale>
        <p:origin x="-88" y="5088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rma7:Research:papers:comparison:plots:fine_mean:sim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rma7:Research:papers:comparison:plots:fine_mean:sim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erma7:Research:papers:comparison:plots:fine_mean:sim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>
        <c:manualLayout>
          <c:layoutTarget val="inner"/>
          <c:xMode val="edge"/>
          <c:yMode val="edge"/>
          <c:x val="0.298382820202091"/>
          <c:y val="0.22351796099017"/>
          <c:w val="0.613040730840025"/>
          <c:h val="0.505675724357985"/>
        </c:manualLayout>
      </c:layout>
      <c:scatterChart>
        <c:scatterStyle val="smoothMarker"/>
        <c:ser>
          <c:idx val="0"/>
          <c:order val="0"/>
          <c:tx>
            <c:strRef>
              <c:f>'sim.csv'!$L$18</c:f>
              <c:strCache>
                <c:ptCount val="1"/>
                <c:pt idx="0">
                  <c:v>EDF</c:v>
                </c:pt>
              </c:strCache>
            </c:strRef>
          </c:tx>
          <c:spPr>
            <a:ln w="76200" cap="rnd" cmpd="sng" algn="ctr">
              <a:solidFill>
                <a:srgbClr val="F0AD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rgbClr val="FFF0C9"/>
              </a:solidFill>
              <a:ln w="76200" cap="rnd" cmpd="sng" algn="ctr">
                <a:solidFill>
                  <a:srgbClr val="F0AD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'sim.csv'!$K$19:$K$32</c:f>
              <c:numCache>
                <c:formatCode>General</c:formatCode>
                <c:ptCount val="14"/>
                <c:pt idx="0">
                  <c:v>300.0</c:v>
                </c:pt>
                <c:pt idx="1">
                  <c:v>390.0</c:v>
                </c:pt>
                <c:pt idx="2">
                  <c:v>507.0</c:v>
                </c:pt>
                <c:pt idx="3">
                  <c:v>659.0</c:v>
                </c:pt>
                <c:pt idx="4">
                  <c:v>856.0</c:v>
                </c:pt>
                <c:pt idx="5">
                  <c:v>1112.0</c:v>
                </c:pt>
                <c:pt idx="6">
                  <c:v>1445.0</c:v>
                </c:pt>
                <c:pt idx="7">
                  <c:v>1878.0</c:v>
                </c:pt>
                <c:pt idx="8">
                  <c:v>2441.0</c:v>
                </c:pt>
                <c:pt idx="9">
                  <c:v>3173.0</c:v>
                </c:pt>
                <c:pt idx="10">
                  <c:v>4124.0</c:v>
                </c:pt>
                <c:pt idx="11">
                  <c:v>5361.0</c:v>
                </c:pt>
                <c:pt idx="12">
                  <c:v>6969.0</c:v>
                </c:pt>
                <c:pt idx="13">
                  <c:v>9059.0</c:v>
                </c:pt>
              </c:numCache>
            </c:numRef>
          </c:xVal>
          <c:yVal>
            <c:numRef>
              <c:f>'sim.csv'!$L$19:$L$32</c:f>
              <c:numCache>
                <c:formatCode>General</c:formatCode>
                <c:ptCount val="14"/>
                <c:pt idx="0">
                  <c:v>1822.46746031746</c:v>
                </c:pt>
                <c:pt idx="1">
                  <c:v>1166.90813492063</c:v>
                </c:pt>
                <c:pt idx="2">
                  <c:v>847.2325396825379</c:v>
                </c:pt>
                <c:pt idx="3">
                  <c:v>708.9169642857115</c:v>
                </c:pt>
                <c:pt idx="4">
                  <c:v>602.8795634920629</c:v>
                </c:pt>
                <c:pt idx="5">
                  <c:v>546.2431547619034</c:v>
                </c:pt>
                <c:pt idx="6">
                  <c:v>496.4869047619025</c:v>
                </c:pt>
                <c:pt idx="7">
                  <c:v>469.7206349206336</c:v>
                </c:pt>
                <c:pt idx="8">
                  <c:v>444.840178571428</c:v>
                </c:pt>
                <c:pt idx="9">
                  <c:v>434.4906746031739</c:v>
                </c:pt>
                <c:pt idx="10">
                  <c:v>416.963789682539</c:v>
                </c:pt>
                <c:pt idx="11">
                  <c:v>412.3792658730154</c:v>
                </c:pt>
                <c:pt idx="12">
                  <c:v>402.459424603174</c:v>
                </c:pt>
                <c:pt idx="13">
                  <c:v>397.2831349206325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'sim.csv'!$M$18</c:f>
              <c:strCache>
                <c:ptCount val="1"/>
                <c:pt idx="0">
                  <c:v>Min-EDF</c:v>
                </c:pt>
              </c:strCache>
            </c:strRef>
          </c:tx>
          <c:spPr>
            <a:ln w="76200" cap="rnd" cmpd="sng" algn="ctr">
              <a:solidFill>
                <a:srgbClr val="60B5CC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rgbClr val="DFF0F5"/>
              </a:solidFill>
              <a:ln w="76200" cap="rnd" cmpd="sng" algn="ctr">
                <a:solidFill>
                  <a:srgbClr val="60B5CC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'sim.csv'!$K$19:$K$32</c:f>
              <c:numCache>
                <c:formatCode>General</c:formatCode>
                <c:ptCount val="14"/>
                <c:pt idx="0">
                  <c:v>300.0</c:v>
                </c:pt>
                <c:pt idx="1">
                  <c:v>390.0</c:v>
                </c:pt>
                <c:pt idx="2">
                  <c:v>507.0</c:v>
                </c:pt>
                <c:pt idx="3">
                  <c:v>659.0</c:v>
                </c:pt>
                <c:pt idx="4">
                  <c:v>856.0</c:v>
                </c:pt>
                <c:pt idx="5">
                  <c:v>1112.0</c:v>
                </c:pt>
                <c:pt idx="6">
                  <c:v>1445.0</c:v>
                </c:pt>
                <c:pt idx="7">
                  <c:v>1878.0</c:v>
                </c:pt>
                <c:pt idx="8">
                  <c:v>2441.0</c:v>
                </c:pt>
                <c:pt idx="9">
                  <c:v>3173.0</c:v>
                </c:pt>
                <c:pt idx="10">
                  <c:v>4124.0</c:v>
                </c:pt>
                <c:pt idx="11">
                  <c:v>5361.0</c:v>
                </c:pt>
                <c:pt idx="12">
                  <c:v>6969.0</c:v>
                </c:pt>
                <c:pt idx="13">
                  <c:v>9059.0</c:v>
                </c:pt>
              </c:numCache>
            </c:numRef>
          </c:xVal>
          <c:yVal>
            <c:numRef>
              <c:f>'sim.csv'!$M$19:$M$32</c:f>
              <c:numCache>
                <c:formatCode>General</c:formatCode>
                <c:ptCount val="14"/>
                <c:pt idx="0">
                  <c:v>2152.5369047619</c:v>
                </c:pt>
                <c:pt idx="1">
                  <c:v>1406.94593253968</c:v>
                </c:pt>
                <c:pt idx="2">
                  <c:v>1209.488789682532</c:v>
                </c:pt>
                <c:pt idx="3">
                  <c:v>1197.37797619047</c:v>
                </c:pt>
                <c:pt idx="4">
                  <c:v>1191.78154761904</c:v>
                </c:pt>
                <c:pt idx="5">
                  <c:v>1187.65664682539</c:v>
                </c:pt>
                <c:pt idx="6">
                  <c:v>1186.25714285714</c:v>
                </c:pt>
                <c:pt idx="7">
                  <c:v>1184.52470238095</c:v>
                </c:pt>
                <c:pt idx="8">
                  <c:v>1189.35406746031</c:v>
                </c:pt>
                <c:pt idx="9">
                  <c:v>1192.942261904761</c:v>
                </c:pt>
                <c:pt idx="10">
                  <c:v>1194.80089285714</c:v>
                </c:pt>
                <c:pt idx="11">
                  <c:v>1189.39047619047</c:v>
                </c:pt>
                <c:pt idx="12">
                  <c:v>1194.53263888888</c:v>
                </c:pt>
                <c:pt idx="13">
                  <c:v>1188.755158730151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'sim.csv'!$N$18</c:f>
              <c:strCache>
                <c:ptCount val="1"/>
                <c:pt idx="0">
                  <c:v>MinEDF-WC</c:v>
                </c:pt>
              </c:strCache>
            </c:strRef>
          </c:tx>
          <c:spPr>
            <a:ln w="76200" cap="rnd" cmpd="sng" algn="ctr">
              <a:solidFill>
                <a:srgbClr val="901929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rgbClr val="E66C7D"/>
              </a:solidFill>
              <a:ln w="76200" cap="rnd" cmpd="sng" algn="ctr">
                <a:solidFill>
                  <a:srgbClr val="901929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'sim.csv'!$K$19:$K$32</c:f>
              <c:numCache>
                <c:formatCode>General</c:formatCode>
                <c:ptCount val="14"/>
                <c:pt idx="0">
                  <c:v>300.0</c:v>
                </c:pt>
                <c:pt idx="1">
                  <c:v>390.0</c:v>
                </c:pt>
                <c:pt idx="2">
                  <c:v>507.0</c:v>
                </c:pt>
                <c:pt idx="3">
                  <c:v>659.0</c:v>
                </c:pt>
                <c:pt idx="4">
                  <c:v>856.0</c:v>
                </c:pt>
                <c:pt idx="5">
                  <c:v>1112.0</c:v>
                </c:pt>
                <c:pt idx="6">
                  <c:v>1445.0</c:v>
                </c:pt>
                <c:pt idx="7">
                  <c:v>1878.0</c:v>
                </c:pt>
                <c:pt idx="8">
                  <c:v>2441.0</c:v>
                </c:pt>
                <c:pt idx="9">
                  <c:v>3173.0</c:v>
                </c:pt>
                <c:pt idx="10">
                  <c:v>4124.0</c:v>
                </c:pt>
                <c:pt idx="11">
                  <c:v>5361.0</c:v>
                </c:pt>
                <c:pt idx="12">
                  <c:v>6969.0</c:v>
                </c:pt>
                <c:pt idx="13">
                  <c:v>9059.0</c:v>
                </c:pt>
              </c:numCache>
            </c:numRef>
          </c:xVal>
          <c:yVal>
            <c:numRef>
              <c:f>'sim.csv'!$N$19:$N$32</c:f>
              <c:numCache>
                <c:formatCode>General</c:formatCode>
                <c:ptCount val="14"/>
                <c:pt idx="0">
                  <c:v>2119.5246031746</c:v>
                </c:pt>
                <c:pt idx="1">
                  <c:v>1136.395138888879</c:v>
                </c:pt>
                <c:pt idx="2">
                  <c:v>807.889880952383</c:v>
                </c:pt>
                <c:pt idx="3">
                  <c:v>718.2533730158735</c:v>
                </c:pt>
                <c:pt idx="4">
                  <c:v>661.2646825396835</c:v>
                </c:pt>
                <c:pt idx="5">
                  <c:v>626.3074404761905</c:v>
                </c:pt>
                <c:pt idx="6">
                  <c:v>604.6181547619034</c:v>
                </c:pt>
                <c:pt idx="7">
                  <c:v>592.0188492063508</c:v>
                </c:pt>
                <c:pt idx="8">
                  <c:v>583.8392857142829</c:v>
                </c:pt>
                <c:pt idx="9">
                  <c:v>578.2973214285715</c:v>
                </c:pt>
                <c:pt idx="10">
                  <c:v>572.2668650793655</c:v>
                </c:pt>
                <c:pt idx="11">
                  <c:v>570.52996031746</c:v>
                </c:pt>
                <c:pt idx="12">
                  <c:v>566.9279761904739</c:v>
                </c:pt>
                <c:pt idx="13">
                  <c:v>564.3095238095224</c:v>
                </c:pt>
              </c:numCache>
            </c:numRef>
          </c:yVal>
          <c:smooth val="1"/>
        </c:ser>
        <c:axId val="294812312"/>
        <c:axId val="294789720"/>
      </c:scatterChart>
      <c:valAx>
        <c:axId val="294812312"/>
        <c:scaling>
          <c:logBase val="10.0"/>
          <c:orientation val="minMax"/>
          <c:min val="300.0"/>
        </c:scaling>
        <c:axPos val="b"/>
        <c:title>
          <c:tx>
            <c:rich>
              <a:bodyPr/>
              <a:lstStyle/>
              <a:p>
                <a:pPr>
                  <a:defRPr sz="3600"/>
                </a:pPr>
                <a:r>
                  <a:rPr lang="en-US" sz="3600" dirty="0"/>
                  <a:t>Mean inter-arrival </a:t>
                </a:r>
                <a:r>
                  <a:rPr lang="en-US" sz="3600" dirty="0" smtClean="0"/>
                  <a:t>time</a:t>
                </a:r>
              </a:p>
              <a:p>
                <a:pPr>
                  <a:defRPr sz="3600"/>
                </a:pPr>
                <a:r>
                  <a:rPr lang="en-US" sz="3600" dirty="0" smtClean="0"/>
                  <a:t> </a:t>
                </a:r>
                <a:r>
                  <a:rPr lang="en-US" sz="3600" dirty="0"/>
                  <a:t>(in seconds)</a:t>
                </a:r>
              </a:p>
            </c:rich>
          </c:tx>
          <c:layout>
            <c:manualLayout>
              <c:xMode val="edge"/>
              <c:yMode val="edge"/>
              <c:x val="0.26443725784277"/>
              <c:y val="0.84506172839506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3200"/>
            </a:pPr>
            <a:endParaRPr lang="en-US"/>
          </a:p>
        </c:txPr>
        <c:crossAx val="294789720"/>
        <c:crosses val="autoZero"/>
        <c:crossBetween val="midCat"/>
      </c:valAx>
      <c:valAx>
        <c:axId val="29478972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3600"/>
                </a:pPr>
                <a:r>
                  <a:rPr lang="en-US" sz="3600" dirty="0"/>
                  <a:t>Average job completion time</a:t>
                </a:r>
                <a:r>
                  <a:rPr lang="en-US" sz="3600" dirty="0" smtClean="0"/>
                  <a:t> </a:t>
                </a:r>
              </a:p>
              <a:p>
                <a:pPr>
                  <a:defRPr sz="3600"/>
                </a:pPr>
                <a:r>
                  <a:rPr lang="en-US" sz="3600" dirty="0" smtClean="0"/>
                  <a:t>(</a:t>
                </a:r>
                <a:r>
                  <a:rPr lang="en-US" sz="3600" dirty="0"/>
                  <a:t>in seconds)</a:t>
                </a:r>
              </a:p>
            </c:rich>
          </c:tx>
          <c:layout>
            <c:manualLayout>
              <c:xMode val="edge"/>
              <c:yMode val="edge"/>
              <c:x val="0.0138940635666174"/>
              <c:y val="0.189175544233441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294812312"/>
        <c:crosses val="autoZero"/>
        <c:crossBetween val="midCat"/>
      </c:valAx>
    </c:plotArea>
    <c:legend>
      <c:legendPos val="t"/>
      <c:layout/>
      <c:txPr>
        <a:bodyPr/>
        <a:lstStyle/>
        <a:p>
          <a:pPr>
            <a:defRPr sz="4000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scatterChart>
        <c:scatterStyle val="smoothMarker"/>
        <c:ser>
          <c:idx val="0"/>
          <c:order val="0"/>
          <c:tx>
            <c:strRef>
              <c:f>'sim.csv'!$Q$18</c:f>
              <c:strCache>
                <c:ptCount val="1"/>
                <c:pt idx="0">
                  <c:v>Spare map tasks allocated</c:v>
                </c:pt>
              </c:strCache>
            </c:strRef>
          </c:tx>
          <c:spPr>
            <a:ln w="76200" cap="rnd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chemeClr val="accent3">
                  <a:lumMod val="20000"/>
                  <a:lumOff val="80000"/>
                </a:schemeClr>
              </a:solidFill>
              <a:ln w="76200" cap="rnd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'sim.csv'!$P$19:$P$32</c:f>
              <c:numCache>
                <c:formatCode>General</c:formatCode>
                <c:ptCount val="14"/>
                <c:pt idx="0">
                  <c:v>300.0</c:v>
                </c:pt>
                <c:pt idx="1">
                  <c:v>390.0</c:v>
                </c:pt>
                <c:pt idx="2">
                  <c:v>507.0</c:v>
                </c:pt>
                <c:pt idx="3">
                  <c:v>659.0</c:v>
                </c:pt>
                <c:pt idx="4">
                  <c:v>856.0</c:v>
                </c:pt>
                <c:pt idx="5">
                  <c:v>1112.0</c:v>
                </c:pt>
                <c:pt idx="6">
                  <c:v>1445.0</c:v>
                </c:pt>
                <c:pt idx="7">
                  <c:v>1878.0</c:v>
                </c:pt>
                <c:pt idx="8">
                  <c:v>2441.0</c:v>
                </c:pt>
                <c:pt idx="9">
                  <c:v>3173.0</c:v>
                </c:pt>
                <c:pt idx="10">
                  <c:v>4124.0</c:v>
                </c:pt>
                <c:pt idx="11">
                  <c:v>5361.0</c:v>
                </c:pt>
                <c:pt idx="12">
                  <c:v>6969.0</c:v>
                </c:pt>
                <c:pt idx="13">
                  <c:v>9059.0</c:v>
                </c:pt>
              </c:numCache>
            </c:numRef>
          </c:xVal>
          <c:yVal>
            <c:numRef>
              <c:f>'sim.csv'!$Q$19:$Q$32</c:f>
              <c:numCache>
                <c:formatCode>General</c:formatCode>
                <c:ptCount val="14"/>
                <c:pt idx="0">
                  <c:v>110.0</c:v>
                </c:pt>
                <c:pt idx="1">
                  <c:v>246.0</c:v>
                </c:pt>
                <c:pt idx="2">
                  <c:v>342.0</c:v>
                </c:pt>
                <c:pt idx="3">
                  <c:v>390.0</c:v>
                </c:pt>
                <c:pt idx="4">
                  <c:v>418.0</c:v>
                </c:pt>
                <c:pt idx="5">
                  <c:v>434.0</c:v>
                </c:pt>
                <c:pt idx="6">
                  <c:v>441.0</c:v>
                </c:pt>
                <c:pt idx="7">
                  <c:v>446.0</c:v>
                </c:pt>
                <c:pt idx="8">
                  <c:v>450.0</c:v>
                </c:pt>
                <c:pt idx="9">
                  <c:v>451.0</c:v>
                </c:pt>
                <c:pt idx="10">
                  <c:v>454.0</c:v>
                </c:pt>
                <c:pt idx="11">
                  <c:v>454.0</c:v>
                </c:pt>
                <c:pt idx="12">
                  <c:v>456.0</c:v>
                </c:pt>
                <c:pt idx="13">
                  <c:v>456.0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'sim.csv'!$R$18</c:f>
              <c:strCache>
                <c:ptCount val="1"/>
                <c:pt idx="0">
                  <c:v>Spare reduce tasks allocated</c:v>
                </c:pt>
              </c:strCache>
            </c:strRef>
          </c:tx>
          <c:spPr>
            <a:ln w="76200" cap="rnd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chemeClr val="accent3"/>
              </a:solidFill>
              <a:ln w="76200" cap="rnd" cmpd="sng" algn="ctr">
                <a:solidFill>
                  <a:schemeClr val="accent3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'sim.csv'!$P$19:$P$32</c:f>
              <c:numCache>
                <c:formatCode>General</c:formatCode>
                <c:ptCount val="14"/>
                <c:pt idx="0">
                  <c:v>300.0</c:v>
                </c:pt>
                <c:pt idx="1">
                  <c:v>390.0</c:v>
                </c:pt>
                <c:pt idx="2">
                  <c:v>507.0</c:v>
                </c:pt>
                <c:pt idx="3">
                  <c:v>659.0</c:v>
                </c:pt>
                <c:pt idx="4">
                  <c:v>856.0</c:v>
                </c:pt>
                <c:pt idx="5">
                  <c:v>1112.0</c:v>
                </c:pt>
                <c:pt idx="6">
                  <c:v>1445.0</c:v>
                </c:pt>
                <c:pt idx="7">
                  <c:v>1878.0</c:v>
                </c:pt>
                <c:pt idx="8">
                  <c:v>2441.0</c:v>
                </c:pt>
                <c:pt idx="9">
                  <c:v>3173.0</c:v>
                </c:pt>
                <c:pt idx="10">
                  <c:v>4124.0</c:v>
                </c:pt>
                <c:pt idx="11">
                  <c:v>5361.0</c:v>
                </c:pt>
                <c:pt idx="12">
                  <c:v>6969.0</c:v>
                </c:pt>
                <c:pt idx="13">
                  <c:v>9059.0</c:v>
                </c:pt>
              </c:numCache>
            </c:numRef>
          </c:xVal>
          <c:yVal>
            <c:numRef>
              <c:f>'sim.csv'!$R$19:$R$32</c:f>
              <c:numCache>
                <c:formatCode>General</c:formatCode>
                <c:ptCount val="14"/>
                <c:pt idx="0">
                  <c:v>21.0</c:v>
                </c:pt>
                <c:pt idx="1">
                  <c:v>48.0</c:v>
                </c:pt>
                <c:pt idx="2">
                  <c:v>67.0</c:v>
                </c:pt>
                <c:pt idx="3">
                  <c:v>76.0</c:v>
                </c:pt>
                <c:pt idx="4">
                  <c:v>81.0</c:v>
                </c:pt>
                <c:pt idx="5">
                  <c:v>83.0</c:v>
                </c:pt>
                <c:pt idx="6">
                  <c:v>84.0</c:v>
                </c:pt>
                <c:pt idx="7">
                  <c:v>85.0</c:v>
                </c:pt>
                <c:pt idx="8">
                  <c:v>85.0</c:v>
                </c:pt>
                <c:pt idx="9">
                  <c:v>85.0</c:v>
                </c:pt>
                <c:pt idx="10">
                  <c:v>86.0</c:v>
                </c:pt>
                <c:pt idx="11">
                  <c:v>86.0</c:v>
                </c:pt>
                <c:pt idx="12">
                  <c:v>86.0</c:v>
                </c:pt>
                <c:pt idx="13">
                  <c:v>86.0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'sim.csv'!$S$18</c:f>
              <c:strCache>
                <c:ptCount val="1"/>
                <c:pt idx="0">
                  <c:v>Spare map tasks cancelled</c:v>
                </c:pt>
              </c:strCache>
            </c:strRef>
          </c:tx>
          <c:spPr>
            <a:ln w="76200" cap="rnd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chemeClr val="accent6"/>
              </a:solidFill>
              <a:ln w="76200" cap="rnd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'sim.csv'!$P$19:$P$32</c:f>
              <c:numCache>
                <c:formatCode>General</c:formatCode>
                <c:ptCount val="14"/>
                <c:pt idx="0">
                  <c:v>300.0</c:v>
                </c:pt>
                <c:pt idx="1">
                  <c:v>390.0</c:v>
                </c:pt>
                <c:pt idx="2">
                  <c:v>507.0</c:v>
                </c:pt>
                <c:pt idx="3">
                  <c:v>659.0</c:v>
                </c:pt>
                <c:pt idx="4">
                  <c:v>856.0</c:v>
                </c:pt>
                <c:pt idx="5">
                  <c:v>1112.0</c:v>
                </c:pt>
                <c:pt idx="6">
                  <c:v>1445.0</c:v>
                </c:pt>
                <c:pt idx="7">
                  <c:v>1878.0</c:v>
                </c:pt>
                <c:pt idx="8">
                  <c:v>2441.0</c:v>
                </c:pt>
                <c:pt idx="9">
                  <c:v>3173.0</c:v>
                </c:pt>
                <c:pt idx="10">
                  <c:v>4124.0</c:v>
                </c:pt>
                <c:pt idx="11">
                  <c:v>5361.0</c:v>
                </c:pt>
                <c:pt idx="12">
                  <c:v>6969.0</c:v>
                </c:pt>
                <c:pt idx="13">
                  <c:v>9059.0</c:v>
                </c:pt>
              </c:numCache>
            </c:numRef>
          </c:xVal>
          <c:yVal>
            <c:numRef>
              <c:f>'sim.csv'!$S$19:$S$32</c:f>
              <c:numCache>
                <c:formatCode>General</c:formatCode>
                <c:ptCount val="14"/>
                <c:pt idx="0">
                  <c:v>4.0</c:v>
                </c:pt>
                <c:pt idx="1">
                  <c:v>6.0</c:v>
                </c:pt>
                <c:pt idx="2">
                  <c:v>7.0</c:v>
                </c:pt>
                <c:pt idx="3">
                  <c:v>5.0</c:v>
                </c:pt>
                <c:pt idx="4">
                  <c:v>4.0</c:v>
                </c:pt>
                <c:pt idx="5">
                  <c:v>3.0</c:v>
                </c:pt>
                <c:pt idx="6">
                  <c:v>2.0</c:v>
                </c:pt>
                <c:pt idx="7">
                  <c:v>2.0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</c:numCache>
            </c:numRef>
          </c:yVal>
          <c:smooth val="1"/>
        </c:ser>
        <c:axId val="296480600"/>
        <c:axId val="296504744"/>
      </c:scatterChart>
      <c:valAx>
        <c:axId val="296480600"/>
        <c:scaling>
          <c:logBase val="10.0"/>
          <c:orientation val="minMax"/>
          <c:min val="300.0"/>
        </c:scaling>
        <c:axPos val="b"/>
        <c:title>
          <c:tx>
            <c:rich>
              <a:bodyPr/>
              <a:lstStyle/>
              <a:p>
                <a:pPr>
                  <a:defRPr sz="3600"/>
                </a:pPr>
                <a:r>
                  <a:rPr lang="en-US" sz="3600" dirty="0"/>
                  <a:t>Mean inter-arrival time</a:t>
                </a:r>
                <a:r>
                  <a:rPr lang="en-US" sz="3600" dirty="0" smtClean="0"/>
                  <a:t> </a:t>
                </a:r>
              </a:p>
              <a:p>
                <a:pPr>
                  <a:defRPr sz="3600"/>
                </a:pPr>
                <a:r>
                  <a:rPr lang="en-US" sz="3600" dirty="0" smtClean="0"/>
                  <a:t>(</a:t>
                </a:r>
                <a:r>
                  <a:rPr lang="en-US" sz="3600" dirty="0"/>
                  <a:t>in </a:t>
                </a:r>
                <a:r>
                  <a:rPr lang="en-US" sz="3600" dirty="0" smtClean="0"/>
                  <a:t>seconds</a:t>
                </a:r>
                <a:r>
                  <a:rPr lang="en-US" sz="3600" dirty="0"/>
                  <a:t>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3600"/>
            </a:pPr>
            <a:endParaRPr lang="en-US"/>
          </a:p>
        </c:txPr>
        <c:crossAx val="296504744"/>
        <c:crosses val="autoZero"/>
        <c:crossBetween val="midCat"/>
      </c:valAx>
      <c:valAx>
        <c:axId val="296504744"/>
        <c:scaling>
          <c:orientation val="minMax"/>
          <c:min val="0.0"/>
        </c:scaling>
        <c:axPos val="l"/>
        <c:majorGridlines/>
        <c:title>
          <c:tx>
            <c:rich>
              <a:bodyPr/>
              <a:lstStyle/>
              <a:p>
                <a:pPr>
                  <a:defRPr sz="3600"/>
                </a:pPr>
                <a:r>
                  <a:rPr lang="en-US" sz="3600"/>
                  <a:t>Number of tasks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3200"/>
            </a:pPr>
            <a:endParaRPr lang="en-US"/>
          </a:p>
        </c:txPr>
        <c:crossAx val="296480600"/>
        <c:crosses val="autoZero"/>
        <c:crossBetween val="midCat"/>
      </c:valAx>
    </c:plotArea>
    <c:legend>
      <c:legendPos val="t"/>
      <c:layout/>
      <c:txPr>
        <a:bodyPr/>
        <a:lstStyle/>
        <a:p>
          <a:pPr>
            <a:defRPr sz="3600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scatterChart>
        <c:scatterStyle val="smoothMarker"/>
        <c:ser>
          <c:idx val="0"/>
          <c:order val="0"/>
          <c:tx>
            <c:strRef>
              <c:f>'sim.csv'!$G$18</c:f>
              <c:strCache>
                <c:ptCount val="1"/>
                <c:pt idx="0">
                  <c:v>EDF</c:v>
                </c:pt>
              </c:strCache>
            </c:strRef>
          </c:tx>
          <c:spPr>
            <a:ln w="76200" cap="rnd" cmpd="sng" algn="ctr">
              <a:solidFill>
                <a:srgbClr val="F0AD00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chemeClr val="accent1">
                  <a:lumMod val="20000"/>
                  <a:lumOff val="80000"/>
                </a:schemeClr>
              </a:solidFill>
              <a:ln w="76200" cap="rnd" cmpd="sng" algn="ctr">
                <a:solidFill>
                  <a:srgbClr val="F0AD00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'sim.csv'!$F$19:$F$32</c:f>
              <c:numCache>
                <c:formatCode>General</c:formatCode>
                <c:ptCount val="14"/>
                <c:pt idx="0">
                  <c:v>300.0</c:v>
                </c:pt>
                <c:pt idx="1">
                  <c:v>390.0</c:v>
                </c:pt>
                <c:pt idx="2">
                  <c:v>507.0</c:v>
                </c:pt>
                <c:pt idx="3">
                  <c:v>659.0</c:v>
                </c:pt>
                <c:pt idx="4">
                  <c:v>856.0</c:v>
                </c:pt>
                <c:pt idx="5">
                  <c:v>1112.0</c:v>
                </c:pt>
                <c:pt idx="6">
                  <c:v>1445.0</c:v>
                </c:pt>
                <c:pt idx="7">
                  <c:v>1878.0</c:v>
                </c:pt>
                <c:pt idx="8">
                  <c:v>2441.0</c:v>
                </c:pt>
                <c:pt idx="9">
                  <c:v>3173.0</c:v>
                </c:pt>
                <c:pt idx="10">
                  <c:v>4124.0</c:v>
                </c:pt>
                <c:pt idx="11">
                  <c:v>5361.0</c:v>
                </c:pt>
                <c:pt idx="12">
                  <c:v>6969.0</c:v>
                </c:pt>
                <c:pt idx="13">
                  <c:v>9059.0</c:v>
                </c:pt>
              </c:numCache>
            </c:numRef>
          </c:xVal>
          <c:yVal>
            <c:numRef>
              <c:f>'sim.csv'!$G$19:$G$32</c:f>
              <c:numCache>
                <c:formatCode>General</c:formatCode>
                <c:ptCount val="14"/>
                <c:pt idx="0">
                  <c:v>60.95238095</c:v>
                </c:pt>
                <c:pt idx="1">
                  <c:v>38.45238095</c:v>
                </c:pt>
                <c:pt idx="2">
                  <c:v>23.89880952</c:v>
                </c:pt>
                <c:pt idx="3">
                  <c:v>17.56944444</c:v>
                </c:pt>
                <c:pt idx="4">
                  <c:v>12.4702381</c:v>
                </c:pt>
                <c:pt idx="5">
                  <c:v>9.553571429</c:v>
                </c:pt>
                <c:pt idx="6">
                  <c:v>6.527777777999995</c:v>
                </c:pt>
                <c:pt idx="7">
                  <c:v>5.327380951999995</c:v>
                </c:pt>
                <c:pt idx="8">
                  <c:v>3.829365079</c:v>
                </c:pt>
                <c:pt idx="9">
                  <c:v>3.055555556</c:v>
                </c:pt>
                <c:pt idx="10">
                  <c:v>2.132936508</c:v>
                </c:pt>
                <c:pt idx="11">
                  <c:v>1.795634921</c:v>
                </c:pt>
                <c:pt idx="12">
                  <c:v>1.25</c:v>
                </c:pt>
                <c:pt idx="13">
                  <c:v>0.982142857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'sim.csv'!$H$18</c:f>
              <c:strCache>
                <c:ptCount val="1"/>
                <c:pt idx="0">
                  <c:v>Min-EDF</c:v>
                </c:pt>
              </c:strCache>
            </c:strRef>
          </c:tx>
          <c:spPr>
            <a:ln w="76200" cap="rnd" cmpd="sng" algn="ctr">
              <a:solidFill>
                <a:srgbClr val="60B5CC"/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rgbClr val="DFF0F5"/>
              </a:solidFill>
              <a:ln w="76200" cap="rnd" cmpd="sng" algn="ctr">
                <a:solidFill>
                  <a:srgbClr val="60B5CC"/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'sim.csv'!$F$19:$F$32</c:f>
              <c:numCache>
                <c:formatCode>General</c:formatCode>
                <c:ptCount val="14"/>
                <c:pt idx="0">
                  <c:v>300.0</c:v>
                </c:pt>
                <c:pt idx="1">
                  <c:v>390.0</c:v>
                </c:pt>
                <c:pt idx="2">
                  <c:v>507.0</c:v>
                </c:pt>
                <c:pt idx="3">
                  <c:v>659.0</c:v>
                </c:pt>
                <c:pt idx="4">
                  <c:v>856.0</c:v>
                </c:pt>
                <c:pt idx="5">
                  <c:v>1112.0</c:v>
                </c:pt>
                <c:pt idx="6">
                  <c:v>1445.0</c:v>
                </c:pt>
                <c:pt idx="7">
                  <c:v>1878.0</c:v>
                </c:pt>
                <c:pt idx="8">
                  <c:v>2441.0</c:v>
                </c:pt>
                <c:pt idx="9">
                  <c:v>3173.0</c:v>
                </c:pt>
                <c:pt idx="10">
                  <c:v>4124.0</c:v>
                </c:pt>
                <c:pt idx="11">
                  <c:v>5361.0</c:v>
                </c:pt>
                <c:pt idx="12">
                  <c:v>6969.0</c:v>
                </c:pt>
                <c:pt idx="13">
                  <c:v>9059.0</c:v>
                </c:pt>
              </c:numCache>
            </c:numRef>
          </c:xVal>
          <c:yVal>
            <c:numRef>
              <c:f>'sim.csv'!$H$19:$H$32</c:f>
              <c:numCache>
                <c:formatCode>General</c:formatCode>
                <c:ptCount val="14"/>
                <c:pt idx="0">
                  <c:v>57.78769841</c:v>
                </c:pt>
                <c:pt idx="1">
                  <c:v>27.77777778</c:v>
                </c:pt>
                <c:pt idx="2">
                  <c:v>11.20039683</c:v>
                </c:pt>
                <c:pt idx="3">
                  <c:v>6.349206349</c:v>
                </c:pt>
                <c:pt idx="4">
                  <c:v>3.432539682999999</c:v>
                </c:pt>
                <c:pt idx="5">
                  <c:v>1.676587302</c:v>
                </c:pt>
                <c:pt idx="6">
                  <c:v>0.892857143</c:v>
                </c:pt>
                <c:pt idx="7">
                  <c:v>0.724206349</c:v>
                </c:pt>
                <c:pt idx="8">
                  <c:v>0.327380952</c:v>
                </c:pt>
                <c:pt idx="9">
                  <c:v>0.287698413</c:v>
                </c:pt>
                <c:pt idx="10">
                  <c:v>0.109126984</c:v>
                </c:pt>
                <c:pt idx="11">
                  <c:v>0.079365079</c:v>
                </c:pt>
                <c:pt idx="12">
                  <c:v>0.05952381</c:v>
                </c:pt>
                <c:pt idx="13">
                  <c:v>0.079365079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'sim.csv'!$I$18</c:f>
              <c:strCache>
                <c:ptCount val="1"/>
                <c:pt idx="0">
                  <c:v>MinEDF-WC</c:v>
                </c:pt>
              </c:strCache>
            </c:strRef>
          </c:tx>
          <c:spPr>
            <a:ln w="76200" cap="rnd" cmpd="sng" algn="ctr">
              <a:solidFill>
                <a:srgbClr val="E66C7D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</c:spPr>
          <c:marker>
            <c:spPr>
              <a:solidFill>
                <a:schemeClr val="accent3"/>
              </a:solidFill>
              <a:ln w="76200" cap="rnd" cmpd="sng" algn="ctr">
                <a:solidFill>
                  <a:srgbClr val="E66C7D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c:spPr>
          </c:marker>
          <c:xVal>
            <c:numRef>
              <c:f>'sim.csv'!$F$19:$F$32</c:f>
              <c:numCache>
                <c:formatCode>General</c:formatCode>
                <c:ptCount val="14"/>
                <c:pt idx="0">
                  <c:v>300.0</c:v>
                </c:pt>
                <c:pt idx="1">
                  <c:v>390.0</c:v>
                </c:pt>
                <c:pt idx="2">
                  <c:v>507.0</c:v>
                </c:pt>
                <c:pt idx="3">
                  <c:v>659.0</c:v>
                </c:pt>
                <c:pt idx="4">
                  <c:v>856.0</c:v>
                </c:pt>
                <c:pt idx="5">
                  <c:v>1112.0</c:v>
                </c:pt>
                <c:pt idx="6">
                  <c:v>1445.0</c:v>
                </c:pt>
                <c:pt idx="7">
                  <c:v>1878.0</c:v>
                </c:pt>
                <c:pt idx="8">
                  <c:v>2441.0</c:v>
                </c:pt>
                <c:pt idx="9">
                  <c:v>3173.0</c:v>
                </c:pt>
                <c:pt idx="10">
                  <c:v>4124.0</c:v>
                </c:pt>
                <c:pt idx="11">
                  <c:v>5361.0</c:v>
                </c:pt>
                <c:pt idx="12">
                  <c:v>6969.0</c:v>
                </c:pt>
                <c:pt idx="13">
                  <c:v>9059.0</c:v>
                </c:pt>
              </c:numCache>
            </c:numRef>
          </c:xVal>
          <c:yVal>
            <c:numRef>
              <c:f>'sim.csv'!$I$19:$I$32</c:f>
              <c:numCache>
                <c:formatCode>General</c:formatCode>
                <c:ptCount val="14"/>
                <c:pt idx="0">
                  <c:v>54.72222222</c:v>
                </c:pt>
                <c:pt idx="1">
                  <c:v>22.0734127</c:v>
                </c:pt>
                <c:pt idx="2">
                  <c:v>6.21031746</c:v>
                </c:pt>
                <c:pt idx="3">
                  <c:v>2.966269841</c:v>
                </c:pt>
                <c:pt idx="4">
                  <c:v>1.23015873</c:v>
                </c:pt>
                <c:pt idx="5">
                  <c:v>0.555555556</c:v>
                </c:pt>
                <c:pt idx="6">
                  <c:v>0.297619048</c:v>
                </c:pt>
                <c:pt idx="7">
                  <c:v>0.386904762</c:v>
                </c:pt>
                <c:pt idx="8">
                  <c:v>0.148809524</c:v>
                </c:pt>
                <c:pt idx="9">
                  <c:v>0.178571429</c:v>
                </c:pt>
                <c:pt idx="10">
                  <c:v>0.029761905</c:v>
                </c:pt>
                <c:pt idx="11">
                  <c:v>0.069444444</c:v>
                </c:pt>
                <c:pt idx="12">
                  <c:v>0.05952381</c:v>
                </c:pt>
                <c:pt idx="13">
                  <c:v>0.049603175</c:v>
                </c:pt>
              </c:numCache>
            </c:numRef>
          </c:yVal>
          <c:smooth val="1"/>
        </c:ser>
        <c:axId val="296529848"/>
        <c:axId val="296554552"/>
      </c:scatterChart>
      <c:valAx>
        <c:axId val="296529848"/>
        <c:scaling>
          <c:logBase val="10.0"/>
          <c:orientation val="minMax"/>
          <c:min val="300.0"/>
        </c:scaling>
        <c:axPos val="b"/>
        <c:title>
          <c:tx>
            <c:rich>
              <a:bodyPr/>
              <a:lstStyle/>
              <a:p>
                <a:pPr>
                  <a:defRPr sz="3600"/>
                </a:pPr>
                <a:r>
                  <a:rPr lang="en-US" sz="3600" dirty="0"/>
                  <a:t>Mean inter-arrival time</a:t>
                </a:r>
                <a:r>
                  <a:rPr lang="en-US" sz="3600" dirty="0" smtClean="0"/>
                  <a:t> </a:t>
                </a:r>
              </a:p>
              <a:p>
                <a:pPr>
                  <a:defRPr sz="3600"/>
                </a:pPr>
                <a:r>
                  <a:rPr lang="en-US" sz="3600" dirty="0" smtClean="0"/>
                  <a:t>(</a:t>
                </a:r>
                <a:r>
                  <a:rPr lang="en-US" sz="3600" dirty="0"/>
                  <a:t>in seconds)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3200"/>
            </a:pPr>
            <a:endParaRPr lang="en-US"/>
          </a:p>
        </c:txPr>
        <c:crossAx val="296554552"/>
        <c:crosses val="autoZero"/>
        <c:crossBetween val="midCat"/>
      </c:valAx>
      <c:valAx>
        <c:axId val="29655455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4000"/>
                </a:pPr>
                <a:r>
                  <a:rPr lang="en-US" sz="4000" dirty="0"/>
                  <a:t>% of </a:t>
                </a:r>
                <a:r>
                  <a:rPr lang="en-US" sz="3600" dirty="0" smtClean="0"/>
                  <a:t>missed deadline</a:t>
                </a:r>
                <a:r>
                  <a:rPr lang="en-US" sz="4000" dirty="0" smtClean="0"/>
                  <a:t> </a:t>
                </a:r>
                <a:r>
                  <a:rPr lang="en-US" sz="4000" dirty="0"/>
                  <a:t>jobs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3200"/>
            </a:pPr>
            <a:endParaRPr lang="en-US"/>
          </a:p>
        </c:txPr>
        <c:crossAx val="296529848"/>
        <c:crosses val="autoZero"/>
        <c:crossBetween val="midCat"/>
      </c:valAx>
    </c:plotArea>
    <c:legend>
      <c:legendPos val="t"/>
      <c:layout/>
      <c:txPr>
        <a:bodyPr/>
        <a:lstStyle/>
        <a:p>
          <a:pPr>
            <a:defRPr sz="4000"/>
          </a:pPr>
          <a:endParaRPr lang="en-US"/>
        </a:p>
      </c:txPr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D4E261-904B-C248-8232-32F33F6E9B77}" type="doc">
      <dgm:prSet loTypeId="urn:microsoft.com/office/officeart/2005/8/layout/lProcess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C4736FB-B27B-1348-80B0-9CDDF96199B3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rgbClr val="000090"/>
            </a:gs>
            <a:gs pos="55000">
              <a:srgbClr val="0168E0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0"/>
        </a:gradFill>
      </dgm:spPr>
      <dgm:t>
        <a:bodyPr/>
        <a:lstStyle/>
        <a:p>
          <a:r>
            <a:rPr lang="en-US" sz="4000" b="1" dirty="0" smtClean="0"/>
            <a:t>Map Stage</a:t>
          </a:r>
          <a:endParaRPr lang="en-US" sz="2800" b="1" dirty="0"/>
        </a:p>
      </dgm:t>
    </dgm:pt>
    <dgm:pt modelId="{2298C101-0378-3E42-9F88-AA569B0DC47A}" type="parTrans" cxnId="{052D86C9-01F1-3A42-987F-937ED1318A92}">
      <dgm:prSet/>
      <dgm:spPr/>
      <dgm:t>
        <a:bodyPr/>
        <a:lstStyle/>
        <a:p>
          <a:endParaRPr lang="en-US" sz="2000"/>
        </a:p>
      </dgm:t>
    </dgm:pt>
    <dgm:pt modelId="{FCEEB63E-9DF1-FF40-B172-EA7044FC7BB5}" type="sibTrans" cxnId="{052D86C9-01F1-3A42-987F-937ED1318A92}">
      <dgm:prSet/>
      <dgm:spPr/>
      <dgm:t>
        <a:bodyPr/>
        <a:lstStyle/>
        <a:p>
          <a:endParaRPr lang="en-US" sz="2000"/>
        </a:p>
      </dgm:t>
    </dgm:pt>
    <dgm:pt modelId="{3878BD31-D939-7C48-AF3B-5BC79D98B631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dirty="0" smtClean="0"/>
            <a:t>Map (</a:t>
          </a:r>
          <a:r>
            <a:rPr lang="en-US" sz="3200" baseline="0" dirty="0" err="1" smtClean="0"/>
            <a:t>avg</a:t>
          </a:r>
          <a:r>
            <a:rPr lang="en-US" sz="3200" baseline="0" dirty="0" err="1" smtClean="0"/>
            <a:t>,max</a:t>
          </a:r>
          <a:r>
            <a:rPr lang="en-US" sz="3200" baseline="0" dirty="0" smtClean="0"/>
            <a:t>)</a:t>
          </a:r>
          <a:endParaRPr lang="en-US" sz="3200" baseline="0" dirty="0"/>
        </a:p>
      </dgm:t>
    </dgm:pt>
    <dgm:pt modelId="{258182F4-D209-E048-B583-33EE10443E38}" type="parTrans" cxnId="{05EAA15D-C23E-3148-B4EE-1EAEF4CB5435}">
      <dgm:prSet/>
      <dgm:spPr/>
      <dgm:t>
        <a:bodyPr/>
        <a:lstStyle/>
        <a:p>
          <a:endParaRPr lang="en-US" sz="2000"/>
        </a:p>
      </dgm:t>
    </dgm:pt>
    <dgm:pt modelId="{A38A8802-67FE-7B41-A0B1-368232275107}" type="sibTrans" cxnId="{05EAA15D-C23E-3148-B4EE-1EAEF4CB5435}">
      <dgm:prSet/>
      <dgm:spPr/>
      <dgm:t>
        <a:bodyPr/>
        <a:lstStyle/>
        <a:p>
          <a:endParaRPr lang="en-US" sz="2000"/>
        </a:p>
      </dgm:t>
    </dgm:pt>
    <dgm:pt modelId="{FAC62E9E-2DC5-7247-8B5F-580D37ABBEC2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rgbClr val="800000"/>
            </a:gs>
            <a:gs pos="55000">
              <a:schemeClr val="accent3">
                <a:lumMod val="60000"/>
                <a:lumOff val="40000"/>
              </a:schemeClr>
            </a:gs>
            <a:gs pos="100000">
              <a:schemeClr val="bg1"/>
            </a:gs>
          </a:gsLst>
        </a:gradFill>
      </dgm:spPr>
      <dgm:t>
        <a:bodyPr/>
        <a:lstStyle/>
        <a:p>
          <a:r>
            <a:rPr lang="en-US" sz="4000" b="1" dirty="0" smtClean="0"/>
            <a:t>Reduce Stage</a:t>
          </a:r>
          <a:endParaRPr lang="en-US" sz="4000" b="1" dirty="0"/>
        </a:p>
      </dgm:t>
    </dgm:pt>
    <dgm:pt modelId="{1D51CD72-EE76-6B45-AE0F-AC48DBF94F9A}" type="parTrans" cxnId="{998D3BF3-8EC4-B048-8B02-B5A2FBA17BD6}">
      <dgm:prSet/>
      <dgm:spPr/>
      <dgm:t>
        <a:bodyPr/>
        <a:lstStyle/>
        <a:p>
          <a:endParaRPr lang="en-US" sz="2000"/>
        </a:p>
      </dgm:t>
    </dgm:pt>
    <dgm:pt modelId="{20F3FE57-1373-8E45-AFCA-305AABFD2204}" type="sibTrans" cxnId="{998D3BF3-8EC4-B048-8B02-B5A2FBA17BD6}">
      <dgm:prSet/>
      <dgm:spPr/>
      <dgm:t>
        <a:bodyPr/>
        <a:lstStyle/>
        <a:p>
          <a:endParaRPr lang="en-US" sz="2000"/>
        </a:p>
      </dgm:t>
    </dgm:pt>
    <dgm:pt modelId="{2DE772ED-EAAC-7846-9D92-BB2EF554E7F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dirty="0" smtClean="0"/>
            <a:t>Shuffle </a:t>
          </a:r>
          <a:r>
            <a:rPr lang="en-US" sz="3200" baseline="0" dirty="0" smtClean="0"/>
            <a:t>(</a:t>
          </a:r>
          <a:r>
            <a:rPr lang="en-US" sz="3200" baseline="0" dirty="0" err="1" smtClean="0"/>
            <a:t>avg,max</a:t>
          </a:r>
          <a:r>
            <a:rPr lang="en-US" sz="3200" baseline="0" dirty="0" smtClean="0"/>
            <a:t>)</a:t>
          </a:r>
          <a:endParaRPr lang="en-US" sz="2000" baseline="0" dirty="0"/>
        </a:p>
      </dgm:t>
    </dgm:pt>
    <dgm:pt modelId="{7B3926BF-9EE9-AC4C-A480-A3B803FF46BB}" type="parTrans" cxnId="{AAEF4A68-4559-554B-87F8-B7E80415EE27}">
      <dgm:prSet/>
      <dgm:spPr/>
      <dgm:t>
        <a:bodyPr/>
        <a:lstStyle/>
        <a:p>
          <a:endParaRPr lang="en-US" sz="2000"/>
        </a:p>
      </dgm:t>
    </dgm:pt>
    <dgm:pt modelId="{F2F5EE69-C53F-B145-88F0-AB3C7A604292}" type="sibTrans" cxnId="{AAEF4A68-4559-554B-87F8-B7E80415EE27}">
      <dgm:prSet/>
      <dgm:spPr/>
      <dgm:t>
        <a:bodyPr/>
        <a:lstStyle/>
        <a:p>
          <a:endParaRPr lang="en-US" sz="2000"/>
        </a:p>
      </dgm:t>
    </dgm:pt>
    <dgm:pt modelId="{1581A35A-C9D3-984A-8A56-E1414302A02A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dirty="0" err="1" smtClean="0"/>
            <a:t>AvgInputSize</a:t>
          </a:r>
          <a:endParaRPr lang="en-US" sz="3200" dirty="0"/>
        </a:p>
      </dgm:t>
    </dgm:pt>
    <dgm:pt modelId="{398D69E0-7CE9-1945-B2AC-3B81F56DA906}" type="parTrans" cxnId="{313588B8-DEE9-BA4C-A016-EB728CDD21B7}">
      <dgm:prSet/>
      <dgm:spPr/>
      <dgm:t>
        <a:bodyPr/>
        <a:lstStyle/>
        <a:p>
          <a:endParaRPr lang="en-US" sz="2000"/>
        </a:p>
      </dgm:t>
    </dgm:pt>
    <dgm:pt modelId="{493FDB0D-2650-5B4E-B289-CDEC569904BE}" type="sibTrans" cxnId="{313588B8-DEE9-BA4C-A016-EB728CDD21B7}">
      <dgm:prSet/>
      <dgm:spPr/>
      <dgm:t>
        <a:bodyPr/>
        <a:lstStyle/>
        <a:p>
          <a:endParaRPr lang="en-US" sz="2000"/>
        </a:p>
      </dgm:t>
    </dgm:pt>
    <dgm:pt modelId="{332D078A-B68C-674A-9669-D2F96B77EACE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dirty="0" smtClean="0"/>
            <a:t>Selectivity</a:t>
          </a:r>
          <a:endParaRPr lang="en-US" sz="3200" dirty="0"/>
        </a:p>
      </dgm:t>
    </dgm:pt>
    <dgm:pt modelId="{70D6B42D-C79F-0746-8A40-111A223CA7B5}" type="parTrans" cxnId="{E32E125A-4637-7E46-B37F-3A8C518D428C}">
      <dgm:prSet/>
      <dgm:spPr/>
      <dgm:t>
        <a:bodyPr/>
        <a:lstStyle/>
        <a:p>
          <a:endParaRPr lang="en-US" sz="2000"/>
        </a:p>
      </dgm:t>
    </dgm:pt>
    <dgm:pt modelId="{9234711A-D67F-F242-B5AB-FC757AE45CC9}" type="sibTrans" cxnId="{E32E125A-4637-7E46-B37F-3A8C518D428C}">
      <dgm:prSet/>
      <dgm:spPr/>
      <dgm:t>
        <a:bodyPr/>
        <a:lstStyle/>
        <a:p>
          <a:endParaRPr lang="en-US" sz="2000"/>
        </a:p>
      </dgm:t>
    </dgm:pt>
    <dgm:pt modelId="{9D999FFC-B274-674C-BC04-5384CAB78629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baseline="0" dirty="0" smtClean="0"/>
            <a:t>Reduce (</a:t>
          </a:r>
          <a:r>
            <a:rPr lang="en-US" sz="3200" baseline="0" dirty="0" err="1" smtClean="0"/>
            <a:t>avg,max</a:t>
          </a:r>
          <a:r>
            <a:rPr lang="en-US" sz="3200" baseline="0" dirty="0" smtClean="0"/>
            <a:t>)</a:t>
          </a:r>
          <a:endParaRPr lang="en-US" sz="3200" baseline="0" dirty="0"/>
        </a:p>
      </dgm:t>
    </dgm:pt>
    <dgm:pt modelId="{29971204-4715-FA44-A4F7-13B63F75B771}" type="parTrans" cxnId="{75F7CD2D-AE91-8540-98B3-E9DD2D6BD797}">
      <dgm:prSet/>
      <dgm:spPr/>
      <dgm:t>
        <a:bodyPr/>
        <a:lstStyle/>
        <a:p>
          <a:endParaRPr lang="en-US" sz="2000"/>
        </a:p>
      </dgm:t>
    </dgm:pt>
    <dgm:pt modelId="{939B5CBA-DA37-A041-8D20-C90D09334583}" type="sibTrans" cxnId="{75F7CD2D-AE91-8540-98B3-E9DD2D6BD797}">
      <dgm:prSet/>
      <dgm:spPr/>
      <dgm:t>
        <a:bodyPr/>
        <a:lstStyle/>
        <a:p>
          <a:endParaRPr lang="en-US" sz="2000"/>
        </a:p>
      </dgm:t>
    </dgm:pt>
    <dgm:pt modelId="{3C3BFA5D-6E39-124D-857B-A6AE8848EF7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dirty="0" smtClean="0"/>
            <a:t>Selectivity</a:t>
          </a:r>
          <a:endParaRPr lang="en-US" sz="3200" dirty="0"/>
        </a:p>
      </dgm:t>
    </dgm:pt>
    <dgm:pt modelId="{86BFC689-5DF8-324B-A61A-1C633BDB8A89}" type="parTrans" cxnId="{677B82D9-5DEA-7545-8E7B-0ACE15C54FEE}">
      <dgm:prSet/>
      <dgm:spPr/>
      <dgm:t>
        <a:bodyPr/>
        <a:lstStyle/>
        <a:p>
          <a:endParaRPr lang="en-US" sz="2000"/>
        </a:p>
      </dgm:t>
    </dgm:pt>
    <dgm:pt modelId="{00C8C727-1EF2-E04D-A3BF-AEEA69630D25}" type="sibTrans" cxnId="{677B82D9-5DEA-7545-8E7B-0ACE15C54FEE}">
      <dgm:prSet/>
      <dgm:spPr/>
      <dgm:t>
        <a:bodyPr/>
        <a:lstStyle/>
        <a:p>
          <a:endParaRPr lang="en-US" sz="2000"/>
        </a:p>
      </dgm:t>
    </dgm:pt>
    <dgm:pt modelId="{D1D3A283-6DC3-254A-8B26-353A5418AFA4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dirty="0" err="1" smtClean="0"/>
            <a:t>AvgInputSize</a:t>
          </a:r>
          <a:endParaRPr lang="en-US" sz="3200" dirty="0"/>
        </a:p>
      </dgm:t>
    </dgm:pt>
    <dgm:pt modelId="{C68D1DD6-4B64-1041-90BB-ED67F4EA6024}" type="parTrans" cxnId="{45147274-1D04-6F4D-9351-36DFBAC1BDFD}">
      <dgm:prSet/>
      <dgm:spPr/>
      <dgm:t>
        <a:bodyPr/>
        <a:lstStyle/>
        <a:p>
          <a:endParaRPr lang="en-US" sz="2000"/>
        </a:p>
      </dgm:t>
    </dgm:pt>
    <dgm:pt modelId="{FC449165-5E16-454E-87C3-6DEDDC268562}" type="sibTrans" cxnId="{45147274-1D04-6F4D-9351-36DFBAC1BDFD}">
      <dgm:prSet/>
      <dgm:spPr/>
      <dgm:t>
        <a:bodyPr/>
        <a:lstStyle/>
        <a:p>
          <a:endParaRPr lang="en-US" sz="2000"/>
        </a:p>
      </dgm:t>
    </dgm:pt>
    <dgm:pt modelId="{291FD072-7DC2-6A4E-A0A9-6733F5970D54}" type="pres">
      <dgm:prSet presAssocID="{CCD4E261-904B-C248-8232-32F33F6E9B7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DBA9E2-B52E-3D4C-8EEE-4657CF401B0E}" type="pres">
      <dgm:prSet presAssocID="{7C4736FB-B27B-1348-80B0-9CDDF96199B3}" presName="compNode" presStyleCnt="0"/>
      <dgm:spPr/>
      <dgm:t>
        <a:bodyPr/>
        <a:lstStyle/>
        <a:p>
          <a:endParaRPr lang="en-US"/>
        </a:p>
      </dgm:t>
    </dgm:pt>
    <dgm:pt modelId="{E85D4A8A-16BA-6D40-A3E1-037DDDDBE3E5}" type="pres">
      <dgm:prSet presAssocID="{7C4736FB-B27B-1348-80B0-9CDDF96199B3}" presName="aNode" presStyleLbl="bgShp" presStyleIdx="0" presStyleCnt="2" custScaleX="96864" custScaleY="93000" custLinFactNeighborY="3907"/>
      <dgm:spPr/>
      <dgm:t>
        <a:bodyPr/>
        <a:lstStyle/>
        <a:p>
          <a:endParaRPr lang="en-US"/>
        </a:p>
      </dgm:t>
    </dgm:pt>
    <dgm:pt modelId="{67A7C825-F1EE-7D4B-B930-B15685A1B5C1}" type="pres">
      <dgm:prSet presAssocID="{7C4736FB-B27B-1348-80B0-9CDDF96199B3}" presName="textNode" presStyleLbl="bgShp" presStyleIdx="0" presStyleCnt="2"/>
      <dgm:spPr/>
      <dgm:t>
        <a:bodyPr/>
        <a:lstStyle/>
        <a:p>
          <a:endParaRPr lang="en-US"/>
        </a:p>
      </dgm:t>
    </dgm:pt>
    <dgm:pt modelId="{B6B90AED-BCAE-1940-8BCB-CEEAD8F12155}" type="pres">
      <dgm:prSet presAssocID="{7C4736FB-B27B-1348-80B0-9CDDF96199B3}" presName="compChildNode" presStyleCnt="0"/>
      <dgm:spPr/>
      <dgm:t>
        <a:bodyPr/>
        <a:lstStyle/>
        <a:p>
          <a:endParaRPr lang="en-US"/>
        </a:p>
      </dgm:t>
    </dgm:pt>
    <dgm:pt modelId="{BBB72F3F-9C7F-6542-A292-E8C47F8778F1}" type="pres">
      <dgm:prSet presAssocID="{7C4736FB-B27B-1348-80B0-9CDDF96199B3}" presName="theInnerList" presStyleCnt="0"/>
      <dgm:spPr/>
      <dgm:t>
        <a:bodyPr/>
        <a:lstStyle/>
        <a:p>
          <a:endParaRPr lang="en-US"/>
        </a:p>
      </dgm:t>
    </dgm:pt>
    <dgm:pt modelId="{F1B3D48C-C6AD-7B44-A504-DD090876D0F8}" type="pres">
      <dgm:prSet presAssocID="{3878BD31-D939-7C48-AF3B-5BC79D98B631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20C02-EAA0-8C4E-A74D-A9F377ADAB1A}" type="pres">
      <dgm:prSet presAssocID="{3878BD31-D939-7C48-AF3B-5BC79D98B631}" presName="aSpace2" presStyleCnt="0"/>
      <dgm:spPr/>
      <dgm:t>
        <a:bodyPr/>
        <a:lstStyle/>
        <a:p>
          <a:endParaRPr lang="en-US"/>
        </a:p>
      </dgm:t>
    </dgm:pt>
    <dgm:pt modelId="{852A4828-B1E9-FD49-90B7-CDDFD1E2A4A1}" type="pres">
      <dgm:prSet presAssocID="{1581A35A-C9D3-984A-8A56-E1414302A02A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DAC80-D4A9-1741-8A18-5EA928DD193D}" type="pres">
      <dgm:prSet presAssocID="{1581A35A-C9D3-984A-8A56-E1414302A02A}" presName="aSpace2" presStyleCnt="0"/>
      <dgm:spPr/>
      <dgm:t>
        <a:bodyPr/>
        <a:lstStyle/>
        <a:p>
          <a:endParaRPr lang="en-US"/>
        </a:p>
      </dgm:t>
    </dgm:pt>
    <dgm:pt modelId="{C1D134A1-DF4F-F342-AB14-5645A1BABF62}" type="pres">
      <dgm:prSet presAssocID="{332D078A-B68C-674A-9669-D2F96B77EACE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0D2FCA-06CB-C74F-9BCE-F095D556E9D7}" type="pres">
      <dgm:prSet presAssocID="{7C4736FB-B27B-1348-80B0-9CDDF96199B3}" presName="aSpace" presStyleCnt="0"/>
      <dgm:spPr/>
      <dgm:t>
        <a:bodyPr/>
        <a:lstStyle/>
        <a:p>
          <a:endParaRPr lang="en-US"/>
        </a:p>
      </dgm:t>
    </dgm:pt>
    <dgm:pt modelId="{207FB454-E556-2A49-BE12-1DEDB9DF6E96}" type="pres">
      <dgm:prSet presAssocID="{FAC62E9E-2DC5-7247-8B5F-580D37ABBEC2}" presName="compNode" presStyleCnt="0"/>
      <dgm:spPr/>
      <dgm:t>
        <a:bodyPr/>
        <a:lstStyle/>
        <a:p>
          <a:endParaRPr lang="en-US"/>
        </a:p>
      </dgm:t>
    </dgm:pt>
    <dgm:pt modelId="{BFDA403A-51B9-C741-881A-FBABE8B15090}" type="pres">
      <dgm:prSet presAssocID="{FAC62E9E-2DC5-7247-8B5F-580D37ABBEC2}" presName="aNode" presStyleLbl="bgShp" presStyleIdx="1" presStyleCnt="2" custScaleY="93042" custLinFactNeighborY="3886"/>
      <dgm:spPr/>
      <dgm:t>
        <a:bodyPr/>
        <a:lstStyle/>
        <a:p>
          <a:endParaRPr lang="en-US"/>
        </a:p>
      </dgm:t>
    </dgm:pt>
    <dgm:pt modelId="{A021F128-620A-E04F-B374-059C95CFEF8C}" type="pres">
      <dgm:prSet presAssocID="{FAC62E9E-2DC5-7247-8B5F-580D37ABBEC2}" presName="textNode" presStyleLbl="bgShp" presStyleIdx="1" presStyleCnt="2"/>
      <dgm:spPr/>
      <dgm:t>
        <a:bodyPr/>
        <a:lstStyle/>
        <a:p>
          <a:endParaRPr lang="en-US"/>
        </a:p>
      </dgm:t>
    </dgm:pt>
    <dgm:pt modelId="{F16AB73B-BD34-3F48-92D4-93DA1F350D7F}" type="pres">
      <dgm:prSet presAssocID="{FAC62E9E-2DC5-7247-8B5F-580D37ABBEC2}" presName="compChildNode" presStyleCnt="0"/>
      <dgm:spPr/>
      <dgm:t>
        <a:bodyPr/>
        <a:lstStyle/>
        <a:p>
          <a:endParaRPr lang="en-US"/>
        </a:p>
      </dgm:t>
    </dgm:pt>
    <dgm:pt modelId="{F27917F0-DD68-2D4D-B638-CC799B73230A}" type="pres">
      <dgm:prSet presAssocID="{FAC62E9E-2DC5-7247-8B5F-580D37ABBEC2}" presName="theInnerList" presStyleCnt="0"/>
      <dgm:spPr/>
      <dgm:t>
        <a:bodyPr/>
        <a:lstStyle/>
        <a:p>
          <a:endParaRPr lang="en-US"/>
        </a:p>
      </dgm:t>
    </dgm:pt>
    <dgm:pt modelId="{7FC5F805-3B66-144E-A253-7528B6A53094}" type="pres">
      <dgm:prSet presAssocID="{2DE772ED-EAAC-7846-9D92-BB2EF554E7F2}" presName="childNode" presStyleLbl="node1" presStyleIdx="3" presStyleCnt="7" custScaleX="110363" custScaleY="1293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4E0E26-9E4C-004A-9600-22FA6B63D094}" type="pres">
      <dgm:prSet presAssocID="{2DE772ED-EAAC-7846-9D92-BB2EF554E7F2}" presName="aSpace2" presStyleCnt="0"/>
      <dgm:spPr/>
      <dgm:t>
        <a:bodyPr/>
        <a:lstStyle/>
        <a:p>
          <a:endParaRPr lang="en-US"/>
        </a:p>
      </dgm:t>
    </dgm:pt>
    <dgm:pt modelId="{6A506BA4-F1B0-3840-AFF3-06A31E1689D2}" type="pres">
      <dgm:prSet presAssocID="{9D999FFC-B274-674C-BC04-5384CAB78629}" presName="childNode" presStyleLbl="node1" presStyleIdx="4" presStyleCnt="7" custScaleX="1103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0C9BB-4BAC-1D4B-B9A3-A716D885B128}" type="pres">
      <dgm:prSet presAssocID="{9D999FFC-B274-674C-BC04-5384CAB78629}" presName="aSpace2" presStyleCnt="0"/>
      <dgm:spPr/>
      <dgm:t>
        <a:bodyPr/>
        <a:lstStyle/>
        <a:p>
          <a:endParaRPr lang="en-US"/>
        </a:p>
      </dgm:t>
    </dgm:pt>
    <dgm:pt modelId="{FFFB086B-1CF7-094E-BA10-A2F39DF8DF48}" type="pres">
      <dgm:prSet presAssocID="{D1D3A283-6DC3-254A-8B26-353A5418AFA4}" presName="childNode" presStyleLbl="node1" presStyleIdx="5" presStyleCnt="7" custScaleX="1103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CD7092-C529-4241-A12C-66E1C35FBF9F}" type="pres">
      <dgm:prSet presAssocID="{D1D3A283-6DC3-254A-8B26-353A5418AFA4}" presName="aSpace2" presStyleCnt="0"/>
      <dgm:spPr/>
      <dgm:t>
        <a:bodyPr/>
        <a:lstStyle/>
        <a:p>
          <a:endParaRPr lang="en-US"/>
        </a:p>
      </dgm:t>
    </dgm:pt>
    <dgm:pt modelId="{AB6994C8-F587-1241-B415-3B60A4D5272D}" type="pres">
      <dgm:prSet presAssocID="{3C3BFA5D-6E39-124D-857B-A6AE8848EF77}" presName="childNode" presStyleLbl="node1" presStyleIdx="6" presStyleCnt="7" custScaleX="1103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9EF35B-442A-4C66-B4BB-3565A996DC55}" type="presOf" srcId="{1581A35A-C9D3-984A-8A56-E1414302A02A}" destId="{852A4828-B1E9-FD49-90B7-CDDFD1E2A4A1}" srcOrd="0" destOrd="0" presId="urn:microsoft.com/office/officeart/2005/8/layout/lProcess2"/>
    <dgm:cxn modelId="{AAEF4A68-4559-554B-87F8-B7E80415EE27}" srcId="{FAC62E9E-2DC5-7247-8B5F-580D37ABBEC2}" destId="{2DE772ED-EAAC-7846-9D92-BB2EF554E7F2}" srcOrd="0" destOrd="0" parTransId="{7B3926BF-9EE9-AC4C-A480-A3B803FF46BB}" sibTransId="{F2F5EE69-C53F-B145-88F0-AB3C7A604292}"/>
    <dgm:cxn modelId="{72F26C08-C809-4DAC-A87D-16A2DA8C8E86}" type="presOf" srcId="{3C3BFA5D-6E39-124D-857B-A6AE8848EF77}" destId="{AB6994C8-F587-1241-B415-3B60A4D5272D}" srcOrd="0" destOrd="0" presId="urn:microsoft.com/office/officeart/2005/8/layout/lProcess2"/>
    <dgm:cxn modelId="{2558A897-5778-4322-923B-C12F2448F1D1}" type="presOf" srcId="{FAC62E9E-2DC5-7247-8B5F-580D37ABBEC2}" destId="{BFDA403A-51B9-C741-881A-FBABE8B15090}" srcOrd="0" destOrd="0" presId="urn:microsoft.com/office/officeart/2005/8/layout/lProcess2"/>
    <dgm:cxn modelId="{9726527C-3155-4EDE-A7F9-7E36D27874FD}" type="presOf" srcId="{2DE772ED-EAAC-7846-9D92-BB2EF554E7F2}" destId="{7FC5F805-3B66-144E-A253-7528B6A53094}" srcOrd="0" destOrd="0" presId="urn:microsoft.com/office/officeart/2005/8/layout/lProcess2"/>
    <dgm:cxn modelId="{45147274-1D04-6F4D-9351-36DFBAC1BDFD}" srcId="{FAC62E9E-2DC5-7247-8B5F-580D37ABBEC2}" destId="{D1D3A283-6DC3-254A-8B26-353A5418AFA4}" srcOrd="2" destOrd="0" parTransId="{C68D1DD6-4B64-1041-90BB-ED67F4EA6024}" sibTransId="{FC449165-5E16-454E-87C3-6DEDDC268562}"/>
    <dgm:cxn modelId="{E32E125A-4637-7E46-B37F-3A8C518D428C}" srcId="{7C4736FB-B27B-1348-80B0-9CDDF96199B3}" destId="{332D078A-B68C-674A-9669-D2F96B77EACE}" srcOrd="2" destOrd="0" parTransId="{70D6B42D-C79F-0746-8A40-111A223CA7B5}" sibTransId="{9234711A-D67F-F242-B5AB-FC757AE45CC9}"/>
    <dgm:cxn modelId="{75F7CD2D-AE91-8540-98B3-E9DD2D6BD797}" srcId="{FAC62E9E-2DC5-7247-8B5F-580D37ABBEC2}" destId="{9D999FFC-B274-674C-BC04-5384CAB78629}" srcOrd="1" destOrd="0" parTransId="{29971204-4715-FA44-A4F7-13B63F75B771}" sibTransId="{939B5CBA-DA37-A041-8D20-C90D09334583}"/>
    <dgm:cxn modelId="{8BCCBBC7-4F10-4DF8-BCB2-ECB86C059D7F}" type="presOf" srcId="{7C4736FB-B27B-1348-80B0-9CDDF96199B3}" destId="{E85D4A8A-16BA-6D40-A3E1-037DDDDBE3E5}" srcOrd="0" destOrd="0" presId="urn:microsoft.com/office/officeart/2005/8/layout/lProcess2"/>
    <dgm:cxn modelId="{05EAA15D-C23E-3148-B4EE-1EAEF4CB5435}" srcId="{7C4736FB-B27B-1348-80B0-9CDDF96199B3}" destId="{3878BD31-D939-7C48-AF3B-5BC79D98B631}" srcOrd="0" destOrd="0" parTransId="{258182F4-D209-E048-B583-33EE10443E38}" sibTransId="{A38A8802-67FE-7B41-A0B1-368232275107}"/>
    <dgm:cxn modelId="{236BBA8A-50F0-4FAA-89C5-0B7FEFD66F61}" type="presOf" srcId="{332D078A-B68C-674A-9669-D2F96B77EACE}" destId="{C1D134A1-DF4F-F342-AB14-5645A1BABF62}" srcOrd="0" destOrd="0" presId="urn:microsoft.com/office/officeart/2005/8/layout/lProcess2"/>
    <dgm:cxn modelId="{313588B8-DEE9-BA4C-A016-EB728CDD21B7}" srcId="{7C4736FB-B27B-1348-80B0-9CDDF96199B3}" destId="{1581A35A-C9D3-984A-8A56-E1414302A02A}" srcOrd="1" destOrd="0" parTransId="{398D69E0-7CE9-1945-B2AC-3B81F56DA906}" sibTransId="{493FDB0D-2650-5B4E-B289-CDEC569904BE}"/>
    <dgm:cxn modelId="{D9913789-1D77-42C7-9182-2994EF47966E}" type="presOf" srcId="{3878BD31-D939-7C48-AF3B-5BC79D98B631}" destId="{F1B3D48C-C6AD-7B44-A504-DD090876D0F8}" srcOrd="0" destOrd="0" presId="urn:microsoft.com/office/officeart/2005/8/layout/lProcess2"/>
    <dgm:cxn modelId="{A306EE29-E419-4E1D-9A8A-CC8A6D04415F}" type="presOf" srcId="{D1D3A283-6DC3-254A-8B26-353A5418AFA4}" destId="{FFFB086B-1CF7-094E-BA10-A2F39DF8DF48}" srcOrd="0" destOrd="0" presId="urn:microsoft.com/office/officeart/2005/8/layout/lProcess2"/>
    <dgm:cxn modelId="{677B82D9-5DEA-7545-8E7B-0ACE15C54FEE}" srcId="{FAC62E9E-2DC5-7247-8B5F-580D37ABBEC2}" destId="{3C3BFA5D-6E39-124D-857B-A6AE8848EF77}" srcOrd="3" destOrd="0" parTransId="{86BFC689-5DF8-324B-A61A-1C633BDB8A89}" sibTransId="{00C8C727-1EF2-E04D-A3BF-AEEA69630D25}"/>
    <dgm:cxn modelId="{998D3BF3-8EC4-B048-8B02-B5A2FBA17BD6}" srcId="{CCD4E261-904B-C248-8232-32F33F6E9B77}" destId="{FAC62E9E-2DC5-7247-8B5F-580D37ABBEC2}" srcOrd="1" destOrd="0" parTransId="{1D51CD72-EE76-6B45-AE0F-AC48DBF94F9A}" sibTransId="{20F3FE57-1373-8E45-AFCA-305AABFD2204}"/>
    <dgm:cxn modelId="{052D86C9-01F1-3A42-987F-937ED1318A92}" srcId="{CCD4E261-904B-C248-8232-32F33F6E9B77}" destId="{7C4736FB-B27B-1348-80B0-9CDDF96199B3}" srcOrd="0" destOrd="0" parTransId="{2298C101-0378-3E42-9F88-AA569B0DC47A}" sibTransId="{FCEEB63E-9DF1-FF40-B172-EA7044FC7BB5}"/>
    <dgm:cxn modelId="{38ABFEFA-7960-4206-9A96-10F7D31B301A}" type="presOf" srcId="{FAC62E9E-2DC5-7247-8B5F-580D37ABBEC2}" destId="{A021F128-620A-E04F-B374-059C95CFEF8C}" srcOrd="1" destOrd="0" presId="urn:microsoft.com/office/officeart/2005/8/layout/lProcess2"/>
    <dgm:cxn modelId="{59968AC8-49B3-4D0B-A4E1-9FA30FA8C0D2}" type="presOf" srcId="{9D999FFC-B274-674C-BC04-5384CAB78629}" destId="{6A506BA4-F1B0-3840-AFF3-06A31E1689D2}" srcOrd="0" destOrd="0" presId="urn:microsoft.com/office/officeart/2005/8/layout/lProcess2"/>
    <dgm:cxn modelId="{7EC0E395-C803-4431-8FF7-014D44136656}" type="presOf" srcId="{CCD4E261-904B-C248-8232-32F33F6E9B77}" destId="{291FD072-7DC2-6A4E-A0A9-6733F5970D54}" srcOrd="0" destOrd="0" presId="urn:microsoft.com/office/officeart/2005/8/layout/lProcess2"/>
    <dgm:cxn modelId="{3546F2E8-54F4-45F8-AF6D-253954DE0F10}" type="presOf" srcId="{7C4736FB-B27B-1348-80B0-9CDDF96199B3}" destId="{67A7C825-F1EE-7D4B-B930-B15685A1B5C1}" srcOrd="1" destOrd="0" presId="urn:microsoft.com/office/officeart/2005/8/layout/lProcess2"/>
    <dgm:cxn modelId="{55FCA7CE-3FA0-45EE-92B5-7EBEBD4332D8}" type="presParOf" srcId="{291FD072-7DC2-6A4E-A0A9-6733F5970D54}" destId="{CFDBA9E2-B52E-3D4C-8EEE-4657CF401B0E}" srcOrd="0" destOrd="0" presId="urn:microsoft.com/office/officeart/2005/8/layout/lProcess2"/>
    <dgm:cxn modelId="{E8AF81CD-FB13-4919-8DE7-02738EED02A8}" type="presParOf" srcId="{CFDBA9E2-B52E-3D4C-8EEE-4657CF401B0E}" destId="{E85D4A8A-16BA-6D40-A3E1-037DDDDBE3E5}" srcOrd="0" destOrd="0" presId="urn:microsoft.com/office/officeart/2005/8/layout/lProcess2"/>
    <dgm:cxn modelId="{2576CFE3-C52B-4E5E-A214-DF02D810EB87}" type="presParOf" srcId="{CFDBA9E2-B52E-3D4C-8EEE-4657CF401B0E}" destId="{67A7C825-F1EE-7D4B-B930-B15685A1B5C1}" srcOrd="1" destOrd="0" presId="urn:microsoft.com/office/officeart/2005/8/layout/lProcess2"/>
    <dgm:cxn modelId="{4805978C-FFC4-49F6-972A-03B95F79D8E3}" type="presParOf" srcId="{CFDBA9E2-B52E-3D4C-8EEE-4657CF401B0E}" destId="{B6B90AED-BCAE-1940-8BCB-CEEAD8F12155}" srcOrd="2" destOrd="0" presId="urn:microsoft.com/office/officeart/2005/8/layout/lProcess2"/>
    <dgm:cxn modelId="{FDC2F359-F16A-4DEF-9DBB-147A2492B39F}" type="presParOf" srcId="{B6B90AED-BCAE-1940-8BCB-CEEAD8F12155}" destId="{BBB72F3F-9C7F-6542-A292-E8C47F8778F1}" srcOrd="0" destOrd="0" presId="urn:microsoft.com/office/officeart/2005/8/layout/lProcess2"/>
    <dgm:cxn modelId="{117FD8F7-E6A2-445A-BB9C-0E717D3B8055}" type="presParOf" srcId="{BBB72F3F-9C7F-6542-A292-E8C47F8778F1}" destId="{F1B3D48C-C6AD-7B44-A504-DD090876D0F8}" srcOrd="0" destOrd="0" presId="urn:microsoft.com/office/officeart/2005/8/layout/lProcess2"/>
    <dgm:cxn modelId="{4FDF55E6-14C4-49E3-90CF-1C7775605272}" type="presParOf" srcId="{BBB72F3F-9C7F-6542-A292-E8C47F8778F1}" destId="{F5620C02-EAA0-8C4E-A74D-A9F377ADAB1A}" srcOrd="1" destOrd="0" presId="urn:microsoft.com/office/officeart/2005/8/layout/lProcess2"/>
    <dgm:cxn modelId="{C5E28117-B0CC-40BD-ADB2-4969B4DF0234}" type="presParOf" srcId="{BBB72F3F-9C7F-6542-A292-E8C47F8778F1}" destId="{852A4828-B1E9-FD49-90B7-CDDFD1E2A4A1}" srcOrd="2" destOrd="0" presId="urn:microsoft.com/office/officeart/2005/8/layout/lProcess2"/>
    <dgm:cxn modelId="{E912B70B-E010-4AF2-8C02-A4952F9B290F}" type="presParOf" srcId="{BBB72F3F-9C7F-6542-A292-E8C47F8778F1}" destId="{276DAC80-D4A9-1741-8A18-5EA928DD193D}" srcOrd="3" destOrd="0" presId="urn:microsoft.com/office/officeart/2005/8/layout/lProcess2"/>
    <dgm:cxn modelId="{1FCFD3FC-AD0C-42AA-A083-6136182F6780}" type="presParOf" srcId="{BBB72F3F-9C7F-6542-A292-E8C47F8778F1}" destId="{C1D134A1-DF4F-F342-AB14-5645A1BABF62}" srcOrd="4" destOrd="0" presId="urn:microsoft.com/office/officeart/2005/8/layout/lProcess2"/>
    <dgm:cxn modelId="{50A9EE90-1A7C-497D-A0D1-6F54AB2A7BE6}" type="presParOf" srcId="{291FD072-7DC2-6A4E-A0A9-6733F5970D54}" destId="{B50D2FCA-06CB-C74F-9BCE-F095D556E9D7}" srcOrd="1" destOrd="0" presId="urn:microsoft.com/office/officeart/2005/8/layout/lProcess2"/>
    <dgm:cxn modelId="{94F4E233-D6D6-45E9-969F-1C8E8EDFD91F}" type="presParOf" srcId="{291FD072-7DC2-6A4E-A0A9-6733F5970D54}" destId="{207FB454-E556-2A49-BE12-1DEDB9DF6E96}" srcOrd="2" destOrd="0" presId="urn:microsoft.com/office/officeart/2005/8/layout/lProcess2"/>
    <dgm:cxn modelId="{E84F2562-DBD7-4312-A15F-E263A561B480}" type="presParOf" srcId="{207FB454-E556-2A49-BE12-1DEDB9DF6E96}" destId="{BFDA403A-51B9-C741-881A-FBABE8B15090}" srcOrd="0" destOrd="0" presId="urn:microsoft.com/office/officeart/2005/8/layout/lProcess2"/>
    <dgm:cxn modelId="{94AFD734-7639-42A9-BE2B-C62DAB5552B5}" type="presParOf" srcId="{207FB454-E556-2A49-BE12-1DEDB9DF6E96}" destId="{A021F128-620A-E04F-B374-059C95CFEF8C}" srcOrd="1" destOrd="0" presId="urn:microsoft.com/office/officeart/2005/8/layout/lProcess2"/>
    <dgm:cxn modelId="{71939827-15C5-4A78-B552-F51EEB031E07}" type="presParOf" srcId="{207FB454-E556-2A49-BE12-1DEDB9DF6E96}" destId="{F16AB73B-BD34-3F48-92D4-93DA1F350D7F}" srcOrd="2" destOrd="0" presId="urn:microsoft.com/office/officeart/2005/8/layout/lProcess2"/>
    <dgm:cxn modelId="{A1634884-90ED-40A7-9E3C-A323F08CC98B}" type="presParOf" srcId="{F16AB73B-BD34-3F48-92D4-93DA1F350D7F}" destId="{F27917F0-DD68-2D4D-B638-CC799B73230A}" srcOrd="0" destOrd="0" presId="urn:microsoft.com/office/officeart/2005/8/layout/lProcess2"/>
    <dgm:cxn modelId="{5C5724B2-D092-45F0-A2FF-DC514EB74F8D}" type="presParOf" srcId="{F27917F0-DD68-2D4D-B638-CC799B73230A}" destId="{7FC5F805-3B66-144E-A253-7528B6A53094}" srcOrd="0" destOrd="0" presId="urn:microsoft.com/office/officeart/2005/8/layout/lProcess2"/>
    <dgm:cxn modelId="{DE9676E4-5027-42D1-9EBA-46AB13E5E8B1}" type="presParOf" srcId="{F27917F0-DD68-2D4D-B638-CC799B73230A}" destId="{A54E0E26-9E4C-004A-9600-22FA6B63D094}" srcOrd="1" destOrd="0" presId="urn:microsoft.com/office/officeart/2005/8/layout/lProcess2"/>
    <dgm:cxn modelId="{40318C99-A612-4123-8CA9-50F4230D35E4}" type="presParOf" srcId="{F27917F0-DD68-2D4D-B638-CC799B73230A}" destId="{6A506BA4-F1B0-3840-AFF3-06A31E1689D2}" srcOrd="2" destOrd="0" presId="urn:microsoft.com/office/officeart/2005/8/layout/lProcess2"/>
    <dgm:cxn modelId="{545302F3-9F89-4BEF-A6B9-C85AB02200E9}" type="presParOf" srcId="{F27917F0-DD68-2D4D-B638-CC799B73230A}" destId="{7CD0C9BB-4BAC-1D4B-B9A3-A716D885B128}" srcOrd="3" destOrd="0" presId="urn:microsoft.com/office/officeart/2005/8/layout/lProcess2"/>
    <dgm:cxn modelId="{93529EDB-AB83-40E7-BBD5-57BA12029B35}" type="presParOf" srcId="{F27917F0-DD68-2D4D-B638-CC799B73230A}" destId="{FFFB086B-1CF7-094E-BA10-A2F39DF8DF48}" srcOrd="4" destOrd="0" presId="urn:microsoft.com/office/officeart/2005/8/layout/lProcess2"/>
    <dgm:cxn modelId="{329B70D2-0D49-4E14-8C25-88D10AD1C996}" type="presParOf" srcId="{F27917F0-DD68-2D4D-B638-CC799B73230A}" destId="{A8CD7092-C529-4241-A12C-66E1C35FBF9F}" srcOrd="5" destOrd="0" presId="urn:microsoft.com/office/officeart/2005/8/layout/lProcess2"/>
    <dgm:cxn modelId="{3464E4B5-A139-40CC-9EB8-9DCE92E954AB}" type="presParOf" srcId="{F27917F0-DD68-2D4D-B638-CC799B73230A}" destId="{AB6994C8-F587-1241-B415-3B60A4D5272D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5D4A8A-16BA-6D40-A3E1-037DDDDBE3E5}">
      <dsp:nvSpPr>
        <dsp:cNvPr id="0" name=""/>
        <dsp:cNvSpPr/>
      </dsp:nvSpPr>
      <dsp:spPr>
        <a:xfrm>
          <a:off x="536" y="265055"/>
          <a:ext cx="3819798" cy="352145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00090"/>
            </a:gs>
            <a:gs pos="55000">
              <a:srgbClr val="0168E0"/>
            </a:gs>
            <a:gs pos="100000">
              <a:schemeClr val="accent2">
                <a:lumMod val="20000"/>
                <a:lumOff val="80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Map Stage</a:t>
          </a:r>
          <a:endParaRPr lang="en-US" sz="2800" b="1" kern="1200" dirty="0"/>
        </a:p>
      </dsp:txBody>
      <dsp:txXfrm>
        <a:off x="536" y="265055"/>
        <a:ext cx="3819798" cy="1056435"/>
      </dsp:txXfrm>
    </dsp:sp>
    <dsp:sp modelId="{F1B3D48C-C6AD-7B44-A504-DD090876D0F8}">
      <dsp:nvSpPr>
        <dsp:cNvPr id="0" name=""/>
        <dsp:cNvSpPr/>
      </dsp:nvSpPr>
      <dsp:spPr>
        <a:xfrm>
          <a:off x="333049" y="1136275"/>
          <a:ext cx="3154772" cy="74389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Map (</a:t>
          </a:r>
          <a:r>
            <a:rPr lang="en-US" sz="3200" kern="1200" baseline="0" dirty="0" err="1" smtClean="0"/>
            <a:t>avg</a:t>
          </a:r>
          <a:r>
            <a:rPr lang="en-US" sz="3200" kern="1200" baseline="0" dirty="0" err="1" smtClean="0"/>
            <a:t>,max</a:t>
          </a:r>
          <a:r>
            <a:rPr lang="en-US" sz="3200" kern="1200" baseline="0" dirty="0" smtClean="0"/>
            <a:t>)</a:t>
          </a:r>
          <a:endParaRPr lang="en-US" sz="3200" kern="1200" baseline="0" dirty="0"/>
        </a:p>
      </dsp:txBody>
      <dsp:txXfrm>
        <a:off x="333049" y="1136275"/>
        <a:ext cx="3154772" cy="743896"/>
      </dsp:txXfrm>
    </dsp:sp>
    <dsp:sp modelId="{852A4828-B1E9-FD49-90B7-CDDFD1E2A4A1}">
      <dsp:nvSpPr>
        <dsp:cNvPr id="0" name=""/>
        <dsp:cNvSpPr/>
      </dsp:nvSpPr>
      <dsp:spPr>
        <a:xfrm>
          <a:off x="333049" y="1994617"/>
          <a:ext cx="3154772" cy="74389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AvgInputSize</a:t>
          </a:r>
          <a:endParaRPr lang="en-US" sz="3200" kern="1200" dirty="0"/>
        </a:p>
      </dsp:txBody>
      <dsp:txXfrm>
        <a:off x="333049" y="1994617"/>
        <a:ext cx="3154772" cy="743896"/>
      </dsp:txXfrm>
    </dsp:sp>
    <dsp:sp modelId="{C1D134A1-DF4F-F342-AB14-5645A1BABF62}">
      <dsp:nvSpPr>
        <dsp:cNvPr id="0" name=""/>
        <dsp:cNvSpPr/>
      </dsp:nvSpPr>
      <dsp:spPr>
        <a:xfrm>
          <a:off x="333049" y="2852960"/>
          <a:ext cx="3154772" cy="74389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Selectivity</a:t>
          </a:r>
          <a:endParaRPr lang="en-US" sz="3200" kern="1200" dirty="0"/>
        </a:p>
      </dsp:txBody>
      <dsp:txXfrm>
        <a:off x="333049" y="2852960"/>
        <a:ext cx="3154772" cy="743896"/>
      </dsp:txXfrm>
    </dsp:sp>
    <dsp:sp modelId="{BFDA403A-51B9-C741-881A-FBABE8B15090}">
      <dsp:nvSpPr>
        <dsp:cNvPr id="0" name=""/>
        <dsp:cNvSpPr/>
      </dsp:nvSpPr>
      <dsp:spPr>
        <a:xfrm>
          <a:off x="4116095" y="263465"/>
          <a:ext cx="3943465" cy="352304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00000"/>
            </a:gs>
            <a:gs pos="55000">
              <a:schemeClr val="accent3">
                <a:lumMod val="60000"/>
                <a:lumOff val="40000"/>
              </a:schemeClr>
            </a:gs>
            <a:gs pos="100000">
              <a:schemeClr val="bg1"/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Reduce Stage</a:t>
          </a:r>
          <a:endParaRPr lang="en-US" sz="4000" b="1" kern="1200" dirty="0"/>
        </a:p>
      </dsp:txBody>
      <dsp:txXfrm>
        <a:off x="4116095" y="263465"/>
        <a:ext cx="3943465" cy="1056912"/>
      </dsp:txXfrm>
    </dsp:sp>
    <dsp:sp modelId="{7FC5F805-3B66-144E-A253-7528B6A53094}">
      <dsp:nvSpPr>
        <dsp:cNvPr id="0" name=""/>
        <dsp:cNvSpPr/>
      </dsp:nvSpPr>
      <dsp:spPr>
        <a:xfrm>
          <a:off x="4346977" y="1136518"/>
          <a:ext cx="3481701" cy="66922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Shuffle </a:t>
          </a:r>
          <a:r>
            <a:rPr lang="en-US" sz="3200" kern="1200" baseline="0" dirty="0" smtClean="0"/>
            <a:t>(</a:t>
          </a:r>
          <a:r>
            <a:rPr lang="en-US" sz="3200" kern="1200" baseline="0" dirty="0" err="1" smtClean="0"/>
            <a:t>avg,max</a:t>
          </a:r>
          <a:r>
            <a:rPr lang="en-US" sz="3200" kern="1200" baseline="0" dirty="0" smtClean="0"/>
            <a:t>)</a:t>
          </a:r>
          <a:endParaRPr lang="en-US" sz="2000" kern="1200" baseline="0" dirty="0"/>
        </a:p>
      </dsp:txBody>
      <dsp:txXfrm>
        <a:off x="4346977" y="1136518"/>
        <a:ext cx="3481701" cy="669224"/>
      </dsp:txXfrm>
    </dsp:sp>
    <dsp:sp modelId="{6A506BA4-F1B0-3840-AFF3-06A31E1689D2}">
      <dsp:nvSpPr>
        <dsp:cNvPr id="0" name=""/>
        <dsp:cNvSpPr/>
      </dsp:nvSpPr>
      <dsp:spPr>
        <a:xfrm>
          <a:off x="4346977" y="1885337"/>
          <a:ext cx="3481701" cy="5173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baseline="0" dirty="0" smtClean="0"/>
            <a:t>Reduce (</a:t>
          </a:r>
          <a:r>
            <a:rPr lang="en-US" sz="3200" kern="1200" baseline="0" dirty="0" err="1" smtClean="0"/>
            <a:t>avg,max</a:t>
          </a:r>
          <a:r>
            <a:rPr lang="en-US" sz="3200" kern="1200" baseline="0" dirty="0" smtClean="0"/>
            <a:t>)</a:t>
          </a:r>
          <a:endParaRPr lang="en-US" sz="3200" kern="1200" baseline="0" dirty="0"/>
        </a:p>
      </dsp:txBody>
      <dsp:txXfrm>
        <a:off x="4346977" y="1885337"/>
        <a:ext cx="3481701" cy="517362"/>
      </dsp:txXfrm>
    </dsp:sp>
    <dsp:sp modelId="{FFFB086B-1CF7-094E-BA10-A2F39DF8DF48}">
      <dsp:nvSpPr>
        <dsp:cNvPr id="0" name=""/>
        <dsp:cNvSpPr/>
      </dsp:nvSpPr>
      <dsp:spPr>
        <a:xfrm>
          <a:off x="4346977" y="2482294"/>
          <a:ext cx="3481701" cy="5173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AvgInputSize</a:t>
          </a:r>
          <a:endParaRPr lang="en-US" sz="3200" kern="1200" dirty="0"/>
        </a:p>
      </dsp:txBody>
      <dsp:txXfrm>
        <a:off x="4346977" y="2482294"/>
        <a:ext cx="3481701" cy="517362"/>
      </dsp:txXfrm>
    </dsp:sp>
    <dsp:sp modelId="{AB6994C8-F587-1241-B415-3B60A4D5272D}">
      <dsp:nvSpPr>
        <dsp:cNvPr id="0" name=""/>
        <dsp:cNvSpPr/>
      </dsp:nvSpPr>
      <dsp:spPr>
        <a:xfrm>
          <a:off x="4346977" y="3079251"/>
          <a:ext cx="3481701" cy="5173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6350" cap="rnd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Selectivity</a:t>
          </a:r>
          <a:endParaRPr lang="en-US" sz="3200" kern="1200" dirty="0"/>
        </a:p>
      </dsp:txBody>
      <dsp:txXfrm>
        <a:off x="4346977" y="3079251"/>
        <a:ext cx="3481701" cy="517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9ED48-8E87-8C48-8197-0E58BBCEFB6D}" type="datetimeFigureOut">
              <a:rPr lang="en-US" smtClean="0"/>
              <a:pPr/>
              <a:t>10/13/11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48550-E546-5A40-B3AF-06693507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2403409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1pPr>
    <a:lvl2pPr marL="2403409" algn="l" defTabSz="2403409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2pPr>
    <a:lvl3pPr marL="4806818" algn="l" defTabSz="2403409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3pPr>
    <a:lvl4pPr marL="7210227" algn="l" defTabSz="2403409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4pPr>
    <a:lvl5pPr marL="9613636" algn="l" defTabSz="2403409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5pPr>
    <a:lvl6pPr marL="12017045" algn="l" defTabSz="2403409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6pPr>
    <a:lvl7pPr marL="14420454" algn="l" defTabSz="2403409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7pPr>
    <a:lvl8pPr marL="16823863" algn="l" defTabSz="2403409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8pPr>
    <a:lvl9pPr marL="19227272" algn="l" defTabSz="2403409" rtl="0" eaLnBrk="1" latinLnBrk="0" hangingPunct="1">
      <a:defRPr sz="6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246FF6-C0F8-974C-82E1-4C58FA6DC4B4}" type="slidenum">
              <a:rPr lang="en-US"/>
              <a:pPr/>
              <a:t>1</a:t>
            </a:fld>
            <a:endParaRPr lang="en-US"/>
          </a:p>
        </p:txBody>
      </p:sp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284714" y="227073"/>
            <a:ext cx="2534410" cy="3053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074" tIns="46037" rIns="92074" bIns="46037">
            <a:prstTxWarp prst="textNoShape">
              <a:avLst/>
            </a:prstTxWarp>
          </a:bodyPr>
          <a:lstStyle/>
          <a:p>
            <a:pPr>
              <a:tabLst>
                <a:tab pos="0" algn="l"/>
                <a:tab pos="899495" algn="l"/>
                <a:tab pos="1798991" algn="l"/>
                <a:tab pos="2698486" algn="l"/>
                <a:tab pos="3597981" algn="l"/>
                <a:tab pos="4497476" algn="l"/>
                <a:tab pos="5396972" algn="l"/>
                <a:tab pos="6296467" algn="l"/>
                <a:tab pos="7195962" algn="l"/>
                <a:tab pos="8095458" algn="l"/>
                <a:tab pos="8994953" algn="l"/>
                <a:tab pos="9894448" algn="l"/>
              </a:tabLst>
            </a:pPr>
            <a:r>
              <a:rPr lang="en-US" sz="1000" dirty="0">
                <a:solidFill>
                  <a:srgbClr val="000000"/>
                </a:solidFill>
                <a:latin typeface="Futura Hv" pitchFamily="32" charset="0"/>
                <a:ea typeface="DejaVu Sans" charset="0"/>
                <a:cs typeface="DejaVu Sans" charset="0"/>
              </a:rPr>
              <a:t>Presentation Title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207673" y="8931022"/>
            <a:ext cx="381173" cy="2145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074" tIns="46037" rIns="92074" bIns="46037">
            <a:prstTxWarp prst="textNoShape">
              <a:avLst/>
            </a:prstTxWarp>
          </a:bodyPr>
          <a:lstStyle/>
          <a:p>
            <a:pPr algn="r">
              <a:tabLst>
                <a:tab pos="0" algn="l"/>
                <a:tab pos="899495" algn="l"/>
                <a:tab pos="1798991" algn="l"/>
                <a:tab pos="2698486" algn="l"/>
                <a:tab pos="3597981" algn="l"/>
                <a:tab pos="4497476" algn="l"/>
                <a:tab pos="5396972" algn="l"/>
                <a:tab pos="6296467" algn="l"/>
                <a:tab pos="7195962" algn="l"/>
                <a:tab pos="8095458" algn="l"/>
                <a:tab pos="8994953" algn="l"/>
                <a:tab pos="9894448" algn="l"/>
              </a:tabLst>
            </a:pPr>
            <a:fld id="{70B7C44A-449B-AF49-88CB-EDE24DBF035C}" type="slidenum">
              <a:rPr lang="en-US" sz="8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tabLst>
                  <a:tab pos="0" algn="l"/>
                  <a:tab pos="899495" algn="l"/>
                  <a:tab pos="1798991" algn="l"/>
                  <a:tab pos="2698486" algn="l"/>
                  <a:tab pos="3597981" algn="l"/>
                  <a:tab pos="4497476" algn="l"/>
                  <a:tab pos="5396972" algn="l"/>
                  <a:tab pos="6296467" algn="l"/>
                  <a:tab pos="7195962" algn="l"/>
                  <a:tab pos="8095458" algn="l"/>
                  <a:tab pos="8994953" algn="l"/>
                  <a:tab pos="9894448" algn="l"/>
                </a:tabLst>
              </a:pPr>
              <a:t>1</a:t>
            </a:fld>
            <a:endParaRPr lang="en-US" sz="8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9459" name="Text Box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6238" y="261938"/>
            <a:ext cx="3643312" cy="2733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252041" y="3200948"/>
            <a:ext cx="6291686" cy="562358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109314" indent="-109314">
              <a:lnSpc>
                <a:spcPct val="90000"/>
              </a:lnSpc>
              <a:spcBef>
                <a:spcPts val="443"/>
              </a:spcBef>
              <a:spcAft>
                <a:spcPts val="148"/>
              </a:spcAft>
              <a:tabLst>
                <a:tab pos="896372" algn="l"/>
                <a:tab pos="1795867" algn="l"/>
                <a:tab pos="2695363" algn="l"/>
                <a:tab pos="3594858" algn="l"/>
                <a:tab pos="4494353" algn="l"/>
                <a:tab pos="5393848" algn="l"/>
                <a:tab pos="6293344" algn="l"/>
                <a:tab pos="7192839" algn="l"/>
                <a:tab pos="8092334" algn="l"/>
                <a:tab pos="8991830" algn="l"/>
                <a:tab pos="9891325" algn="l"/>
              </a:tabLst>
            </a:pPr>
            <a:endParaRPr lang="en-US" dirty="0">
              <a:latin typeface="Futura Bk" pitchFamily="32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4" y="0"/>
            <a:ext cx="43891195" cy="2465006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682" tIns="240341" rIns="480682" bIns="240341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6108070"/>
            <a:ext cx="38770560" cy="8032090"/>
          </a:xfrm>
        </p:spPr>
        <p:txBody>
          <a:bodyPr vert="horz" lIns="480682" tIns="0" rIns="240341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247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8778240"/>
            <a:ext cx="38770560" cy="7198157"/>
          </a:xfrm>
        </p:spPr>
        <p:txBody>
          <a:bodyPr lIns="624886" tIns="0" rIns="240341" bIns="0" anchor="b"/>
          <a:lstStyle>
            <a:lvl1pPr marL="0" indent="0" algn="l">
              <a:buNone/>
              <a:defRPr sz="10500">
                <a:solidFill>
                  <a:srgbClr val="FFFFFF"/>
                </a:solidFill>
              </a:defRPr>
            </a:lvl1pPr>
            <a:lvl2pPr marL="2403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6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1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13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17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20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23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27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9F5B-2BD2-6245-9738-957CD0E29DE7}" type="datetimeFigureOut">
              <a:rPr lang="en-US" smtClean="0"/>
              <a:pPr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1C10-00DD-7448-AEFB-A498C04B77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24616003"/>
            <a:ext cx="43891200" cy="21945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682" tIns="240341" rIns="480682" bIns="240341"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9F5B-2BD2-6245-9738-957CD0E29DE7}" type="datetimeFigureOut">
              <a:rPr lang="en-US" smtClean="0"/>
              <a:pPr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1C10-00DD-7448-AEFB-A498C04B7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31674816" y="0"/>
            <a:ext cx="219456" cy="329184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682" tIns="240341" rIns="480682" bIns="240341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31908900" y="0"/>
            <a:ext cx="12070085" cy="329184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682" tIns="240341" rIns="480682" bIns="240341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552640" y="1318275"/>
            <a:ext cx="9144000" cy="2808732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463043"/>
            <a:ext cx="28895040" cy="2808732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9F5B-2BD2-6245-9738-957CD0E29DE7}" type="datetimeFigureOut">
              <a:rPr lang="en-US" smtClean="0"/>
              <a:pPr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674865" y="30611806"/>
            <a:ext cx="18414739" cy="1752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1C10-00DD-7448-AEFB-A498C04B7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746151"/>
            <a:ext cx="39502080" cy="601309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9F5B-2BD2-6245-9738-957CD0E29DE7}" type="datetimeFigureOut">
              <a:rPr lang="en-US" smtClean="0"/>
              <a:pPr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1C10-00DD-7448-AEFB-A498C04B7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5"/>
            <a:ext cx="43891200" cy="12492096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682" tIns="240341" rIns="480682" bIns="240341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2492096"/>
            <a:ext cx="43891200" cy="21945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682" tIns="240341" rIns="480682" bIns="240341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9079" y="570585"/>
            <a:ext cx="38463321" cy="7856525"/>
          </a:xfrm>
        </p:spPr>
        <p:txBody>
          <a:bodyPr vert="horz" lIns="480682" tIns="0" rIns="480682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247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187" y="8778240"/>
            <a:ext cx="38507213" cy="3291840"/>
          </a:xfrm>
        </p:spPr>
        <p:txBody>
          <a:bodyPr lIns="769091" tIns="0" rIns="240341" bIns="0" anchor="t"/>
          <a:lstStyle>
            <a:lvl1pPr marL="0" indent="0">
              <a:buNone/>
              <a:defRPr sz="10500">
                <a:solidFill>
                  <a:srgbClr val="FFFFFF"/>
                </a:solidFill>
              </a:defRPr>
            </a:lvl1pPr>
            <a:lvl2pPr marL="2403409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2pPr>
            <a:lvl3pPr marL="4806818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7210227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4pPr>
            <a:lvl5pPr marL="9613636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5pPr>
            <a:lvl6pPr marL="12017045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6pPr>
            <a:lvl7pPr marL="1442045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7pPr>
            <a:lvl8pPr marL="16823863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8pPr>
            <a:lvl9pPr marL="1922727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9F5B-2BD2-6245-9738-957CD0E29DE7}" type="datetimeFigureOut">
              <a:rPr lang="en-US" smtClean="0"/>
              <a:pPr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1C10-00DD-7448-AEFB-A498C04B7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8514893"/>
            <a:ext cx="19385280" cy="22194317"/>
          </a:xfrm>
        </p:spPr>
        <p:txBody>
          <a:bodyPr lIns="480682"/>
          <a:lstStyle>
            <a:lvl1pPr>
              <a:defRPr sz="14700"/>
            </a:lvl1pPr>
            <a:lvl2pPr>
              <a:defRPr sz="12600"/>
            </a:lvl2pPr>
            <a:lvl3pPr>
              <a:defRPr sz="105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8514893"/>
            <a:ext cx="19385280" cy="22194317"/>
          </a:xfrm>
        </p:spPr>
        <p:txBody>
          <a:bodyPr/>
          <a:lstStyle>
            <a:lvl1pPr>
              <a:defRPr sz="14700"/>
            </a:lvl1pPr>
            <a:lvl2pPr>
              <a:defRPr sz="12600"/>
            </a:lvl2pPr>
            <a:lvl3pPr>
              <a:defRPr sz="105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9F5B-2BD2-6245-9738-957CD0E29DE7}" type="datetimeFigureOut">
              <a:rPr lang="en-US" smtClean="0"/>
              <a:pPr/>
              <a:t>10/13/11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1C10-00DD-7448-AEFB-A498C04B7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8155141"/>
            <a:ext cx="19392903" cy="3433704"/>
          </a:xfrm>
        </p:spPr>
        <p:txBody>
          <a:bodyPr lIns="769091" anchor="ctr"/>
          <a:lstStyle>
            <a:lvl1pPr marL="0" indent="0">
              <a:buNone/>
              <a:defRPr sz="12100" b="1" cap="all" baseline="0"/>
            </a:lvl1pPr>
            <a:lvl2pPr marL="2403409" indent="0">
              <a:buNone/>
              <a:defRPr sz="10500" b="1"/>
            </a:lvl2pPr>
            <a:lvl3pPr marL="4806818" indent="0">
              <a:buNone/>
              <a:defRPr sz="9500" b="1"/>
            </a:lvl3pPr>
            <a:lvl4pPr marL="7210227" indent="0">
              <a:buNone/>
              <a:defRPr sz="8400" b="1"/>
            </a:lvl4pPr>
            <a:lvl5pPr marL="9613636" indent="0">
              <a:buNone/>
              <a:defRPr sz="8400" b="1"/>
            </a:lvl5pPr>
            <a:lvl6pPr marL="12017045" indent="0">
              <a:buNone/>
              <a:defRPr sz="8400" b="1"/>
            </a:lvl6pPr>
            <a:lvl7pPr marL="14420454" indent="0">
              <a:buNone/>
              <a:defRPr sz="8400" b="1"/>
            </a:lvl7pPr>
            <a:lvl8pPr marL="16823863" indent="0">
              <a:buNone/>
              <a:defRPr sz="8400" b="1"/>
            </a:lvl8pPr>
            <a:lvl9pPr marL="19227272" indent="0">
              <a:buNone/>
              <a:defRPr sz="84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1757658"/>
            <a:ext cx="19392903" cy="18966182"/>
          </a:xfrm>
        </p:spPr>
        <p:txBody>
          <a:bodyPr/>
          <a:lstStyle>
            <a:lvl1pPr>
              <a:defRPr sz="12600"/>
            </a:lvl1pPr>
            <a:lvl2pPr>
              <a:defRPr sz="105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8155141"/>
            <a:ext cx="19400520" cy="3433704"/>
          </a:xfrm>
        </p:spPr>
        <p:txBody>
          <a:bodyPr lIns="769091" anchor="ctr"/>
          <a:lstStyle>
            <a:lvl1pPr marL="0" indent="0">
              <a:buNone/>
              <a:defRPr sz="12100" b="1" cap="all" baseline="0"/>
            </a:lvl1pPr>
            <a:lvl2pPr marL="2403409" indent="0">
              <a:buNone/>
              <a:defRPr sz="10500" b="1"/>
            </a:lvl2pPr>
            <a:lvl3pPr marL="4806818" indent="0">
              <a:buNone/>
              <a:defRPr sz="9500" b="1"/>
            </a:lvl3pPr>
            <a:lvl4pPr marL="7210227" indent="0">
              <a:buNone/>
              <a:defRPr sz="8400" b="1"/>
            </a:lvl4pPr>
            <a:lvl5pPr marL="9613636" indent="0">
              <a:buNone/>
              <a:defRPr sz="8400" b="1"/>
            </a:lvl5pPr>
            <a:lvl6pPr marL="12017045" indent="0">
              <a:buNone/>
              <a:defRPr sz="8400" b="1"/>
            </a:lvl6pPr>
            <a:lvl7pPr marL="14420454" indent="0">
              <a:buNone/>
              <a:defRPr sz="8400" b="1"/>
            </a:lvl7pPr>
            <a:lvl8pPr marL="16823863" indent="0">
              <a:buNone/>
              <a:defRPr sz="8400" b="1"/>
            </a:lvl8pPr>
            <a:lvl9pPr marL="19227272" indent="0">
              <a:buNone/>
              <a:defRPr sz="84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1757658"/>
            <a:ext cx="19400520" cy="18966182"/>
          </a:xfrm>
        </p:spPr>
        <p:txBody>
          <a:bodyPr/>
          <a:lstStyle>
            <a:lvl1pPr>
              <a:defRPr sz="12600"/>
            </a:lvl1pPr>
            <a:lvl2pPr>
              <a:defRPr sz="10500"/>
            </a:lvl2pPr>
            <a:lvl3pPr>
              <a:defRPr sz="95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9F5B-2BD2-6245-9738-957CD0E29DE7}" type="datetimeFigureOut">
              <a:rPr lang="en-US" smtClean="0"/>
              <a:pPr/>
              <a:t>10/13/11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1C10-00DD-7448-AEFB-A498C04B7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9F5B-2BD2-6245-9738-957CD0E29DE7}" type="datetimeFigureOut">
              <a:rPr lang="en-US" smtClean="0"/>
              <a:pPr/>
              <a:t>10/13/11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1C10-00DD-7448-AEFB-A498C04B7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9F5B-2BD2-6245-9738-957CD0E29DE7}" type="datetimeFigureOut">
              <a:rPr lang="en-US" smtClean="0"/>
              <a:pPr/>
              <a:t>10/13/11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1C10-00DD-7448-AEFB-A498C04B7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623" y="731520"/>
            <a:ext cx="12113971" cy="4696358"/>
          </a:xfrm>
        </p:spPr>
        <p:txBody>
          <a:bodyPr vert="horz" lIns="384545" rIns="240341" bIns="0" rtlCol="0" anchor="b">
            <a:normAutofit/>
            <a:sp3d prstMaterial="matte"/>
          </a:bodyPr>
          <a:lstStyle>
            <a:lvl1pPr algn="l">
              <a:defRPr sz="105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93012" y="8367041"/>
            <a:ext cx="28419077" cy="21882648"/>
          </a:xfrm>
        </p:spPr>
        <p:txBody>
          <a:bodyPr/>
          <a:lstStyle>
            <a:lvl1pPr>
              <a:defRPr sz="16800"/>
            </a:lvl1pPr>
            <a:lvl2pPr>
              <a:defRPr sz="14700"/>
            </a:lvl2pPr>
            <a:lvl3pPr>
              <a:defRPr sz="12600"/>
            </a:lvl3pPr>
            <a:lvl4pPr>
              <a:defRPr sz="10500"/>
            </a:lvl4pPr>
            <a:lvl5pPr>
              <a:defRPr sz="10500"/>
            </a:lvl5pPr>
            <a:lvl6pPr>
              <a:defRPr sz="10500"/>
            </a:lvl6pPr>
            <a:lvl7pPr>
              <a:defRPr sz="10500"/>
            </a:lvl7pPr>
            <a:lvl8pPr>
              <a:defRPr sz="10500"/>
            </a:lvl8pPr>
            <a:lvl9pPr>
              <a:defRPr sz="105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623" y="8304086"/>
            <a:ext cx="11850624" cy="21945600"/>
          </a:xfrm>
        </p:spPr>
        <p:txBody>
          <a:bodyPr/>
          <a:lstStyle>
            <a:lvl1pPr marL="0" indent="0">
              <a:buNone/>
              <a:defRPr sz="7400"/>
            </a:lvl1pPr>
            <a:lvl2pPr marL="2403409" indent="0">
              <a:buNone/>
              <a:defRPr sz="6300"/>
            </a:lvl2pPr>
            <a:lvl3pPr marL="4806818" indent="0">
              <a:buNone/>
              <a:defRPr sz="5300"/>
            </a:lvl3pPr>
            <a:lvl4pPr marL="7210227" indent="0">
              <a:buNone/>
              <a:defRPr sz="4700"/>
            </a:lvl4pPr>
            <a:lvl5pPr marL="9613636" indent="0">
              <a:buNone/>
              <a:defRPr sz="4700"/>
            </a:lvl5pPr>
            <a:lvl6pPr marL="12017045" indent="0">
              <a:buNone/>
              <a:defRPr sz="4700"/>
            </a:lvl6pPr>
            <a:lvl7pPr marL="14420454" indent="0">
              <a:buNone/>
              <a:defRPr sz="4700"/>
            </a:lvl7pPr>
            <a:lvl8pPr marL="16823863" indent="0">
              <a:buNone/>
              <a:defRPr sz="4700"/>
            </a:lvl8pPr>
            <a:lvl9pPr marL="19227272" indent="0">
              <a:buNone/>
              <a:defRPr sz="47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9F5B-2BD2-6245-9738-957CD0E29DE7}" type="datetimeFigureOut">
              <a:rPr lang="en-US" smtClean="0"/>
              <a:pPr/>
              <a:t>10/13/11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1C10-00DD-7448-AEFB-A498C04B77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13707537" y="0"/>
            <a:ext cx="219456" cy="6978701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682" tIns="240341" rIns="480682" bIns="240341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13707537" y="0"/>
            <a:ext cx="219456" cy="6978701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682" tIns="240341" rIns="480682" bIns="240341"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041" y="746151"/>
            <a:ext cx="12120720" cy="4696358"/>
          </a:xfrm>
        </p:spPr>
        <p:txBody>
          <a:bodyPr lIns="384545" bIns="0" anchor="b">
            <a:sp3d prstMaterial="matte"/>
          </a:bodyPr>
          <a:lstStyle>
            <a:lvl1pPr algn="l">
              <a:defRPr sz="105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938266" y="7127078"/>
            <a:ext cx="29987505" cy="2579132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16800"/>
            </a:lvl1pPr>
            <a:lvl2pPr marL="2403409" indent="0">
              <a:buNone/>
              <a:defRPr sz="14700"/>
            </a:lvl2pPr>
            <a:lvl3pPr marL="4806818" indent="0">
              <a:buNone/>
              <a:defRPr sz="12600"/>
            </a:lvl3pPr>
            <a:lvl4pPr marL="7210227" indent="0">
              <a:buNone/>
              <a:defRPr sz="10500"/>
            </a:lvl4pPr>
            <a:lvl5pPr marL="9613636" indent="0">
              <a:buNone/>
              <a:defRPr sz="10500"/>
            </a:lvl5pPr>
            <a:lvl6pPr marL="12017045" indent="0">
              <a:buNone/>
              <a:defRPr sz="10500"/>
            </a:lvl6pPr>
            <a:lvl7pPr marL="14420454" indent="0">
              <a:buNone/>
              <a:defRPr sz="10500"/>
            </a:lvl7pPr>
            <a:lvl8pPr marL="16823863" indent="0">
              <a:buNone/>
              <a:defRPr sz="10500"/>
            </a:lvl8pPr>
            <a:lvl9pPr marL="19227272" indent="0">
              <a:buNone/>
              <a:defRPr sz="10500"/>
            </a:lvl9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041" y="8295437"/>
            <a:ext cx="11850624" cy="21945600"/>
          </a:xfrm>
        </p:spPr>
        <p:txBody>
          <a:bodyPr/>
          <a:lstStyle>
            <a:lvl1pPr marL="0" indent="0">
              <a:buNone/>
              <a:defRPr sz="7400"/>
            </a:lvl1pPr>
            <a:lvl2pPr marL="2403409" indent="0">
              <a:buNone/>
              <a:defRPr sz="6300"/>
            </a:lvl2pPr>
            <a:lvl3pPr marL="4806818" indent="0">
              <a:buNone/>
              <a:defRPr sz="5300"/>
            </a:lvl3pPr>
            <a:lvl4pPr marL="7210227" indent="0">
              <a:buNone/>
              <a:defRPr sz="4700"/>
            </a:lvl4pPr>
            <a:lvl5pPr marL="9613636" indent="0">
              <a:buNone/>
              <a:defRPr sz="4700"/>
            </a:lvl5pPr>
            <a:lvl6pPr marL="12017045" indent="0">
              <a:buNone/>
              <a:defRPr sz="4700"/>
            </a:lvl6pPr>
            <a:lvl7pPr marL="14420454" indent="0">
              <a:buNone/>
              <a:defRPr sz="4700"/>
            </a:lvl7pPr>
            <a:lvl8pPr marL="16823863" indent="0">
              <a:buNone/>
              <a:defRPr sz="4700"/>
            </a:lvl8pPr>
            <a:lvl9pPr marL="19227272" indent="0">
              <a:buNone/>
              <a:defRPr sz="47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0041" y="5618074"/>
            <a:ext cx="12113971" cy="965606"/>
          </a:xfrm>
        </p:spPr>
        <p:txBody>
          <a:bodyPr/>
          <a:lstStyle/>
          <a:p>
            <a:fld id="{3BA09F5B-2BD2-6245-9738-957CD0E29DE7}" type="datetimeFigureOut">
              <a:rPr lang="en-US" smtClean="0"/>
              <a:pPr/>
              <a:t>10/13/11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707537" y="0"/>
            <a:ext cx="219456" cy="329184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682" tIns="240341" rIns="480682" bIns="240341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13707537" y="0"/>
            <a:ext cx="219456" cy="329184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682" tIns="240341" rIns="480682" bIns="240341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71879" y="5618074"/>
            <a:ext cx="24930201" cy="965606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0028775" y="5618074"/>
            <a:ext cx="3522547" cy="965606"/>
          </a:xfrm>
        </p:spPr>
        <p:txBody>
          <a:bodyPr/>
          <a:lstStyle/>
          <a:p>
            <a:fld id="{243C1C10-00DD-7448-AEFB-A498C04B7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6892296"/>
            <a:ext cx="43891200" cy="21945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682" tIns="240341" rIns="480682" bIns="240341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4" y="2"/>
            <a:ext cx="43891195" cy="6881918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682" tIns="240341" rIns="480682" bIns="240341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731520"/>
            <a:ext cx="39502080" cy="6005097"/>
          </a:xfrm>
          <a:prstGeom prst="rect">
            <a:avLst/>
          </a:prstGeom>
        </p:spPr>
        <p:txBody>
          <a:bodyPr vert="horz" lIns="480682" tIns="240341" rIns="240341" bIns="240341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8520919"/>
            <a:ext cx="39502080" cy="22202923"/>
          </a:xfrm>
          <a:prstGeom prst="rect">
            <a:avLst/>
          </a:prstGeom>
        </p:spPr>
        <p:txBody>
          <a:bodyPr vert="horz" lIns="288409" tIns="480682" rIns="480682" bIns="240341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1089595"/>
            <a:ext cx="10241280" cy="1316736"/>
          </a:xfrm>
          <a:prstGeom prst="rect">
            <a:avLst/>
          </a:prstGeom>
        </p:spPr>
        <p:txBody>
          <a:bodyPr vert="horz" lIns="576818" tIns="240341" rIns="240341" bIns="0" rtlCol="0" anchor="b"/>
          <a:lstStyle>
            <a:lvl1pPr algn="l" eaLnBrk="1" latinLnBrk="0" hangingPunct="1">
              <a:defRPr kumimoji="0" sz="63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3BA09F5B-2BD2-6245-9738-957CD0E29DE7}" type="datetimeFigureOut">
              <a:rPr lang="en-US" smtClean="0"/>
              <a:pPr/>
              <a:t>10/13/11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674864" y="31089595"/>
            <a:ext cx="26437051" cy="1316736"/>
          </a:xfrm>
          <a:prstGeom prst="rect">
            <a:avLst/>
          </a:prstGeom>
        </p:spPr>
        <p:txBody>
          <a:bodyPr vert="horz" lIns="240341" tIns="240341" rIns="240341" bIns="0" rtlCol="0" anchor="b"/>
          <a:lstStyle>
            <a:lvl1pPr algn="l" eaLnBrk="1" latinLnBrk="0" hangingPunct="1">
              <a:defRPr kumimoji="0" sz="63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81101" y="31089595"/>
            <a:ext cx="3522547" cy="1316736"/>
          </a:xfrm>
          <a:prstGeom prst="rect">
            <a:avLst/>
          </a:prstGeom>
        </p:spPr>
        <p:txBody>
          <a:bodyPr vert="horz" lIns="480682" tIns="240341" rIns="480682" bIns="0" rtlCol="0" anchor="b"/>
          <a:lstStyle>
            <a:lvl1pPr algn="r" eaLnBrk="1" latinLnBrk="0" hangingPunct="1">
              <a:defRPr kumimoji="0" sz="63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243C1C10-00DD-7448-AEFB-A498C04B7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1" latinLnBrk="0" hangingPunct="1">
        <a:spcBef>
          <a:spcPct val="0"/>
        </a:spcBef>
        <a:buNone/>
        <a:defRPr kumimoji="0" sz="237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307273" indent="-1682386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16800" kern="1200">
          <a:solidFill>
            <a:schemeClr val="tx1"/>
          </a:solidFill>
          <a:latin typeface="+mn-lt"/>
          <a:ea typeface="+mn-ea"/>
          <a:cs typeface="+mn-cs"/>
        </a:defRPr>
      </a:lvl1pPr>
      <a:lvl2pPr marL="3845454" indent="-1442045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14700" kern="1200">
          <a:solidFill>
            <a:schemeClr val="tx1"/>
          </a:solidFill>
          <a:latin typeface="+mn-lt"/>
          <a:ea typeface="+mn-ea"/>
          <a:cs typeface="+mn-cs"/>
        </a:defRPr>
      </a:lvl2pPr>
      <a:lvl3pPr marL="5239432" indent="-1201704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12600" kern="1200">
          <a:solidFill>
            <a:schemeClr val="tx1"/>
          </a:solidFill>
          <a:latin typeface="+mn-lt"/>
          <a:ea typeface="+mn-ea"/>
          <a:cs typeface="+mn-cs"/>
        </a:defRPr>
      </a:lvl3pPr>
      <a:lvl4pPr marL="6393068" indent="-961364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10500" kern="1200">
          <a:solidFill>
            <a:schemeClr val="tx1"/>
          </a:solidFill>
          <a:latin typeface="+mn-lt"/>
          <a:ea typeface="+mn-ea"/>
          <a:cs typeface="+mn-cs"/>
        </a:defRPr>
      </a:lvl4pPr>
      <a:lvl5pPr marL="7498636" indent="-961364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105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8556136" indent="-961364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10500" kern="1200">
          <a:solidFill>
            <a:schemeClr val="tx1"/>
          </a:solidFill>
          <a:latin typeface="+mn-lt"/>
          <a:ea typeface="+mn-ea"/>
          <a:cs typeface="+mn-cs"/>
        </a:defRPr>
      </a:lvl6pPr>
      <a:lvl7pPr marL="9613636" indent="-961364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0671136" indent="-961364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1728636" indent="-961364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9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4034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8068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21022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96136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0170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44204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682386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92272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chart" Target="../charts/chart1.xml"/><Relationship Id="rId12" Type="http://schemas.openxmlformats.org/officeDocument/2006/relationships/image" Target="../media/image5.png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5" Type="http://schemas.openxmlformats.org/officeDocument/2006/relationships/image" Target="../media/image8.png"/><Relationship Id="rId16" Type="http://schemas.openxmlformats.org/officeDocument/2006/relationships/chart" Target="../charts/chart2.xml"/><Relationship Id="rId17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0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4598" y="9899087"/>
            <a:ext cx="13691278" cy="3153352"/>
          </a:xfrm>
          <a:prstGeom prst="rect">
            <a:avLst/>
          </a:prstGeom>
        </p:spPr>
      </p:pic>
      <p:sp>
        <p:nvSpPr>
          <p:cNvPr id="99" name="Content Placeholder 2"/>
          <p:cNvSpPr txBox="1">
            <a:spLocks/>
          </p:cNvSpPr>
          <p:nvPr/>
        </p:nvSpPr>
        <p:spPr>
          <a:xfrm>
            <a:off x="15741001" y="14299538"/>
            <a:ext cx="13789641" cy="7634291"/>
          </a:xfrm>
          <a:prstGeom prst="rect">
            <a:avLst/>
          </a:prstGeom>
        </p:spPr>
        <p:txBody>
          <a:bodyPr vert="horz" lIns="72102" tIns="120170" rIns="120170" bIns="60085" rtlCol="0">
            <a:normAutofit lnSpcReduction="10000"/>
          </a:bodyPr>
          <a:lstStyle/>
          <a:p>
            <a:pPr marL="635000" indent="-479425" defTabSz="1201704">
              <a:lnSpc>
                <a:spcPct val="120000"/>
              </a:lnSpc>
              <a:spcAft>
                <a:spcPts val="789"/>
              </a:spcAft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r>
              <a:rPr lang="en-US" sz="4800" b="1" dirty="0" smtClean="0">
                <a:solidFill>
                  <a:srgbClr val="800000"/>
                </a:solidFill>
              </a:rPr>
              <a:t>Earliest Deadline First</a:t>
            </a:r>
          </a:p>
          <a:p>
            <a:pPr marL="961364" lvl="1" indent="-360511" defTabSz="1201704">
              <a:spcBef>
                <a:spcPct val="20000"/>
              </a:spcBef>
              <a:spcAft>
                <a:spcPts val="789"/>
              </a:spcAft>
              <a:buClr>
                <a:schemeClr val="accent2"/>
              </a:buClr>
              <a:buSzPct val="90000"/>
              <a:buFont typeface="Wingdings"/>
              <a:buChar char=""/>
              <a:defRPr/>
            </a:pPr>
            <a:r>
              <a:rPr lang="en-US" sz="4300" dirty="0" smtClean="0"/>
              <a:t> Allocate all resources to the job with EDF</a:t>
            </a:r>
          </a:p>
          <a:p>
            <a:pPr marL="635000" indent="-479425" defTabSz="1201704">
              <a:lnSpc>
                <a:spcPct val="120000"/>
              </a:lnSpc>
              <a:spcAft>
                <a:spcPts val="789"/>
              </a:spcAft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r>
              <a:rPr lang="en-US" sz="4800" b="1" dirty="0" smtClean="0">
                <a:solidFill>
                  <a:srgbClr val="800000"/>
                </a:solidFill>
              </a:rPr>
              <a:t>Min-EDF</a:t>
            </a:r>
          </a:p>
          <a:p>
            <a:pPr marL="961364" lvl="1" indent="-360511" defTabSz="1201704">
              <a:spcBef>
                <a:spcPct val="20000"/>
              </a:spcBef>
              <a:spcAft>
                <a:spcPts val="789"/>
              </a:spcAft>
              <a:buClr>
                <a:schemeClr val="accent2"/>
              </a:buClr>
              <a:buSzPct val="90000"/>
              <a:buFont typeface="Wingdings"/>
              <a:buChar char=""/>
              <a:defRPr/>
            </a:pPr>
            <a:r>
              <a:rPr lang="en-US" sz="4300" dirty="0" smtClean="0"/>
              <a:t> Compute and allocate minimum resources</a:t>
            </a:r>
          </a:p>
          <a:p>
            <a:pPr marL="635000" indent="-479425" defTabSz="1201704">
              <a:lnSpc>
                <a:spcPct val="120000"/>
              </a:lnSpc>
              <a:spcAft>
                <a:spcPts val="789"/>
              </a:spcAft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r>
              <a:rPr lang="en-US" sz="4757" b="1" dirty="0" smtClean="0">
                <a:solidFill>
                  <a:srgbClr val="800000"/>
                </a:solidFill>
              </a:rPr>
              <a:t>Min-EDF-WC</a:t>
            </a:r>
          </a:p>
          <a:p>
            <a:pPr marL="961364" lvl="1" indent="-360511" defTabSz="1201704">
              <a:spcBef>
                <a:spcPct val="20000"/>
              </a:spcBef>
              <a:spcAft>
                <a:spcPts val="789"/>
              </a:spcAft>
              <a:buClr>
                <a:schemeClr val="accent2"/>
              </a:buClr>
              <a:buSzPct val="90000"/>
              <a:buFont typeface="Wingdings"/>
              <a:buChar char=""/>
              <a:defRPr/>
            </a:pPr>
            <a:r>
              <a:rPr lang="en-US" sz="4300" dirty="0" smtClean="0"/>
              <a:t>Allocate any spare resources among running jobs</a:t>
            </a:r>
          </a:p>
          <a:p>
            <a:pPr marL="961364" lvl="1" indent="-360511" defTabSz="1201704">
              <a:spcBef>
                <a:spcPct val="20000"/>
              </a:spcBef>
              <a:spcAft>
                <a:spcPts val="789"/>
              </a:spcAft>
              <a:buClr>
                <a:schemeClr val="accent2"/>
              </a:buClr>
              <a:buSzPct val="90000"/>
              <a:buFont typeface="Wingdings"/>
              <a:buChar char=""/>
              <a:defRPr/>
            </a:pPr>
            <a:r>
              <a:rPr lang="en-US" sz="4300" dirty="0" smtClean="0"/>
              <a:t>When new job arrives, compute if enough slots will be released in the future to satisfy current job</a:t>
            </a:r>
          </a:p>
          <a:p>
            <a:pPr marL="961364" lvl="1" indent="-360511" defTabSz="1201704">
              <a:spcBef>
                <a:spcPct val="20000"/>
              </a:spcBef>
              <a:spcAft>
                <a:spcPts val="789"/>
              </a:spcAft>
              <a:buClr>
                <a:schemeClr val="accent2"/>
              </a:buClr>
              <a:buSzPct val="90000"/>
              <a:buFont typeface="Wingdings"/>
              <a:buChar char=""/>
              <a:defRPr/>
            </a:pPr>
            <a:r>
              <a:rPr lang="en-US" sz="4300" dirty="0" smtClean="0"/>
              <a:t>If not, cancel spare tasks of the currently running jobs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29539229" y="4294555"/>
            <a:ext cx="14520304" cy="8629229"/>
          </a:xfrm>
          <a:prstGeom prst="rect">
            <a:avLst/>
          </a:prstGeom>
        </p:spPr>
        <p:txBody>
          <a:bodyPr vert="horz" lIns="72102" tIns="120170" rIns="120170" bIns="60085" rtlCol="0">
            <a:noAutofit/>
          </a:bodyPr>
          <a:lstStyle/>
          <a:p>
            <a:pPr marL="576818" indent="-420597" defTabSz="1201704">
              <a:spcAft>
                <a:spcPts val="120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4400" dirty="0" smtClean="0"/>
              <a:t>Job Profiles compactly summarize performance metrics  of different job stages collected from logs</a:t>
            </a:r>
          </a:p>
          <a:p>
            <a:pPr marL="576818" indent="-420597" defTabSz="1201704">
              <a:spcAft>
                <a:spcPts val="120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endParaRPr lang="en-US" sz="3200" dirty="0" smtClean="0"/>
          </a:p>
          <a:p>
            <a:pPr marL="576818" indent="-420597" defTabSz="1201704">
              <a:spcAft>
                <a:spcPts val="120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endParaRPr lang="en-US" sz="3200" dirty="0" smtClean="0"/>
          </a:p>
          <a:p>
            <a:pPr marL="576818" indent="-420597" defTabSz="1201704">
              <a:spcAft>
                <a:spcPts val="120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endParaRPr lang="en-US" sz="3200" dirty="0" smtClean="0"/>
          </a:p>
          <a:p>
            <a:pPr marL="576818" indent="-420597" defTabSz="1201704">
              <a:spcAft>
                <a:spcPts val="120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endParaRPr lang="en-US" sz="3200" dirty="0" smtClean="0"/>
          </a:p>
          <a:p>
            <a:pPr marL="576818" indent="-420597" defTabSz="1201704">
              <a:spcAft>
                <a:spcPts val="1200"/>
              </a:spcAft>
              <a:buClr>
                <a:schemeClr val="accent1"/>
              </a:buClr>
              <a:buSzPct val="80000"/>
              <a:defRPr/>
            </a:pPr>
            <a:endParaRPr lang="en-US" sz="3200" dirty="0" smtClean="0"/>
          </a:p>
          <a:p>
            <a:pPr marL="576818" indent="-420597" defTabSz="1201704">
              <a:spcAft>
                <a:spcPts val="1200"/>
              </a:spcAft>
              <a:buClr>
                <a:schemeClr val="accent1"/>
              </a:buClr>
              <a:buSzPct val="80000"/>
              <a:defRPr/>
            </a:pPr>
            <a:endParaRPr lang="en-US" sz="3200" dirty="0" smtClean="0"/>
          </a:p>
          <a:p>
            <a:pPr marL="576818" indent="-420597" defTabSz="1201704">
              <a:spcAft>
                <a:spcPts val="120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4400" dirty="0" smtClean="0"/>
              <a:t> Automatic Resource Inference and Allocation (ARIA) with </a:t>
            </a:r>
            <a:r>
              <a:rPr lang="en-US" sz="4400" b="1" dirty="0" smtClean="0"/>
              <a:t>novel performance </a:t>
            </a:r>
            <a:r>
              <a:rPr lang="en-US" sz="4400" dirty="0" smtClean="0"/>
              <a:t>models:</a:t>
            </a:r>
          </a:p>
          <a:p>
            <a:pPr marL="961364" lvl="1" indent="-360511" defTabSz="1201704">
              <a:spcBef>
                <a:spcPct val="20000"/>
              </a:spcBef>
              <a:spcAft>
                <a:spcPts val="189"/>
              </a:spcAft>
              <a:buClr>
                <a:schemeClr val="accent2"/>
              </a:buClr>
              <a:buSzPct val="90000"/>
              <a:buFont typeface="Wingdings"/>
              <a:buChar char=""/>
              <a:defRPr/>
            </a:pPr>
            <a:r>
              <a:rPr lang="en-US" sz="4000" dirty="0" smtClean="0"/>
              <a:t>Can predict job completion time = </a:t>
            </a:r>
            <a:r>
              <a:rPr lang="en-US" sz="4000" dirty="0" err="1" smtClean="0"/>
              <a:t>f(resources</a:t>
            </a:r>
            <a:r>
              <a:rPr lang="en-US" sz="4000" dirty="0" smtClean="0"/>
              <a:t>)</a:t>
            </a:r>
          </a:p>
          <a:p>
            <a:pPr marL="961364" lvl="1" indent="-360511" defTabSz="1201704">
              <a:spcBef>
                <a:spcPct val="20000"/>
              </a:spcBef>
              <a:spcAft>
                <a:spcPts val="189"/>
              </a:spcAft>
              <a:buClr>
                <a:schemeClr val="accent2"/>
              </a:buClr>
              <a:buSzPct val="90000"/>
              <a:buFont typeface="Wingdings"/>
              <a:buChar char=""/>
              <a:defRPr/>
            </a:pPr>
            <a:r>
              <a:rPr lang="en-US" sz="4000" dirty="0" smtClean="0"/>
              <a:t>Given a deadline for job, compute minimum resources</a:t>
            </a:r>
          </a:p>
        </p:txBody>
      </p:sp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609603" y="1150618"/>
            <a:ext cx="37536120" cy="24367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492983" tIns="246491" rIns="492983" bIns="246491">
            <a:prstTxWarp prst="textNoShape">
              <a:avLst/>
            </a:prstTxWarp>
            <a:spAutoFit/>
          </a:bodyPr>
          <a:lstStyle/>
          <a:p>
            <a:pPr>
              <a:tabLst>
                <a:tab pos="0" algn="l"/>
                <a:tab pos="1201704" algn="l"/>
                <a:tab pos="2403409" algn="l"/>
                <a:tab pos="3605113" algn="l"/>
                <a:tab pos="4806818" algn="l"/>
                <a:tab pos="6008522" algn="l"/>
                <a:tab pos="7210227" algn="l"/>
                <a:tab pos="8411931" algn="l"/>
                <a:tab pos="9613636" algn="l"/>
                <a:tab pos="10815340" algn="l"/>
                <a:tab pos="12017045" algn="l"/>
                <a:tab pos="13218749" algn="l"/>
                <a:tab pos="13318891" algn="l"/>
                <a:tab pos="14270241" algn="l"/>
                <a:tab pos="15221590" algn="l"/>
                <a:tab pos="16172939" algn="l"/>
                <a:tab pos="17124289" algn="l"/>
                <a:tab pos="18075638" algn="l"/>
                <a:tab pos="19026988" algn="l"/>
                <a:tab pos="19978337" algn="l"/>
                <a:tab pos="20929686" algn="l"/>
                <a:tab pos="21881036" algn="l"/>
                <a:tab pos="22832385" algn="l"/>
                <a:tab pos="23783735" algn="l"/>
                <a:tab pos="24735084" algn="l"/>
                <a:tab pos="25686433" algn="l"/>
                <a:tab pos="26637783" algn="l"/>
                <a:tab pos="27589132" algn="l"/>
                <a:tab pos="28540481" algn="l"/>
                <a:tab pos="29491831" algn="l"/>
                <a:tab pos="30443180" algn="l"/>
                <a:tab pos="31394530" algn="l"/>
              </a:tabLst>
            </a:pPr>
            <a:r>
              <a:rPr lang="en-US" sz="12600" dirty="0">
                <a:solidFill>
                  <a:srgbClr val="FFFFFF"/>
                </a:solidFill>
                <a:ea typeface="DejaVu Sans" charset="0"/>
                <a:cs typeface="DejaVu Sans" charset="0"/>
              </a:rPr>
              <a:t>ARIA: Automated Resource Inference and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1"/>
            <a:ext cx="43891200" cy="2955136"/>
          </a:xfrm>
          <a:prstGeom prst="rect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  <a:effectLst/>
        </p:spPr>
        <p:txBody>
          <a:bodyPr wrap="none" lIns="120170" tIns="60085" rIns="120170" bIns="60085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15454" y="1464613"/>
            <a:ext cx="43679536" cy="1352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120170" tIns="60085" rIns="120170" bIns="60085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1201704" algn="l"/>
                <a:tab pos="2403409" algn="l"/>
                <a:tab pos="3605113" algn="l"/>
                <a:tab pos="4806818" algn="l"/>
                <a:tab pos="6008522" algn="l"/>
                <a:tab pos="7210227" algn="l"/>
                <a:tab pos="8411931" algn="l"/>
                <a:tab pos="9613636" algn="l"/>
                <a:tab pos="10815340" algn="l"/>
                <a:tab pos="12017045" algn="l"/>
                <a:tab pos="13218749" algn="l"/>
              </a:tabLst>
            </a:pPr>
            <a:r>
              <a:rPr lang="en-US" sz="40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Abhishek Verma*, </a:t>
            </a:r>
            <a:r>
              <a:rPr lang="en-US" sz="4000" dirty="0" err="1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Ludmila</a:t>
            </a:r>
            <a:r>
              <a:rPr lang="en-US" sz="40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 </a:t>
            </a:r>
            <a:r>
              <a:rPr lang="en-US" sz="4000" dirty="0" err="1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Cherkasova</a:t>
            </a:r>
            <a:r>
              <a:rPr lang="en-US" sz="4000" baseline="300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#</a:t>
            </a:r>
            <a:r>
              <a:rPr lang="en-US" sz="40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, Vijay S. Kumar</a:t>
            </a:r>
            <a:r>
              <a:rPr lang="en-US" sz="4000" baseline="300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#</a:t>
            </a:r>
            <a:r>
              <a:rPr lang="en-US" sz="40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, Roy H. Campbell*</a:t>
            </a:r>
          </a:p>
          <a:p>
            <a:pPr algn="ctr">
              <a:tabLst>
                <a:tab pos="0" algn="l"/>
                <a:tab pos="1201704" algn="l"/>
                <a:tab pos="2403409" algn="l"/>
                <a:tab pos="3605113" algn="l"/>
                <a:tab pos="4806818" algn="l"/>
                <a:tab pos="6008522" algn="l"/>
                <a:tab pos="7210227" algn="l"/>
                <a:tab pos="8411931" algn="l"/>
                <a:tab pos="9613636" algn="l"/>
                <a:tab pos="10815340" algn="l"/>
                <a:tab pos="12017045" algn="l"/>
                <a:tab pos="13218749" algn="l"/>
              </a:tabLst>
            </a:pPr>
            <a:r>
              <a:rPr lang="en-US" sz="40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*{verma7, </a:t>
            </a:r>
            <a:r>
              <a:rPr lang="en-US" sz="4000" dirty="0" err="1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rhc}@illinois.edu</a:t>
            </a:r>
            <a:r>
              <a:rPr lang="en-US" sz="40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   University of Illinois at Urbana-Champaign, 	</a:t>
            </a:r>
            <a:r>
              <a:rPr lang="en-US" sz="4000" baseline="300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#</a:t>
            </a:r>
            <a:r>
              <a:rPr lang="en-US" sz="40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{</a:t>
            </a:r>
            <a:r>
              <a:rPr lang="en-US" sz="4000" dirty="0" err="1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lucy.cherkasova</a:t>
            </a:r>
            <a:r>
              <a:rPr lang="en-US" sz="40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, </a:t>
            </a:r>
            <a:r>
              <a:rPr lang="en-US" sz="4000" dirty="0" err="1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vijay.s.kumar}@hp.com</a:t>
            </a:r>
            <a:r>
              <a:rPr lang="en-US" sz="4000" dirty="0" smtClean="0">
                <a:solidFill>
                  <a:srgbClr val="FFFFFF"/>
                </a:solidFill>
                <a:ea typeface="DejaVu Sans" charset="0"/>
                <a:cs typeface="DejaVu Sans" charset="0"/>
              </a:rPr>
              <a:t>  HP Labs, Palo Alto</a:t>
            </a:r>
          </a:p>
        </p:txBody>
      </p:sp>
      <p:pic>
        <p:nvPicPr>
          <p:cNvPr id="3077" name="Picture 5"/>
          <p:cNvPicPr>
            <a:picLocks noChangeArrowheads="1"/>
          </p:cNvPicPr>
          <p:nvPr/>
        </p:nvPicPr>
        <p:blipFill>
          <a:blip r:embed="rId4"/>
          <a:srcRect l="-7249" t="-7733" r="-7249" b="-7733"/>
          <a:stretch>
            <a:fillRect/>
          </a:stretch>
        </p:blipFill>
        <p:spPr bwMode="auto">
          <a:xfrm>
            <a:off x="41181699" y="431111"/>
            <a:ext cx="2287808" cy="211165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</p:pic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8484" y="69248"/>
            <a:ext cx="43794990" cy="14755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120170" tIns="60085" rIns="120170" bIns="60085">
            <a:prstTxWarp prst="textNoShape">
              <a:avLst/>
            </a:prstTxWarp>
            <a:spAutoFit/>
          </a:bodyPr>
          <a:lstStyle/>
          <a:p>
            <a:pPr algn="ctr">
              <a:tabLst>
                <a:tab pos="0" algn="l"/>
                <a:tab pos="1201704" algn="l"/>
                <a:tab pos="2403409" algn="l"/>
                <a:tab pos="3605113" algn="l"/>
                <a:tab pos="4806818" algn="l"/>
                <a:tab pos="6008522" algn="l"/>
                <a:tab pos="7210227" algn="l"/>
                <a:tab pos="8411931" algn="l"/>
                <a:tab pos="9613636" algn="l"/>
                <a:tab pos="10815340" algn="l"/>
                <a:tab pos="12017045" algn="l"/>
                <a:tab pos="13218749" algn="l"/>
              </a:tabLst>
            </a:pPr>
            <a:r>
              <a:rPr lang="en-US" sz="8800" dirty="0" smtClean="0">
                <a:solidFill>
                  <a:srgbClr val="FFD25D"/>
                </a:solidFill>
                <a:ea typeface="DejaVu Sans" charset="0"/>
                <a:cs typeface="DejaVu Sans" charset="0"/>
              </a:rPr>
              <a:t>Three Pieces of the MapReduce Workload Management Puzzle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00567" y="4316555"/>
            <a:ext cx="13715546" cy="8673345"/>
          </a:xfrm>
          <a:prstGeom prst="rect">
            <a:avLst/>
          </a:prstGeom>
        </p:spPr>
        <p:txBody>
          <a:bodyPr vert="horz" lIns="72102" tIns="120170" rIns="120170" bIns="60085" rtlCol="0">
            <a:noAutofit/>
          </a:bodyPr>
          <a:lstStyle/>
          <a:p>
            <a:pPr marL="576818" indent="-420597" defTabSz="1201704">
              <a:spcAft>
                <a:spcPts val="2589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5400" b="1" dirty="0" smtClean="0">
                <a:solidFill>
                  <a:srgbClr val="800000"/>
                </a:solidFill>
              </a:rPr>
              <a:t>Problem</a:t>
            </a:r>
            <a:r>
              <a:rPr lang="en-US" sz="5400" b="1" dirty="0" smtClean="0">
                <a:solidFill>
                  <a:srgbClr val="800000"/>
                </a:solidFill>
              </a:rPr>
              <a:t>:</a:t>
            </a:r>
            <a:r>
              <a:rPr lang="en-US" sz="5400" dirty="0" smtClean="0"/>
              <a:t>  Existing job schedulers do not support </a:t>
            </a:r>
            <a:r>
              <a:rPr lang="en-US" sz="5400" dirty="0" smtClean="0"/>
              <a:t>Service Level Objectives</a:t>
            </a:r>
          </a:p>
          <a:p>
            <a:pPr marL="576818" indent="-420597" defTabSz="1201704">
              <a:spcAft>
                <a:spcPts val="2589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5400" dirty="0" smtClean="0"/>
              <a:t>Often MapReduce applications are a part of  critical business pipelines  and  require job completion time guarantees (</a:t>
            </a:r>
            <a:r>
              <a:rPr lang="en-US" sz="5400" dirty="0" err="1" smtClean="0"/>
              <a:t>SLOs</a:t>
            </a:r>
            <a:r>
              <a:rPr lang="en-US" sz="5400" dirty="0" smtClean="0"/>
              <a:t>)</a:t>
            </a:r>
            <a:endParaRPr lang="en-US" sz="5400" dirty="0" smtClean="0"/>
          </a:p>
          <a:p>
            <a:pPr marL="576818" indent="-420597" defTabSz="1201704">
              <a:spcAft>
                <a:spcPts val="2589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5400" b="1" dirty="0" smtClean="0">
                <a:solidFill>
                  <a:srgbClr val="800000"/>
                </a:solidFill>
              </a:rPr>
              <a:t>Goal:</a:t>
            </a:r>
            <a:r>
              <a:rPr lang="en-US" sz="5400" dirty="0" smtClean="0"/>
              <a:t>  Design a workload management framework for efficient processing  of  MapReduce jobs with  completion time </a:t>
            </a:r>
            <a:r>
              <a:rPr lang="en-US" sz="5400" dirty="0" smtClean="0"/>
              <a:t>goals in </a:t>
            </a:r>
            <a:r>
              <a:rPr lang="en-US" sz="5400" b="1" dirty="0" smtClean="0"/>
              <a:t>shared</a:t>
            </a:r>
            <a:r>
              <a:rPr lang="en-US" sz="5400" dirty="0" smtClean="0"/>
              <a:t> environments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24622" y="3110583"/>
            <a:ext cx="13716000" cy="1188720"/>
          </a:xfrm>
          <a:prstGeom prst="rect">
            <a:avLst/>
          </a:prstGeom>
          <a:solidFill>
            <a:schemeClr val="tx1"/>
          </a:solidFill>
        </p:spPr>
        <p:txBody>
          <a:bodyPr vert="horz" lIns="120170" tIns="60085" rIns="60085" bIns="60085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defTabSz="1201704">
              <a:spcBef>
                <a:spcPct val="0"/>
              </a:spcBef>
              <a:defRPr/>
            </a:pPr>
            <a:r>
              <a:rPr lang="en-US" sz="4800" b="1" dirty="0" smtClean="0">
                <a:solidFill>
                  <a:srgbClr val="FFD25D"/>
                </a:solidFill>
                <a:latin typeface="+mj-lt"/>
                <a:ea typeface="+mj-ea"/>
                <a:cs typeface="+mj-cs"/>
              </a:rPr>
              <a:t>	Motivation	</a:t>
            </a:r>
            <a:endParaRPr lang="en-US" sz="4800" b="1" dirty="0">
              <a:solidFill>
                <a:srgbClr val="FFD25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15135359" y="3110583"/>
            <a:ext cx="13716000" cy="1188720"/>
          </a:xfrm>
          <a:prstGeom prst="rect">
            <a:avLst/>
          </a:prstGeom>
          <a:solidFill>
            <a:schemeClr val="tx1"/>
          </a:solidFill>
        </p:spPr>
        <p:txBody>
          <a:bodyPr vert="horz" lIns="120170" tIns="60085" rIns="60085" bIns="60085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defTabSz="1201704">
              <a:spcBef>
                <a:spcPct val="0"/>
              </a:spcBef>
              <a:defRPr/>
            </a:pPr>
            <a:r>
              <a:rPr lang="en-US" sz="4800" b="1" dirty="0" smtClean="0">
                <a:solidFill>
                  <a:srgbClr val="FFD25D"/>
                </a:solidFill>
                <a:latin typeface="+mj-lt"/>
                <a:ea typeface="+mj-ea"/>
                <a:cs typeface="+mj-cs"/>
              </a:rPr>
              <a:t>	Job Execution with Different Resources</a:t>
            </a:r>
            <a:endParaRPr lang="en-US" sz="4800" b="1" dirty="0">
              <a:solidFill>
                <a:srgbClr val="FFD25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624622" y="13039236"/>
            <a:ext cx="13716000" cy="1188720"/>
          </a:xfrm>
          <a:prstGeom prst="rect">
            <a:avLst/>
          </a:prstGeom>
          <a:solidFill>
            <a:schemeClr val="tx1"/>
          </a:solidFill>
        </p:spPr>
        <p:txBody>
          <a:bodyPr vert="horz" lIns="120170" tIns="60085" rIns="60085" bIns="60085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defTabSz="1201704">
              <a:spcBef>
                <a:spcPct val="0"/>
              </a:spcBef>
              <a:defRPr/>
            </a:pPr>
            <a:r>
              <a:rPr lang="en-US" sz="4800" b="1" dirty="0" smtClean="0">
                <a:solidFill>
                  <a:srgbClr val="FFD25D"/>
                </a:solidFill>
                <a:latin typeface="+mj-lt"/>
                <a:ea typeface="+mj-ea"/>
                <a:cs typeface="+mj-cs"/>
              </a:rPr>
              <a:t>	Three Pieces of the Puzzle</a:t>
            </a:r>
            <a:endParaRPr lang="en-US" sz="4800" b="1" dirty="0">
              <a:solidFill>
                <a:srgbClr val="FFD25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9646096" y="3110583"/>
            <a:ext cx="13716000" cy="1188720"/>
          </a:xfrm>
          <a:prstGeom prst="rect">
            <a:avLst/>
          </a:prstGeom>
          <a:solidFill>
            <a:schemeClr val="tx1"/>
          </a:solidFill>
        </p:spPr>
        <p:txBody>
          <a:bodyPr vert="horz" lIns="120170" tIns="60085" rIns="60085" bIns="60085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 defTabSz="1201704">
              <a:spcBef>
                <a:spcPct val="0"/>
              </a:spcBef>
              <a:defRPr/>
            </a:pPr>
            <a:r>
              <a:rPr lang="en-US" sz="4800" b="1" dirty="0" smtClean="0">
                <a:solidFill>
                  <a:srgbClr val="FFD25D"/>
                </a:solidFill>
                <a:latin typeface="+mj-lt"/>
                <a:ea typeface="+mj-ea"/>
                <a:cs typeface="+mj-cs"/>
              </a:rPr>
              <a:t>Job Profiles and MapReduce Performance Model</a:t>
            </a:r>
            <a:endParaRPr lang="en-US" sz="4800" b="1" dirty="0">
              <a:solidFill>
                <a:srgbClr val="FFD25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5135359" y="13039236"/>
            <a:ext cx="13667414" cy="1188720"/>
          </a:xfrm>
          <a:prstGeom prst="rect">
            <a:avLst/>
          </a:prstGeom>
          <a:solidFill>
            <a:schemeClr val="tx1"/>
          </a:solidFill>
        </p:spPr>
        <p:txBody>
          <a:bodyPr vert="horz" lIns="120170" tIns="60085" rIns="60085" bIns="60085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 defTabSz="1201704">
              <a:spcBef>
                <a:spcPct val="0"/>
              </a:spcBef>
              <a:defRPr/>
            </a:pPr>
            <a:r>
              <a:rPr lang="en-US" sz="4800" b="1" dirty="0" smtClean="0">
                <a:solidFill>
                  <a:srgbClr val="FFD25D"/>
                </a:solidFill>
                <a:latin typeface="+mj-lt"/>
                <a:ea typeface="+mj-ea"/>
                <a:cs typeface="+mj-cs"/>
              </a:rPr>
              <a:t>Job Scheduling using Different Mechanisms</a:t>
            </a:r>
            <a:endParaRPr lang="en-US" sz="4800" b="1" dirty="0">
              <a:solidFill>
                <a:srgbClr val="FFD25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600567" y="22394141"/>
            <a:ext cx="10867718" cy="1188720"/>
          </a:xfrm>
          <a:prstGeom prst="rect">
            <a:avLst/>
          </a:prstGeom>
          <a:solidFill>
            <a:schemeClr val="tx1"/>
          </a:solidFill>
        </p:spPr>
        <p:txBody>
          <a:bodyPr vert="horz" lIns="120170" tIns="60085" rIns="60085" bIns="60085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defTabSz="1201704">
              <a:spcBef>
                <a:spcPct val="0"/>
              </a:spcBef>
              <a:defRPr/>
            </a:pPr>
            <a:r>
              <a:rPr lang="en-US" sz="4800" b="1" dirty="0" smtClean="0">
                <a:solidFill>
                  <a:srgbClr val="FFD25D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4800" b="1" dirty="0" smtClean="0">
                <a:solidFill>
                  <a:srgbClr val="FFD25D"/>
                </a:solidFill>
                <a:latin typeface="+mj-lt"/>
                <a:ea typeface="+mj-ea"/>
                <a:cs typeface="+mj-cs"/>
              </a:rPr>
              <a:t>Simulator SimMR</a:t>
            </a:r>
            <a:endParaRPr lang="en-US" sz="4800" b="1" dirty="0">
              <a:solidFill>
                <a:srgbClr val="FFD25D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rot="5400000">
            <a:off x="26183434" y="9810028"/>
            <a:ext cx="737095" cy="1028"/>
          </a:xfrm>
          <a:prstGeom prst="straightConnector1">
            <a:avLst/>
          </a:prstGeom>
          <a:ln w="349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Diagram 78"/>
          <p:cNvGraphicFramePr/>
          <p:nvPr/>
        </p:nvGraphicFramePr>
        <p:xfrm>
          <a:off x="33121601" y="5946738"/>
          <a:ext cx="8060098" cy="3786506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87" name="Title 1"/>
          <p:cNvSpPr txBox="1">
            <a:spLocks/>
          </p:cNvSpPr>
          <p:nvPr/>
        </p:nvSpPr>
        <p:spPr>
          <a:xfrm>
            <a:off x="12199483" y="22394141"/>
            <a:ext cx="22551725" cy="1188720"/>
          </a:xfrm>
          <a:prstGeom prst="rect">
            <a:avLst/>
          </a:prstGeom>
          <a:solidFill>
            <a:schemeClr val="tx1"/>
          </a:solidFill>
        </p:spPr>
        <p:txBody>
          <a:bodyPr vert="horz" lIns="120170" tIns="60085" rIns="60085" bIns="60085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 defTabSz="1201704">
              <a:spcBef>
                <a:spcPct val="0"/>
              </a:spcBef>
              <a:defRPr/>
            </a:pPr>
            <a:r>
              <a:rPr lang="en-US" sz="4800" b="1" dirty="0" smtClean="0">
                <a:solidFill>
                  <a:srgbClr val="FFD25D"/>
                </a:solidFill>
                <a:latin typeface="+mj-lt"/>
                <a:ea typeface="+mj-ea"/>
                <a:cs typeface="+mj-cs"/>
              </a:rPr>
              <a:t>Evaluation</a:t>
            </a:r>
            <a:endParaRPr lang="en-US" sz="4800" b="1" dirty="0">
              <a:solidFill>
                <a:srgbClr val="FFD25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>
          <a:xfrm>
            <a:off x="29530642" y="13000751"/>
            <a:ext cx="13716000" cy="1188720"/>
          </a:xfrm>
          <a:prstGeom prst="rect">
            <a:avLst/>
          </a:prstGeom>
          <a:solidFill>
            <a:schemeClr val="tx1"/>
          </a:solidFill>
        </p:spPr>
        <p:txBody>
          <a:bodyPr vert="horz" lIns="120170" tIns="60085" rIns="60085" bIns="60085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defTabSz="1201704">
              <a:spcBef>
                <a:spcPct val="0"/>
              </a:spcBef>
              <a:defRPr/>
            </a:pPr>
            <a:r>
              <a:rPr lang="en-US" sz="4800" b="1" dirty="0" smtClean="0">
                <a:solidFill>
                  <a:srgbClr val="FFD25D"/>
                </a:solidFill>
                <a:latin typeface="+mj-lt"/>
                <a:ea typeface="+mj-ea"/>
                <a:cs typeface="+mj-cs"/>
              </a:rPr>
              <a:t>	Evaluation Setup  and  Workloads</a:t>
            </a:r>
            <a:endParaRPr lang="en-US" sz="4800" b="1" dirty="0">
              <a:solidFill>
                <a:srgbClr val="FFD25D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56560" y="392433"/>
            <a:ext cx="1653427" cy="214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Content Placeholder 2"/>
          <p:cNvSpPr txBox="1">
            <a:spLocks/>
          </p:cNvSpPr>
          <p:nvPr/>
        </p:nvSpPr>
        <p:spPr>
          <a:xfrm>
            <a:off x="609603" y="14187158"/>
            <a:ext cx="10124570" cy="8206983"/>
          </a:xfrm>
          <a:prstGeom prst="rect">
            <a:avLst/>
          </a:prstGeom>
        </p:spPr>
        <p:txBody>
          <a:bodyPr vert="horz" lIns="72102" tIns="120170" rIns="120170" bIns="60085" rtlCol="0">
            <a:noAutofit/>
          </a:bodyPr>
          <a:lstStyle/>
          <a:p>
            <a:pPr marL="685800" indent="-530225" defTabSz="1201704">
              <a:lnSpc>
                <a:spcPct val="120000"/>
              </a:lnSpc>
              <a:spcAft>
                <a:spcPts val="789"/>
              </a:spcAft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r>
              <a:rPr lang="en-US" sz="4800" b="1" dirty="0" smtClean="0">
                <a:solidFill>
                  <a:srgbClr val="800000"/>
                </a:solidFill>
              </a:rPr>
              <a:t>Job Ordering</a:t>
            </a:r>
          </a:p>
          <a:p>
            <a:pPr marL="961364" lvl="1" indent="-360511" defTabSz="1201704">
              <a:spcBef>
                <a:spcPct val="20000"/>
              </a:spcBef>
              <a:spcAft>
                <a:spcPts val="789"/>
              </a:spcAft>
              <a:buClr>
                <a:schemeClr val="accent2"/>
              </a:buClr>
              <a:buSzPct val="90000"/>
              <a:buFont typeface="Wingdings"/>
              <a:buChar char=""/>
              <a:defRPr/>
            </a:pPr>
            <a:r>
              <a:rPr lang="en-US" sz="4400" dirty="0" smtClean="0"/>
              <a:t>How to order jobs? </a:t>
            </a:r>
          </a:p>
          <a:p>
            <a:pPr marL="685800" indent="-530225" defTabSz="1201704">
              <a:lnSpc>
                <a:spcPct val="120000"/>
              </a:lnSpc>
              <a:spcAft>
                <a:spcPts val="789"/>
              </a:spcAft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r>
              <a:rPr lang="en-US" sz="4800" b="1" dirty="0" smtClean="0">
                <a:solidFill>
                  <a:srgbClr val="800000"/>
                </a:solidFill>
              </a:rPr>
              <a:t>Tailoring amount of resources</a:t>
            </a:r>
          </a:p>
          <a:p>
            <a:pPr marL="961364" lvl="1" indent="-360511" defTabSz="1201704">
              <a:spcBef>
                <a:spcPct val="20000"/>
              </a:spcBef>
              <a:spcAft>
                <a:spcPts val="789"/>
              </a:spcAft>
              <a:buClr>
                <a:schemeClr val="accent2"/>
              </a:buClr>
              <a:buSzPct val="90000"/>
              <a:buFont typeface="Wingdings"/>
              <a:buChar char=""/>
              <a:defRPr/>
            </a:pPr>
            <a:r>
              <a:rPr lang="en-US" sz="4800" dirty="0" smtClean="0"/>
              <a:t> </a:t>
            </a:r>
            <a:r>
              <a:rPr lang="en-US" sz="4400" dirty="0" smtClean="0"/>
              <a:t>How many slots to allocate?</a:t>
            </a:r>
          </a:p>
          <a:p>
            <a:pPr marL="685800" indent="-530225" defTabSz="1201704">
              <a:lnSpc>
                <a:spcPct val="120000"/>
              </a:lnSpc>
              <a:spcAft>
                <a:spcPts val="789"/>
              </a:spcAft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r>
              <a:rPr lang="en-US" sz="4800" b="1" dirty="0" smtClean="0">
                <a:solidFill>
                  <a:srgbClr val="800000"/>
                </a:solidFill>
              </a:rPr>
              <a:t>Allocating spare resources</a:t>
            </a:r>
          </a:p>
          <a:p>
            <a:pPr marL="961364" lvl="1" indent="-360511" defTabSz="1201704">
              <a:spcBef>
                <a:spcPct val="20000"/>
              </a:spcBef>
              <a:spcAft>
                <a:spcPts val="789"/>
              </a:spcAft>
              <a:buClr>
                <a:schemeClr val="accent2"/>
              </a:buClr>
              <a:buSzPct val="90000"/>
              <a:buFont typeface="Wingdings"/>
              <a:buChar char=""/>
              <a:defRPr/>
            </a:pPr>
            <a:r>
              <a:rPr lang="en-US" sz="4400" dirty="0" smtClean="0"/>
              <a:t>How to allocate and de-allocate spare resources?</a:t>
            </a:r>
          </a:p>
        </p:txBody>
      </p:sp>
      <p:graphicFrame>
        <p:nvGraphicFramePr>
          <p:cNvPr id="72" name="Chart 71"/>
          <p:cNvGraphicFramePr/>
          <p:nvPr/>
        </p:nvGraphicFramePr>
        <p:xfrm>
          <a:off x="19857834" y="24129578"/>
          <a:ext cx="7735318" cy="777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5" name="Content Placeholder 2"/>
          <p:cNvSpPr txBox="1">
            <a:spLocks/>
          </p:cNvSpPr>
          <p:nvPr/>
        </p:nvSpPr>
        <p:spPr>
          <a:xfrm>
            <a:off x="29594329" y="14261054"/>
            <a:ext cx="13584913" cy="7634291"/>
          </a:xfrm>
          <a:prstGeom prst="rect">
            <a:avLst/>
          </a:prstGeom>
        </p:spPr>
        <p:txBody>
          <a:bodyPr vert="horz" lIns="72102" tIns="120170" rIns="120170" bIns="60085" rtlCol="0">
            <a:normAutofit/>
          </a:bodyPr>
          <a:lstStyle/>
          <a:p>
            <a:pPr marL="576818" indent="-420597" defTabSz="1201704">
              <a:spcAft>
                <a:spcPts val="789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4800" b="1" dirty="0" err="1" smtClean="0">
                <a:solidFill>
                  <a:srgbClr val="800000"/>
                </a:solidFill>
              </a:rPr>
              <a:t>Testbed</a:t>
            </a:r>
            <a:r>
              <a:rPr lang="en-US" sz="4800" b="1" dirty="0" smtClean="0">
                <a:solidFill>
                  <a:srgbClr val="800000"/>
                </a:solidFill>
              </a:rPr>
              <a:t> Setup</a:t>
            </a:r>
          </a:p>
          <a:p>
            <a:pPr marL="961364" lvl="1" indent="-360511" defTabSz="1201704">
              <a:spcBef>
                <a:spcPct val="20000"/>
              </a:spcBef>
              <a:spcAft>
                <a:spcPts val="789"/>
              </a:spcAft>
              <a:buClr>
                <a:schemeClr val="accent2"/>
              </a:buClr>
              <a:buSzPct val="90000"/>
              <a:buFont typeface="Wingdings"/>
              <a:buChar char=""/>
              <a:defRPr/>
            </a:pPr>
            <a:r>
              <a:rPr lang="en-US" sz="4300" dirty="0" smtClean="0"/>
              <a:t>66 HP machines: 2 masters + 64 workers</a:t>
            </a:r>
          </a:p>
          <a:p>
            <a:pPr marL="961364" lvl="1" indent="-360511" defTabSz="1201704">
              <a:spcBef>
                <a:spcPct val="20000"/>
              </a:spcBef>
              <a:spcAft>
                <a:spcPts val="789"/>
              </a:spcAft>
              <a:buClr>
                <a:schemeClr val="accent2"/>
              </a:buClr>
              <a:buSzPct val="90000"/>
              <a:buFont typeface="Wingdings"/>
              <a:buChar char=""/>
              <a:defRPr/>
            </a:pPr>
            <a:r>
              <a:rPr lang="en-US" sz="4300" dirty="0" smtClean="0"/>
              <a:t>Four 2.39 GHz cores, 8 GB RAM, 2 </a:t>
            </a:r>
            <a:r>
              <a:rPr lang="en-US" sz="4300" dirty="0" err="1" smtClean="0"/>
              <a:t>x</a:t>
            </a:r>
            <a:r>
              <a:rPr lang="en-US" sz="4300" dirty="0" smtClean="0"/>
              <a:t> 160 GB hard disks</a:t>
            </a:r>
          </a:p>
          <a:p>
            <a:pPr marL="576818" indent="-420597" defTabSz="1201704">
              <a:spcAft>
                <a:spcPts val="789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4800" b="1" dirty="0" smtClean="0">
                <a:solidFill>
                  <a:srgbClr val="800000"/>
                </a:solidFill>
              </a:rPr>
              <a:t>Workloads</a:t>
            </a:r>
          </a:p>
          <a:p>
            <a:pPr marL="961364" lvl="1" indent="-360511" defTabSz="1201704">
              <a:spcBef>
                <a:spcPct val="20000"/>
              </a:spcBef>
              <a:spcAft>
                <a:spcPts val="789"/>
              </a:spcAft>
              <a:buClr>
                <a:schemeClr val="accent2"/>
              </a:buClr>
              <a:buSzPct val="90000"/>
              <a:buFont typeface="Wingdings"/>
              <a:buChar char=""/>
              <a:defRPr/>
            </a:pPr>
            <a:r>
              <a:rPr lang="en-US" sz="4300" b="1" dirty="0" smtClean="0"/>
              <a:t>Real </a:t>
            </a:r>
            <a:r>
              <a:rPr lang="en-US" sz="4300" b="1" dirty="0" err="1" smtClean="0"/>
              <a:t>testbed</a:t>
            </a:r>
            <a:r>
              <a:rPr lang="en-US" sz="4300" b="1" dirty="0" smtClean="0"/>
              <a:t> trace</a:t>
            </a:r>
            <a:r>
              <a:rPr lang="en-US" sz="4300" b="1" i="1" dirty="0" smtClean="0">
                <a:solidFill>
                  <a:srgbClr val="C00000"/>
                </a:solidFill>
              </a:rPr>
              <a:t> </a:t>
            </a:r>
            <a:r>
              <a:rPr lang="en-US" sz="4300" dirty="0" smtClean="0"/>
              <a:t>of 1000 jobs with combinations of: </a:t>
            </a:r>
            <a:r>
              <a:rPr lang="en-US" sz="4300" dirty="0" err="1" smtClean="0"/>
              <a:t>Wordcount</a:t>
            </a:r>
            <a:r>
              <a:rPr lang="en-US" sz="4300" dirty="0" smtClean="0"/>
              <a:t>, Sort, Bayesian classification, TF-IDF, </a:t>
            </a:r>
            <a:r>
              <a:rPr lang="en-US" sz="4300" dirty="0" err="1" smtClean="0"/>
              <a:t>WikiTrends</a:t>
            </a:r>
            <a:r>
              <a:rPr lang="en-US" sz="4300" dirty="0" smtClean="0"/>
              <a:t>, Twitter on 3 different datasets</a:t>
            </a:r>
          </a:p>
          <a:p>
            <a:pPr marL="961364" lvl="1" indent="-360511" defTabSz="1201704">
              <a:spcBef>
                <a:spcPct val="20000"/>
              </a:spcBef>
              <a:spcAft>
                <a:spcPts val="789"/>
              </a:spcAft>
              <a:buClr>
                <a:schemeClr val="accent2"/>
              </a:buClr>
              <a:buSzPct val="90000"/>
              <a:buFont typeface="Wingdings"/>
              <a:buChar char=""/>
              <a:defRPr/>
            </a:pPr>
            <a:r>
              <a:rPr lang="en-US" sz="4300" b="1" dirty="0" smtClean="0">
                <a:solidFill>
                  <a:srgbClr val="000000"/>
                </a:solidFill>
              </a:rPr>
              <a:t>Synthetic </a:t>
            </a:r>
            <a:r>
              <a:rPr lang="en-US" sz="4300" b="1" dirty="0" err="1" smtClean="0">
                <a:solidFill>
                  <a:srgbClr val="000000"/>
                </a:solidFill>
              </a:rPr>
              <a:t>Facebook</a:t>
            </a:r>
            <a:r>
              <a:rPr lang="en-US" sz="4300" b="1" dirty="0" smtClean="0">
                <a:solidFill>
                  <a:srgbClr val="000000"/>
                </a:solidFill>
              </a:rPr>
              <a:t> trace</a:t>
            </a:r>
            <a:r>
              <a:rPr lang="en-US" sz="4300" dirty="0" smtClean="0"/>
              <a:t>: generated using </a:t>
            </a:r>
            <a:r>
              <a:rPr lang="en-US" sz="4300" dirty="0" err="1" smtClean="0"/>
              <a:t>LogNormal</a:t>
            </a:r>
            <a:r>
              <a:rPr lang="en-US" sz="4300" dirty="0" smtClean="0"/>
              <a:t> distribution fit to 6 months of jobs</a:t>
            </a:r>
          </a:p>
          <a:p>
            <a:pPr marL="576818" indent="-420597" defTabSz="1201704">
              <a:lnSpc>
                <a:spcPct val="120000"/>
              </a:lnSpc>
              <a:spcAft>
                <a:spcPts val="789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endParaRPr lang="en-US" sz="4000" dirty="0" smtClean="0"/>
          </a:p>
          <a:p>
            <a:pPr marL="576818" indent="-420597" defTabSz="1201704">
              <a:lnSpc>
                <a:spcPct val="120000"/>
              </a:lnSpc>
              <a:spcAft>
                <a:spcPts val="789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endParaRPr lang="en-US" sz="4000" dirty="0" smtClean="0"/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35481847" y="23581194"/>
            <a:ext cx="7697395" cy="8822480"/>
          </a:xfrm>
          <a:prstGeom prst="rect">
            <a:avLst/>
          </a:prstGeom>
        </p:spPr>
        <p:txBody>
          <a:bodyPr vert="horz" lIns="72102" tIns="120170" rIns="120170" bIns="60085" rtlCol="0">
            <a:noAutofit/>
          </a:bodyPr>
          <a:lstStyle/>
          <a:p>
            <a:pPr marL="576818" indent="-420597" defTabSz="1201704">
              <a:lnSpc>
                <a:spcPct val="120000"/>
              </a:lnSpc>
              <a:spcAft>
                <a:spcPts val="789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4400" dirty="0" smtClean="0"/>
              <a:t>All three mechanisms are required for deadline-based workload management</a:t>
            </a:r>
          </a:p>
          <a:p>
            <a:pPr marL="576818" indent="-420597" defTabSz="1201704">
              <a:lnSpc>
                <a:spcPct val="120000"/>
              </a:lnSpc>
              <a:spcAft>
                <a:spcPts val="789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4400" b="1" dirty="0" smtClean="0">
                <a:solidFill>
                  <a:srgbClr val="800000"/>
                </a:solidFill>
              </a:rPr>
              <a:t>Dynamic resource adjustment</a:t>
            </a:r>
          </a:p>
          <a:p>
            <a:pPr marL="961364" lvl="1" indent="-360511" defTabSz="1201704">
              <a:spcBef>
                <a:spcPct val="20000"/>
              </a:spcBef>
              <a:spcAft>
                <a:spcPts val="789"/>
              </a:spcAft>
              <a:buClr>
                <a:schemeClr val="accent2"/>
              </a:buClr>
              <a:buSzPct val="90000"/>
              <a:buFont typeface="Wingdings"/>
              <a:buChar char=""/>
              <a:defRPr/>
            </a:pPr>
            <a:r>
              <a:rPr lang="en-US" sz="4000" dirty="0" smtClean="0"/>
              <a:t>Compare expected behavior against observed behavior and adjust</a:t>
            </a:r>
          </a:p>
          <a:p>
            <a:pPr marL="961364" lvl="1" indent="-360511" defTabSz="1201704">
              <a:spcBef>
                <a:spcPct val="20000"/>
              </a:spcBef>
              <a:spcAft>
                <a:spcPts val="789"/>
              </a:spcAft>
              <a:buClr>
                <a:schemeClr val="accent2"/>
              </a:buClr>
              <a:buSzPct val="90000"/>
              <a:buFont typeface="Wingdings"/>
              <a:buChar char=""/>
              <a:defRPr/>
            </a:pPr>
            <a:r>
              <a:rPr lang="en-US" sz="4000" dirty="0" smtClean="0"/>
              <a:t>Deal with stragglers</a:t>
            </a:r>
          </a:p>
          <a:p>
            <a:pPr marL="961364" lvl="1" indent="-360511" defTabSz="1201704">
              <a:spcBef>
                <a:spcPct val="20000"/>
              </a:spcBef>
              <a:spcAft>
                <a:spcPts val="789"/>
              </a:spcAft>
              <a:buClr>
                <a:schemeClr val="accent2"/>
              </a:buClr>
              <a:buSzPct val="90000"/>
              <a:buFont typeface="Wingdings"/>
              <a:buChar char=""/>
              <a:defRPr/>
            </a:pPr>
            <a:r>
              <a:rPr lang="en-US" sz="4000" dirty="0" smtClean="0"/>
              <a:t>Input data skew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35481847" y="22394140"/>
            <a:ext cx="7697396" cy="1148699"/>
          </a:xfrm>
          <a:prstGeom prst="rect">
            <a:avLst/>
          </a:prstGeom>
          <a:solidFill>
            <a:schemeClr val="tx1"/>
          </a:solidFill>
        </p:spPr>
        <p:txBody>
          <a:bodyPr vert="horz" lIns="120170" tIns="60085" rIns="60085" bIns="60085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 defTabSz="1201704">
              <a:spcBef>
                <a:spcPct val="0"/>
              </a:spcBef>
              <a:defRPr/>
            </a:pPr>
            <a:r>
              <a:rPr lang="en-US" sz="4800" b="1" dirty="0" smtClean="0">
                <a:solidFill>
                  <a:srgbClr val="FFD25D"/>
                </a:solidFill>
                <a:latin typeface="+mj-lt"/>
                <a:ea typeface="+mj-ea"/>
                <a:cs typeface="+mj-cs"/>
              </a:rPr>
              <a:t>Conclusion &amp; Future Work</a:t>
            </a:r>
            <a:endParaRPr lang="en-US" sz="4800" b="1" dirty="0">
              <a:solidFill>
                <a:srgbClr val="FFD25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571121" y="23590799"/>
            <a:ext cx="10897163" cy="8966812"/>
          </a:xfrm>
          <a:prstGeom prst="rect">
            <a:avLst/>
          </a:prstGeom>
        </p:spPr>
        <p:txBody>
          <a:bodyPr vert="horz" lIns="72102" tIns="120170" rIns="120170" bIns="60085" rtlCol="0">
            <a:noAutofit/>
          </a:bodyPr>
          <a:lstStyle/>
          <a:p>
            <a:pPr marL="576818" indent="-420597" defTabSz="1201704">
              <a:lnSpc>
                <a:spcPct val="120000"/>
              </a:lnSpc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5400" b="1" dirty="0" smtClean="0">
                <a:solidFill>
                  <a:srgbClr val="800000"/>
                </a:solidFill>
              </a:rPr>
              <a:t>Replay traces using</a:t>
            </a:r>
            <a:r>
              <a:rPr lang="en-US" sz="5400" b="1" dirty="0" smtClean="0">
                <a:solidFill>
                  <a:srgbClr val="800000"/>
                </a:solidFill>
              </a:rPr>
              <a:t> </a:t>
            </a:r>
            <a:r>
              <a:rPr lang="en-US" sz="5400" b="1" i="1" dirty="0" smtClean="0">
                <a:solidFill>
                  <a:srgbClr val="800000"/>
                </a:solidFill>
              </a:rPr>
              <a:t>SimMR</a:t>
            </a:r>
            <a:endParaRPr lang="en-US" sz="5400" b="1" i="1" dirty="0" smtClean="0">
              <a:solidFill>
                <a:srgbClr val="800000"/>
              </a:solidFill>
            </a:endParaRPr>
          </a:p>
          <a:p>
            <a:pPr marL="961364" lvl="1" indent="-360511" defTabSz="1201704">
              <a:buClr>
                <a:schemeClr val="accent2"/>
              </a:buClr>
              <a:buSzPct val="90000"/>
              <a:buFont typeface="Wingdings"/>
              <a:buChar char=""/>
              <a:defRPr/>
            </a:pPr>
            <a:r>
              <a:rPr lang="en-US" sz="4800" dirty="0" smtClean="0"/>
              <a:t>Discrete event simulator replays job traces at task-</a:t>
            </a:r>
            <a:r>
              <a:rPr lang="en-US" sz="4800" dirty="0" smtClean="0"/>
              <a:t>level</a:t>
            </a:r>
          </a:p>
          <a:p>
            <a:pPr marL="576818" indent="-420597" defTabSz="1201704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5400" b="1" dirty="0" smtClean="0">
                <a:solidFill>
                  <a:srgbClr val="800000"/>
                </a:solidFill>
              </a:rPr>
              <a:t>Speed</a:t>
            </a:r>
          </a:p>
          <a:p>
            <a:pPr marL="961364" lvl="1" indent="-360511" defTabSz="1201704">
              <a:buClr>
                <a:schemeClr val="accent2"/>
              </a:buClr>
              <a:buSzPct val="90000"/>
              <a:buFont typeface="Wingdings"/>
              <a:buChar char=""/>
              <a:defRPr/>
            </a:pPr>
            <a:r>
              <a:rPr lang="en-US" sz="4800" dirty="0" smtClean="0"/>
              <a:t>Can </a:t>
            </a:r>
            <a:r>
              <a:rPr lang="en-US" sz="4800" dirty="0" smtClean="0"/>
              <a:t>replay two week workload in 2 </a:t>
            </a:r>
            <a:r>
              <a:rPr lang="en-US" sz="4800" dirty="0" smtClean="0"/>
              <a:t>seconds</a:t>
            </a:r>
          </a:p>
          <a:p>
            <a:pPr marL="576818" indent="-420597" defTabSz="1201704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5400" b="1" dirty="0" smtClean="0">
                <a:solidFill>
                  <a:srgbClr val="800000"/>
                </a:solidFill>
              </a:rPr>
              <a:t>Accuracy </a:t>
            </a:r>
            <a:r>
              <a:rPr lang="en-US" sz="5400" b="1" dirty="0" smtClean="0">
                <a:solidFill>
                  <a:srgbClr val="800000"/>
                </a:solidFill>
              </a:rPr>
              <a:t>&gt; 95%</a:t>
            </a:r>
            <a:r>
              <a:rPr lang="en-US" sz="5400" b="1" dirty="0" smtClean="0">
                <a:solidFill>
                  <a:srgbClr val="800000"/>
                </a:solidFill>
              </a:rPr>
              <a:t> </a:t>
            </a:r>
            <a:endParaRPr lang="en-US" sz="5400" b="1" dirty="0" smtClean="0">
              <a:solidFill>
                <a:srgbClr val="800000"/>
              </a:solidFill>
            </a:endParaRPr>
          </a:p>
          <a:p>
            <a:pPr marL="961364" lvl="1" indent="-360511" defTabSz="1201704">
              <a:buClr>
                <a:schemeClr val="accent2"/>
              </a:buClr>
              <a:buSzPct val="90000"/>
              <a:buFont typeface="Wingdings"/>
              <a:buChar char=""/>
              <a:defRPr/>
            </a:pPr>
            <a:r>
              <a:rPr lang="en-US" sz="4800" dirty="0" smtClean="0"/>
              <a:t>Simulated job completion time within 5% of real </a:t>
            </a:r>
            <a:r>
              <a:rPr lang="en-US" sz="4800" dirty="0" smtClean="0"/>
              <a:t>completion time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0269113" y="15376154"/>
            <a:ext cx="4970620" cy="5437618"/>
            <a:chOff x="6237513" y="15056161"/>
            <a:chExt cx="6021210" cy="6656322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4417789">
              <a:off x="7744541" y="16186461"/>
              <a:ext cx="5384799" cy="312420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11137" y="18588283"/>
              <a:ext cx="5384801" cy="312420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7226173">
              <a:off x="5107212" y="16301639"/>
              <a:ext cx="5384801" cy="312420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6531651" y="17193436"/>
              <a:ext cx="2595886" cy="1469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Job</a:t>
              </a:r>
            </a:p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Ordering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795422" y="17193436"/>
              <a:ext cx="3463301" cy="1469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How much resources?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00868" y="19506374"/>
              <a:ext cx="4267731" cy="1469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Allocating</a:t>
              </a:r>
            </a:p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spare resources</a:t>
              </a:r>
            </a:p>
          </p:txBody>
        </p:sp>
      </p:grpSp>
      <p:pic>
        <p:nvPicPr>
          <p:cNvPr id="59" name="Picture 58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7393755">
            <a:off x="26637560" y="14512947"/>
            <a:ext cx="1276010" cy="78669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4434916">
            <a:off x="27278534" y="15903963"/>
            <a:ext cx="1261569" cy="77778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7393755">
            <a:off x="26608414" y="15896776"/>
            <a:ext cx="1261570" cy="777789"/>
          </a:xfrm>
          <a:prstGeom prst="rect">
            <a:avLst/>
          </a:prstGeom>
        </p:spPr>
      </p:pic>
      <p:grpSp>
        <p:nvGrpSpPr>
          <p:cNvPr id="66" name="Group 65"/>
          <p:cNvGrpSpPr>
            <a:grpSpLocks noChangeAspect="1"/>
          </p:cNvGrpSpPr>
          <p:nvPr/>
        </p:nvGrpSpPr>
        <p:grpSpPr>
          <a:xfrm>
            <a:off x="26793647" y="17373488"/>
            <a:ext cx="1486966" cy="1608815"/>
            <a:chOff x="25880993" y="17615118"/>
            <a:chExt cx="3537645" cy="3827537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4434916">
              <a:off x="26903759" y="18215684"/>
              <a:ext cx="3111464" cy="1918295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53381">
              <a:off x="26023812" y="19637419"/>
              <a:ext cx="3306330" cy="1805236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7393755">
              <a:off x="25284408" y="18211703"/>
              <a:ext cx="3111465" cy="1918295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12169953" y="31912780"/>
            <a:ext cx="22699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 </a:t>
            </a:r>
            <a:r>
              <a:rPr lang="en-US" sz="4400" dirty="0" smtClean="0"/>
              <a:t>simulation</a:t>
            </a:r>
            <a:r>
              <a:rPr lang="en-US" sz="4000" dirty="0" smtClean="0"/>
              <a:t> results with  </a:t>
            </a:r>
            <a:r>
              <a:rPr lang="en-US" sz="4000" dirty="0" smtClean="0"/>
              <a:t>the synthetic </a:t>
            </a:r>
            <a:r>
              <a:rPr lang="en-US" sz="4000" dirty="0" err="1" smtClean="0"/>
              <a:t>Facebook</a:t>
            </a:r>
            <a:r>
              <a:rPr lang="en-US" sz="4000" dirty="0" smtClean="0"/>
              <a:t> trace </a:t>
            </a:r>
            <a:r>
              <a:rPr lang="en-US" sz="4000" dirty="0" smtClean="0"/>
              <a:t>are similar and reflect  the same conclusions.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945770" y="4566479"/>
            <a:ext cx="7615682" cy="5301459"/>
          </a:xfrm>
          <a:prstGeom prst="rect">
            <a:avLst/>
          </a:prstGeom>
        </p:spPr>
      </p:pic>
      <p:cxnSp>
        <p:nvCxnSpPr>
          <p:cNvPr id="52" name="Straight Arrow Connector 51"/>
          <p:cNvCxnSpPr/>
          <p:nvPr/>
        </p:nvCxnSpPr>
        <p:spPr>
          <a:xfrm rot="10800000" flipV="1">
            <a:off x="23283334" y="6913064"/>
            <a:ext cx="1166041" cy="10585"/>
          </a:xfrm>
          <a:prstGeom prst="straightConnector1">
            <a:avLst/>
          </a:prstGeom>
          <a:ln w="349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Chart 56"/>
          <p:cNvGraphicFramePr/>
          <p:nvPr/>
        </p:nvGraphicFramePr>
        <p:xfrm>
          <a:off x="27901027" y="23876000"/>
          <a:ext cx="6858000" cy="8025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102" name="Chart 101"/>
          <p:cNvGraphicFramePr/>
          <p:nvPr/>
        </p:nvGraphicFramePr>
        <p:xfrm>
          <a:off x="12026303" y="23975642"/>
          <a:ext cx="7292751" cy="777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103" name="Rounded Rectangle 102"/>
          <p:cNvSpPr/>
          <p:nvPr/>
        </p:nvSpPr>
        <p:spPr>
          <a:xfrm>
            <a:off x="24485600" y="6127783"/>
            <a:ext cx="4206240" cy="1463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33665" algn="ctr" defTabSz="1201704">
              <a:spcAft>
                <a:spcPts val="189"/>
              </a:spcAft>
              <a:buClr>
                <a:schemeClr val="accent1"/>
              </a:buClr>
              <a:buSzPct val="80000"/>
            </a:pPr>
            <a:r>
              <a:rPr lang="en-US" sz="4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64 map</a:t>
            </a:r>
            <a:r>
              <a:rPr lang="en-US" sz="4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slots </a:t>
            </a:r>
          </a:p>
          <a:p>
            <a:pPr marL="233665" algn="ctr" defTabSz="1201704">
              <a:spcAft>
                <a:spcPts val="189"/>
              </a:spcAft>
              <a:buClr>
                <a:schemeClr val="accent1"/>
              </a:buClr>
              <a:buSzPct val="80000"/>
            </a:pPr>
            <a:r>
              <a:rPr lang="en-US" sz="4400" b="1" dirty="0" smtClean="0">
                <a:solidFill>
                  <a:schemeClr val="accent3">
                    <a:lumMod val="75000"/>
                  </a:schemeClr>
                </a:solidFill>
                <a:latin typeface="Times New Roman"/>
                <a:cs typeface="Times New Roman"/>
              </a:rPr>
              <a:t>64 reduce</a:t>
            </a: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4400" dirty="0" smtClean="0">
                <a:latin typeface="Times New Roman"/>
                <a:cs typeface="Times New Roman"/>
              </a:rPr>
              <a:t>slots</a:t>
            </a:r>
            <a:endParaRPr lang="en-US" sz="4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24460200" y="7977757"/>
            <a:ext cx="4206240" cy="1463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33665" algn="ctr" defTabSz="1201704">
              <a:spcAft>
                <a:spcPts val="189"/>
              </a:spcAft>
              <a:buClr>
                <a:schemeClr val="accent1"/>
              </a:buClr>
              <a:buSzPct val="80000"/>
            </a:pPr>
            <a:r>
              <a:rPr lang="en-US" sz="4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16 map</a:t>
            </a:r>
            <a:r>
              <a:rPr lang="en-US" sz="4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slots </a:t>
            </a:r>
          </a:p>
          <a:p>
            <a:pPr marL="233665" algn="ctr" defTabSz="1201704">
              <a:spcAft>
                <a:spcPts val="189"/>
              </a:spcAft>
              <a:buClr>
                <a:schemeClr val="accent1"/>
              </a:buClr>
              <a:buSzPct val="80000"/>
            </a:pPr>
            <a:r>
              <a:rPr lang="en-US" sz="4400" b="1" dirty="0" smtClean="0">
                <a:solidFill>
                  <a:schemeClr val="accent3">
                    <a:lumMod val="75000"/>
                  </a:schemeClr>
                </a:solidFill>
                <a:latin typeface="Times New Roman"/>
                <a:cs typeface="Times New Roman"/>
              </a:rPr>
              <a:t>22 reduce</a:t>
            </a: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4400" dirty="0" smtClean="0">
                <a:latin typeface="Times New Roman"/>
                <a:cs typeface="Times New Roman"/>
              </a:rPr>
              <a:t>slots</a:t>
            </a:r>
            <a:endParaRPr lang="en-US" sz="4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7345</TotalTime>
  <Words>541</Words>
  <Application>Microsoft Macintosh PowerPoint</Application>
  <PresentationFormat>Custom</PresentationFormat>
  <Paragraphs>90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Module</vt:lpstr>
      <vt:lpstr>Slide 1</vt:lpstr>
    </vt:vector>
  </TitlesOfParts>
  <Company>University of Illinois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Abhishek Verma</dc:creator>
  <cp:lastModifiedBy>Abhishek Verma</cp:lastModifiedBy>
  <cp:revision>318</cp:revision>
  <dcterms:created xsi:type="dcterms:W3CDTF">2011-10-13T23:00:10Z</dcterms:created>
  <dcterms:modified xsi:type="dcterms:W3CDTF">2011-10-14T02:15:07Z</dcterms:modified>
</cp:coreProperties>
</file>