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2.xml" ContentType="application/vnd.openxmlformats-officedocument.drawingml.char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omparison:plots:fine_mean:sim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omparison:plots:fine_mean:sim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338176192024737"/>
          <c:y val="0.164876057159522"/>
          <c:w val="0.576237484203364"/>
          <c:h val="0.564317585301837"/>
        </c:manualLayout>
      </c:layout>
      <c:scatterChart>
        <c:scatterStyle val="smoothMarker"/>
        <c:ser>
          <c:idx val="0"/>
          <c:order val="0"/>
          <c:tx>
            <c:strRef>
              <c:f>'sim.csv'!$L$18</c:f>
              <c:strCache>
                <c:ptCount val="1"/>
                <c:pt idx="0">
                  <c:v>EDF</c:v>
                </c:pt>
              </c:strCache>
            </c:strRef>
          </c:tx>
          <c:spPr>
            <a:ln w="38100" cap="rnd" cmpd="sng" algn="ctr">
              <a:solidFill>
                <a:srgbClr val="F0AD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FFF0C9"/>
              </a:solidFill>
              <a:ln w="38100" cap="rnd" cmpd="sng" algn="ctr">
                <a:solidFill>
                  <a:srgbClr val="F0AD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'sim.csv'!$K$19:$K$32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'sim.csv'!$L$19:$L$32</c:f>
              <c:numCache>
                <c:formatCode>General</c:formatCode>
                <c:ptCount val="14"/>
                <c:pt idx="0">
                  <c:v>1822.46746031746</c:v>
                </c:pt>
                <c:pt idx="1">
                  <c:v>1166.90813492063</c:v>
                </c:pt>
                <c:pt idx="2">
                  <c:v>847.2325396825379</c:v>
                </c:pt>
                <c:pt idx="3">
                  <c:v>708.9169642857109</c:v>
                </c:pt>
                <c:pt idx="4">
                  <c:v>602.8795634920629</c:v>
                </c:pt>
                <c:pt idx="5">
                  <c:v>546.2431547619034</c:v>
                </c:pt>
                <c:pt idx="6">
                  <c:v>496.4869047619021</c:v>
                </c:pt>
                <c:pt idx="7">
                  <c:v>469.7206349206336</c:v>
                </c:pt>
                <c:pt idx="8">
                  <c:v>444.840178571428</c:v>
                </c:pt>
                <c:pt idx="9">
                  <c:v>434.4906746031739</c:v>
                </c:pt>
                <c:pt idx="10">
                  <c:v>416.963789682539</c:v>
                </c:pt>
                <c:pt idx="11">
                  <c:v>412.3792658730154</c:v>
                </c:pt>
                <c:pt idx="12">
                  <c:v>402.459424603174</c:v>
                </c:pt>
                <c:pt idx="13">
                  <c:v>397.2831349206321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'sim.csv'!$M$18</c:f>
              <c:strCache>
                <c:ptCount val="1"/>
                <c:pt idx="0">
                  <c:v>Min-EDF</c:v>
                </c:pt>
              </c:strCache>
            </c:strRef>
          </c:tx>
          <c:spPr>
            <a:ln w="38100" cap="rnd" cmpd="sng" algn="ctr">
              <a:solidFill>
                <a:srgbClr val="60B5CC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DFF0F5"/>
              </a:solidFill>
              <a:ln w="38100" cap="rnd" cmpd="sng" algn="ctr">
                <a:solidFill>
                  <a:srgbClr val="60B5CC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'sim.csv'!$K$19:$K$32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'sim.csv'!$M$19:$M$32</c:f>
              <c:numCache>
                <c:formatCode>General</c:formatCode>
                <c:ptCount val="14"/>
                <c:pt idx="0">
                  <c:v>2152.5369047619</c:v>
                </c:pt>
                <c:pt idx="1">
                  <c:v>1406.94593253968</c:v>
                </c:pt>
                <c:pt idx="2">
                  <c:v>1209.488789682532</c:v>
                </c:pt>
                <c:pt idx="3">
                  <c:v>1197.37797619047</c:v>
                </c:pt>
                <c:pt idx="4">
                  <c:v>1191.78154761904</c:v>
                </c:pt>
                <c:pt idx="5">
                  <c:v>1187.65664682539</c:v>
                </c:pt>
                <c:pt idx="6">
                  <c:v>1186.25714285714</c:v>
                </c:pt>
                <c:pt idx="7">
                  <c:v>1184.52470238095</c:v>
                </c:pt>
                <c:pt idx="8">
                  <c:v>1189.35406746031</c:v>
                </c:pt>
                <c:pt idx="9">
                  <c:v>1192.942261904761</c:v>
                </c:pt>
                <c:pt idx="10">
                  <c:v>1194.80089285714</c:v>
                </c:pt>
                <c:pt idx="11">
                  <c:v>1189.39047619047</c:v>
                </c:pt>
                <c:pt idx="12">
                  <c:v>1194.53263888888</c:v>
                </c:pt>
                <c:pt idx="13">
                  <c:v>1188.755158730151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'sim.csv'!$N$18</c:f>
              <c:strCache>
                <c:ptCount val="1"/>
                <c:pt idx="0">
                  <c:v>MinEDF-WC</c:v>
                </c:pt>
              </c:strCache>
            </c:strRef>
          </c:tx>
          <c:spPr>
            <a:ln w="38100" cap="rnd" cmpd="sng" algn="ctr">
              <a:solidFill>
                <a:srgbClr val="901929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E66C7D"/>
              </a:solidFill>
              <a:ln w="38100" cap="rnd" cmpd="sng" algn="ctr">
                <a:solidFill>
                  <a:srgbClr val="901929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'sim.csv'!$K$19:$K$32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'sim.csv'!$N$19:$N$32</c:f>
              <c:numCache>
                <c:formatCode>General</c:formatCode>
                <c:ptCount val="14"/>
                <c:pt idx="0">
                  <c:v>2119.5246031746</c:v>
                </c:pt>
                <c:pt idx="1">
                  <c:v>1136.395138888879</c:v>
                </c:pt>
                <c:pt idx="2">
                  <c:v>807.889880952383</c:v>
                </c:pt>
                <c:pt idx="3">
                  <c:v>718.2533730158735</c:v>
                </c:pt>
                <c:pt idx="4">
                  <c:v>661.2646825396835</c:v>
                </c:pt>
                <c:pt idx="5">
                  <c:v>626.3074404761905</c:v>
                </c:pt>
                <c:pt idx="6">
                  <c:v>604.6181547619034</c:v>
                </c:pt>
                <c:pt idx="7">
                  <c:v>592.018849206351</c:v>
                </c:pt>
                <c:pt idx="8">
                  <c:v>583.8392857142825</c:v>
                </c:pt>
                <c:pt idx="9">
                  <c:v>578.2973214285715</c:v>
                </c:pt>
                <c:pt idx="10">
                  <c:v>572.2668650793655</c:v>
                </c:pt>
                <c:pt idx="11">
                  <c:v>570.52996031746</c:v>
                </c:pt>
                <c:pt idx="12">
                  <c:v>566.9279761904731</c:v>
                </c:pt>
                <c:pt idx="13">
                  <c:v>564.3095238095224</c:v>
                </c:pt>
              </c:numCache>
            </c:numRef>
          </c:yVal>
          <c:smooth val="1"/>
        </c:ser>
        <c:axId val="196416696"/>
        <c:axId val="196405288"/>
      </c:scatterChart>
      <c:valAx>
        <c:axId val="196416696"/>
        <c:scaling>
          <c:logBase val="10.0"/>
          <c:orientation val="minMax"/>
          <c:min val="300.0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Mean inter-arrival </a:t>
                </a:r>
                <a:r>
                  <a:rPr lang="en-US" sz="2000" dirty="0" smtClean="0"/>
                  <a:t>time</a:t>
                </a:r>
              </a:p>
              <a:p>
                <a:pPr>
                  <a:defRPr sz="2000"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(in seconds)</a:t>
                </a:r>
              </a:p>
            </c:rich>
          </c:tx>
          <c:layout>
            <c:manualLayout>
              <c:xMode val="edge"/>
              <c:yMode val="edge"/>
              <c:x val="0.26443725784277"/>
              <c:y val="0.84506172839506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96405288"/>
        <c:crosses val="autoZero"/>
        <c:crossBetween val="midCat"/>
      </c:valAx>
      <c:valAx>
        <c:axId val="1964052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Average job completion time</a:t>
                </a:r>
                <a:r>
                  <a:rPr lang="en-US" sz="2000" dirty="0" smtClean="0"/>
                  <a:t> </a:t>
                </a:r>
              </a:p>
              <a:p>
                <a:pPr>
                  <a:defRPr sz="2000"/>
                </a:pPr>
                <a:r>
                  <a:rPr lang="en-US" sz="2000" dirty="0" smtClean="0"/>
                  <a:t>(</a:t>
                </a:r>
                <a:r>
                  <a:rPr lang="en-US" sz="2000" dirty="0"/>
                  <a:t>in seconds)</a:t>
                </a:r>
              </a:p>
            </c:rich>
          </c:tx>
          <c:layout>
            <c:manualLayout>
              <c:xMode val="edge"/>
              <c:yMode val="edge"/>
              <c:x val="0.0138940635666174"/>
              <c:y val="0.18917554423344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96416696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0"/>
          <c:order val="0"/>
          <c:tx>
            <c:strRef>
              <c:f>'sim.csv'!$G$18</c:f>
              <c:strCache>
                <c:ptCount val="1"/>
                <c:pt idx="0">
                  <c:v>EDF</c:v>
                </c:pt>
              </c:strCache>
            </c:strRef>
          </c:tx>
          <c:spPr>
            <a:ln w="38100" cap="rnd" cmpd="sng" algn="ctr">
              <a:solidFill>
                <a:srgbClr val="F0AD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accent1">
                  <a:lumMod val="20000"/>
                  <a:lumOff val="80000"/>
                </a:schemeClr>
              </a:solidFill>
              <a:ln w="38100" cap="rnd" cmpd="sng" algn="ctr">
                <a:solidFill>
                  <a:srgbClr val="F0AD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'sim.csv'!$F$19:$F$32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'sim.csv'!$G$19:$G$32</c:f>
              <c:numCache>
                <c:formatCode>General</c:formatCode>
                <c:ptCount val="14"/>
                <c:pt idx="0">
                  <c:v>60.95238095</c:v>
                </c:pt>
                <c:pt idx="1">
                  <c:v>38.45238095</c:v>
                </c:pt>
                <c:pt idx="2">
                  <c:v>23.89880952</c:v>
                </c:pt>
                <c:pt idx="3">
                  <c:v>17.56944444</c:v>
                </c:pt>
                <c:pt idx="4">
                  <c:v>12.4702381</c:v>
                </c:pt>
                <c:pt idx="5">
                  <c:v>9.553571429</c:v>
                </c:pt>
                <c:pt idx="6">
                  <c:v>6.527777777999989</c:v>
                </c:pt>
                <c:pt idx="7">
                  <c:v>5.327380951999987</c:v>
                </c:pt>
                <c:pt idx="8">
                  <c:v>3.829365079</c:v>
                </c:pt>
                <c:pt idx="9">
                  <c:v>3.055555556</c:v>
                </c:pt>
                <c:pt idx="10">
                  <c:v>2.132936508</c:v>
                </c:pt>
                <c:pt idx="11">
                  <c:v>1.795634921</c:v>
                </c:pt>
                <c:pt idx="12">
                  <c:v>1.25</c:v>
                </c:pt>
                <c:pt idx="13">
                  <c:v>0.982142857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'sim.csv'!$H$18</c:f>
              <c:strCache>
                <c:ptCount val="1"/>
                <c:pt idx="0">
                  <c:v>Min-EDF</c:v>
                </c:pt>
              </c:strCache>
            </c:strRef>
          </c:tx>
          <c:spPr>
            <a:ln w="38100" cap="rnd" cmpd="sng" algn="ctr">
              <a:solidFill>
                <a:srgbClr val="60B5CC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DFF0F5"/>
              </a:solidFill>
              <a:ln w="38100" cap="rnd" cmpd="sng" algn="ctr">
                <a:solidFill>
                  <a:srgbClr val="60B5CC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'sim.csv'!$F$19:$F$32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'sim.csv'!$H$19:$H$32</c:f>
              <c:numCache>
                <c:formatCode>General</c:formatCode>
                <c:ptCount val="14"/>
                <c:pt idx="0">
                  <c:v>57.78769841</c:v>
                </c:pt>
                <c:pt idx="1">
                  <c:v>27.77777778</c:v>
                </c:pt>
                <c:pt idx="2">
                  <c:v>11.20039683</c:v>
                </c:pt>
                <c:pt idx="3">
                  <c:v>6.349206349</c:v>
                </c:pt>
                <c:pt idx="4">
                  <c:v>3.432539682999999</c:v>
                </c:pt>
                <c:pt idx="5">
                  <c:v>1.676587302</c:v>
                </c:pt>
                <c:pt idx="6">
                  <c:v>0.892857143</c:v>
                </c:pt>
                <c:pt idx="7">
                  <c:v>0.724206349</c:v>
                </c:pt>
                <c:pt idx="8">
                  <c:v>0.327380952</c:v>
                </c:pt>
                <c:pt idx="9">
                  <c:v>0.287698413</c:v>
                </c:pt>
                <c:pt idx="10">
                  <c:v>0.109126984</c:v>
                </c:pt>
                <c:pt idx="11">
                  <c:v>0.079365079</c:v>
                </c:pt>
                <c:pt idx="12">
                  <c:v>0.05952381</c:v>
                </c:pt>
                <c:pt idx="13">
                  <c:v>0.079365079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'sim.csv'!$I$18</c:f>
              <c:strCache>
                <c:ptCount val="1"/>
                <c:pt idx="0">
                  <c:v>MinEDF-WC</c:v>
                </c:pt>
              </c:strCache>
            </c:strRef>
          </c:tx>
          <c:spPr>
            <a:ln w="38100" cap="rnd" cmpd="sng" algn="ctr">
              <a:solidFill>
                <a:srgbClr val="E66C7D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accent3"/>
              </a:solidFill>
              <a:ln w="38100" cap="rnd" cmpd="sng" algn="ctr">
                <a:solidFill>
                  <a:srgbClr val="E66C7D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'sim.csv'!$F$19:$F$32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'sim.csv'!$I$19:$I$32</c:f>
              <c:numCache>
                <c:formatCode>General</c:formatCode>
                <c:ptCount val="14"/>
                <c:pt idx="0">
                  <c:v>54.72222222</c:v>
                </c:pt>
                <c:pt idx="1">
                  <c:v>22.0734127</c:v>
                </c:pt>
                <c:pt idx="2">
                  <c:v>6.21031746</c:v>
                </c:pt>
                <c:pt idx="3">
                  <c:v>2.966269841</c:v>
                </c:pt>
                <c:pt idx="4">
                  <c:v>1.23015873</c:v>
                </c:pt>
                <c:pt idx="5">
                  <c:v>0.555555556</c:v>
                </c:pt>
                <c:pt idx="6">
                  <c:v>0.297619048</c:v>
                </c:pt>
                <c:pt idx="7">
                  <c:v>0.386904762</c:v>
                </c:pt>
                <c:pt idx="8">
                  <c:v>0.148809524</c:v>
                </c:pt>
                <c:pt idx="9">
                  <c:v>0.178571429</c:v>
                </c:pt>
                <c:pt idx="10">
                  <c:v>0.029761905</c:v>
                </c:pt>
                <c:pt idx="11">
                  <c:v>0.069444444</c:v>
                </c:pt>
                <c:pt idx="12">
                  <c:v>0.05952381</c:v>
                </c:pt>
                <c:pt idx="13">
                  <c:v>0.049603175</c:v>
                </c:pt>
              </c:numCache>
            </c:numRef>
          </c:yVal>
          <c:smooth val="1"/>
        </c:ser>
        <c:axId val="196343560"/>
        <c:axId val="196325624"/>
      </c:scatterChart>
      <c:valAx>
        <c:axId val="196343560"/>
        <c:scaling>
          <c:logBase val="10.0"/>
          <c:orientation val="minMax"/>
          <c:min val="300.0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Mean inter-arrival time</a:t>
                </a:r>
                <a:r>
                  <a:rPr lang="en-US" sz="2000" dirty="0" smtClean="0"/>
                  <a:t> </a:t>
                </a:r>
              </a:p>
              <a:p>
                <a:pPr>
                  <a:defRPr sz="2000"/>
                </a:pPr>
                <a:r>
                  <a:rPr lang="en-US" sz="2000" dirty="0" smtClean="0"/>
                  <a:t>(</a:t>
                </a:r>
                <a:r>
                  <a:rPr lang="en-US" sz="2000" dirty="0"/>
                  <a:t>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96325624"/>
        <c:crosses val="autoZero"/>
        <c:crossBetween val="midCat"/>
      </c:valAx>
      <c:valAx>
        <c:axId val="1963256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% of </a:t>
                </a:r>
                <a:r>
                  <a:rPr lang="en-US" sz="2000" dirty="0" smtClean="0"/>
                  <a:t>missed deadline </a:t>
                </a:r>
                <a:r>
                  <a:rPr lang="en-US" sz="2000" dirty="0"/>
                  <a:t>jobs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96343560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60CD8-8B73-7F4B-9B14-E28D0CB2CC5D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9DA-B394-1E46-ABC1-22E0D89EF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3C536-459F-8E4E-B909-28CC63756C09}" type="datetimeFigureOut">
              <a:rPr lang="en-US" smtClean="0"/>
              <a:pPr/>
              <a:t>10/23/11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ED588-3F7D-FC4E-87BE-3B4F5D4E5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Job Ordering</a:t>
            </a:r>
          </a:p>
          <a:p>
            <a:pPr lvl="1"/>
            <a:r>
              <a:rPr lang="en-US" dirty="0" smtClean="0"/>
              <a:t>How to order jobs?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Tailoring amount of resources</a:t>
            </a:r>
          </a:p>
          <a:p>
            <a:pPr lvl="1"/>
            <a:r>
              <a:rPr lang="en-US" dirty="0" smtClean="0"/>
              <a:t>How many slots to allocate?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Allocating spare resources</a:t>
            </a:r>
          </a:p>
          <a:p>
            <a:pPr lvl="1"/>
            <a:r>
              <a:rPr lang="en-US" dirty="0" smtClean="0"/>
              <a:t>How to allocate and de-allocate spare resources?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D588-3F7D-FC4E-87BE-3B4F5D4E53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D448-89B3-2A4D-8F83-D3C48171980C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5DA-550C-A647-B22C-0BC11654DB9C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3C13-8C38-BB4E-91C2-82F7C67898ED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D8-18E8-D947-BBA5-ECFA2E9C5407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2E58-4DAC-4740-95EB-2C414E57C366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B277-F3DB-A547-A20D-7537368A37F5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4313-0779-DE4E-A2A0-A67F9C1473CD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1227-E2B3-BC4C-817C-C146329AB9FB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6E19-96DC-9A43-8033-CD261733E65C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E40-772D-E74D-8060-A78D0B9C7658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B04-A441-7F43-84BF-FCBBCB96AEC9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ECDE-1738-C147-8922-E128DD527F9F}" type="datetime1">
              <a:rPr lang="en-US" smtClean="0"/>
              <a:pPr/>
              <a:t>10/23/11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00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135" y="1581579"/>
            <a:ext cx="8110695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Three Pieces of the MapReduce Workload Management Puzzle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695" y="4229524"/>
            <a:ext cx="8613312" cy="140927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Abhishek Verma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1,2</a:t>
            </a:r>
            <a:r>
              <a:rPr lang="en-US" sz="2800" dirty="0" smtClean="0">
                <a:solidFill>
                  <a:srgbClr val="000000"/>
                </a:solidFill>
              </a:rPr>
              <a:t>, Lucy Cherkasova</a:t>
            </a:r>
            <a:r>
              <a:rPr lang="en-US" sz="2800" baseline="30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, Roy H. Campbell</a:t>
            </a:r>
            <a:r>
              <a:rPr lang="en-US" sz="2800" baseline="30000" dirty="0" smtClean="0">
                <a:solidFill>
                  <a:srgbClr val="000000"/>
                </a:solidFill>
              </a:rPr>
              <a:t>1</a:t>
            </a:r>
          </a:p>
          <a:p>
            <a:r>
              <a:rPr lang="en-US" sz="2400" baseline="30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University of Illinois at Urbana-Champaign, 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HP Labs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0608" y="5816221"/>
            <a:ext cx="879399" cy="82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695" y="5816221"/>
            <a:ext cx="633811" cy="82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SOSP 2011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Often MapReduce applications part of critical business pipelines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Require job completion time guarantees (</a:t>
            </a:r>
            <a:r>
              <a:rPr lang="en-US" dirty="0" err="1" smtClean="0"/>
              <a:t>SLOs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Existing MapReduce schedulers do not support Service Level Objectives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800000"/>
                </a:solidFill>
              </a:rPr>
              <a:t>Goal:</a:t>
            </a:r>
            <a:r>
              <a:rPr lang="en-US" dirty="0" smtClean="0"/>
              <a:t>  Design a workload management framework for MapReduce jobs with  completion time goals in </a:t>
            </a:r>
            <a:r>
              <a:rPr lang="en-US" b="1" dirty="0" smtClean="0">
                <a:solidFill>
                  <a:srgbClr val="800000"/>
                </a:solidFill>
              </a:rPr>
              <a:t>shared</a:t>
            </a:r>
            <a:r>
              <a:rPr lang="en-US" dirty="0" smtClean="0"/>
              <a:t>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Pieces of the Puzzle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21246" y="1471060"/>
            <a:ext cx="2063268" cy="3519119"/>
            <a:chOff x="2221246" y="1471060"/>
            <a:chExt cx="2063268" cy="35191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7226173">
              <a:off x="1493320" y="2198986"/>
              <a:ext cx="3519119" cy="206326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15499" y="2792559"/>
              <a:ext cx="17143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Job</a:t>
              </a:r>
            </a:p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Ordering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34488" y="1407771"/>
            <a:ext cx="2287214" cy="3519118"/>
            <a:chOff x="3910528" y="1395789"/>
            <a:chExt cx="2287214" cy="351911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4417789">
              <a:off x="3235051" y="2123714"/>
              <a:ext cx="3519118" cy="20632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10528" y="2792559"/>
              <a:ext cx="22872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How much resources?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13931" y="3692148"/>
            <a:ext cx="3556202" cy="2041753"/>
            <a:chOff x="2401951" y="3704130"/>
            <a:chExt cx="3556202" cy="20417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1951" y="3704130"/>
              <a:ext cx="3556202" cy="204175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593293" y="4304129"/>
              <a:ext cx="28184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Allocating</a:t>
              </a:r>
            </a:p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spare resources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74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Job Scheduling with Different Mechanisms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800000"/>
                </a:solidFill>
              </a:rPr>
              <a:t>Earliest Deadline </a:t>
            </a:r>
            <a:r>
              <a:rPr lang="en-US" b="1" dirty="0" smtClean="0">
                <a:solidFill>
                  <a:srgbClr val="800000"/>
                </a:solidFill>
              </a:rPr>
              <a:t>First</a:t>
            </a:r>
          </a:p>
          <a:p>
            <a:pPr marL="741363" lvl="1"/>
            <a:r>
              <a:rPr lang="en-US" dirty="0" smtClean="0"/>
              <a:t>Does not require any </a:t>
            </a:r>
            <a:r>
              <a:rPr lang="en-US" dirty="0" smtClean="0"/>
              <a:t>job information</a:t>
            </a:r>
            <a:endParaRPr lang="en-US" dirty="0" smtClean="0"/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800000"/>
                </a:solidFill>
              </a:rPr>
              <a:t>Min-EDF</a:t>
            </a:r>
            <a:endParaRPr lang="en-US" b="1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Automatically extract job profiles from past executions</a:t>
            </a:r>
            <a:endParaRPr lang="en-US" dirty="0" smtClean="0"/>
          </a:p>
          <a:p>
            <a:pPr lvl="1"/>
            <a:r>
              <a:rPr lang="en-US" dirty="0" smtClean="0"/>
              <a:t>Compute </a:t>
            </a:r>
            <a:r>
              <a:rPr lang="en-US" dirty="0" smtClean="0"/>
              <a:t>and allocate minimum resources</a:t>
            </a: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800000"/>
                </a:solidFill>
              </a:rPr>
              <a:t>Min-EDF-WC</a:t>
            </a:r>
          </a:p>
          <a:p>
            <a:pPr lvl="1"/>
            <a:r>
              <a:rPr lang="en-US" dirty="0" smtClean="0"/>
              <a:t>Allocate any spare resources among running jobs</a:t>
            </a:r>
          </a:p>
          <a:p>
            <a:pPr lvl="1"/>
            <a:r>
              <a:rPr lang="en-US" dirty="0" smtClean="0"/>
              <a:t>When new job arrives, compute if enough slots will be released in the future to satisfy current job</a:t>
            </a:r>
          </a:p>
          <a:p>
            <a:pPr lvl="1"/>
            <a:r>
              <a:rPr lang="en-US" dirty="0" smtClean="0"/>
              <a:t>If not, cancel spare tasks of currently running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3528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40224"/>
            <a:ext cx="2133600" cy="365125"/>
          </a:xfrm>
        </p:spPr>
        <p:txBody>
          <a:bodyPr/>
          <a:lstStyle/>
          <a:p>
            <a:fld id="{CD2691D3-B066-DD47-8880-1560D6621C1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826000" y="1417638"/>
          <a:ext cx="4368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1417638"/>
          <a:ext cx="4114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785072" y="3091268"/>
            <a:ext cx="167725" cy="1629504"/>
          </a:xfrm>
          <a:prstGeom prst="roundRect">
            <a:avLst/>
          </a:prstGeom>
          <a:solidFill>
            <a:srgbClr val="FFFF00">
              <a:alpha val="3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8980" y="5715243"/>
            <a:ext cx="3867705" cy="843206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Min</a:t>
            </a:r>
            <a:r>
              <a:rPr lang="en-US" sz="2000" dirty="0" smtClean="0"/>
              <a:t>-EDF-WC misses 2 times lesser job deadlines than Min-</a:t>
            </a:r>
            <a:r>
              <a:rPr lang="en-US" sz="2000" dirty="0" smtClean="0"/>
              <a:t>EDF</a:t>
            </a:r>
            <a:endParaRPr lang="en-US" sz="20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4890975" y="5681925"/>
            <a:ext cx="3867705" cy="843206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Min</a:t>
            </a:r>
            <a:r>
              <a:rPr lang="en-US" sz="2000" dirty="0" smtClean="0"/>
              <a:t>-EDF-WC</a:t>
            </a:r>
            <a:r>
              <a:rPr lang="en-US" sz="2000" dirty="0" smtClean="0"/>
              <a:t> leads to smaller job completion times than Min-EDF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7986</TotalTime>
  <Words>257</Words>
  <Application>Microsoft Macintosh PowerPoint</Application>
  <PresentationFormat>On-screen Show (4:3)</PresentationFormat>
  <Paragraphs>48</Paragraphs>
  <Slides>5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Three Pieces of the MapReduce Workload Management Puzzle</vt:lpstr>
      <vt:lpstr>Motivation</vt:lpstr>
      <vt:lpstr>Three Pieces of the Puzzle</vt:lpstr>
      <vt:lpstr>Job Scheduling with Different Mechanisms</vt:lpstr>
      <vt:lpstr>Evaluation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It Again, SimMR!</dc:title>
  <dc:creator>Abhishek Verma</dc:creator>
  <cp:lastModifiedBy>Abhishek Verma</cp:lastModifiedBy>
  <cp:revision>124</cp:revision>
  <dcterms:created xsi:type="dcterms:W3CDTF">2011-10-23T18:48:43Z</dcterms:created>
  <dcterms:modified xsi:type="dcterms:W3CDTF">2011-10-24T04:54:43Z</dcterms:modified>
</cp:coreProperties>
</file>