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45.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4.xml"/>
  <Override ContentType="application/vnd.openxmlformats-officedocument.presentationml.notesSlide+xml" PartName="/ppt/notesSlides/notesSlide46.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46.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39" Target="slides/slide34.xml"/><Relationship Type="http://schemas.openxmlformats.org/officeDocument/2006/relationships/slide" Id="rId38" Target="slides/slide33.xml"/><Relationship Type="http://schemas.openxmlformats.org/officeDocument/2006/relationships/slide" Id="rId37" Target="slides/slide32.xml"/><Relationship Type="http://schemas.openxmlformats.org/officeDocument/2006/relationships/slide" Id="rId36" Target="slides/slide31.xml"/><Relationship Type="http://schemas.openxmlformats.org/officeDocument/2006/relationships/slide" Id="rId30" Target="slides/slide25.xml"/><Relationship Type="http://schemas.openxmlformats.org/officeDocument/2006/relationships/slide" Id="rId31" Target="slides/slide26.xml"/><Relationship Type="http://schemas.openxmlformats.org/officeDocument/2006/relationships/slide" Id="rId34" Target="slides/slide29.xml"/><Relationship Type="http://schemas.openxmlformats.org/officeDocument/2006/relationships/slide" Id="rId35" Target="slides/slide30.xml"/><Relationship Type="http://schemas.openxmlformats.org/officeDocument/2006/relationships/slide" Id="rId32" Target="slides/slide27.xml"/><Relationship Type="http://schemas.openxmlformats.org/officeDocument/2006/relationships/slide" Id="rId33" Target="slides/slide28.xml"/><Relationship Type="http://schemas.openxmlformats.org/officeDocument/2006/relationships/slide" Id="rId48" Target="slides/slide43.xml"/><Relationship Type="http://schemas.openxmlformats.org/officeDocument/2006/relationships/slide" Id="rId47" Target="slides/slide42.xml"/><Relationship Type="http://schemas.openxmlformats.org/officeDocument/2006/relationships/slide" Id="rId49" Target="slides/slide44.xml"/><Relationship Type="http://schemas.openxmlformats.org/officeDocument/2006/relationships/presProps" Id="rId2" Target="presProps.xml"/><Relationship Type="http://schemas.openxmlformats.org/officeDocument/2006/relationships/theme" Id="rId1" Target="theme/theme1.xml"/><Relationship Type="http://schemas.openxmlformats.org/officeDocument/2006/relationships/slide" Id="rId40" Target="slides/slide35.xml"/><Relationship Type="http://schemas.openxmlformats.org/officeDocument/2006/relationships/slideMaster" Id="rId4" Target="slideMasters/slideMaster1.xml"/><Relationship Type="http://schemas.openxmlformats.org/officeDocument/2006/relationships/slide" Id="rId41" Target="slides/slide36.xml"/><Relationship Type="http://schemas.openxmlformats.org/officeDocument/2006/relationships/tableStyles" Id="rId3" Target="tableStyles.xml"/><Relationship Type="http://schemas.openxmlformats.org/officeDocument/2006/relationships/slide" Id="rId42" Target="slides/slide37.xml"/><Relationship Type="http://schemas.openxmlformats.org/officeDocument/2006/relationships/slide" Id="rId43" Target="slides/slide38.xml"/><Relationship Type="http://schemas.openxmlformats.org/officeDocument/2006/relationships/slide" Id="rId44" Target="slides/slide39.xml"/><Relationship Type="http://schemas.openxmlformats.org/officeDocument/2006/relationships/slide" Id="rId45" Target="slides/slide40.xml"/><Relationship Type="http://schemas.openxmlformats.org/officeDocument/2006/relationships/slide" Id="rId46" Target="slides/slide41.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 Type="http://schemas.openxmlformats.org/officeDocument/2006/relationships/slide" Id="rId19" Target="slides/slide14.xml"/><Relationship Type="http://schemas.openxmlformats.org/officeDocument/2006/relationships/slide" Id="rId18" Target="slides/slide13.xml"/><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12" Target="slides/slide7.xml"/><Relationship Type="http://schemas.openxmlformats.org/officeDocument/2006/relationships/slide" Id="rId13" Target="slides/slide8.xml"/><Relationship Type="http://schemas.openxmlformats.org/officeDocument/2006/relationships/slide" Id="rId10" Target="slides/slide5.xml"/><Relationship Type="http://schemas.openxmlformats.org/officeDocument/2006/relationships/slide" Id="rId11" Target="slides/slide6.xml"/><Relationship Type="http://schemas.openxmlformats.org/officeDocument/2006/relationships/slide" Id="rId52" Target="slides/slide47.xml"/><Relationship Type="http://schemas.openxmlformats.org/officeDocument/2006/relationships/slide" Id="rId51" Target="slides/slide46.xml"/><Relationship Type="http://schemas.openxmlformats.org/officeDocument/2006/relationships/slide" Id="rId50" Target="slides/slide45.xml"/><Relationship Type="http://schemas.openxmlformats.org/officeDocument/2006/relationships/slide" Id="rId29" Target="slides/slide24.xml"/><Relationship Type="http://schemas.openxmlformats.org/officeDocument/2006/relationships/slide" Id="rId26" Target="slides/slide21.xml"/><Relationship Type="http://schemas.openxmlformats.org/officeDocument/2006/relationships/slide" Id="rId25" Target="slides/slide20.xml"/><Relationship Type="http://schemas.openxmlformats.org/officeDocument/2006/relationships/slide" Id="rId28" Target="slides/slide23.xml"/><Relationship Type="http://schemas.openxmlformats.org/officeDocument/2006/relationships/slide" Id="rId27" Target="slides/slide22.xml"/><Relationship Type="http://schemas.openxmlformats.org/officeDocument/2006/relationships/slide" Id="rId21" Target="slides/slide16.xml"/><Relationship Type="http://schemas.openxmlformats.org/officeDocument/2006/relationships/slide" Id="rId22" Target="slides/slide17.xml"/><Relationship Type="http://schemas.openxmlformats.org/officeDocument/2006/relationships/slide" Id="rId23" Target="slides/slide18.xml"/><Relationship Type="http://schemas.openxmlformats.org/officeDocument/2006/relationships/slide" Id="rId24" Target="slides/slide19.xml"/><Relationship Type="http://schemas.openxmlformats.org/officeDocument/2006/relationships/slide" Id="rId20" Target="slides/slide15.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5" id="35"/>
        <p:cNvGrpSpPr/>
        <p:nvPr/>
      </p:nvGrpSpPr>
      <p:grpSpPr>
        <a:xfrm>
          <a:off y="0" x="0"/>
          <a:ext cy="0" cx="0"/>
          <a:chOff y="0" x="0"/>
          <a:chExt cy="0" cx="0"/>
        </a:xfrm>
      </p:grpSpPr>
      <p:sp>
        <p:nvSpPr>
          <p:cNvPr name="Shape 36" id="36"/>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37" id="3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0" id="90"/>
        <p:cNvGrpSpPr/>
        <p:nvPr/>
      </p:nvGrpSpPr>
      <p:grpSpPr>
        <a:xfrm>
          <a:off y="0" x="0"/>
          <a:ext cy="0" cx="0"/>
          <a:chOff y="0" x="0"/>
          <a:chExt cy="0" cx="0"/>
        </a:xfrm>
      </p:grpSpPr>
      <p:sp>
        <p:nvSpPr>
          <p:cNvPr name="Shape 91" id="9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2" id="9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6" id="96"/>
        <p:cNvGrpSpPr/>
        <p:nvPr/>
      </p:nvGrpSpPr>
      <p:grpSpPr>
        <a:xfrm>
          <a:off y="0" x="0"/>
          <a:ext cy="0" cx="0"/>
          <a:chOff y="0" x="0"/>
          <a:chExt cy="0" cx="0"/>
        </a:xfrm>
      </p:grpSpPr>
      <p:sp>
        <p:nvSpPr>
          <p:cNvPr name="Shape 97" id="9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8" id="9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3" id="103"/>
        <p:cNvGrpSpPr/>
        <p:nvPr/>
      </p:nvGrpSpPr>
      <p:grpSpPr>
        <a:xfrm>
          <a:off y="0" x="0"/>
          <a:ext cy="0" cx="0"/>
          <a:chOff y="0" x="0"/>
          <a:chExt cy="0" cx="0"/>
        </a:xfrm>
      </p:grpSpPr>
      <p:sp>
        <p:nvSpPr>
          <p:cNvPr name="Shape 104" id="10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5" id="10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0" id="110"/>
        <p:cNvGrpSpPr/>
        <p:nvPr/>
      </p:nvGrpSpPr>
      <p:grpSpPr>
        <a:xfrm>
          <a:off y="0" x="0"/>
          <a:ext cy="0" cx="0"/>
          <a:chOff y="0" x="0"/>
          <a:chExt cy="0" cx="0"/>
        </a:xfrm>
      </p:grpSpPr>
      <p:sp>
        <p:nvSpPr>
          <p:cNvPr name="Shape 111" id="11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2" id="112"/>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7" id="117"/>
        <p:cNvGrpSpPr/>
        <p:nvPr/>
      </p:nvGrpSpPr>
      <p:grpSpPr>
        <a:xfrm>
          <a:off y="0" x="0"/>
          <a:ext cy="0" cx="0"/>
          <a:chOff y="0" x="0"/>
          <a:chExt cy="0" cx="0"/>
        </a:xfrm>
      </p:grpSpPr>
      <p:sp>
        <p:nvSpPr>
          <p:cNvPr name="Shape 118" id="11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9" id="119"/>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3" id="123"/>
        <p:cNvGrpSpPr/>
        <p:nvPr/>
      </p:nvGrpSpPr>
      <p:grpSpPr>
        <a:xfrm>
          <a:off y="0" x="0"/>
          <a:ext cy="0" cx="0"/>
          <a:chOff y="0" x="0"/>
          <a:chExt cy="0" cx="0"/>
        </a:xfrm>
      </p:grpSpPr>
      <p:sp>
        <p:nvSpPr>
          <p:cNvPr name="Shape 124" id="12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5" id="125"/>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9" id="129"/>
        <p:cNvGrpSpPr/>
        <p:nvPr/>
      </p:nvGrpSpPr>
      <p:grpSpPr>
        <a:xfrm>
          <a:off y="0" x="0"/>
          <a:ext cy="0" cx="0"/>
          <a:chOff y="0" x="0"/>
          <a:chExt cy="0" cx="0"/>
        </a:xfrm>
      </p:grpSpPr>
      <p:sp>
        <p:nvSpPr>
          <p:cNvPr name="Shape 130" id="13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1" id="13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5" id="135"/>
        <p:cNvGrpSpPr/>
        <p:nvPr/>
      </p:nvGrpSpPr>
      <p:grpSpPr>
        <a:xfrm>
          <a:off y="0" x="0"/>
          <a:ext cy="0" cx="0"/>
          <a:chOff y="0" x="0"/>
          <a:chExt cy="0" cx="0"/>
        </a:xfrm>
      </p:grpSpPr>
      <p:sp>
        <p:nvSpPr>
          <p:cNvPr name="Shape 136" id="13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7" id="13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1" id="141"/>
        <p:cNvGrpSpPr/>
        <p:nvPr/>
      </p:nvGrpSpPr>
      <p:grpSpPr>
        <a:xfrm>
          <a:off y="0" x="0"/>
          <a:ext cy="0" cx="0"/>
          <a:chOff y="0" x="0"/>
          <a:chExt cy="0" cx="0"/>
        </a:xfrm>
      </p:grpSpPr>
      <p:sp>
        <p:nvSpPr>
          <p:cNvPr name="Shape 142" id="14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3" id="14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7" id="147"/>
        <p:cNvGrpSpPr/>
        <p:nvPr/>
      </p:nvGrpSpPr>
      <p:grpSpPr>
        <a:xfrm>
          <a:off y="0" x="0"/>
          <a:ext cy="0" cx="0"/>
          <a:chOff y="0" x="0"/>
          <a:chExt cy="0" cx="0"/>
        </a:xfrm>
      </p:grpSpPr>
      <p:sp>
        <p:nvSpPr>
          <p:cNvPr name="Shape 148" id="14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9" id="14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2" id="42"/>
        <p:cNvGrpSpPr/>
        <p:nvPr/>
      </p:nvGrpSpPr>
      <p:grpSpPr>
        <a:xfrm>
          <a:off y="0" x="0"/>
          <a:ext cy="0" cx="0"/>
          <a:chOff y="0" x="0"/>
          <a:chExt cy="0" cx="0"/>
        </a:xfrm>
      </p:grpSpPr>
      <p:sp>
        <p:nvSpPr>
          <p:cNvPr name="Shape 43" id="4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4" id="4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3" id="153"/>
        <p:cNvGrpSpPr/>
        <p:nvPr/>
      </p:nvGrpSpPr>
      <p:grpSpPr>
        <a:xfrm>
          <a:off y="0" x="0"/>
          <a:ext cy="0" cx="0"/>
          <a:chOff y="0" x="0"/>
          <a:chExt cy="0" cx="0"/>
        </a:xfrm>
      </p:grpSpPr>
      <p:sp>
        <p:nvSpPr>
          <p:cNvPr name="Shape 154" id="15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5" id="155"/>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9" id="159"/>
        <p:cNvGrpSpPr/>
        <p:nvPr/>
      </p:nvGrpSpPr>
      <p:grpSpPr>
        <a:xfrm>
          <a:off y="0" x="0"/>
          <a:ext cy="0" cx="0"/>
          <a:chOff y="0" x="0"/>
          <a:chExt cy="0" cx="0"/>
        </a:xfrm>
      </p:grpSpPr>
      <p:sp>
        <p:nvSpPr>
          <p:cNvPr name="Shape 160" id="16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1" id="16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65" id="165"/>
        <p:cNvGrpSpPr/>
        <p:nvPr/>
      </p:nvGrpSpPr>
      <p:grpSpPr>
        <a:xfrm>
          <a:off y="0" x="0"/>
          <a:ext cy="0" cx="0"/>
          <a:chOff y="0" x="0"/>
          <a:chExt cy="0" cx="0"/>
        </a:xfrm>
      </p:grpSpPr>
      <p:sp>
        <p:nvSpPr>
          <p:cNvPr name="Shape 166" id="16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7" id="16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1" id="171"/>
        <p:cNvGrpSpPr/>
        <p:nvPr/>
      </p:nvGrpSpPr>
      <p:grpSpPr>
        <a:xfrm>
          <a:off y="0" x="0"/>
          <a:ext cy="0" cx="0"/>
          <a:chOff y="0" x="0"/>
          <a:chExt cy="0" cx="0"/>
        </a:xfrm>
      </p:grpSpPr>
      <p:sp>
        <p:nvSpPr>
          <p:cNvPr name="Shape 172" id="17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3" id="17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7" id="177"/>
        <p:cNvGrpSpPr/>
        <p:nvPr/>
      </p:nvGrpSpPr>
      <p:grpSpPr>
        <a:xfrm>
          <a:off y="0" x="0"/>
          <a:ext cy="0" cx="0"/>
          <a:chOff y="0" x="0"/>
          <a:chExt cy="0" cx="0"/>
        </a:xfrm>
      </p:grpSpPr>
      <p:sp>
        <p:nvSpPr>
          <p:cNvPr name="Shape 178" id="17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9" id="17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3" id="183"/>
        <p:cNvGrpSpPr/>
        <p:nvPr/>
      </p:nvGrpSpPr>
      <p:grpSpPr>
        <a:xfrm>
          <a:off y="0" x="0"/>
          <a:ext cy="0" cx="0"/>
          <a:chOff y="0" x="0"/>
          <a:chExt cy="0" cx="0"/>
        </a:xfrm>
      </p:grpSpPr>
      <p:sp>
        <p:nvSpPr>
          <p:cNvPr name="Shape 184" id="18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85" id="18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89" id="189"/>
        <p:cNvGrpSpPr/>
        <p:nvPr/>
      </p:nvGrpSpPr>
      <p:grpSpPr>
        <a:xfrm>
          <a:off y="0" x="0"/>
          <a:ext cy="0" cx="0"/>
          <a:chOff y="0" x="0"/>
          <a:chExt cy="0" cx="0"/>
        </a:xfrm>
      </p:grpSpPr>
      <p:sp>
        <p:nvSpPr>
          <p:cNvPr name="Shape 190" id="19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1" id="19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5" id="195"/>
        <p:cNvGrpSpPr/>
        <p:nvPr/>
      </p:nvGrpSpPr>
      <p:grpSpPr>
        <a:xfrm>
          <a:off y="0" x="0"/>
          <a:ext cy="0" cx="0"/>
          <a:chOff y="0" x="0"/>
          <a:chExt cy="0" cx="0"/>
        </a:xfrm>
      </p:grpSpPr>
      <p:sp>
        <p:nvSpPr>
          <p:cNvPr name="Shape 196" id="19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7" id="19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1" id="201"/>
        <p:cNvGrpSpPr/>
        <p:nvPr/>
      </p:nvGrpSpPr>
      <p:grpSpPr>
        <a:xfrm>
          <a:off y="0" x="0"/>
          <a:ext cy="0" cx="0"/>
          <a:chOff y="0" x="0"/>
          <a:chExt cy="0" cx="0"/>
        </a:xfrm>
      </p:grpSpPr>
      <p:sp>
        <p:nvSpPr>
          <p:cNvPr name="Shape 202" id="20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3" id="203"/>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07" id="207"/>
        <p:cNvGrpSpPr/>
        <p:nvPr/>
      </p:nvGrpSpPr>
      <p:grpSpPr>
        <a:xfrm>
          <a:off y="0" x="0"/>
          <a:ext cy="0" cx="0"/>
          <a:chOff y="0" x="0"/>
          <a:chExt cy="0" cx="0"/>
        </a:xfrm>
      </p:grpSpPr>
      <p:sp>
        <p:nvSpPr>
          <p:cNvPr name="Shape 208" id="20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09" id="20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8" id="48"/>
        <p:cNvGrpSpPr/>
        <p:nvPr/>
      </p:nvGrpSpPr>
      <p:grpSpPr>
        <a:xfrm>
          <a:off y="0" x="0"/>
          <a:ext cy="0" cx="0"/>
          <a:chOff y="0" x="0"/>
          <a:chExt cy="0" cx="0"/>
        </a:xfrm>
      </p:grpSpPr>
      <p:sp>
        <p:nvSpPr>
          <p:cNvPr name="Shape 49" id="4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0" id="5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3" id="213"/>
        <p:cNvGrpSpPr/>
        <p:nvPr/>
      </p:nvGrpSpPr>
      <p:grpSpPr>
        <a:xfrm>
          <a:off y="0" x="0"/>
          <a:ext cy="0" cx="0"/>
          <a:chOff y="0" x="0"/>
          <a:chExt cy="0" cx="0"/>
        </a:xfrm>
      </p:grpSpPr>
      <p:sp>
        <p:nvSpPr>
          <p:cNvPr name="Shape 214" id="21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5" id="215"/>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9" id="219"/>
        <p:cNvGrpSpPr/>
        <p:nvPr/>
      </p:nvGrpSpPr>
      <p:grpSpPr>
        <a:xfrm>
          <a:off y="0" x="0"/>
          <a:ext cy="0" cx="0"/>
          <a:chOff y="0" x="0"/>
          <a:chExt cy="0" cx="0"/>
        </a:xfrm>
      </p:grpSpPr>
      <p:sp>
        <p:nvSpPr>
          <p:cNvPr name="Shape 220" id="22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1" id="22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25" id="225"/>
        <p:cNvGrpSpPr/>
        <p:nvPr/>
      </p:nvGrpSpPr>
      <p:grpSpPr>
        <a:xfrm>
          <a:off y="0" x="0"/>
          <a:ext cy="0" cx="0"/>
          <a:chOff y="0" x="0"/>
          <a:chExt cy="0" cx="0"/>
        </a:xfrm>
      </p:grpSpPr>
      <p:sp>
        <p:nvSpPr>
          <p:cNvPr name="Shape 226" id="22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27" id="22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1" id="231"/>
        <p:cNvGrpSpPr/>
        <p:nvPr/>
      </p:nvGrpSpPr>
      <p:grpSpPr>
        <a:xfrm>
          <a:off y="0" x="0"/>
          <a:ext cy="0" cx="0"/>
          <a:chOff y="0" x="0"/>
          <a:chExt cy="0" cx="0"/>
        </a:xfrm>
      </p:grpSpPr>
      <p:sp>
        <p:nvSpPr>
          <p:cNvPr name="Shape 232" id="23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33" id="233"/>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37" id="237"/>
        <p:cNvGrpSpPr/>
        <p:nvPr/>
      </p:nvGrpSpPr>
      <p:grpSpPr>
        <a:xfrm>
          <a:off y="0" x="0"/>
          <a:ext cy="0" cx="0"/>
          <a:chOff y="0" x="0"/>
          <a:chExt cy="0" cx="0"/>
        </a:xfrm>
      </p:grpSpPr>
      <p:sp>
        <p:nvSpPr>
          <p:cNvPr name="Shape 238" id="23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39" id="23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3" id="243"/>
        <p:cNvGrpSpPr/>
        <p:nvPr/>
      </p:nvGrpSpPr>
      <p:grpSpPr>
        <a:xfrm>
          <a:off y="0" x="0"/>
          <a:ext cy="0" cx="0"/>
          <a:chOff y="0" x="0"/>
          <a:chExt cy="0" cx="0"/>
        </a:xfrm>
      </p:grpSpPr>
      <p:sp>
        <p:nvSpPr>
          <p:cNvPr name="Shape 244" id="24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45" id="24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9" id="249"/>
        <p:cNvGrpSpPr/>
        <p:nvPr/>
      </p:nvGrpSpPr>
      <p:grpSpPr>
        <a:xfrm>
          <a:off y="0" x="0"/>
          <a:ext cy="0" cx="0"/>
          <a:chOff y="0" x="0"/>
          <a:chExt cy="0" cx="0"/>
        </a:xfrm>
      </p:grpSpPr>
      <p:sp>
        <p:nvSpPr>
          <p:cNvPr name="Shape 250" id="25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1" id="25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55" id="255"/>
        <p:cNvGrpSpPr/>
        <p:nvPr/>
      </p:nvGrpSpPr>
      <p:grpSpPr>
        <a:xfrm>
          <a:off y="0" x="0"/>
          <a:ext cy="0" cx="0"/>
          <a:chOff y="0" x="0"/>
          <a:chExt cy="0" cx="0"/>
        </a:xfrm>
      </p:grpSpPr>
      <p:sp>
        <p:nvSpPr>
          <p:cNvPr name="Shape 256" id="25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7" id="25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1" id="261"/>
        <p:cNvGrpSpPr/>
        <p:nvPr/>
      </p:nvGrpSpPr>
      <p:grpSpPr>
        <a:xfrm>
          <a:off y="0" x="0"/>
          <a:ext cy="0" cx="0"/>
          <a:chOff y="0" x="0"/>
          <a:chExt cy="0" cx="0"/>
        </a:xfrm>
      </p:grpSpPr>
      <p:sp>
        <p:nvSpPr>
          <p:cNvPr name="Shape 262" id="26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63" id="26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7" id="267"/>
        <p:cNvGrpSpPr/>
        <p:nvPr/>
      </p:nvGrpSpPr>
      <p:grpSpPr>
        <a:xfrm>
          <a:off y="0" x="0"/>
          <a:ext cy="0" cx="0"/>
          <a:chOff y="0" x="0"/>
          <a:chExt cy="0" cx="0"/>
        </a:xfrm>
      </p:grpSpPr>
      <p:sp>
        <p:nvSpPr>
          <p:cNvPr name="Shape 268" id="26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69" id="26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4" id="54"/>
        <p:cNvGrpSpPr/>
        <p:nvPr/>
      </p:nvGrpSpPr>
      <p:grpSpPr>
        <a:xfrm>
          <a:off y="0" x="0"/>
          <a:ext cy="0" cx="0"/>
          <a:chOff y="0" x="0"/>
          <a:chExt cy="0" cx="0"/>
        </a:xfrm>
      </p:grpSpPr>
      <p:sp>
        <p:nvSpPr>
          <p:cNvPr name="Shape 55" id="5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6" id="56"/>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pl"/>
              <a:t>ś</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3" id="273"/>
        <p:cNvGrpSpPr/>
        <p:nvPr/>
      </p:nvGrpSpPr>
      <p:grpSpPr>
        <a:xfrm>
          <a:off y="0" x="0"/>
          <a:ext cy="0" cx="0"/>
          <a:chOff y="0" x="0"/>
          <a:chExt cy="0" cx="0"/>
        </a:xfrm>
      </p:grpSpPr>
      <p:sp>
        <p:nvSpPr>
          <p:cNvPr name="Shape 274" id="27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75" id="275"/>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9" id="279"/>
        <p:cNvGrpSpPr/>
        <p:nvPr/>
      </p:nvGrpSpPr>
      <p:grpSpPr>
        <a:xfrm>
          <a:off y="0" x="0"/>
          <a:ext cy="0" cx="0"/>
          <a:chOff y="0" x="0"/>
          <a:chExt cy="0" cx="0"/>
        </a:xfrm>
      </p:grpSpPr>
      <p:sp>
        <p:nvSpPr>
          <p:cNvPr name="Shape 280" id="28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81" id="281"/>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5" id="285"/>
        <p:cNvGrpSpPr/>
        <p:nvPr/>
      </p:nvGrpSpPr>
      <p:grpSpPr>
        <a:xfrm>
          <a:off y="0" x="0"/>
          <a:ext cy="0" cx="0"/>
          <a:chOff y="0" x="0"/>
          <a:chExt cy="0" cx="0"/>
        </a:xfrm>
      </p:grpSpPr>
      <p:sp>
        <p:nvSpPr>
          <p:cNvPr name="Shape 286" id="28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87" id="28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91" id="291"/>
        <p:cNvGrpSpPr/>
        <p:nvPr/>
      </p:nvGrpSpPr>
      <p:grpSpPr>
        <a:xfrm>
          <a:off y="0" x="0"/>
          <a:ext cy="0" cx="0"/>
          <a:chOff y="0" x="0"/>
          <a:chExt cy="0" cx="0"/>
        </a:xfrm>
      </p:grpSpPr>
      <p:sp>
        <p:nvSpPr>
          <p:cNvPr name="Shape 292" id="29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93" id="29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97" id="297"/>
        <p:cNvGrpSpPr/>
        <p:nvPr/>
      </p:nvGrpSpPr>
      <p:grpSpPr>
        <a:xfrm>
          <a:off y="0" x="0"/>
          <a:ext cy="0" cx="0"/>
          <a:chOff y="0" x="0"/>
          <a:chExt cy="0" cx="0"/>
        </a:xfrm>
      </p:grpSpPr>
      <p:sp>
        <p:nvSpPr>
          <p:cNvPr name="Shape 298" id="29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99" id="29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3" id="303"/>
        <p:cNvGrpSpPr/>
        <p:nvPr/>
      </p:nvGrpSpPr>
      <p:grpSpPr>
        <a:xfrm>
          <a:off y="0" x="0"/>
          <a:ext cy="0" cx="0"/>
          <a:chOff y="0" x="0"/>
          <a:chExt cy="0" cx="0"/>
        </a:xfrm>
      </p:grpSpPr>
      <p:sp>
        <p:nvSpPr>
          <p:cNvPr name="Shape 304" id="30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05" id="30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9" id="309"/>
        <p:cNvGrpSpPr/>
        <p:nvPr/>
      </p:nvGrpSpPr>
      <p:grpSpPr>
        <a:xfrm>
          <a:off y="0" x="0"/>
          <a:ext cy="0" cx="0"/>
          <a:chOff y="0" x="0"/>
          <a:chExt cy="0" cx="0"/>
        </a:xfrm>
      </p:grpSpPr>
      <p:sp>
        <p:nvSpPr>
          <p:cNvPr name="Shape 310" id="31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1" id="31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15" id="315"/>
        <p:cNvGrpSpPr/>
        <p:nvPr/>
      </p:nvGrpSpPr>
      <p:grpSpPr>
        <a:xfrm>
          <a:off y="0" x="0"/>
          <a:ext cy="0" cx="0"/>
          <a:chOff y="0" x="0"/>
          <a:chExt cy="0" cx="0"/>
        </a:xfrm>
      </p:grpSpPr>
      <p:sp>
        <p:nvSpPr>
          <p:cNvPr name="Shape 316" id="31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7" id="31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0" id="60"/>
        <p:cNvGrpSpPr/>
        <p:nvPr/>
      </p:nvGrpSpPr>
      <p:grpSpPr>
        <a:xfrm>
          <a:off y="0" x="0"/>
          <a:ext cy="0" cx="0"/>
          <a:chOff y="0" x="0"/>
          <a:chExt cy="0" cx="0"/>
        </a:xfrm>
      </p:grpSpPr>
      <p:sp>
        <p:nvSpPr>
          <p:cNvPr name="Shape 61" id="6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2" id="6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6" id="66"/>
        <p:cNvGrpSpPr/>
        <p:nvPr/>
      </p:nvGrpSpPr>
      <p:grpSpPr>
        <a:xfrm>
          <a:off y="0" x="0"/>
          <a:ext cy="0" cx="0"/>
          <a:chOff y="0" x="0"/>
          <a:chExt cy="0" cx="0"/>
        </a:xfrm>
      </p:grpSpPr>
      <p:sp>
        <p:nvSpPr>
          <p:cNvPr name="Shape 67" id="6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8" id="6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2" id="72"/>
        <p:cNvGrpSpPr/>
        <p:nvPr/>
      </p:nvGrpSpPr>
      <p:grpSpPr>
        <a:xfrm>
          <a:off y="0" x="0"/>
          <a:ext cy="0" cx="0"/>
          <a:chOff y="0" x="0"/>
          <a:chExt cy="0" cx="0"/>
        </a:xfrm>
      </p:grpSpPr>
      <p:sp>
        <p:nvSpPr>
          <p:cNvPr name="Shape 73" id="7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4" id="7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8" id="78"/>
        <p:cNvGrpSpPr/>
        <p:nvPr/>
      </p:nvGrpSpPr>
      <p:grpSpPr>
        <a:xfrm>
          <a:off y="0" x="0"/>
          <a:ext cy="0" cx="0"/>
          <a:chOff y="0" x="0"/>
          <a:chExt cy="0" cx="0"/>
        </a:xfrm>
      </p:grpSpPr>
      <p:sp>
        <p:nvSpPr>
          <p:cNvPr name="Shape 79" id="7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0" id="80"/>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4" id="84"/>
        <p:cNvGrpSpPr/>
        <p:nvPr/>
      </p:nvGrpSpPr>
      <p:grpSpPr>
        <a:xfrm>
          <a:off y="0" x="0"/>
          <a:ext cy="0" cx="0"/>
          <a:chOff y="0" x="0"/>
          <a:chExt cy="0" cx="0"/>
        </a:xfrm>
      </p:grpSpPr>
      <p:sp>
        <p:nvSpPr>
          <p:cNvPr name="Shape 85" id="8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6" id="86"/>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pl"/>
              <a:t>ś</a:t>
            </a:r>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p:nvPr/>
        </p:nvSpPr>
        <p:spPr>
          <a:xfrm>
            <a:off y="0" x="0"/>
            <a:ext cy="4691399" cx="9144000"/>
          </a:xfrm>
          <a:prstGeom prst="rect">
            <a:avLst/>
          </a:prstGeom>
          <a:solidFill>
            <a:schemeClr val="dk2"/>
          </a:solidFill>
          <a:ln>
            <a:noFill/>
          </a:ln>
        </p:spPr>
        <p:txBody>
          <a:bodyPr bIns="45700" tIns="45700" lIns="91425" anchor="ctr" anchorCtr="0" rIns="91425">
            <a:spAutoFit/>
          </a:bodyPr>
          <a:lstStyle/>
          <a:p/>
        </p:txBody>
      </p:sp>
      <p:cxnSp>
        <p:nvCxnSpPr>
          <p:cNvPr name="Shape 9" id="9"/>
          <p:cNvCxnSpPr/>
          <p:nvPr/>
        </p:nvCxnSpPr>
        <p:spPr>
          <a:xfrm>
            <a:off y="4662139"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0" id="10"/>
          <p:cNvSpPr txBox="1"/>
          <p:nvPr>
            <p:ph type="ctrTitle"/>
          </p:nvPr>
        </p:nvSpPr>
        <p:spPr>
          <a:xfrm>
            <a:off y="2490375" x="685800"/>
            <a:ext cy="2198400" cx="7772400"/>
          </a:xfrm>
          <a:prstGeom prst="rect">
            <a:avLst/>
          </a:prstGeom>
          <a:noFill/>
          <a:ln>
            <a:noFill/>
          </a:ln>
        </p:spPr>
        <p:txBody>
          <a:bodyPr bIns="91425" tIns="91425" lIns="91425" anchor="b" anchorCtr="0" rIns="91425"/>
          <a:lstStyle>
            <a:lvl1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1pPr>
            <a:lvl2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2pPr>
            <a:lvl3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3pPr>
            <a:lvl4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4pPr>
            <a:lvl5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5pPr>
            <a:lvl6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6pPr>
            <a:lvl7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7pPr>
            <a:lvl8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8pPr>
            <a:lvl9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9pPr>
          </a:lstStyle>
          <a:p/>
        </p:txBody>
      </p:sp>
      <p:sp>
        <p:nvSpPr>
          <p:cNvPr name="Shape 11" id="11"/>
          <p:cNvSpPr txBox="1"/>
          <p:nvPr>
            <p:ph type="subTitle" idx="1"/>
          </p:nvPr>
        </p:nvSpPr>
        <p:spPr>
          <a:xfrm>
            <a:off y="4836035" x="685800"/>
            <a:ext cy="1032599" cx="7772400"/>
          </a:xfrm>
          <a:prstGeom prst="rect">
            <a:avLst/>
          </a:prstGeom>
          <a:noFill/>
          <a:ln>
            <a:noFill/>
          </a:ln>
        </p:spPr>
        <p:txBody>
          <a:bodyPr bIns="91425" tIns="91425" lIns="91425" anchor="t" anchorCtr="0" rIns="91425"/>
          <a:lstStyle>
            <a:lvl1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2" id="12"/>
        <p:cNvGrpSpPr/>
        <p:nvPr/>
      </p:nvGrpSpPr>
      <p:grpSpPr>
        <a:xfrm>
          <a:off y="0" x="0"/>
          <a:ext cy="0" cx="0"/>
          <a:chOff y="0" x="0"/>
          <a:chExt cy="0" cx="0"/>
        </a:xfrm>
      </p:grpSpPr>
      <p:sp>
        <p:nvSpPr>
          <p:cNvPr name="Shape 13" id="13"/>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14" id="14"/>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5" id="15"/>
          <p:cNvSpPr txBox="1"/>
          <p:nvPr>
            <p:ph type="title"/>
          </p:nvPr>
        </p:nvSpPr>
        <p:spPr>
          <a:xfrm>
            <a:off y="274637" x="457200"/>
            <a:ext cy="1143000" cx="8229600"/>
          </a:xfrm>
          <a:prstGeom prst="rect">
            <a:avLst/>
          </a:prstGeom>
          <a:noFill/>
          <a:ln>
            <a:noFill/>
          </a:ln>
        </p:spPr>
        <p:txBody>
          <a:bodyPr bIns="91425" tIns="91425" lIns="91425" anchor="b" anchorCtr="0" rIns="91425"/>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p:txBody>
      </p:sp>
      <p:sp>
        <p:nvSpPr>
          <p:cNvPr name="Shape 16" id="1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7" id="17"/>
        <p:cNvGrpSpPr/>
        <p:nvPr/>
      </p:nvGrpSpPr>
      <p:grpSpPr>
        <a:xfrm>
          <a:off y="0" x="0"/>
          <a:ext cy="0" cx="0"/>
          <a:chOff y="0" x="0"/>
          <a:chExt cy="0" cx="0"/>
        </a:xfrm>
      </p:grpSpPr>
      <p:sp>
        <p:nvSpPr>
          <p:cNvPr name="Shape 18" id="18"/>
          <p:cNvSpPr/>
          <p:nvPr/>
        </p:nvSpPr>
        <p:spPr>
          <a:xfrm>
            <a:off y="0" x="0"/>
            <a:ext cy="1532999" cx="9144000"/>
          </a:xfrm>
          <a:prstGeom prst="rect">
            <a:avLst/>
          </a:prstGeom>
          <a:solidFill>
            <a:schemeClr val="dk2"/>
          </a:solidFill>
          <a:ln>
            <a:noFill/>
          </a:ln>
        </p:spPr>
        <p:txBody>
          <a:bodyPr bIns="45700" tIns="45700" lIns="91425" anchor="ctr" anchorCtr="0" rIns="91425">
            <a:spAutoFit/>
          </a:bodyPr>
          <a:lstStyle/>
          <a:p/>
        </p:txBody>
      </p:sp>
      <p:cxnSp>
        <p:nvCxnSpPr>
          <p:cNvPr name="Shape 19" id="19"/>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20" id="20"/>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
        <p:nvSpPr>
          <p:cNvPr name="Shape 21" id="21"/>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22" id="22"/>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23" id="23"/>
        <p:cNvGrpSpPr/>
        <p:nvPr/>
      </p:nvGrpSpPr>
      <p:grpSpPr>
        <a:xfrm>
          <a:off y="0" x="0"/>
          <a:ext cy="0" cx="0"/>
          <a:chOff y="0" x="0"/>
          <a:chExt cy="0" cx="0"/>
        </a:xfrm>
      </p:grpSpPr>
      <p:sp>
        <p:nvSpPr>
          <p:cNvPr name="Shape 24" id="24"/>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25" id="25"/>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26" id="26"/>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27" id="27"/>
        <p:cNvGrpSpPr/>
        <p:nvPr/>
      </p:nvGrpSpPr>
      <p:grpSpPr>
        <a:xfrm>
          <a:off y="0" x="0"/>
          <a:ext cy="0" cx="0"/>
          <a:chOff y="0" x="0"/>
          <a:chExt cy="0" cx="0"/>
        </a:xfrm>
      </p:grpSpPr>
      <p:sp>
        <p:nvSpPr>
          <p:cNvPr name="Shape 28" id="28"/>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1pPr>
            <a:lvl2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2pPr>
            <a:lvl3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3pPr>
            <a:lvl4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4pPr>
            <a:lvl5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5pPr>
            <a:lvl6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6pPr>
            <a:lvl7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7pPr>
            <a:lvl8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8pPr>
            <a:lvl9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9pPr>
          </a:lstStyle>
          <a:p/>
        </p:txBody>
      </p:sp>
      <p:sp>
        <p:nvSpPr>
          <p:cNvPr name="Shape 29" id="29"/>
          <p:cNvSpPr/>
          <p:nvPr/>
        </p:nvSpPr>
        <p:spPr>
          <a:xfrm>
            <a:off y="0" x="4274"/>
            <a:ext cy="5875200" cx="9144000"/>
          </a:xfrm>
          <a:prstGeom prst="rect">
            <a:avLst/>
          </a:prstGeom>
          <a:solidFill>
            <a:srgbClr val="2388DB"/>
          </a:solidFill>
          <a:ln>
            <a:noFill/>
          </a:ln>
        </p:spPr>
        <p:txBody>
          <a:bodyPr bIns="45700" tIns="45700" lIns="91425" anchor="ctr" anchorCtr="0" rIns="91425">
            <a:spAutoFit/>
          </a:bodyPr>
          <a:lstStyle/>
          <a:p/>
        </p:txBody>
      </p:sp>
      <p:cxnSp>
        <p:nvCxnSpPr>
          <p:cNvPr name="Shape 30" id="30"/>
          <p:cNvCxnSpPr/>
          <p:nvPr/>
        </p:nvCxnSpPr>
        <p:spPr>
          <a:xfrm>
            <a:off y="5845828" x="0"/>
            <a:ext cy="0" cx="9144000"/>
          </a:xfrm>
          <a:prstGeom prst="straightConnector1">
            <a:avLst/>
          </a:prstGeom>
          <a:noFill/>
          <a:ln w="57150" cap="flat">
            <a:solidFill>
              <a:srgbClr val="000000">
                <a:alpha val="14901"/>
              </a:srgbClr>
            </a:solidFill>
            <a:prstDash val="solid"/>
            <a:round/>
            <a:headEnd len="med" type="none" w="med"/>
            <a:tailEnd len="med" type="none" w="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bg>
      <p:bgPr>
        <a:solidFill>
          <a:schemeClr val="dk2"/>
        </a:solidFill>
      </p:bgPr>
    </p:bg>
    <p:spTree>
      <p:nvGrpSpPr>
        <p:cNvPr name="Shape 31" id="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6" id="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 Type="http://schemas.openxmlformats.org/officeDocument/2006/relationships/image" Id="rId3" Target="../media/image02.png"/></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 Type="http://schemas.openxmlformats.org/officeDocument/2006/relationships/image" Id="rId3" Target="../media/image00.png"/></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 Type="http://schemas.openxmlformats.org/officeDocument/2006/relationships/image" Id="rId3" Target="../media/image03.jpg"/></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2.xml"/></Relationships>
</file>

<file path=ppt/slides/_rels/slide22.xml.rels><?xml version="1.0" encoding="UTF-8" standalone="yes"?><Relationships xmlns="http://schemas.openxmlformats.org/package/2006/relationships"><Relationship Type="http://schemas.openxmlformats.org/officeDocument/2006/relationships/notesSlide" Id="rId2" Target="../notesSlides/notesSlide22.xml"/><Relationship Type="http://schemas.openxmlformats.org/officeDocument/2006/relationships/slideLayout" Id="rId1" Target="../slideLayouts/slideLayout2.xml"/></Relationships>
</file>

<file path=ppt/slides/_rels/slide23.xml.rels><?xml version="1.0" encoding="UTF-8" standalone="yes"?><Relationships xmlns="http://schemas.openxmlformats.org/package/2006/relationships"><Relationship Type="http://schemas.openxmlformats.org/officeDocument/2006/relationships/notesSlide" Id="rId2" Target="../notesSlides/notesSlide23.xml"/><Relationship Type="http://schemas.openxmlformats.org/officeDocument/2006/relationships/slideLayout" Id="rId1" Target="../slideLayouts/slideLayout2.xml"/></Relationships>
</file>

<file path=ppt/slides/_rels/slide24.xml.rels><?xml version="1.0" encoding="UTF-8" standalone="yes"?><Relationships xmlns="http://schemas.openxmlformats.org/package/2006/relationships"><Relationship Type="http://schemas.openxmlformats.org/officeDocument/2006/relationships/notesSlide" Id="rId2" Target="../notesSlides/notesSlide24.xml"/><Relationship Type="http://schemas.openxmlformats.org/officeDocument/2006/relationships/slideLayout" Id="rId1" Target="../slideLayouts/slideLayout2.xml"/></Relationships>
</file>

<file path=ppt/slides/_rels/slide25.xml.rels><?xml version="1.0" encoding="UTF-8" standalone="yes"?><Relationships xmlns="http://schemas.openxmlformats.org/package/2006/relationships"><Relationship Type="http://schemas.openxmlformats.org/officeDocument/2006/relationships/notesSlide" Id="rId2" Target="../notesSlides/notesSlide25.xml"/><Relationship Type="http://schemas.openxmlformats.org/officeDocument/2006/relationships/slideLayout" Id="rId1" Target="../slideLayouts/slideLayout2.xml"/></Relationships>
</file>

<file path=ppt/slides/_rels/slide26.xml.rels><?xml version="1.0" encoding="UTF-8" standalone="yes"?><Relationships xmlns="http://schemas.openxmlformats.org/package/2006/relationships"><Relationship Type="http://schemas.openxmlformats.org/officeDocument/2006/relationships/notesSlide" Id="rId2" Target="../notesSlides/notesSlide26.xml"/><Relationship Type="http://schemas.openxmlformats.org/officeDocument/2006/relationships/slideLayout" Id="rId1" Target="../slideLayouts/slideLayout2.xml"/></Relationships>
</file>

<file path=ppt/slides/_rels/slide27.xml.rels><?xml version="1.0" encoding="UTF-8" standalone="yes"?><Relationships xmlns="http://schemas.openxmlformats.org/package/2006/relationships"><Relationship Type="http://schemas.openxmlformats.org/officeDocument/2006/relationships/notesSlide" Id="rId2" Target="../notesSlides/notesSlide27.xml"/><Relationship Type="http://schemas.openxmlformats.org/officeDocument/2006/relationships/slideLayout" Id="rId1" Target="../slideLayouts/slideLayout2.xml"/></Relationships>
</file>

<file path=ppt/slides/_rels/slide28.xml.rels><?xml version="1.0" encoding="UTF-8" standalone="yes"?><Relationships xmlns="http://schemas.openxmlformats.org/package/2006/relationships"><Relationship Type="http://schemas.openxmlformats.org/officeDocument/2006/relationships/notesSlide" Id="rId2" Target="../notesSlides/notesSlide28.xml"/><Relationship Type="http://schemas.openxmlformats.org/officeDocument/2006/relationships/slideLayout" Id="rId1" Target="../slideLayouts/slideLayout2.xml"/></Relationships>
</file>

<file path=ppt/slides/_rels/slide29.xml.rels><?xml version="1.0" encoding="UTF-8" standalone="yes"?><Relationships xmlns="http://schemas.openxmlformats.org/package/2006/relationships"><Relationship Type="http://schemas.openxmlformats.org/officeDocument/2006/relationships/notesSlide" Id="rId2" Target="../notesSlides/notesSlide29.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30.xml.rels><?xml version="1.0" encoding="UTF-8" standalone="yes"?><Relationships xmlns="http://schemas.openxmlformats.org/package/2006/relationships"><Relationship Type="http://schemas.openxmlformats.org/officeDocument/2006/relationships/notesSlide" Id="rId2" Target="../notesSlides/notesSlide30.xml"/><Relationship Type="http://schemas.openxmlformats.org/officeDocument/2006/relationships/slideLayout" Id="rId1" Target="../slideLayouts/slideLayout2.xml"/></Relationships>
</file>

<file path=ppt/slides/_rels/slide31.xml.rels><?xml version="1.0" encoding="UTF-8" standalone="yes"?><Relationships xmlns="http://schemas.openxmlformats.org/package/2006/relationships"><Relationship Type="http://schemas.openxmlformats.org/officeDocument/2006/relationships/notesSlide" Id="rId2" Target="../notesSlides/notesSlide31.xml"/><Relationship Type="http://schemas.openxmlformats.org/officeDocument/2006/relationships/slideLayout" Id="rId1" Target="../slideLayouts/slideLayout2.xml"/></Relationships>
</file>

<file path=ppt/slides/_rels/slide32.xml.rels><?xml version="1.0" encoding="UTF-8" standalone="yes"?><Relationships xmlns="http://schemas.openxmlformats.org/package/2006/relationships"><Relationship Type="http://schemas.openxmlformats.org/officeDocument/2006/relationships/notesSlide" Id="rId2" Target="../notesSlides/notesSlide32.xml"/><Relationship Type="http://schemas.openxmlformats.org/officeDocument/2006/relationships/slideLayout" Id="rId1" Target="../slideLayouts/slideLayout2.xml"/></Relationships>
</file>

<file path=ppt/slides/_rels/slide33.xml.rels><?xml version="1.0" encoding="UTF-8" standalone="yes"?><Relationships xmlns="http://schemas.openxmlformats.org/package/2006/relationships"><Relationship Type="http://schemas.openxmlformats.org/officeDocument/2006/relationships/notesSlide" Id="rId2" Target="../notesSlides/notesSlide33.xml"/><Relationship Type="http://schemas.openxmlformats.org/officeDocument/2006/relationships/slideLayout" Id="rId1" Target="../slideLayouts/slideLayout2.xml"/></Relationships>
</file>

<file path=ppt/slides/_rels/slide34.xml.rels><?xml version="1.0" encoding="UTF-8" standalone="yes"?><Relationships xmlns="http://schemas.openxmlformats.org/package/2006/relationships"><Relationship Type="http://schemas.openxmlformats.org/officeDocument/2006/relationships/notesSlide" Id="rId2" Target="../notesSlides/notesSlide34.xml"/><Relationship Type="http://schemas.openxmlformats.org/officeDocument/2006/relationships/slideLayout" Id="rId1" Target="../slideLayouts/slideLayout2.xml"/><Relationship Type="http://schemas.openxmlformats.org/officeDocument/2006/relationships/hyperlink" Id="rId4" TargetMode="External" Target="http://blog.mattwynne.net/2012/11/20/tdd-vs-bdd/"/><Relationship Type="http://schemas.openxmlformats.org/officeDocument/2006/relationships/hyperlink" Id="rId3" TargetMode="External" Target="http://blog.mattwynne.net/2012/11/20/tdd-vs-bdd/"/></Relationships>
</file>

<file path=ppt/slides/_rels/slide35.xml.rels><?xml version="1.0" encoding="UTF-8" standalone="yes"?><Relationships xmlns="http://schemas.openxmlformats.org/package/2006/relationships"><Relationship Type="http://schemas.openxmlformats.org/officeDocument/2006/relationships/notesSlide" Id="rId2" Target="../notesSlides/notesSlide35.xml"/><Relationship Type="http://schemas.openxmlformats.org/officeDocument/2006/relationships/slideLayout" Id="rId1" Target="../slideLayouts/slideLayout2.xml"/></Relationships>
</file>

<file path=ppt/slides/_rels/slide36.xml.rels><?xml version="1.0" encoding="UTF-8" standalone="yes"?><Relationships xmlns="http://schemas.openxmlformats.org/package/2006/relationships"><Relationship Type="http://schemas.openxmlformats.org/officeDocument/2006/relationships/notesSlide" Id="rId2" Target="../notesSlides/notesSlide36.xml"/><Relationship Type="http://schemas.openxmlformats.org/officeDocument/2006/relationships/slideLayout" Id="rId1" Target="../slideLayouts/slideLayout2.xml"/></Relationships>
</file>

<file path=ppt/slides/_rels/slide37.xml.rels><?xml version="1.0" encoding="UTF-8" standalone="yes"?><Relationships xmlns="http://schemas.openxmlformats.org/package/2006/relationships"><Relationship Type="http://schemas.openxmlformats.org/officeDocument/2006/relationships/notesSlide" Id="rId2" Target="../notesSlides/notesSlide37.xml"/><Relationship Type="http://schemas.openxmlformats.org/officeDocument/2006/relationships/slideLayout" Id="rId1" Target="../slideLayouts/slideLayout2.xml"/></Relationships>
</file>

<file path=ppt/slides/_rels/slide38.xml.rels><?xml version="1.0" encoding="UTF-8" standalone="yes"?><Relationships xmlns="http://schemas.openxmlformats.org/package/2006/relationships"><Relationship Type="http://schemas.openxmlformats.org/officeDocument/2006/relationships/notesSlide" Id="rId2" Target="../notesSlides/notesSlide38.xml"/><Relationship Type="http://schemas.openxmlformats.org/officeDocument/2006/relationships/slideLayout" Id="rId1" Target="../slideLayouts/slideLayout2.xml"/></Relationships>
</file>

<file path=ppt/slides/_rels/slide39.xml.rels><?xml version="1.0" encoding="UTF-8" standalone="yes"?><Relationships xmlns="http://schemas.openxmlformats.org/package/2006/relationships"><Relationship Type="http://schemas.openxmlformats.org/officeDocument/2006/relationships/notesSlide" Id="rId2" Target="../notesSlides/notesSlide39.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40.xml.rels><?xml version="1.0" encoding="UTF-8" standalone="yes"?><Relationships xmlns="http://schemas.openxmlformats.org/package/2006/relationships"><Relationship Type="http://schemas.openxmlformats.org/officeDocument/2006/relationships/notesSlide" Id="rId2" Target="../notesSlides/notesSlide40.xml"/><Relationship Type="http://schemas.openxmlformats.org/officeDocument/2006/relationships/slideLayout" Id="rId1" Target="../slideLayouts/slideLayout2.xml"/></Relationships>
</file>

<file path=ppt/slides/_rels/slide41.xml.rels><?xml version="1.0" encoding="UTF-8" standalone="yes"?><Relationships xmlns="http://schemas.openxmlformats.org/package/2006/relationships"><Relationship Type="http://schemas.openxmlformats.org/officeDocument/2006/relationships/notesSlide" Id="rId2" Target="../notesSlides/notesSlide41.xml"/><Relationship Type="http://schemas.openxmlformats.org/officeDocument/2006/relationships/slideLayout" Id="rId1" Target="../slideLayouts/slideLayout2.xml"/></Relationships>
</file>

<file path=ppt/slides/_rels/slide42.xml.rels><?xml version="1.0" encoding="UTF-8" standalone="yes"?><Relationships xmlns="http://schemas.openxmlformats.org/package/2006/relationships"><Relationship Type="http://schemas.openxmlformats.org/officeDocument/2006/relationships/notesSlide" Id="rId2" Target="../notesSlides/notesSlide42.xml"/><Relationship Type="http://schemas.openxmlformats.org/officeDocument/2006/relationships/slideLayout" Id="rId1" Target="../slideLayouts/slideLayout2.xml"/></Relationships>
</file>

<file path=ppt/slides/_rels/slide43.xml.rels><?xml version="1.0" encoding="UTF-8" standalone="yes"?><Relationships xmlns="http://schemas.openxmlformats.org/package/2006/relationships"><Relationship Type="http://schemas.openxmlformats.org/officeDocument/2006/relationships/notesSlide" Id="rId2" Target="../notesSlides/notesSlide43.xml"/><Relationship Type="http://schemas.openxmlformats.org/officeDocument/2006/relationships/slideLayout" Id="rId1" Target="../slideLayouts/slideLayout2.xml"/></Relationships>
</file>

<file path=ppt/slides/_rels/slide44.xml.rels><?xml version="1.0" encoding="UTF-8" standalone="yes"?><Relationships xmlns="http://schemas.openxmlformats.org/package/2006/relationships"><Relationship Type="http://schemas.openxmlformats.org/officeDocument/2006/relationships/notesSlide" Id="rId2" Target="../notesSlides/notesSlide44.xml"/><Relationship Type="http://schemas.openxmlformats.org/officeDocument/2006/relationships/slideLayout" Id="rId1" Target="../slideLayouts/slideLayout2.xml"/></Relationships>
</file>

<file path=ppt/slides/_rels/slide45.xml.rels><?xml version="1.0" encoding="UTF-8" standalone="yes"?><Relationships xmlns="http://schemas.openxmlformats.org/package/2006/relationships"><Relationship Type="http://schemas.openxmlformats.org/officeDocument/2006/relationships/notesSlide" Id="rId2" Target="../notesSlides/notesSlide45.xml"/><Relationship Type="http://schemas.openxmlformats.org/officeDocument/2006/relationships/slideLayout" Id="rId1" Target="../slideLayouts/slideLayout2.xml"/></Relationships>
</file>

<file path=ppt/slides/_rels/slide46.xml.rels><?xml version="1.0" encoding="UTF-8" standalone="yes"?><Relationships xmlns="http://schemas.openxmlformats.org/package/2006/relationships"><Relationship Type="http://schemas.openxmlformats.org/officeDocument/2006/relationships/notesSlide" Id="rId2" Target="../notesSlides/notesSlide46.xml"/><Relationship Type="http://schemas.openxmlformats.org/officeDocument/2006/relationships/slideLayout" Id="rId1" Target="../slideLayouts/slideLayout2.xml"/></Relationships>
</file>

<file path=ppt/slides/_rels/slide47.xml.rels><?xml version="1.0" encoding="UTF-8" standalone="yes"?><Relationships xmlns="http://schemas.openxmlformats.org/package/2006/relationships"><Relationship Type="http://schemas.openxmlformats.org/officeDocument/2006/relationships/notesSlide" Id="rId2" Target="../notesSlides/notesSlide47.xml"/><Relationship Type="http://schemas.openxmlformats.org/officeDocument/2006/relationships/slideLayout" Id="rId1" Target="../slideLayouts/slideLayout1.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 id="32"/>
        <p:cNvGrpSpPr/>
        <p:nvPr/>
      </p:nvGrpSpPr>
      <p:grpSpPr>
        <a:xfrm>
          <a:off y="0" x="0"/>
          <a:ext cy="0" cx="0"/>
          <a:chOff y="0" x="0"/>
          <a:chExt cy="0" cx="0"/>
        </a:xfrm>
      </p:grpSpPr>
      <p:sp>
        <p:nvSpPr>
          <p:cNvPr name="Shape 33" id="33"/>
          <p:cNvSpPr txBox="1"/>
          <p:nvPr>
            <p:ph type="ctrTitle"/>
          </p:nvPr>
        </p:nvSpPr>
        <p:spPr>
          <a:xfrm>
            <a:off y="2490375" x="685800"/>
            <a:ext cy="2198400" cx="7772400"/>
          </a:xfrm>
          <a:prstGeom prst="rect">
            <a:avLst/>
          </a:prstGeom>
        </p:spPr>
        <p:txBody>
          <a:bodyPr bIns="91425" tIns="91425" lIns="91425" anchor="b" anchorCtr="0" rIns="91425">
            <a:spAutoFit/>
          </a:bodyPr>
          <a:lstStyle/>
          <a:p>
            <a:pPr>
              <a:buNone/>
            </a:pPr>
            <a:r>
              <a:rPr lang="pl" sz="6000"/>
              <a:t>Co dobry developer o testowaniu wiedzieć powinien.</a:t>
            </a:r>
          </a:p>
        </p:txBody>
      </p:sp>
      <p:sp>
        <p:nvSpPr>
          <p:cNvPr name="Shape 34" id="34"/>
          <p:cNvSpPr txBox="1"/>
          <p:nvPr>
            <p:ph type="subTitle" idx="1"/>
          </p:nvPr>
        </p:nvSpPr>
        <p:spPr>
          <a:xfrm>
            <a:off y="4836035" x="685800"/>
            <a:ext cy="1032599" cx="7772400"/>
          </a:xfrm>
          <a:prstGeom prst="rect">
            <a:avLst/>
          </a:prstGeom>
        </p:spPr>
        <p:txBody>
          <a:bodyPr bIns="91425" tIns="91425" lIns="91425" anchor="t" anchorCtr="0" rIns="91425">
            <a:spAutoFit/>
          </a:bodyPr>
          <a:lstStyle/>
          <a:p>
            <a:pPr rtl="0" lvl="0">
              <a:buNone/>
            </a:pPr>
            <a:r>
              <a:rPr lang="pl"/>
              <a:t>Michał Szymczak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7" id="87"/>
        <p:cNvGrpSpPr/>
        <p:nvPr/>
      </p:nvGrpSpPr>
      <p:grpSpPr>
        <a:xfrm>
          <a:off y="0" x="0"/>
          <a:ext cy="0" cx="0"/>
          <a:chOff y="0" x="0"/>
          <a:chExt cy="0" cx="0"/>
        </a:xfrm>
      </p:grpSpPr>
      <p:sp>
        <p:nvSpPr>
          <p:cNvPr name="Shape 88" id="88"/>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Jakie są rodzaje testów?</a:t>
            </a:r>
          </a:p>
        </p:txBody>
      </p:sp>
      <p:sp>
        <p:nvSpPr>
          <p:cNvPr name="Shape 89" id="89"/>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Rodzaje testów:</a:t>
            </a:r>
          </a:p>
          <a:p>
            <a:r>
              <a:t/>
            </a:r>
          </a:p>
          <a:p>
            <a:pPr indent="-419100" marL="457200" rtl="0" lvl="0">
              <a:buClr>
                <a:schemeClr val="dk1"/>
              </a:buClr>
              <a:buSzPct val="166666"/>
              <a:buFont typeface="Arial"/>
              <a:buChar char="•"/>
            </a:pPr>
            <a:r>
              <a:rPr lang="pl"/>
              <a:t>Testy jednostkowe</a:t>
            </a:r>
          </a:p>
          <a:p>
            <a:pPr indent="-381000" marL="914400" rtl="0" lvl="1">
              <a:buClr>
                <a:schemeClr val="dk1"/>
              </a:buClr>
              <a:buSzPct val="80000"/>
              <a:buFont typeface="Courier New"/>
              <a:buChar char="o"/>
            </a:pPr>
            <a:r>
              <a:rPr lang="pl"/>
              <a:t>Najszybsze, największe wymagania co do architektury aplikacji</a:t>
            </a:r>
          </a:p>
          <a:p>
            <a:pPr indent="-419100" marL="457200" rtl="0" lvl="0">
              <a:buClr>
                <a:schemeClr val="dk1"/>
              </a:buClr>
              <a:buSzPct val="166666"/>
              <a:buFont typeface="Arial"/>
              <a:buChar char="•"/>
            </a:pPr>
            <a:r>
              <a:rPr lang="pl"/>
              <a:t>Testy integracyjne</a:t>
            </a:r>
          </a:p>
          <a:p>
            <a:pPr indent="-419100" marL="457200" rtl="0" lvl="0">
              <a:buClr>
                <a:schemeClr val="dk1"/>
              </a:buClr>
              <a:buSzPct val="166666"/>
              <a:buFont typeface="Arial"/>
              <a:buChar char="•"/>
            </a:pPr>
            <a:r>
              <a:rPr lang="pl"/>
              <a:t>Testy akceptacyjne</a:t>
            </a:r>
          </a:p>
          <a:p>
            <a:pPr indent="-381000" marL="914400" rtl="0" lvl="1">
              <a:spcBef>
                <a:spcPts val="480"/>
              </a:spcBef>
              <a:buClr>
                <a:schemeClr val="dk1"/>
              </a:buClr>
              <a:buSzPct val="80000"/>
              <a:buFont typeface="Courier New"/>
              <a:buChar char="o"/>
            </a:pPr>
            <a:r>
              <a:rPr lang="pl"/>
              <a:t>Świadomość celu</a:t>
            </a:r>
          </a:p>
          <a:p>
            <a:pPr indent="-419100" marL="457200" rtl="0" lvl="0">
              <a:buClr>
                <a:schemeClr val="dk1"/>
              </a:buClr>
              <a:buSzPct val="166666"/>
              <a:buFont typeface="Arial"/>
              <a:buChar char="•"/>
            </a:pPr>
            <a:r>
              <a:rPr lang="pl"/>
              <a:t>Testy manualne</a:t>
            </a:r>
          </a:p>
          <a:p>
            <a:pPr indent="-381000" marL="914400" rtl="0" lvl="1">
              <a:buClr>
                <a:schemeClr val="dk1"/>
              </a:buClr>
              <a:buSzPct val="80000"/>
              <a:buFont typeface="Courier New"/>
              <a:buChar char="o"/>
            </a:pPr>
            <a:r>
              <a:rPr lang="pl"/>
              <a:t>Najwolniejsze, praktycznie brak wymagań co do architektury aplikacji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3" id="93"/>
        <p:cNvGrpSpPr/>
        <p:nvPr/>
      </p:nvGrpSpPr>
      <p:grpSpPr>
        <a:xfrm>
          <a:off y="0" x="0"/>
          <a:ext cy="0" cx="0"/>
          <a:chOff y="0" x="0"/>
          <a:chExt cy="0" cx="0"/>
        </a:xfrm>
      </p:grpSpPr>
      <p:sp>
        <p:nvSpPr>
          <p:cNvPr name="Shape 94" id="94"/>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Jakie są rodzaje testów?</a:t>
            </a:r>
          </a:p>
        </p:txBody>
      </p:sp>
      <p:sp>
        <p:nvSpPr>
          <p:cNvPr name="Shape 95" id="95"/>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p>
          <a:p>
            <a:pPr indent="-419100" marL="457200" rtl="0" lvl="0">
              <a:buClr>
                <a:schemeClr val="dk1"/>
              </a:buClr>
              <a:buSzPct val="166666"/>
              <a:buFont typeface="Arial"/>
              <a:buChar char="•"/>
            </a:pPr>
            <a:r>
              <a:rPr lang="pl"/>
              <a:t>Niestety, o decyzji jakie testy przeprowadzać często decyduje nie największa przydatność, a ograniczenia architektury </a:t>
            </a:r>
            <a:r>
              <a:rPr lang="pl" sz="1800"/>
              <a:t>(patrz: testowalny kod)</a:t>
            </a:r>
          </a:p>
          <a:p>
            <a:r>
              <a:t/>
            </a:r>
          </a:p>
          <a:p>
            <a:pPr indent="-419100" marL="457200" rtl="0" lvl="0">
              <a:buClr>
                <a:schemeClr val="dk1"/>
              </a:buClr>
              <a:buSzPct val="166666"/>
              <a:buFont typeface="Arial"/>
              <a:buChar char="•"/>
            </a:pPr>
            <a:r>
              <a:rPr lang="pl"/>
              <a:t>Testy manualne vs automatyczne</a:t>
            </a:r>
          </a:p>
          <a:p>
            <a:pPr indent="457200" rtl="0" lvl="0">
              <a:buNone/>
            </a:pPr>
            <a:r>
              <a:rPr lang="pl"/>
              <a:t>głupie lenistwo vs mądre lenistwo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9" id="99"/>
        <p:cNvGrpSpPr/>
        <p:nvPr/>
      </p:nvGrpSpPr>
      <p:grpSpPr>
        <a:xfrm>
          <a:off y="0" x="0"/>
          <a:ext cy="0" cx="0"/>
          <a:chOff y="0" x="0"/>
          <a:chExt cy="0" cx="0"/>
        </a:xfrm>
      </p:grpSpPr>
      <p:sp>
        <p:nvSpPr>
          <p:cNvPr name="Shape 100" id="100"/>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Jakie są rodzaje testów?</a:t>
            </a:r>
          </a:p>
        </p:txBody>
      </p:sp>
      <p:sp>
        <p:nvSpPr>
          <p:cNvPr name="Shape 101" id="101"/>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lnSpc>
                <a:spcPct val="115000"/>
              </a:lnSpc>
              <a:spcBef>
                <a:spcPts val="1400"/>
              </a:spcBef>
              <a:spcAft>
                <a:spcPts val="400"/>
              </a:spcAft>
              <a:buNone/>
            </a:pPr>
            <a:r>
              <a:rPr lang="pl" sz="1800">
                <a:solidFill>
                  <a:srgbClr val="000000"/>
                </a:solidFill>
              </a:rPr>
              <a:t>Organizacja bez kultury testowania, w której ktoś kazał testować.</a:t>
            </a:r>
          </a:p>
          <a:p>
            <a:pPr indent="0" marL="0" rtl="0" lvl="0">
              <a:buNone/>
            </a:pPr>
            <a:r>
              <a:rPr lang="pl" sz="1800"/>
              <a:t>Rzekomo:</a:t>
            </a:r>
          </a:p>
          <a:p>
            <a:r>
              <a:t/>
            </a:r>
          </a:p>
        </p:txBody>
      </p:sp>
      <p:sp>
        <p:nvSpPr>
          <p:cNvPr name="Shape 102" id="102"/>
          <p:cNvSpPr/>
          <p:nvPr/>
        </p:nvSpPr>
        <p:spPr>
          <a:xfrm>
            <a:off y="2729512" x="2767012"/>
            <a:ext cy="3705225" cx="5438775"/>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6" id="106"/>
        <p:cNvGrpSpPr/>
        <p:nvPr/>
      </p:nvGrpSpPr>
      <p:grpSpPr>
        <a:xfrm>
          <a:off y="0" x="0"/>
          <a:ext cy="0" cx="0"/>
          <a:chOff y="0" x="0"/>
          <a:chExt cy="0" cx="0"/>
        </a:xfrm>
      </p:grpSpPr>
      <p:sp>
        <p:nvSpPr>
          <p:cNvPr name="Shape 107" id="10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Jakie są rodzaje testów?</a:t>
            </a:r>
          </a:p>
        </p:txBody>
      </p:sp>
      <p:sp>
        <p:nvSpPr>
          <p:cNvPr name="Shape 108" id="10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lnSpc>
                <a:spcPct val="115000"/>
              </a:lnSpc>
              <a:spcBef>
                <a:spcPts val="1400"/>
              </a:spcBef>
              <a:spcAft>
                <a:spcPts val="400"/>
              </a:spcAft>
              <a:buNone/>
            </a:pPr>
            <a:r>
              <a:rPr lang="pl" sz="1800">
                <a:solidFill>
                  <a:srgbClr val="000000"/>
                </a:solidFill>
              </a:rPr>
              <a:t>Organizacja bez kultury testowania, w której ktoś kazał testować.</a:t>
            </a:r>
          </a:p>
          <a:p>
            <a:pPr rtl="0" lvl="0">
              <a:lnSpc>
                <a:spcPct val="115000"/>
              </a:lnSpc>
              <a:spcBef>
                <a:spcPts val="1400"/>
              </a:spcBef>
              <a:spcAft>
                <a:spcPts val="400"/>
              </a:spcAft>
              <a:buNone/>
            </a:pPr>
            <a:r>
              <a:rPr lang="pl" sz="1800"/>
              <a:t>W rzeczywistosci:</a:t>
            </a:r>
          </a:p>
        </p:txBody>
      </p:sp>
      <p:sp>
        <p:nvSpPr>
          <p:cNvPr name="Shape 109" id="109"/>
          <p:cNvSpPr/>
          <p:nvPr/>
        </p:nvSpPr>
        <p:spPr>
          <a:xfrm>
            <a:off y="2378340" x="2350058"/>
            <a:ext cy="4311610" cx="6412940"/>
          </a:xfrm>
          <a:prstGeom prst="rect">
            <a:avLst/>
          </a:prstGeom>
          <a:blipFill>
            <a:blip r:embed="rId3"/>
            <a:stretch>
              <a:fillRect/>
            </a:stretch>
          </a:blipFill>
          <a:ln>
            <a:noFill/>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3" id="113"/>
        <p:cNvGrpSpPr/>
        <p:nvPr/>
      </p:nvGrpSpPr>
      <p:grpSpPr>
        <a:xfrm>
          <a:off y="0" x="0"/>
          <a:ext cy="0" cx="0"/>
          <a:chOff y="0" x="0"/>
          <a:chExt cy="0" cx="0"/>
        </a:xfrm>
      </p:grpSpPr>
      <p:sp>
        <p:nvSpPr>
          <p:cNvPr name="Shape 114" id="114"/>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Jakie są rodzaje testów?</a:t>
            </a:r>
          </a:p>
        </p:txBody>
      </p:sp>
      <p:sp>
        <p:nvSpPr>
          <p:cNvPr name="Shape 115" id="115"/>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lnSpc>
                <a:spcPct val="115000"/>
              </a:lnSpc>
              <a:spcBef>
                <a:spcPts val="1400"/>
              </a:spcBef>
              <a:spcAft>
                <a:spcPts val="400"/>
              </a:spcAft>
              <a:buNone/>
            </a:pPr>
            <a:r>
              <a:rPr lang="pl" sz="1800">
                <a:solidFill>
                  <a:srgbClr val="000000"/>
                </a:solidFill>
              </a:rPr>
              <a:t>Organizacja z dojrzałą kulturą testowania:</a:t>
            </a:r>
          </a:p>
          <a:p>
            <a:r>
              <a:t/>
            </a:r>
          </a:p>
        </p:txBody>
      </p:sp>
      <p:sp>
        <p:nvSpPr>
          <p:cNvPr name="Shape 116" id="116"/>
          <p:cNvSpPr/>
          <p:nvPr/>
        </p:nvSpPr>
        <p:spPr>
          <a:xfrm>
            <a:off y="2362342" x="1644406"/>
            <a:ext cy="4205557" cx="6352956"/>
          </a:xfrm>
          <a:prstGeom prst="rect">
            <a:avLst/>
          </a:prstGeom>
          <a:blipFill>
            <a:blip r:embed="rId3"/>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0" id="120"/>
        <p:cNvGrpSpPr/>
        <p:nvPr/>
      </p:nvGrpSpPr>
      <p:grpSpPr>
        <a:xfrm>
          <a:off y="0" x="0"/>
          <a:ext cy="0" cx="0"/>
          <a:chOff y="0" x="0"/>
          <a:chExt cy="0" cx="0"/>
        </a:xfrm>
      </p:grpSpPr>
      <p:sp>
        <p:nvSpPr>
          <p:cNvPr name="Shape 121" id="12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3/8</a:t>
            </a:r>
          </a:p>
          <a:p>
            <a:pPr rtl="0" lvl="0">
              <a:buClr>
                <a:srgbClr val="000000"/>
              </a:buClr>
              <a:buSzPct val="30555"/>
              <a:buFont typeface="Arial"/>
              <a:buNone/>
            </a:pPr>
            <a:r>
              <a:rPr lang="pl"/>
              <a:t>[__&gt;_____]</a:t>
            </a:r>
          </a:p>
        </p:txBody>
      </p:sp>
      <p:sp>
        <p:nvSpPr>
          <p:cNvPr name="Shape 122" id="122"/>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Testy jednostkowe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6" id="126"/>
        <p:cNvGrpSpPr/>
        <p:nvPr/>
      </p:nvGrpSpPr>
      <p:grpSpPr>
        <a:xfrm>
          <a:off y="0" x="0"/>
          <a:ext cy="0" cx="0"/>
          <a:chOff y="0" x="0"/>
          <a:chExt cy="0" cx="0"/>
        </a:xfrm>
      </p:grpSpPr>
      <p:sp>
        <p:nvSpPr>
          <p:cNvPr name="Shape 127" id="12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Testy jednostkowe</a:t>
            </a:r>
          </a:p>
        </p:txBody>
      </p:sp>
      <p:sp>
        <p:nvSpPr>
          <p:cNvPr name="Shape 128" id="12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Czym jest test jednostkowy</a:t>
            </a:r>
          </a:p>
          <a:p>
            <a:r>
              <a:t/>
            </a:r>
          </a:p>
          <a:p>
            <a:pPr indent="-419100" marL="457200" rtl="0" lvl="0">
              <a:buClr>
                <a:schemeClr val="dk1"/>
              </a:buClr>
              <a:buSzPct val="277777"/>
              <a:buFont typeface="Arial"/>
              <a:buChar char="•"/>
            </a:pPr>
            <a:r>
              <a:rPr lang="pl" sz="1800" b="1">
                <a:solidFill>
                  <a:srgbClr val="000000"/>
                </a:solidFill>
              </a:rPr>
              <a:t>Test</a:t>
            </a:r>
            <a:r>
              <a:rPr lang="pl" sz="1800">
                <a:solidFill>
                  <a:srgbClr val="000000"/>
                </a:solidFill>
              </a:rPr>
              <a:t> weryfikujący poprawność działania </a:t>
            </a:r>
            <a:r>
              <a:rPr lang="pl" sz="1800" b="1">
                <a:solidFill>
                  <a:srgbClr val="000000"/>
                </a:solidFill>
              </a:rPr>
              <a:t>pojedynczego</a:t>
            </a:r>
            <a:r>
              <a:rPr lang="pl" sz="1800">
                <a:solidFill>
                  <a:srgbClr val="000000"/>
                </a:solidFill>
              </a:rPr>
              <a:t> elementu (jednostki) programu - np. </a:t>
            </a:r>
            <a:r>
              <a:rPr lang="pl" sz="1800" b="1">
                <a:solidFill>
                  <a:srgbClr val="000000"/>
                </a:solidFill>
              </a:rPr>
              <a:t>metody lub obiektu</a:t>
            </a:r>
            <a:r>
              <a:rPr lang="pl" sz="1800">
                <a:solidFill>
                  <a:srgbClr val="000000"/>
                </a:solidFill>
              </a:rPr>
              <a:t> w programowaniu obiektowym lub </a:t>
            </a:r>
            <a:r>
              <a:rPr lang="pl" sz="1800" b="1">
                <a:solidFill>
                  <a:srgbClr val="000000"/>
                </a:solidFill>
              </a:rPr>
              <a:t>procedury</a:t>
            </a:r>
            <a:r>
              <a:rPr lang="pl" sz="1800">
                <a:solidFill>
                  <a:srgbClr val="000000"/>
                </a:solidFill>
              </a:rPr>
              <a:t> w programowaniu proceduralnym.</a:t>
            </a:r>
          </a:p>
          <a:p>
            <a:r>
              <a:t/>
            </a:r>
          </a:p>
          <a:p>
            <a:pPr rtl="0" lvl="0">
              <a:buNone/>
            </a:pPr>
            <a:r>
              <a:rPr lang="pl" sz="1800">
                <a:solidFill>
                  <a:srgbClr val="999999"/>
                </a:solidFill>
              </a:rPr>
              <a:t>[BankAccountTest] (Przykład testu jednostkowego)</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2" id="132"/>
        <p:cNvGrpSpPr/>
        <p:nvPr/>
      </p:nvGrpSpPr>
      <p:grpSpPr>
        <a:xfrm>
          <a:off y="0" x="0"/>
          <a:ext cy="0" cx="0"/>
          <a:chOff y="0" x="0"/>
          <a:chExt cy="0" cx="0"/>
        </a:xfrm>
      </p:grpSpPr>
      <p:sp>
        <p:nvSpPr>
          <p:cNvPr name="Shape 133" id="13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Testy jednostkowe</a:t>
            </a:r>
          </a:p>
        </p:txBody>
      </p:sp>
      <p:sp>
        <p:nvSpPr>
          <p:cNvPr name="Shape 134" id="13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 </a:t>
            </a:r>
            <a:r>
              <a:rPr lang="pl" b="1" u="sng"/>
              <a:t>nie</a:t>
            </a:r>
            <a:r>
              <a:rPr lang="pl" b="1"/>
              <a:t> jest testem jednostkowym jeśli:</a:t>
            </a:r>
          </a:p>
          <a:p>
            <a:pPr indent="-419100" marL="457200" rtl="0" lvl="0">
              <a:buClr>
                <a:schemeClr val="dk1"/>
              </a:buClr>
              <a:buSzPct val="277777"/>
              <a:buFont typeface="Arial"/>
              <a:buChar char="•"/>
            </a:pPr>
            <a:r>
              <a:rPr lang="pl" sz="1800">
                <a:solidFill>
                  <a:srgbClr val="000000"/>
                </a:solidFill>
              </a:rPr>
              <a:t>Komunikuje się z bazą danych</a:t>
            </a:r>
          </a:p>
          <a:p>
            <a:pPr indent="-419100" marL="457200" rtl="0" lvl="0">
              <a:buClr>
                <a:schemeClr val="dk1"/>
              </a:buClr>
              <a:buSzPct val="277777"/>
              <a:buFont typeface="Arial"/>
              <a:buChar char="•"/>
            </a:pPr>
            <a:r>
              <a:rPr lang="pl" sz="1800">
                <a:solidFill>
                  <a:srgbClr val="000000"/>
                </a:solidFill>
              </a:rPr>
              <a:t>Łączy się przez sieć</a:t>
            </a:r>
          </a:p>
          <a:p>
            <a:pPr indent="-419100" marL="457200" rtl="0" lvl="0">
              <a:buClr>
                <a:schemeClr val="dk1"/>
              </a:buClr>
              <a:buSzPct val="277777"/>
              <a:buFont typeface="Arial"/>
              <a:buChar char="•"/>
            </a:pPr>
            <a:r>
              <a:rPr lang="pl" sz="1800">
                <a:solidFill>
                  <a:srgbClr val="000000"/>
                </a:solidFill>
              </a:rPr>
              <a:t>Wykorzystuje system plików</a:t>
            </a:r>
          </a:p>
          <a:p>
            <a:pPr indent="-419100" marL="457200" rtl="0" lvl="0">
              <a:buClr>
                <a:schemeClr val="dk1"/>
              </a:buClr>
              <a:buSzPct val="277777"/>
              <a:buFont typeface="Arial"/>
              <a:buChar char="•"/>
            </a:pPr>
            <a:r>
              <a:rPr lang="pl" sz="1800">
                <a:solidFill>
                  <a:srgbClr val="000000"/>
                </a:solidFill>
              </a:rPr>
              <a:t>Nie może być uruchomiony razem z dowolnym innym testem jednostkowym</a:t>
            </a:r>
          </a:p>
          <a:p>
            <a:pPr indent="-419100" marL="457200" rtl="0" lvl="0">
              <a:buClr>
                <a:schemeClr val="dk1"/>
              </a:buClr>
              <a:buSzPct val="277777"/>
              <a:buFont typeface="Arial"/>
              <a:buChar char="•"/>
            </a:pPr>
            <a:r>
              <a:rPr lang="pl" sz="1800">
                <a:solidFill>
                  <a:srgbClr val="000000"/>
                </a:solidFill>
              </a:rPr>
              <a:t>Musisz wykonać specjalne czynności ze swoim środowiskiem aby go uruchomić (np. edytować plik konfiguracyjny)</a:t>
            </a:r>
          </a:p>
          <a:p>
            <a:pPr rtl="0" lvl="0">
              <a:buNone/>
            </a:pPr>
            <a:r>
              <a:rPr lang="pl" sz="1400">
                <a:solidFill>
                  <a:srgbClr val="000000"/>
                </a:solidFill>
              </a:rPr>
              <a:t>[Michael Feathers, http://www.artima.com/weblogs/viewpost.jsp?thread=126923]</a:t>
            </a:r>
          </a:p>
          <a:p>
            <a:pPr indent="-419100" marL="457200" rtl="0" lvl="0">
              <a:buClr>
                <a:schemeClr val="dk1"/>
              </a:buClr>
              <a:buSzPct val="277777"/>
              <a:buFont typeface="Arial"/>
              <a:buChar char="•"/>
            </a:pPr>
            <a:r>
              <a:rPr lang="pl" sz="1800">
                <a:solidFill>
                  <a:srgbClr val="000000"/>
                </a:solidFill>
              </a:rPr>
              <a:t>Posiada zależności na które nie mamy wpływu podczas testowania i które mogą wpłynąć na wynik testu</a:t>
            </a:r>
          </a:p>
          <a:p>
            <a:pPr rtl="0" lvl="0">
              <a:buNone/>
            </a:pPr>
            <a:r>
              <a:rPr lang="pl" sz="1400">
                <a:solidFill>
                  <a:srgbClr val="000000"/>
                </a:solidFill>
              </a:rPr>
              <a:t>[Michał Szymczak]</a:t>
            </a:r>
          </a:p>
          <a:p>
            <a:r>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8" id="138"/>
        <p:cNvGrpSpPr/>
        <p:nvPr/>
      </p:nvGrpSpPr>
      <p:grpSpPr>
        <a:xfrm>
          <a:off y="0" x="0"/>
          <a:ext cy="0" cx="0"/>
          <a:chOff y="0" x="0"/>
          <a:chExt cy="0" cx="0"/>
        </a:xfrm>
      </p:grpSpPr>
      <p:sp>
        <p:nvSpPr>
          <p:cNvPr name="Shape 139" id="13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Testy jednostkowe</a:t>
            </a:r>
          </a:p>
        </p:txBody>
      </p:sp>
      <p:sp>
        <p:nvSpPr>
          <p:cNvPr name="Shape 140" id="14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u="sng"/>
              <a:t>Korzyści</a:t>
            </a:r>
            <a:r>
              <a:rPr lang="pl" b="1"/>
              <a:t> ze stosowania testów jednostkowych</a:t>
            </a:r>
          </a:p>
          <a:p>
            <a:pPr indent="-419100" marL="457200" rtl="0" lvl="0">
              <a:buClr>
                <a:schemeClr val="dk1"/>
              </a:buClr>
              <a:buSzPct val="277777"/>
              <a:buFont typeface="Arial"/>
              <a:buChar char="•"/>
            </a:pPr>
            <a:r>
              <a:rPr lang="pl" sz="1800">
                <a:solidFill>
                  <a:srgbClr val="000000"/>
                </a:solidFill>
              </a:rPr>
              <a:t>dokładnie </a:t>
            </a:r>
            <a:r>
              <a:rPr lang="pl" sz="1800" b="1">
                <a:solidFill>
                  <a:srgbClr val="000000"/>
                </a:solidFill>
              </a:rPr>
              <a:t>wiemy</a:t>
            </a:r>
            <a:r>
              <a:rPr lang="pl" sz="1800">
                <a:solidFill>
                  <a:srgbClr val="000000"/>
                </a:solidFill>
              </a:rPr>
              <a:t> </a:t>
            </a:r>
            <a:r>
              <a:rPr lang="pl" sz="1800" b="1">
                <a:solidFill>
                  <a:srgbClr val="000000"/>
                </a:solidFill>
              </a:rPr>
              <a:t>gdzie</a:t>
            </a:r>
            <a:r>
              <a:rPr lang="pl" sz="1800">
                <a:solidFill>
                  <a:srgbClr val="000000"/>
                </a:solidFill>
              </a:rPr>
              <a:t> jest </a:t>
            </a:r>
            <a:r>
              <a:rPr lang="pl" sz="1800" b="1">
                <a:solidFill>
                  <a:srgbClr val="000000"/>
                </a:solidFill>
              </a:rPr>
              <a:t>problem</a:t>
            </a:r>
          </a:p>
          <a:p>
            <a:pPr indent="-419100" marL="457200" rtl="0" lvl="0">
              <a:buClr>
                <a:schemeClr val="dk1"/>
              </a:buClr>
              <a:buSzPct val="277777"/>
              <a:buFont typeface="Arial"/>
              <a:buChar char="•"/>
            </a:pPr>
            <a:r>
              <a:rPr lang="pl" sz="1800">
                <a:solidFill>
                  <a:srgbClr val="000000"/>
                </a:solidFill>
              </a:rPr>
              <a:t>dzięki uniknięciu zależności, nie możemy ‘zwalić winy’ na inny obiekt</a:t>
            </a:r>
          </a:p>
          <a:p>
            <a:pPr indent="-419100" marL="457200" rtl="0" lvl="0">
              <a:buClr>
                <a:schemeClr val="dk1"/>
              </a:buClr>
              <a:buSzPct val="277777"/>
              <a:buFont typeface="Arial"/>
              <a:buChar char="•"/>
            </a:pPr>
            <a:r>
              <a:rPr lang="pl" sz="1800">
                <a:solidFill>
                  <a:srgbClr val="000000"/>
                </a:solidFill>
              </a:rPr>
              <a:t>wymusza </a:t>
            </a:r>
            <a:r>
              <a:rPr lang="pl" sz="1800" b="1">
                <a:solidFill>
                  <a:srgbClr val="000000"/>
                </a:solidFill>
              </a:rPr>
              <a:t>modularną architekturę</a:t>
            </a:r>
          </a:p>
          <a:p>
            <a:pPr indent="-419100" marL="457200" rtl="0" lvl="0">
              <a:buClr>
                <a:schemeClr val="dk1"/>
              </a:buClr>
              <a:buSzPct val="277777"/>
              <a:buFont typeface="Arial"/>
              <a:buChar char="•"/>
            </a:pPr>
            <a:r>
              <a:rPr lang="pl" sz="1800">
                <a:solidFill>
                  <a:srgbClr val="000000"/>
                </a:solidFill>
              </a:rPr>
              <a:t>są bardzo </a:t>
            </a:r>
            <a:r>
              <a:rPr lang="pl" sz="1800" b="1">
                <a:solidFill>
                  <a:srgbClr val="000000"/>
                </a:solidFill>
              </a:rPr>
              <a:t>szybkie</a:t>
            </a:r>
            <a:r>
              <a:rPr lang="pl" sz="1800">
                <a:solidFill>
                  <a:srgbClr val="000000"/>
                </a:solidFill>
              </a:rPr>
              <a:t> (ułamki sekund na test)</a:t>
            </a:r>
          </a:p>
          <a:p>
            <a:pPr indent="-419100" marL="457200" rtl="0" lvl="0">
              <a:buClr>
                <a:schemeClr val="dk1"/>
              </a:buClr>
              <a:buSzPct val="277777"/>
              <a:buFont typeface="Arial"/>
              <a:buChar char="•"/>
            </a:pPr>
            <a:r>
              <a:rPr lang="pl" sz="1800" b="1">
                <a:solidFill>
                  <a:srgbClr val="000000"/>
                </a:solidFill>
              </a:rPr>
              <a:t>wiarygodny</a:t>
            </a:r>
            <a:r>
              <a:rPr lang="pl" sz="1800">
                <a:solidFill>
                  <a:srgbClr val="000000"/>
                </a:solidFill>
              </a:rPr>
              <a:t> test </a:t>
            </a:r>
            <a:r>
              <a:rPr lang="pl" sz="1800" b="1">
                <a:solidFill>
                  <a:srgbClr val="000000"/>
                </a:solidFill>
              </a:rPr>
              <a:t>coverage</a:t>
            </a:r>
            <a:r>
              <a:rPr lang="pl" sz="1800">
                <a:solidFill>
                  <a:srgbClr val="000000"/>
                </a:solidFill>
              </a:rPr>
              <a:t> (@covers)</a:t>
            </a:r>
          </a:p>
          <a:p>
            <a:pPr indent="-419100" marL="457200" rtl="0" lvl="0">
              <a:buClr>
                <a:schemeClr val="dk1"/>
              </a:buClr>
              <a:buSzPct val="277777"/>
              <a:buFont typeface="Arial"/>
              <a:buChar char="•"/>
            </a:pPr>
            <a:r>
              <a:rPr lang="pl" sz="1800" b="1">
                <a:solidFill>
                  <a:srgbClr val="000000"/>
                </a:solidFill>
              </a:rPr>
              <a:t>łatwiejsze</a:t>
            </a:r>
            <a:r>
              <a:rPr lang="pl" sz="1800">
                <a:solidFill>
                  <a:srgbClr val="000000"/>
                </a:solidFill>
              </a:rPr>
              <a:t> </a:t>
            </a:r>
            <a:r>
              <a:rPr lang="pl" sz="1800" b="1">
                <a:solidFill>
                  <a:srgbClr val="000000"/>
                </a:solidFill>
              </a:rPr>
              <a:t>TDD</a:t>
            </a:r>
            <a:r>
              <a:rPr lang="pl" sz="1800">
                <a:solidFill>
                  <a:srgbClr val="000000"/>
                </a:solidFill>
              </a:rPr>
              <a:t> - szybki feedback</a:t>
            </a:r>
          </a:p>
          <a:p>
            <a:r>
              <a:t/>
            </a:r>
          </a:p>
          <a:p>
            <a:r>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4" id="144"/>
        <p:cNvGrpSpPr/>
        <p:nvPr/>
      </p:nvGrpSpPr>
      <p:grpSpPr>
        <a:xfrm>
          <a:off y="0" x="0"/>
          <a:ext cy="0" cx="0"/>
          <a:chOff y="0" x="0"/>
          <a:chExt cy="0" cx="0"/>
        </a:xfrm>
      </p:grpSpPr>
      <p:sp>
        <p:nvSpPr>
          <p:cNvPr name="Shape 145" id="145"/>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Testy jednostkowe</a:t>
            </a:r>
          </a:p>
        </p:txBody>
      </p:sp>
      <p:sp>
        <p:nvSpPr>
          <p:cNvPr name="Shape 146" id="146"/>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u="sng"/>
              <a:t>Ograniczenia</a:t>
            </a:r>
            <a:r>
              <a:rPr lang="pl" b="1"/>
              <a:t> testów jednostkowych</a:t>
            </a:r>
          </a:p>
          <a:p>
            <a:pPr indent="-419100" marL="457200" rtl="0" lvl="0">
              <a:buClr>
                <a:schemeClr val="dk1"/>
              </a:buClr>
              <a:buSzPct val="277777"/>
              <a:buFont typeface="Arial"/>
              <a:buChar char="•"/>
            </a:pPr>
            <a:r>
              <a:rPr lang="pl" sz="1800">
                <a:solidFill>
                  <a:srgbClr val="000000"/>
                </a:solidFill>
              </a:rPr>
              <a:t>testują tylko </a:t>
            </a:r>
            <a:r>
              <a:rPr lang="pl" sz="1800" b="1">
                <a:solidFill>
                  <a:srgbClr val="000000"/>
                </a:solidFill>
              </a:rPr>
              <a:t>obiekty w izolacji</a:t>
            </a:r>
            <a:r>
              <a:rPr lang="pl" sz="1800">
                <a:solidFill>
                  <a:srgbClr val="000000"/>
                </a:solidFill>
              </a:rPr>
              <a:t> - nie testują interakcji pomiędzy obiektami (osobno mogą działać poprawnie, ale nie ‘dogadują’ się ze sobą)</a:t>
            </a:r>
          </a:p>
          <a:p>
            <a:pPr indent="-419100" marL="457200" rtl="0" lvl="0">
              <a:buClr>
                <a:schemeClr val="dk1"/>
              </a:buClr>
              <a:buSzPct val="277777"/>
              <a:buFont typeface="Arial"/>
              <a:buChar char="•"/>
            </a:pPr>
            <a:r>
              <a:rPr lang="pl" sz="1800"/>
              <a:t>trudne do napisania gdy chcemy pokryć </a:t>
            </a:r>
            <a:r>
              <a:rPr lang="pl" sz="1800" b="1"/>
              <a:t>legacy code</a:t>
            </a:r>
            <a:r>
              <a:rPr lang="pl" sz="1800"/>
              <a:t> pisany przez ludzi, którzy nie mieli pojęcia, co dobry developer o testowaniu wiedzieć powinien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8" id="38"/>
        <p:cNvGrpSpPr/>
        <p:nvPr/>
      </p:nvGrpSpPr>
      <p:grpSpPr>
        <a:xfrm>
          <a:off y="0" x="0"/>
          <a:ext cy="0" cx="0"/>
          <a:chOff y="0" x="0"/>
          <a:chExt cy="0" cx="0"/>
        </a:xfrm>
      </p:grpSpPr>
      <p:sp>
        <p:nvSpPr>
          <p:cNvPr name="Shape 39" id="39"/>
          <p:cNvSpPr txBox="1"/>
          <p:nvPr>
            <p:ph type="title"/>
          </p:nvPr>
        </p:nvSpPr>
        <p:spPr>
          <a:xfrm>
            <a:off y="274637" x="457200"/>
            <a:ext cy="1143000" cx="8229600"/>
          </a:xfrm>
          <a:prstGeom prst="rect">
            <a:avLst/>
          </a:prstGeom>
        </p:spPr>
        <p:txBody>
          <a:bodyPr bIns="91425" tIns="91425" lIns="91425" anchor="b" anchorCtr="0" rIns="91425">
            <a:spAutoFit/>
          </a:bodyPr>
          <a:lstStyle/>
          <a:p/>
        </p:txBody>
      </p:sp>
      <p:sp>
        <p:nvSpPr>
          <p:cNvPr name="Shape 40" id="40"/>
          <p:cNvSpPr txBox="1"/>
          <p:nvPr>
            <p:ph type="body" idx="1"/>
          </p:nvPr>
        </p:nvSpPr>
        <p:spPr>
          <a:xfrm>
            <a:off y="1635375" x="457200"/>
            <a:ext cy="4967700" cx="8229600"/>
          </a:xfrm>
          <a:prstGeom prst="rect">
            <a:avLst/>
          </a:prstGeom>
        </p:spPr>
        <p:txBody>
          <a:bodyPr bIns="91425" tIns="91425" lIns="91425" anchor="t" anchorCtr="0" rIns="91425">
            <a:spAutoFit/>
          </a:bodyPr>
          <a:lstStyle/>
          <a:p>
            <a:pPr>
              <a:buNone/>
            </a:pPr>
            <a:r>
              <a:rPr lang="pl"/>
              <a:t>
</a:t>
            </a:r>
          </a:p>
        </p:txBody>
      </p:sp>
      <p:sp>
        <p:nvSpPr>
          <p:cNvPr name="Shape 41" id="41"/>
          <p:cNvSpPr/>
          <p:nvPr/>
        </p:nvSpPr>
        <p:spPr>
          <a:xfrm>
            <a:off y="162925" x="186175"/>
            <a:ext cy="6590733" cx="8787110"/>
          </a:xfrm>
          <a:prstGeom prst="rect">
            <a:avLst/>
          </a:prstGeom>
          <a:blipFill>
            <a:blip r:embed="rId3"/>
            <a:stretch>
              <a:fillRect/>
            </a:stretch>
          </a:blipFill>
          <a:ln>
            <a:noFill/>
          </a:ln>
        </p:spPr>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0" id="150"/>
        <p:cNvGrpSpPr/>
        <p:nvPr/>
      </p:nvGrpSpPr>
      <p:grpSpPr>
        <a:xfrm>
          <a:off y="0" x="0"/>
          <a:ext cy="0" cx="0"/>
          <a:chOff y="0" x="0"/>
          <a:chExt cy="0" cx="0"/>
        </a:xfrm>
      </p:grpSpPr>
      <p:sp>
        <p:nvSpPr>
          <p:cNvPr name="Shape 151" id="15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4/8</a:t>
            </a:r>
          </a:p>
          <a:p>
            <a:pPr rtl="0" lvl="0">
              <a:buClr>
                <a:srgbClr val="000000"/>
              </a:buClr>
              <a:buSzPct val="30555"/>
              <a:buFont typeface="Arial"/>
              <a:buNone/>
            </a:pPr>
            <a:r>
              <a:rPr lang="pl"/>
              <a:t>[___&gt;____]</a:t>
            </a:r>
          </a:p>
        </p:txBody>
      </p:sp>
      <p:sp>
        <p:nvSpPr>
          <p:cNvPr name="Shape 152" id="152"/>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Zasady przy pisaniu</a:t>
            </a:r>
          </a:p>
          <a:p>
            <a:pPr algn="ctr" rtl="0" lvl="0">
              <a:buNone/>
            </a:pPr>
            <a:r>
              <a:rPr lang="pl" sz="4800" b="1">
                <a:solidFill>
                  <a:srgbClr val="000000"/>
                </a:solidFill>
              </a:rPr>
              <a:t>testów jednostkowych</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6" id="156"/>
        <p:cNvGrpSpPr/>
        <p:nvPr/>
      </p:nvGrpSpPr>
      <p:grpSpPr>
        <a:xfrm>
          <a:off y="0" x="0"/>
          <a:ext cy="0" cx="0"/>
          <a:chOff y="0" x="0"/>
          <a:chExt cy="0" cx="0"/>
        </a:xfrm>
      </p:grpSpPr>
      <p:sp>
        <p:nvSpPr>
          <p:cNvPr name="Shape 157" id="15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58" id="15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Nie powielaj logiki którą testujesz</a:t>
            </a:r>
          </a:p>
          <a:p>
            <a:r>
              <a:t/>
            </a:r>
          </a:p>
          <a:p>
            <a:pPr indent="-419100" marL="457200" rtl="0" lvl="0">
              <a:buClr>
                <a:schemeClr val="dk1"/>
              </a:buClr>
              <a:buSzPct val="277777"/>
              <a:buFont typeface="Arial"/>
              <a:buChar char="•"/>
            </a:pPr>
            <a:r>
              <a:rPr lang="pl" sz="1800">
                <a:solidFill>
                  <a:srgbClr val="000000"/>
                </a:solidFill>
              </a:rPr>
              <a:t>nie wyliczaj tylko daj gotową asercję</a:t>
            </a:r>
          </a:p>
          <a:p>
            <a:pPr indent="-419100" marL="457200" rtl="0" lvl="0">
              <a:buClr>
                <a:schemeClr val="dk1"/>
              </a:buClr>
              <a:buSzPct val="277777"/>
              <a:buFont typeface="Arial"/>
              <a:buChar char="•"/>
            </a:pPr>
            <a:r>
              <a:rPr lang="pl" sz="1800">
                <a:solidFill>
                  <a:srgbClr val="000000"/>
                </a:solidFill>
              </a:rPr>
              <a:t>w testach nie ma 'logiki', logika = bugi</a:t>
            </a:r>
          </a:p>
          <a:p>
            <a:r>
              <a:t/>
            </a:r>
          </a:p>
          <a:p>
            <a:pPr rtl="0" lvl="0">
              <a:buNone/>
            </a:pPr>
            <a:r>
              <a:rPr lang="pl" sz="1800">
                <a:solidFill>
                  <a:srgbClr val="999999"/>
                </a:solidFill>
              </a:rPr>
              <a:t>[test02]</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2" id="162"/>
        <p:cNvGrpSpPr/>
        <p:nvPr/>
      </p:nvGrpSpPr>
      <p:grpSpPr>
        <a:xfrm>
          <a:off y="0" x="0"/>
          <a:ext cy="0" cx="0"/>
          <a:chOff y="0" x="0"/>
          <a:chExt cy="0" cx="0"/>
        </a:xfrm>
      </p:grpSpPr>
      <p:sp>
        <p:nvSpPr>
          <p:cNvPr name="Shape 163" id="16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64" id="16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Nie usuwaj poprzednich testów</a:t>
            </a:r>
          </a:p>
          <a:p>
            <a:r>
              <a:t/>
            </a:r>
          </a:p>
          <a:p>
            <a:pPr indent="-419100" marL="457200" rtl="0" lvl="0">
              <a:buClr>
                <a:schemeClr val="dk1"/>
              </a:buClr>
              <a:buSzPct val="277777"/>
              <a:buFont typeface="Arial"/>
              <a:buChar char="•"/>
            </a:pPr>
            <a:r>
              <a:rPr lang="pl" sz="1800">
                <a:solidFill>
                  <a:srgbClr val="000000"/>
                </a:solidFill>
              </a:rPr>
              <a:t>nić Ariadny</a:t>
            </a:r>
          </a:p>
          <a:p>
            <a:pPr indent="-419100" marL="457200" rtl="0" lvl="0">
              <a:buClr>
                <a:schemeClr val="dk1"/>
              </a:buClr>
              <a:buSzPct val="277777"/>
              <a:buFont typeface="Arial"/>
              <a:buChar char="•"/>
            </a:pPr>
            <a:r>
              <a:rPr lang="pl" sz="1800">
                <a:solidFill>
                  <a:srgbClr val="000000"/>
                </a:solidFill>
              </a:rPr>
              <a:t>poprzednie testy przeciwdziałają regresji</a:t>
            </a:r>
          </a:p>
          <a:p>
            <a:r>
              <a:t/>
            </a:r>
          </a:p>
          <a:p>
            <a:pPr rtl="0" lvl="0">
              <a:buNone/>
            </a:pPr>
            <a:r>
              <a:rPr lang="pl" sz="1800">
                <a:solidFill>
                  <a:srgbClr val="999999"/>
                </a:solidFill>
              </a:rPr>
              <a:t>[test03]</a:t>
            </a:r>
          </a:p>
          <a:p>
            <a:r>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8" id="168"/>
        <p:cNvGrpSpPr/>
        <p:nvPr/>
      </p:nvGrpSpPr>
      <p:grpSpPr>
        <a:xfrm>
          <a:off y="0" x="0"/>
          <a:ext cy="0" cx="0"/>
          <a:chOff y="0" x="0"/>
          <a:chExt cy="0" cx="0"/>
        </a:xfrm>
      </p:grpSpPr>
      <p:sp>
        <p:nvSpPr>
          <p:cNvPr name="Shape 169" id="16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70" id="17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Testy to też kod</a:t>
            </a:r>
          </a:p>
          <a:p>
            <a:r>
              <a:t/>
            </a:r>
          </a:p>
          <a:p>
            <a:pPr indent="-419100" marL="457200" rtl="0" lvl="0">
              <a:buClr>
                <a:schemeClr val="dk1"/>
              </a:buClr>
              <a:buSzPct val="277777"/>
              <a:buFont typeface="Arial"/>
              <a:buChar char="•"/>
            </a:pPr>
            <a:r>
              <a:rPr lang="pl" sz="1800">
                <a:solidFill>
                  <a:srgbClr val="000000"/>
                </a:solidFill>
              </a:rPr>
              <a:t>stosuj dobre praktyki: KISS, DRY etc.</a:t>
            </a:r>
          </a:p>
          <a:p>
            <a:pPr indent="-419100" marL="457200" rtl="0" lvl="0">
              <a:buClr>
                <a:schemeClr val="dk1"/>
              </a:buClr>
              <a:buSzPct val="277777"/>
              <a:buFont typeface="Arial"/>
              <a:buChar char="•"/>
            </a:pPr>
            <a:r>
              <a:rPr lang="pl" sz="1800">
                <a:solidFill>
                  <a:srgbClr val="000000"/>
                </a:solidFill>
              </a:rPr>
              <a:t>rafaktoryzuj</a:t>
            </a:r>
          </a:p>
          <a:p>
            <a:r>
              <a:t/>
            </a:r>
          </a:p>
          <a:p>
            <a:pPr rtl="0" lvl="0">
              <a:buNone/>
            </a:pPr>
            <a:r>
              <a:rPr lang="pl" sz="1800">
                <a:solidFill>
                  <a:srgbClr val="999999"/>
                </a:solidFill>
              </a:rPr>
              <a:t>[test04]</a:t>
            </a:r>
          </a:p>
          <a:p>
            <a:r>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4" id="174"/>
        <p:cNvGrpSpPr/>
        <p:nvPr/>
      </p:nvGrpSpPr>
      <p:grpSpPr>
        <a:xfrm>
          <a:off y="0" x="0"/>
          <a:ext cy="0" cx="0"/>
          <a:chOff y="0" x="0"/>
          <a:chExt cy="0" cx="0"/>
        </a:xfrm>
      </p:grpSpPr>
      <p:sp>
        <p:nvSpPr>
          <p:cNvPr name="Shape 175" id="175"/>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76" id="176"/>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 ma być wymowny</a:t>
            </a:r>
          </a:p>
          <a:p>
            <a:r>
              <a:t/>
            </a:r>
          </a:p>
          <a:p>
            <a:pPr indent="-419100" marL="457200" rtl="0" lvl="0">
              <a:buClr>
                <a:schemeClr val="dk1"/>
              </a:buClr>
              <a:buSzPct val="277777"/>
              <a:buFont typeface="Arial"/>
              <a:buChar char="•"/>
            </a:pPr>
            <a:r>
              <a:rPr lang="pl" sz="1800">
                <a:solidFill>
                  <a:srgbClr val="000000"/>
                </a:solidFill>
              </a:rPr>
              <a:t>jest to dokumentacja API</a:t>
            </a:r>
          </a:p>
          <a:p>
            <a:pPr indent="-419100" marL="457200" rtl="0" lvl="0">
              <a:buClr>
                <a:schemeClr val="dk1"/>
              </a:buClr>
              <a:buSzPct val="277777"/>
              <a:buFont typeface="Arial"/>
              <a:buChar char="•"/>
            </a:pPr>
            <a:r>
              <a:rPr lang="pl" sz="1800">
                <a:solidFill>
                  <a:srgbClr val="000000"/>
                </a:solidFill>
              </a:rPr>
              <a:t>nazwy metod dłuższe, opisowe</a:t>
            </a:r>
          </a:p>
          <a:p>
            <a:pPr indent="-419100" marL="457200" rtl="0" lvl="0">
              <a:buClr>
                <a:schemeClr val="dk1"/>
              </a:buClr>
              <a:buSzPct val="277777"/>
              <a:buFont typeface="Arial"/>
              <a:buChar char="•"/>
            </a:pPr>
            <a:r>
              <a:rPr lang="pl" sz="1800">
                <a:solidFill>
                  <a:srgbClr val="000000"/>
                </a:solidFill>
              </a:rPr>
              <a:t>metoda może opisywać warunki początkowe i rezultat</a:t>
            </a:r>
          </a:p>
          <a:p>
            <a:r>
              <a:t/>
            </a:r>
          </a:p>
          <a:p>
            <a:pPr rtl="0" lvl="0">
              <a:buNone/>
            </a:pPr>
            <a:r>
              <a:rPr lang="pl" sz="1800">
                <a:solidFill>
                  <a:srgbClr val="999999"/>
                </a:solidFill>
              </a:rPr>
              <a:t>[test03 - tylko nazwy metod, sam kod potem]</a:t>
            </a:r>
          </a:p>
          <a:p>
            <a:r>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0" id="180"/>
        <p:cNvGrpSpPr/>
        <p:nvPr/>
      </p:nvGrpSpPr>
      <p:grpSpPr>
        <a:xfrm>
          <a:off y="0" x="0"/>
          <a:ext cy="0" cx="0"/>
          <a:chOff y="0" x="0"/>
          <a:chExt cy="0" cx="0"/>
        </a:xfrm>
      </p:grpSpPr>
      <p:sp>
        <p:nvSpPr>
          <p:cNvPr name="Shape 181" id="18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82" id="182"/>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Testy muszą być pewne</a:t>
            </a:r>
          </a:p>
          <a:p>
            <a:r>
              <a:t/>
            </a:r>
          </a:p>
          <a:p>
            <a:pPr indent="-419100" marL="457200" rtl="0" lvl="0">
              <a:buClr>
                <a:schemeClr val="dk1"/>
              </a:buClr>
              <a:buSzPct val="277777"/>
              <a:buFont typeface="Arial"/>
              <a:buChar char="•"/>
            </a:pPr>
            <a:r>
              <a:rPr lang="pl" sz="1800">
                <a:solidFill>
                  <a:srgbClr val="000000"/>
                </a:solidFill>
              </a:rPr>
              <a:t>przechodzą w 100%, jeśli nie - popraw najpierw kod/testy</a:t>
            </a:r>
          </a:p>
          <a:p>
            <a:pPr indent="-419100" marL="457200" rtl="0" lvl="0">
              <a:buClr>
                <a:schemeClr val="dk1"/>
              </a:buClr>
              <a:buSzPct val="277777"/>
              <a:buFont typeface="Arial"/>
              <a:buChar char="•"/>
            </a:pPr>
            <a:r>
              <a:rPr lang="pl" sz="1800">
                <a:solidFill>
                  <a:srgbClr val="000000"/>
                </a:solidFill>
              </a:rPr>
              <a:t>nie może być sytuacji w której testy nie przechodzą innej, niż bug w kodzie</a:t>
            </a:r>
          </a:p>
          <a:p>
            <a:r>
              <a:t/>
            </a:r>
          </a:p>
          <a:p>
            <a:pPr rtl="0" lvl="0">
              <a:buNone/>
            </a:pPr>
            <a:r>
              <a:rPr lang="pl" sz="1800">
                <a:solidFill>
                  <a:srgbClr val="999999"/>
                </a:solidFill>
              </a:rPr>
              <a:t>[test05]</a:t>
            </a:r>
          </a:p>
          <a:p>
            <a:r>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6" id="186"/>
        <p:cNvGrpSpPr/>
        <p:nvPr/>
      </p:nvGrpSpPr>
      <p:grpSpPr>
        <a:xfrm>
          <a:off y="0" x="0"/>
          <a:ext cy="0" cx="0"/>
          <a:chOff y="0" x="0"/>
          <a:chExt cy="0" cx="0"/>
        </a:xfrm>
      </p:grpSpPr>
      <p:sp>
        <p:nvSpPr>
          <p:cNvPr name="Shape 187" id="18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88" id="18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Testy sprawdzają jedną rzecz na raz</a:t>
            </a:r>
          </a:p>
          <a:p>
            <a:r>
              <a:t/>
            </a:r>
          </a:p>
          <a:p>
            <a:pPr indent="-419100" marL="457200" rtl="0" lvl="0">
              <a:buClr>
                <a:schemeClr val="dk1"/>
              </a:buClr>
              <a:buSzPct val="277777"/>
              <a:buFont typeface="Arial"/>
              <a:buChar char="•"/>
            </a:pPr>
            <a:r>
              <a:rPr lang="pl" sz="1800">
                <a:solidFill>
                  <a:srgbClr val="000000"/>
                </a:solidFill>
              </a:rPr>
              <a:t>ponieważ jeśli więcej, może nie być jasne co tak naprawdę się popsuło</a:t>
            </a:r>
          </a:p>
          <a:p>
            <a:pPr indent="-419100" marL="457200" rtl="0" lvl="0">
              <a:buClr>
                <a:schemeClr val="dk1"/>
              </a:buClr>
              <a:buSzPct val="277777"/>
              <a:buFont typeface="Arial"/>
              <a:buChar char="•"/>
            </a:pPr>
            <a:r>
              <a:rPr lang="pl" sz="1800">
                <a:solidFill>
                  <a:srgbClr val="000000"/>
                </a:solidFill>
              </a:rPr>
              <a:t>ponieważ są dokumentacją</a:t>
            </a:r>
          </a:p>
          <a:p>
            <a:r>
              <a:t/>
            </a:r>
          </a:p>
          <a:p>
            <a:pPr rtl="0" lvl="0">
              <a:buNone/>
            </a:pPr>
            <a:r>
              <a:rPr lang="pl" sz="1800">
                <a:solidFill>
                  <a:srgbClr val="999999"/>
                </a:solidFill>
              </a:rPr>
              <a:t>[test06 + test06b]</a:t>
            </a:r>
          </a:p>
          <a:p>
            <a:r>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2" id="192"/>
        <p:cNvGrpSpPr/>
        <p:nvPr/>
      </p:nvGrpSpPr>
      <p:grpSpPr>
        <a:xfrm>
          <a:off y="0" x="0"/>
          <a:ext cy="0" cx="0"/>
          <a:chOff y="0" x="0"/>
          <a:chExt cy="0" cx="0"/>
        </a:xfrm>
      </p:grpSpPr>
      <p:sp>
        <p:nvSpPr>
          <p:cNvPr name="Shape 193" id="19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194" id="19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Testy są niezależne</a:t>
            </a:r>
          </a:p>
          <a:p>
            <a:r>
              <a:t/>
            </a:r>
          </a:p>
          <a:p>
            <a:pPr indent="-419100" marL="457200" rtl="0" lvl="0">
              <a:buClr>
                <a:schemeClr val="dk1"/>
              </a:buClr>
              <a:buSzPct val="277777"/>
              <a:buFont typeface="Arial"/>
              <a:buChar char="•"/>
            </a:pPr>
            <a:r>
              <a:rPr lang="pl" sz="1800">
                <a:solidFill>
                  <a:srgbClr val="000000"/>
                </a:solidFill>
              </a:rPr>
              <a:t>Mogą być uruchamiane w dowolnej kolejności zawsze dając ten sam rezultat</a:t>
            </a:r>
          </a:p>
          <a:p>
            <a:pPr indent="-419100" marL="457200" rtl="0" lvl="0">
              <a:buClr>
                <a:schemeClr val="dk1"/>
              </a:buClr>
              <a:buSzPct val="277777"/>
              <a:buFont typeface="Arial"/>
              <a:buChar char="•"/>
            </a:pPr>
            <a:r>
              <a:rPr lang="pl" sz="1800">
                <a:solidFill>
                  <a:srgbClr val="000000"/>
                </a:solidFill>
              </a:rPr>
              <a:t>nie muszą 'sprzątać' po sobie (tearDown = prawdopodobnie to nie test jednostkowy)</a:t>
            </a:r>
          </a:p>
          <a:p>
            <a:r>
              <a:t/>
            </a:r>
          </a:p>
          <a:p>
            <a:r>
              <a:t/>
            </a:r>
          </a:p>
          <a:p>
            <a:r>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8" id="198"/>
        <p:cNvGrpSpPr/>
        <p:nvPr/>
      </p:nvGrpSpPr>
      <p:grpSpPr>
        <a:xfrm>
          <a:off y="0" x="0"/>
          <a:ext cy="0" cx="0"/>
          <a:chOff y="0" x="0"/>
          <a:chExt cy="0" cx="0"/>
        </a:xfrm>
      </p:grpSpPr>
      <p:sp>
        <p:nvSpPr>
          <p:cNvPr name="Shape 199" id="19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200" id="20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Testuj pod kątem interfejsu, nie implementacji.</a:t>
            </a:r>
          </a:p>
          <a:p>
            <a:r>
              <a:t/>
            </a:r>
          </a:p>
          <a:p>
            <a:pPr indent="-419100" marL="457200" rtl="0" lvl="0">
              <a:buClr>
                <a:schemeClr val="dk1"/>
              </a:buClr>
              <a:buSzPct val="277777"/>
              <a:buFont typeface="Arial"/>
              <a:buChar char="•"/>
            </a:pPr>
            <a:r>
              <a:rPr lang="pl" sz="1800">
                <a:solidFill>
                  <a:srgbClr val="000000"/>
                </a:solidFill>
              </a:rPr>
              <a:t>testuj tylko publiczne metody, to ułatwia refaktoryzację</a:t>
            </a:r>
          </a:p>
          <a:p>
            <a:pPr indent="-419100" marL="457200" rtl="0" lvl="0">
              <a:buClr>
                <a:schemeClr val="dk1"/>
              </a:buClr>
              <a:buSzPct val="277777"/>
              <a:buFont typeface="Arial"/>
              <a:buChar char="•"/>
            </a:pPr>
            <a:r>
              <a:rPr lang="pl" sz="1800">
                <a:solidFill>
                  <a:srgbClr val="000000"/>
                </a:solidFill>
              </a:rPr>
              <a:t>testowanie prywatnych/chronionych metod zaciemnia dokumentację</a:t>
            </a:r>
          </a:p>
          <a:p>
            <a:r>
              <a:t/>
            </a:r>
          </a:p>
          <a:p>
            <a:r>
              <a:t/>
            </a:r>
          </a:p>
          <a:p>
            <a:r>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04" id="204"/>
        <p:cNvGrpSpPr/>
        <p:nvPr/>
      </p:nvGrpSpPr>
      <p:grpSpPr>
        <a:xfrm>
          <a:off y="0" x="0"/>
          <a:ext cy="0" cx="0"/>
          <a:chOff y="0" x="0"/>
          <a:chExt cy="0" cx="0"/>
        </a:xfrm>
      </p:grpSpPr>
      <p:sp>
        <p:nvSpPr>
          <p:cNvPr name="Shape 205" id="205"/>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Zasady przy pisaniu</a:t>
            </a:r>
          </a:p>
          <a:p>
            <a:pPr rtl="0" lvl="0">
              <a:buNone/>
            </a:pPr>
            <a:r>
              <a:rPr lang="pl"/>
              <a:t>testów jednostkowych</a:t>
            </a:r>
          </a:p>
        </p:txBody>
      </p:sp>
      <p:sp>
        <p:nvSpPr>
          <p:cNvPr name="Shape 206" id="206"/>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Używaj zależności, którym ufasz w 100%</a:t>
            </a:r>
          </a:p>
          <a:p>
            <a:r>
              <a:t/>
            </a:r>
          </a:p>
          <a:p>
            <a:pPr indent="-419100" marL="457200" rtl="0" lvl="0">
              <a:buClr>
                <a:schemeClr val="dk1"/>
              </a:buClr>
              <a:buSzPct val="277777"/>
              <a:buFont typeface="Arial"/>
              <a:buChar char="•"/>
            </a:pPr>
            <a:r>
              <a:rPr lang="pl" sz="1800">
                <a:solidFill>
                  <a:srgbClr val="000000"/>
                </a:solidFill>
              </a:rPr>
              <a:t>stosuj stuby i mocki</a:t>
            </a:r>
          </a:p>
          <a:p>
            <a:r>
              <a:t/>
            </a:r>
          </a:p>
          <a:p>
            <a:r>
              <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5" id="45"/>
        <p:cNvGrpSpPr/>
        <p:nvPr/>
      </p:nvGrpSpPr>
      <p:grpSpPr>
        <a:xfrm>
          <a:off y="0" x="0"/>
          <a:ext cy="0" cx="0"/>
          <a:chOff y="0" x="0"/>
          <a:chExt cy="0" cx="0"/>
        </a:xfrm>
      </p:grpSpPr>
      <p:sp>
        <p:nvSpPr>
          <p:cNvPr name="Shape 46" id="46"/>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Będzie o...</a:t>
            </a:r>
          </a:p>
        </p:txBody>
      </p:sp>
      <p:sp>
        <p:nvSpPr>
          <p:cNvPr name="Shape 47" id="47"/>
          <p:cNvSpPr txBox="1"/>
          <p:nvPr>
            <p:ph type="body" idx="1"/>
          </p:nvPr>
        </p:nvSpPr>
        <p:spPr>
          <a:xfrm>
            <a:off y="1635375"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pl"/>
              <a:t>	Tym, czy to developer ma testować</a:t>
            </a:r>
          </a:p>
          <a:p>
            <a:pPr indent="-419100" marL="457200" rtl="0" lvl="0">
              <a:buClr>
                <a:schemeClr val="dk1"/>
              </a:buClr>
              <a:buSzPct val="166666"/>
              <a:buFont typeface="Arial"/>
              <a:buChar char="•"/>
            </a:pPr>
            <a:r>
              <a:rPr lang="pl"/>
              <a:t>	Rodzajach testów</a:t>
            </a:r>
          </a:p>
          <a:p>
            <a:pPr indent="-419100" marL="457200" rtl="0" lvl="0">
              <a:buClr>
                <a:schemeClr val="dk1"/>
              </a:buClr>
              <a:buSzPct val="166666"/>
              <a:buFont typeface="Arial"/>
              <a:buChar char="•"/>
            </a:pPr>
            <a:r>
              <a:rPr lang="pl"/>
              <a:t>	Testach jednostkowych</a:t>
            </a:r>
          </a:p>
          <a:p>
            <a:pPr indent="-419100" marL="457200" rtl="0" lvl="0">
              <a:buClr>
                <a:schemeClr val="dk1"/>
              </a:buClr>
              <a:buSzPct val="166666"/>
              <a:buFont typeface="Arial"/>
              <a:buChar char="•"/>
            </a:pPr>
            <a:r>
              <a:rPr lang="pl"/>
              <a:t>	Zasadach pisania testów jednostkowych</a:t>
            </a:r>
          </a:p>
          <a:p>
            <a:pPr indent="-419100" marL="457200" rtl="0" lvl="0">
              <a:buClr>
                <a:schemeClr val="dk1"/>
              </a:buClr>
              <a:buSzPct val="166666"/>
              <a:buFont typeface="Arial"/>
              <a:buChar char="•"/>
            </a:pPr>
            <a:r>
              <a:rPr lang="pl"/>
              <a:t>	O testowalnym (i nie) kodzie</a:t>
            </a:r>
          </a:p>
          <a:p>
            <a:pPr indent="-419100" marL="457200" rtl="0" lvl="0">
              <a:buClr>
                <a:schemeClr val="dk1"/>
              </a:buClr>
              <a:buSzPct val="166666"/>
              <a:buFont typeface="Arial"/>
              <a:buChar char="•"/>
            </a:pPr>
            <a:r>
              <a:rPr lang="pl"/>
              <a:t>	O PdDD (TDD)</a:t>
            </a:r>
          </a:p>
          <a:p>
            <a:r>
              <a:t/>
            </a:r>
          </a:p>
          <a:p>
            <a:pPr indent="-419100" marL="457200" rtl="0" lvl="0">
              <a:buClr>
                <a:schemeClr val="dk1"/>
              </a:buClr>
              <a:buSzPct val="166666"/>
              <a:buFont typeface="Arial"/>
              <a:buChar char="•"/>
            </a:pPr>
            <a:r>
              <a:rPr lang="pl"/>
              <a:t>	Materiały dodatkowe</a:t>
            </a:r>
          </a:p>
          <a:p>
            <a:pPr indent="-419100" marL="457200" rtl="0" lvl="0">
              <a:buClr>
                <a:schemeClr val="dk1"/>
              </a:buClr>
              <a:buSzPct val="166666"/>
              <a:buFont typeface="Arial"/>
              <a:buChar char="•"/>
            </a:pPr>
            <a:r>
              <a:rPr lang="pl"/>
              <a:t>	Sesja Q&amp;A</a:t>
            </a:r>
          </a:p>
          <a:p>
            <a:r>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10" id="210"/>
        <p:cNvGrpSpPr/>
        <p:nvPr/>
      </p:nvGrpSpPr>
      <p:grpSpPr>
        <a:xfrm>
          <a:off y="0" x="0"/>
          <a:ext cy="0" cx="0"/>
          <a:chOff y="0" x="0"/>
          <a:chExt cy="0" cx="0"/>
        </a:xfrm>
      </p:grpSpPr>
      <p:sp>
        <p:nvSpPr>
          <p:cNvPr name="Shape 211" id="21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5/8</a:t>
            </a:r>
          </a:p>
          <a:p>
            <a:pPr rtl="0" lvl="0">
              <a:buNone/>
            </a:pPr>
            <a:r>
              <a:rPr lang="pl"/>
              <a:t>[____&gt;___]</a:t>
            </a:r>
          </a:p>
        </p:txBody>
      </p:sp>
      <p:sp>
        <p:nvSpPr>
          <p:cNvPr name="Shape 212" id="212"/>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Testowalny kod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16" id="216"/>
        <p:cNvGrpSpPr/>
        <p:nvPr/>
      </p:nvGrpSpPr>
      <p:grpSpPr>
        <a:xfrm>
          <a:off y="0" x="0"/>
          <a:ext cy="0" cx="0"/>
          <a:chOff y="0" x="0"/>
          <a:chExt cy="0" cx="0"/>
        </a:xfrm>
      </p:grpSpPr>
      <p:sp>
        <p:nvSpPr>
          <p:cNvPr name="Shape 217" id="21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Testowalny kod</a:t>
            </a:r>
          </a:p>
        </p:txBody>
      </p:sp>
      <p:sp>
        <p:nvSpPr>
          <p:cNvPr name="Shape 218" id="21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Kodu </a:t>
            </a:r>
            <a:r>
              <a:rPr lang="pl" b="1" u="sng"/>
              <a:t>nie da</a:t>
            </a:r>
            <a:r>
              <a:rPr lang="pl" b="1"/>
              <a:t> się </a:t>
            </a:r>
            <a:r>
              <a:rPr lang="pl" b="1" u="sng"/>
              <a:t>testować jednostkowo</a:t>
            </a:r>
            <a:r>
              <a:rPr lang="pl" b="1"/>
              <a:t> gdy:</a:t>
            </a:r>
          </a:p>
          <a:p>
            <a:r>
              <a:t/>
            </a:r>
          </a:p>
          <a:p>
            <a:pPr indent="-419100" marL="457200" rtl="0" lvl="0">
              <a:buClr>
                <a:schemeClr val="dk1"/>
              </a:buClr>
              <a:buSzPct val="277777"/>
              <a:buFont typeface="Arial"/>
              <a:buChar char="•"/>
            </a:pPr>
            <a:r>
              <a:rPr lang="pl" sz="1800">
                <a:solidFill>
                  <a:srgbClr val="000000"/>
                </a:solidFill>
              </a:rPr>
              <a:t>pomieszany </a:t>
            </a:r>
            <a:r>
              <a:rPr lang="pl" sz="1800" b="1">
                <a:solidFill>
                  <a:srgbClr val="000000"/>
                </a:solidFill>
              </a:rPr>
              <a:t>operator new</a:t>
            </a:r>
            <a:r>
              <a:rPr lang="pl" sz="1800">
                <a:solidFill>
                  <a:srgbClr val="000000"/>
                </a:solidFill>
              </a:rPr>
              <a:t> z logiką aplikacji </a:t>
            </a:r>
            <a:r>
              <a:rPr lang="pl" sz="1800">
                <a:solidFill>
                  <a:srgbClr val="999999"/>
                </a:solidFill>
              </a:rPr>
              <a:t>[code01]</a:t>
            </a:r>
          </a:p>
          <a:p>
            <a:pPr indent="-381000" marL="914400" rtl="0" lvl="1">
              <a:buClr>
                <a:schemeClr val="dk1"/>
              </a:buClr>
              <a:buSzPct val="133333"/>
              <a:buFont typeface="Courier New"/>
              <a:buChar char="o"/>
            </a:pPr>
            <a:r>
              <a:rPr lang="pl" sz="1800">
                <a:solidFill>
                  <a:srgbClr val="000000"/>
                </a:solidFill>
              </a:rPr>
              <a:t>nie da się stubować obiektów - nieuniknione zależności</a:t>
            </a:r>
          </a:p>
          <a:p>
            <a:pPr indent="-381000" marL="914400" rtl="0" lvl="1">
              <a:buClr>
                <a:schemeClr val="dk1"/>
              </a:buClr>
              <a:buSzPct val="133333"/>
              <a:buFont typeface="Courier New"/>
              <a:buChar char="o"/>
            </a:pPr>
            <a:r>
              <a:rPr lang="pl" sz="1800">
                <a:solidFill>
                  <a:srgbClr val="000000"/>
                </a:solidFill>
              </a:rPr>
              <a:t>jedyna dostępny układ to ten produkcyjny</a:t>
            </a:r>
          </a:p>
          <a:p>
            <a:r>
              <a:t/>
            </a:r>
          </a:p>
          <a:p>
            <a:pPr indent="-419100" marL="457200" rtl="0" lvl="0">
              <a:buClr>
                <a:schemeClr val="dk1"/>
              </a:buClr>
              <a:buSzPct val="277777"/>
              <a:buFont typeface="Arial"/>
              <a:buChar char="•"/>
            </a:pPr>
            <a:r>
              <a:rPr lang="pl" sz="1800" b="1">
                <a:solidFill>
                  <a:srgbClr val="000000"/>
                </a:solidFill>
              </a:rPr>
              <a:t>metody statyczne w zależnościach</a:t>
            </a:r>
          </a:p>
          <a:p>
            <a:pPr indent="-381000" marL="914400" rtl="0" lvl="1">
              <a:buClr>
                <a:schemeClr val="dk1"/>
              </a:buClr>
              <a:buSzPct val="133333"/>
              <a:buFont typeface="Courier New"/>
              <a:buChar char="o"/>
            </a:pPr>
            <a:r>
              <a:rPr lang="pl" sz="1800">
                <a:solidFill>
                  <a:srgbClr val="000000"/>
                </a:solidFill>
              </a:rPr>
              <a:t>nie da się w pełni stubować obiektu z metodami statycznymi gdy jest on zależnością</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2" id="222"/>
        <p:cNvGrpSpPr/>
        <p:nvPr/>
      </p:nvGrpSpPr>
      <p:grpSpPr>
        <a:xfrm>
          <a:off y="0" x="0"/>
          <a:ext cy="0" cx="0"/>
          <a:chOff y="0" x="0"/>
          <a:chExt cy="0" cx="0"/>
        </a:xfrm>
      </p:grpSpPr>
      <p:sp>
        <p:nvSpPr>
          <p:cNvPr name="Shape 223" id="22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Testowalny kod</a:t>
            </a:r>
          </a:p>
        </p:txBody>
      </p:sp>
      <p:sp>
        <p:nvSpPr>
          <p:cNvPr name="Shape 224" id="22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Kodu jest </a:t>
            </a:r>
            <a:r>
              <a:rPr lang="pl" b="1" u="sng"/>
              <a:t>trudny</a:t>
            </a:r>
            <a:r>
              <a:rPr lang="pl" b="1"/>
              <a:t> do </a:t>
            </a:r>
            <a:r>
              <a:rPr lang="pl" b="1" u="sng"/>
              <a:t>testowania jednostkowego</a:t>
            </a:r>
            <a:r>
              <a:rPr lang="pl" b="1"/>
              <a:t> gdy:</a:t>
            </a:r>
          </a:p>
          <a:p>
            <a:pPr indent="-419100" marL="457200" rtl="0" lvl="0">
              <a:buClr>
                <a:schemeClr val="dk1"/>
              </a:buClr>
              <a:buSzPct val="277777"/>
              <a:buFont typeface="Arial"/>
              <a:buChar char="•"/>
            </a:pPr>
            <a:r>
              <a:rPr lang="pl" sz="1800">
                <a:solidFill>
                  <a:srgbClr val="000000"/>
                </a:solidFill>
              </a:rPr>
              <a:t>napisany przez osoby niekompetentne, nie mające pojęcia o testowaniu</a:t>
            </a:r>
          </a:p>
          <a:p>
            <a:pPr indent="-419100" marL="457200" rtl="0" lvl="0">
              <a:buClr>
                <a:schemeClr val="dk1"/>
              </a:buClr>
              <a:buSzPct val="277777"/>
              <a:buFont typeface="Arial"/>
              <a:buChar char="•"/>
            </a:pPr>
            <a:r>
              <a:rPr lang="pl" sz="1800">
                <a:solidFill>
                  <a:srgbClr val="000000"/>
                </a:solidFill>
              </a:rPr>
              <a:t>architektura nie sprzyja</a:t>
            </a:r>
          </a:p>
          <a:p>
            <a:pPr indent="-381000" marL="914400" rtl="0" lvl="1">
              <a:buClr>
                <a:schemeClr val="dk1"/>
              </a:buClr>
              <a:buSzPct val="133333"/>
              <a:buFont typeface="Courier New"/>
              <a:buChar char="o"/>
            </a:pPr>
            <a:r>
              <a:rPr lang="pl" sz="1800">
                <a:solidFill>
                  <a:srgbClr val="000000"/>
                </a:solidFill>
              </a:rPr>
              <a:t>są zagnieżdżone instrukcje warunkowe - wiele ścieżek do przejścia, niektóre trudne do odtworzenia - zamiast tego lepiej stosować polimorfizm</a:t>
            </a:r>
          </a:p>
          <a:p>
            <a:pPr indent="-381000" marL="914400" rtl="0" lvl="1">
              <a:buClr>
                <a:schemeClr val="dk1"/>
              </a:buClr>
              <a:buSzPct val="133333"/>
              <a:buFont typeface="Courier New"/>
              <a:buChar char="o"/>
            </a:pPr>
            <a:r>
              <a:rPr lang="pl" sz="1800"/>
              <a:t>brak zasady jednej odpowiedzialności</a:t>
            </a:r>
          </a:p>
          <a:p>
            <a:pPr indent="-381000" marL="914400" rtl="0" lvl="1">
              <a:buClr>
                <a:schemeClr val="dk1"/>
              </a:buClr>
              <a:buSzPct val="133333"/>
              <a:buFont typeface="Courier New"/>
              <a:buChar char="o"/>
            </a:pPr>
            <a:r>
              <a:rPr lang="pl" sz="1800"/>
              <a:t>ogólny bałagan</a:t>
            </a:r>
          </a:p>
          <a:p>
            <a:pPr indent="-381000" marL="914400" rtl="0" lvl="1">
              <a:buClr>
                <a:schemeClr val="dk1"/>
              </a:buClr>
              <a:buSzPct val="133333"/>
              <a:buFont typeface="Courier New"/>
              <a:buChar char="o"/>
            </a:pPr>
            <a:r>
              <a:rPr lang="pl" sz="1800"/>
              <a:t>pozorna obiektowo</a:t>
            </a:r>
            <a:r>
              <a:rPr lang="pl" sz="1800">
                <a:solidFill>
                  <a:srgbClr val="000000"/>
                </a:solidFill>
              </a:rPr>
              <a:t>ść</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8" id="228"/>
        <p:cNvGrpSpPr/>
        <p:nvPr/>
      </p:nvGrpSpPr>
      <p:grpSpPr>
        <a:xfrm>
          <a:off y="0" x="0"/>
          <a:ext cy="0" cx="0"/>
          <a:chOff y="0" x="0"/>
          <a:chExt cy="0" cx="0"/>
        </a:xfrm>
      </p:grpSpPr>
      <p:sp>
        <p:nvSpPr>
          <p:cNvPr name="Shape 229" id="22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6/8</a:t>
            </a:r>
          </a:p>
          <a:p>
            <a:pPr rtl="0" lvl="0">
              <a:buClr>
                <a:srgbClr val="000000"/>
              </a:buClr>
              <a:buSzPct val="30555"/>
              <a:buFont typeface="Arial"/>
              <a:buNone/>
            </a:pPr>
            <a:r>
              <a:rPr lang="pl"/>
              <a:t>[_____&gt;__]</a:t>
            </a:r>
          </a:p>
        </p:txBody>
      </p:sp>
      <p:sp>
        <p:nvSpPr>
          <p:cNvPr name="Shape 230" id="23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PdDD / TDD</a:t>
            </a:r>
          </a:p>
          <a:p>
            <a:pPr algn="ctr" rtl="0" lvl="0">
              <a:buNone/>
            </a:pPr>
            <a:r>
              <a:rPr lang="pl" b="1">
                <a:solidFill>
                  <a:srgbClr val="000000"/>
                </a:solidFill>
              </a:rPr>
              <a:t>(Pomyśl dobrze Driven Development)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34" id="234"/>
        <p:cNvGrpSpPr/>
        <p:nvPr/>
      </p:nvGrpSpPr>
      <p:grpSpPr>
        <a:xfrm>
          <a:off y="0" x="0"/>
          <a:ext cy="0" cx="0"/>
          <a:chOff y="0" x="0"/>
          <a:chExt cy="0" cx="0"/>
        </a:xfrm>
      </p:grpSpPr>
      <p:sp>
        <p:nvSpPr>
          <p:cNvPr name="Shape 235" id="235"/>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 Driven Development</a:t>
            </a:r>
          </a:p>
        </p:txBody>
      </p:sp>
      <p:sp>
        <p:nvSpPr>
          <p:cNvPr name="Shape 236" id="236"/>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pl"/>
              <a:t>
</a:t>
            </a:r>
            <a:r>
              <a:rPr lang="pl" sz="1800">
                <a:solidFill>
                  <a:srgbClr val="000000"/>
                </a:solidFill>
              </a:rPr>
              <a:t>kierunek ustalasz zanim wyruszysz w trasę, czy po 30km?</a:t>
            </a:r>
          </a:p>
          <a:p>
            <a:pPr indent="-419100" marL="457200" rtl="0" lvl="0">
              <a:buClr>
                <a:schemeClr val="dk1"/>
              </a:buClr>
              <a:buSzPct val="277777"/>
              <a:buFont typeface="Arial"/>
              <a:buChar char="•"/>
            </a:pPr>
            <a:r>
              <a:rPr lang="pl" sz="1800">
                <a:solidFill>
                  <a:srgbClr val="000000"/>
                </a:solidFill>
              </a:rPr>
              <a:t>“ if you need to explain to a computer how to check the requirement, you’ll need to be damn sure understand it yourself. If you don’t (and you often don’t) it’s much cheaper to find that out before you write the code.”</a:t>
            </a:r>
          </a:p>
          <a:p>
            <a:pPr rtl="0" lvl="0">
              <a:buNone/>
            </a:pPr>
            <a:r>
              <a:rPr lang="pl" sz="1100">
                <a:solidFill>
                  <a:srgbClr val="000000"/>
                </a:solidFill>
              </a:rPr>
              <a:t>[ Matt Wynne,</a:t>
            </a:r>
            <a:r>
              <a:rPr lang="pl" sz="1100">
                <a:solidFill>
                  <a:srgbClr val="000000"/>
                </a:solidFill>
                <a:hlinkClick r:id="rId3"/>
              </a:rPr>
              <a:t> </a:t>
            </a:r>
            <a:r>
              <a:rPr lang="pl" sz="1100" u="sng">
                <a:solidFill>
                  <a:srgbClr val="1155CC"/>
                </a:solidFill>
                <a:hlinkClick r:id="rId4"/>
              </a:rPr>
              <a:t>http://blog.mattwynne.net/2012/11/20/tdd-vs-bdd/</a:t>
            </a:r>
            <a:r>
              <a:rPr lang="pl" sz="1100">
                <a:solidFill>
                  <a:srgbClr val="000000"/>
                </a:solidFill>
              </a:rPr>
              <a:t>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40" id="240"/>
        <p:cNvGrpSpPr/>
        <p:nvPr/>
      </p:nvGrpSpPr>
      <p:grpSpPr>
        <a:xfrm>
          <a:off y="0" x="0"/>
          <a:ext cy="0" cx="0"/>
          <a:chOff y="0" x="0"/>
          <a:chExt cy="0" cx="0"/>
        </a:xfrm>
      </p:grpSpPr>
      <p:sp>
        <p:nvSpPr>
          <p:cNvPr name="Shape 241" id="24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 Driven Development</a:t>
            </a:r>
          </a:p>
        </p:txBody>
      </p:sp>
      <p:sp>
        <p:nvSpPr>
          <p:cNvPr name="Shape 242" id="242"/>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a:t>Możliwe sytuacje</a:t>
            </a:r>
          </a:p>
          <a:p>
            <a:pPr indent="-419100" marL="457200" rtl="0" lvl="0">
              <a:buClr>
                <a:schemeClr val="dk1"/>
              </a:buClr>
              <a:buSzPct val="277777"/>
              <a:buFont typeface="Arial"/>
              <a:buChar char="•"/>
            </a:pPr>
            <a:r>
              <a:rPr lang="pl" sz="1800">
                <a:solidFill>
                  <a:srgbClr val="000000"/>
                </a:solidFill>
              </a:rPr>
              <a:t>new feature</a:t>
            </a:r>
          </a:p>
          <a:p>
            <a:pPr indent="-419100" marL="457200" rtl="0" lvl="0">
              <a:buClr>
                <a:schemeClr val="dk1"/>
              </a:buClr>
              <a:buSzPct val="277777"/>
              <a:buFont typeface="Arial"/>
              <a:buChar char="•"/>
            </a:pPr>
            <a:r>
              <a:rPr lang="pl" sz="1800">
                <a:solidFill>
                  <a:srgbClr val="000000"/>
                </a:solidFill>
              </a:rPr>
              <a:t>free time</a:t>
            </a:r>
          </a:p>
          <a:p>
            <a:pPr indent="-419100" marL="457200" rtl="0" lvl="0">
              <a:buClr>
                <a:schemeClr val="dk1"/>
              </a:buClr>
              <a:buSzPct val="277777"/>
              <a:buFont typeface="Arial"/>
              <a:buChar char="•"/>
            </a:pPr>
            <a:r>
              <a:rPr lang="pl" sz="1800">
                <a:solidFill>
                  <a:srgbClr val="000000"/>
                </a:solidFill>
              </a:rPr>
              <a:t>bug found</a:t>
            </a:r>
          </a:p>
          <a:p>
            <a:pPr indent="-419100" marL="457200" rtl="0" lvl="0">
              <a:buClr>
                <a:schemeClr val="dk1"/>
              </a:buClr>
              <a:buSzPct val="277777"/>
              <a:buFont typeface="Arial"/>
              <a:buChar char="•"/>
            </a:pPr>
            <a:r>
              <a:rPr lang="pl" sz="1800">
                <a:solidFill>
                  <a:srgbClr val="000000"/>
                </a:solidFill>
              </a:rPr>
              <a:t>new feature conflict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46" id="246"/>
        <p:cNvGrpSpPr/>
        <p:nvPr/>
      </p:nvGrpSpPr>
      <p:grpSpPr>
        <a:xfrm>
          <a:off y="0" x="0"/>
          <a:ext cy="0" cx="0"/>
          <a:chOff y="0" x="0"/>
          <a:chExt cy="0" cx="0"/>
        </a:xfrm>
      </p:grpSpPr>
      <p:sp>
        <p:nvSpPr>
          <p:cNvPr name="Shape 247" id="24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 Driven Development</a:t>
            </a:r>
          </a:p>
        </p:txBody>
      </p:sp>
      <p:sp>
        <p:nvSpPr>
          <p:cNvPr name="Shape 248" id="24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a:t>New feature:</a:t>
            </a:r>
          </a:p>
          <a:p>
            <a:pPr indent="-419100" marL="457200" rtl="0" lvl="0">
              <a:buClr>
                <a:schemeClr val="dk1"/>
              </a:buClr>
              <a:buSzPct val="166666"/>
              <a:buFont typeface="Arial"/>
              <a:buAutoNum type="arabicPeriod"/>
            </a:pPr>
            <a:r>
              <a:rPr lang="pl" sz="1800">
                <a:solidFill>
                  <a:srgbClr val="000000"/>
                </a:solidFill>
              </a:rPr>
              <a:t>wymaganie</a:t>
            </a:r>
          </a:p>
          <a:p>
            <a:pPr indent="-419100" marL="457200" rtl="0" lvl="0">
              <a:buClr>
                <a:schemeClr val="dk1"/>
              </a:buClr>
              <a:buSzPct val="166666"/>
              <a:buFont typeface="Arial"/>
              <a:buAutoNum type="arabicPeriod"/>
            </a:pPr>
            <a:r>
              <a:rPr lang="pl" sz="1800">
                <a:solidFill>
                  <a:srgbClr val="000000"/>
                </a:solidFill>
              </a:rPr>
              <a:t>test</a:t>
            </a:r>
          </a:p>
          <a:p>
            <a:pPr indent="-419100" marL="457200" rtl="0" lvl="0">
              <a:buClr>
                <a:schemeClr val="dk1"/>
              </a:buClr>
              <a:buSzPct val="166666"/>
              <a:buFont typeface="Arial"/>
              <a:buAutoNum type="arabicPeriod"/>
            </a:pPr>
            <a:r>
              <a:rPr lang="pl" sz="1800">
                <a:solidFill>
                  <a:srgbClr val="000000"/>
                </a:solidFill>
              </a:rPr>
              <a:t>najprostszy kod</a:t>
            </a:r>
          </a:p>
          <a:p>
            <a:pPr indent="-419100" marL="457200" rtl="0" lvl="0">
              <a:buClr>
                <a:schemeClr val="dk1"/>
              </a:buClr>
              <a:buSzPct val="166666"/>
              <a:buFont typeface="Arial"/>
              <a:buAutoNum type="arabicPeriod"/>
            </a:pPr>
            <a:r>
              <a:rPr lang="pl" sz="1800">
                <a:solidFill>
                  <a:srgbClr val="000000"/>
                </a:solidFill>
              </a:rPr>
              <a:t>refaktoryzacja przy zielonym</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2" id="252"/>
        <p:cNvGrpSpPr/>
        <p:nvPr/>
      </p:nvGrpSpPr>
      <p:grpSpPr>
        <a:xfrm>
          <a:off y="0" x="0"/>
          <a:ext cy="0" cx="0"/>
          <a:chOff y="0" x="0"/>
          <a:chExt cy="0" cx="0"/>
        </a:xfrm>
      </p:grpSpPr>
      <p:sp>
        <p:nvSpPr>
          <p:cNvPr name="Shape 253" id="25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 Driven Development</a:t>
            </a:r>
          </a:p>
        </p:txBody>
      </p:sp>
      <p:sp>
        <p:nvSpPr>
          <p:cNvPr name="Shape 254" id="25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a:t>Free time:</a:t>
            </a:r>
          </a:p>
          <a:p>
            <a:pPr indent="-419100" marL="457200" rtl="0" lvl="0">
              <a:buClr>
                <a:schemeClr val="dk1"/>
              </a:buClr>
              <a:buSzPct val="277777"/>
              <a:buFont typeface="Arial"/>
              <a:buChar char="•"/>
            </a:pPr>
            <a:r>
              <a:rPr lang="pl" sz="1800">
                <a:solidFill>
                  <a:srgbClr val="000000"/>
                </a:solidFill>
              </a:rPr>
              <a:t>refaktoryzacja testow przy zielonym</a:t>
            </a:r>
          </a:p>
          <a:p>
            <a:pPr indent="-419100" marL="457200" rtl="0" lvl="0">
              <a:buClr>
                <a:schemeClr val="dk1"/>
              </a:buClr>
              <a:buSzPct val="277777"/>
              <a:buFont typeface="Arial"/>
              <a:buChar char="•"/>
            </a:pPr>
            <a:r>
              <a:rPr lang="pl" sz="1800">
                <a:solidFill>
                  <a:srgbClr val="000000"/>
                </a:solidFill>
              </a:rPr>
              <a:t>refaktoryzacja  kodu przy zielonym</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8" id="258"/>
        <p:cNvGrpSpPr/>
        <p:nvPr/>
      </p:nvGrpSpPr>
      <p:grpSpPr>
        <a:xfrm>
          <a:off y="0" x="0"/>
          <a:ext cy="0" cx="0"/>
          <a:chOff y="0" x="0"/>
          <a:chExt cy="0" cx="0"/>
        </a:xfrm>
      </p:grpSpPr>
      <p:sp>
        <p:nvSpPr>
          <p:cNvPr name="Shape 259" id="25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 Driven Development</a:t>
            </a:r>
          </a:p>
        </p:txBody>
      </p:sp>
      <p:sp>
        <p:nvSpPr>
          <p:cNvPr name="Shape 260" id="26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a:t>Bug found:</a:t>
            </a:r>
          </a:p>
          <a:p>
            <a:pPr indent="-419100" marL="457200" rtl="0" lvl="0">
              <a:buClr>
                <a:schemeClr val="dk1"/>
              </a:buClr>
              <a:buSzPct val="166666"/>
              <a:buFont typeface="Arial"/>
              <a:buAutoNum type="arabicPeriod"/>
            </a:pPr>
            <a:r>
              <a:rPr lang="pl" sz="1800">
                <a:solidFill>
                  <a:srgbClr val="000000"/>
                </a:solidFill>
              </a:rPr>
              <a:t>analiza wymagania ktore nie jest spelnione gdy jest ten bug</a:t>
            </a:r>
          </a:p>
          <a:p>
            <a:pPr indent="-419100" marL="457200" rtl="0" lvl="0">
              <a:buClr>
                <a:schemeClr val="dk1"/>
              </a:buClr>
              <a:buSzPct val="166666"/>
              <a:buFont typeface="Arial"/>
              <a:buAutoNum type="arabicPeriod"/>
            </a:pPr>
            <a:r>
              <a:rPr lang="pl" sz="1800">
                <a:solidFill>
                  <a:srgbClr val="000000"/>
                </a:solidFill>
              </a:rPr>
              <a:t>test nieprzechodzący z powodu buga</a:t>
            </a:r>
          </a:p>
          <a:p>
            <a:pPr indent="-419100" marL="457200" rtl="0" lvl="0">
              <a:buClr>
                <a:schemeClr val="dk1"/>
              </a:buClr>
              <a:buSzPct val="166666"/>
              <a:buFont typeface="Arial"/>
              <a:buAutoNum type="arabicPeriod"/>
            </a:pPr>
            <a:r>
              <a:rPr lang="pl" sz="1800">
                <a:solidFill>
                  <a:srgbClr val="000000"/>
                </a:solidFill>
              </a:rPr>
              <a:t>naprawa buga</a:t>
            </a:r>
          </a:p>
          <a:p>
            <a:pPr indent="-419100" marL="457200" rtl="0" lvl="0">
              <a:buClr>
                <a:schemeClr val="dk1"/>
              </a:buClr>
              <a:buSzPct val="166666"/>
              <a:buFont typeface="Arial"/>
              <a:buAutoNum type="arabicPeriod"/>
            </a:pPr>
            <a:r>
              <a:rPr lang="pl" sz="1800">
                <a:solidFill>
                  <a:srgbClr val="000000"/>
                </a:solidFill>
              </a:rPr>
              <a:t>refaktoryzacja przy zielonym</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64" id="264"/>
        <p:cNvGrpSpPr/>
        <p:nvPr/>
      </p:nvGrpSpPr>
      <p:grpSpPr>
        <a:xfrm>
          <a:off y="0" x="0"/>
          <a:ext cy="0" cx="0"/>
          <a:chOff y="0" x="0"/>
          <a:chExt cy="0" cx="0"/>
        </a:xfrm>
      </p:grpSpPr>
      <p:sp>
        <p:nvSpPr>
          <p:cNvPr name="Shape 265" id="265"/>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Test Driven Development</a:t>
            </a:r>
          </a:p>
        </p:txBody>
      </p:sp>
      <p:sp>
        <p:nvSpPr>
          <p:cNvPr name="Shape 266" id="266"/>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a:t>New feature conflict:</a:t>
            </a:r>
          </a:p>
          <a:p>
            <a:pPr indent="-419100" marL="457200" rtl="0" lvl="0">
              <a:buClr>
                <a:schemeClr val="dk1"/>
              </a:buClr>
              <a:buSzPct val="166666"/>
              <a:buFont typeface="Arial"/>
              <a:buAutoNum type="arabicPeriod"/>
            </a:pPr>
            <a:r>
              <a:rPr lang="pl" sz="1800">
                <a:solidFill>
                  <a:srgbClr val="000000"/>
                </a:solidFill>
              </a:rPr>
              <a:t>zrozumienie testu ktory przestal przechodzic</a:t>
            </a:r>
          </a:p>
          <a:p>
            <a:pPr indent="-419100" marL="457200" rtl="0" lvl="0">
              <a:buClr>
                <a:schemeClr val="dk1"/>
              </a:buClr>
              <a:buSzPct val="166666"/>
              <a:buFont typeface="Arial"/>
              <a:buAutoNum type="arabicPeriod"/>
            </a:pPr>
            <a:r>
              <a:rPr lang="pl" sz="1800">
                <a:solidFill>
                  <a:srgbClr val="000000"/>
                </a:solidFill>
              </a:rPr>
              <a:t>porownanie z nowonapisanym testem</a:t>
            </a:r>
          </a:p>
          <a:p>
            <a:pPr indent="-419100" marL="457200" rtl="0" lvl="0">
              <a:buClr>
                <a:schemeClr val="dk1"/>
              </a:buClr>
              <a:buSzPct val="166666"/>
              <a:buFont typeface="Arial"/>
              <a:buAutoNum type="arabicPeriod"/>
            </a:pPr>
            <a:r>
              <a:rPr lang="pl" sz="1800">
                <a:solidFill>
                  <a:srgbClr val="000000"/>
                </a:solidFill>
              </a:rPr>
              <a:t>konsultacja z osoba decyzyjna</a:t>
            </a:r>
          </a:p>
          <a:p>
            <a:pPr indent="-419100" marL="457200" rtl="0" lvl="0">
              <a:buClr>
                <a:schemeClr val="dk1"/>
              </a:buClr>
              <a:buSzPct val="166666"/>
              <a:buFont typeface="Arial"/>
              <a:buAutoNum type="arabicPeriod"/>
            </a:pPr>
            <a:r>
              <a:rPr lang="pl" sz="1800">
                <a:solidFill>
                  <a:srgbClr val="000000"/>
                </a:solidFill>
              </a:rPr>
              <a:t>wyrzucenie/poprawienie testu ktory jest nieaktualny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1" id="51"/>
        <p:cNvGrpSpPr/>
        <p:nvPr/>
      </p:nvGrpSpPr>
      <p:grpSpPr>
        <a:xfrm>
          <a:off y="0" x="0"/>
          <a:ext cy="0" cx="0"/>
          <a:chOff y="0" x="0"/>
          <a:chExt cy="0" cx="0"/>
        </a:xfrm>
      </p:grpSpPr>
      <p:sp>
        <p:nvSpPr>
          <p:cNvPr name="Shape 52" id="52"/>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Część 1/8</a:t>
            </a:r>
          </a:p>
          <a:p>
            <a:pPr rtl="0" lvl="0">
              <a:buNone/>
            </a:pPr>
            <a:r>
              <a:rPr lang="pl"/>
              <a:t>[&gt;_______]</a:t>
            </a:r>
          </a:p>
        </p:txBody>
      </p:sp>
      <p:sp>
        <p:nvSpPr>
          <p:cNvPr name="Shape 53" id="53"/>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Czy developer </a:t>
            </a:r>
          </a:p>
          <a:p>
            <a:pPr algn="ctr" rtl="0" lvl="0">
              <a:buNone/>
            </a:pPr>
            <a:r>
              <a:rPr lang="pl" sz="4800" b="1">
                <a:solidFill>
                  <a:srgbClr val="000000"/>
                </a:solidFill>
              </a:rPr>
              <a:t>ma testować?</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0" id="270"/>
        <p:cNvGrpSpPr/>
        <p:nvPr/>
      </p:nvGrpSpPr>
      <p:grpSpPr>
        <a:xfrm>
          <a:off y="0" x="0"/>
          <a:ext cy="0" cx="0"/>
          <a:chOff y="0" x="0"/>
          <a:chExt cy="0" cx="0"/>
        </a:xfrm>
      </p:grpSpPr>
      <p:sp>
        <p:nvSpPr>
          <p:cNvPr name="Shape 271" id="27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7/8</a:t>
            </a:r>
          </a:p>
          <a:p>
            <a:pPr rtl="0" lvl="0">
              <a:buNone/>
            </a:pPr>
            <a:r>
              <a:rPr lang="pl"/>
              <a:t>[______&gt;_]</a:t>
            </a:r>
          </a:p>
        </p:txBody>
      </p:sp>
      <p:sp>
        <p:nvSpPr>
          <p:cNvPr name="Shape 272" id="272"/>
          <p:cNvSpPr txBox="1"/>
          <p:nvPr>
            <p:ph type="body" idx="1"/>
          </p:nvPr>
        </p:nvSpPr>
        <p:spPr>
          <a:xfrm>
            <a:off y="1600200" x="457200"/>
            <a:ext cy="4967700" cx="8229600"/>
          </a:xfrm>
          <a:prstGeom prst="rect">
            <a:avLst/>
          </a:prstGeom>
        </p:spPr>
        <p:txBody>
          <a:bodyPr bIns="91425" tIns="91425" lIns="91425" anchor="t" anchorCtr="0" rIns="91425">
            <a:spAutoFit/>
          </a:bodyPr>
          <a:lstStyle/>
          <a:p>
            <a:pPr algn="ctr" rtl="0" lvl="0">
              <a:buNone/>
            </a:pPr>
            <a:r>
              <a:rPr lang="pl" sz="4800" b="1">
                <a:solidFill>
                  <a:srgbClr val="000000"/>
                </a:solidFill>
              </a:rPr>
              <a:t>Materiały obowiązkowe</a:t>
            </a:r>
          </a:p>
          <a:p>
            <a:r>
              <a:t/>
            </a:r>
          </a:p>
          <a:p>
            <a:pPr indent="-419100" algn="l" marL="457200" rtl="0" lvl="0">
              <a:buClr>
                <a:schemeClr val="dk1"/>
              </a:buClr>
              <a:buSzPct val="166666"/>
              <a:buFont typeface="Arial"/>
              <a:buChar char="•"/>
            </a:pPr>
            <a:r>
              <a:rPr lang="pl">
                <a:solidFill>
                  <a:srgbClr val="000000"/>
                </a:solidFill>
              </a:rPr>
              <a:t>The art of Unit Testing</a:t>
            </a:r>
          </a:p>
          <a:p>
            <a:pPr indent="-381000" algn="l" marL="914400" rtl="0" lvl="1">
              <a:buClr>
                <a:schemeClr val="dk1"/>
              </a:buClr>
              <a:buSzPct val="80000"/>
              <a:buFont typeface="Courier New"/>
              <a:buChar char="o"/>
            </a:pPr>
            <a:r>
              <a:rPr lang="pl">
                <a:solidFill>
                  <a:srgbClr val="000000"/>
                </a:solidFill>
              </a:rPr>
              <a:t>http://artofunittesting.com/</a:t>
            </a:r>
          </a:p>
          <a:p>
            <a:pPr indent="-381000" algn="l" marL="914400" rtl="0" lvl="1">
              <a:buClr>
                <a:schemeClr val="dk1"/>
              </a:buClr>
              <a:buSzPct val="80000"/>
              <a:buFont typeface="Courier New"/>
              <a:buChar char="o"/>
            </a:pPr>
            <a:r>
              <a:rPr lang="pl">
                <a:solidFill>
                  <a:srgbClr val="000000"/>
                </a:solidFill>
              </a:rPr>
              <a:t>http://www.amazon.com/Art-Unit-Testing-Examples-Net/dp/1933988274</a:t>
            </a:r>
          </a:p>
          <a:p>
            <a:r>
              <a:t/>
            </a:r>
          </a:p>
          <a:p>
            <a:pPr indent="-419100" algn="l" marL="457200" rtl="0" lvl="0">
              <a:buClr>
                <a:schemeClr val="dk1"/>
              </a:buClr>
              <a:buSzPct val="166666"/>
              <a:buFont typeface="Arial"/>
              <a:buChar char="•"/>
            </a:pPr>
            <a:r>
              <a:rPr lang="pl">
                <a:solidFill>
                  <a:srgbClr val="000000"/>
                </a:solidFill>
              </a:rPr>
              <a:t>The Clean Code Talks - Unit Testing</a:t>
            </a:r>
          </a:p>
          <a:p>
            <a:pPr indent="-381000" algn="l" marL="914400" rtl="0" lvl="1">
              <a:buClr>
                <a:schemeClr val="dk1"/>
              </a:buClr>
              <a:buSzPct val="80000"/>
              <a:buFont typeface="Courier New"/>
              <a:buChar char="o"/>
            </a:pPr>
            <a:r>
              <a:rPr lang="pl">
                <a:solidFill>
                  <a:srgbClr val="000000"/>
                </a:solidFill>
              </a:rPr>
              <a:t>http://www.youtube.com/watch?v=wEhu57pih5w</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6" id="276"/>
        <p:cNvGrpSpPr/>
        <p:nvPr/>
      </p:nvGrpSpPr>
      <p:grpSpPr>
        <a:xfrm>
          <a:off y="0" x="0"/>
          <a:ext cy="0" cx="0"/>
          <a:chOff y="0" x="0"/>
          <a:chExt cy="0" cx="0"/>
        </a:xfrm>
      </p:grpSpPr>
      <p:sp>
        <p:nvSpPr>
          <p:cNvPr name="Shape 277" id="27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8/8</a:t>
            </a:r>
          </a:p>
          <a:p>
            <a:pPr rtl="0" lvl="0">
              <a:buClr>
                <a:srgbClr val="000000"/>
              </a:buClr>
              <a:buSzPct val="30555"/>
              <a:buFont typeface="Arial"/>
              <a:buNone/>
            </a:pPr>
            <a:r>
              <a:rPr lang="pl"/>
              <a:t>[_______&gt;]</a:t>
            </a:r>
          </a:p>
        </p:txBody>
      </p:sp>
      <p:sp>
        <p:nvSpPr>
          <p:cNvPr name="Shape 278" id="27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Q &amp; A</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82" id="282"/>
        <p:cNvGrpSpPr/>
        <p:nvPr/>
      </p:nvGrpSpPr>
      <p:grpSpPr>
        <a:xfrm>
          <a:off y="0" x="0"/>
          <a:ext cy="0" cx="0"/>
          <a:chOff y="0" x="0"/>
          <a:chExt cy="0" cx="0"/>
        </a:xfrm>
      </p:grpSpPr>
      <p:sp>
        <p:nvSpPr>
          <p:cNvPr name="Shape 283" id="28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Q &amp; A</a:t>
            </a:r>
          </a:p>
        </p:txBody>
      </p:sp>
      <p:sp>
        <p:nvSpPr>
          <p:cNvPr name="Shape 284" id="28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a:t>Q: Nie wiadomo jak testować</a:t>
            </a:r>
          </a:p>
          <a:p>
            <a:pPr rtl="0" lvl="0">
              <a:buNone/>
            </a:pPr>
            <a:r>
              <a:rPr lang="pl"/>
              <a:t>A: </a:t>
            </a:r>
            <a:r>
              <a:rPr lang="pl" sz="1800"/>
              <a:t>Nauczyć, (np. wysłać na taki wykład, zrobić warsztaty etc.)</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88" id="288"/>
        <p:cNvGrpSpPr/>
        <p:nvPr/>
      </p:nvGrpSpPr>
      <p:grpSpPr>
        <a:xfrm>
          <a:off y="0" x="0"/>
          <a:ext cy="0" cx="0"/>
          <a:chOff y="0" x="0"/>
          <a:chExt cy="0" cx="0"/>
        </a:xfrm>
      </p:grpSpPr>
      <p:sp>
        <p:nvSpPr>
          <p:cNvPr name="Shape 289" id="28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Q &amp; A</a:t>
            </a:r>
          </a:p>
        </p:txBody>
      </p:sp>
      <p:sp>
        <p:nvSpPr>
          <p:cNvPr name="Shape 290" id="29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a:t>Q: Testy długo się pisze a terminy gonią</a:t>
            </a:r>
          </a:p>
          <a:p>
            <a:pPr rtl="0" lvl="0">
              <a:buNone/>
            </a:pPr>
            <a:r>
              <a:rPr lang="pl"/>
              <a:t>A:</a:t>
            </a:r>
            <a:r>
              <a:rPr lang="pl" sz="1800"/>
              <a:t> Polityka firmy (Twoja jeśli freelancer) nie zachęca do pisania testów. Wytłumaczyć zarządowi/sobie co to są rosnące koszty utrzymania aplikacji oraz dług techniczny. Jeśli nadal nie rozumie czynność powtórzyć. Do skutku.</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94" id="294"/>
        <p:cNvGrpSpPr/>
        <p:nvPr/>
      </p:nvGrpSpPr>
      <p:grpSpPr>
        <a:xfrm>
          <a:off y="0" x="0"/>
          <a:ext cy="0" cx="0"/>
          <a:chOff y="0" x="0"/>
          <a:chExt cy="0" cx="0"/>
        </a:xfrm>
      </p:grpSpPr>
      <p:sp>
        <p:nvSpPr>
          <p:cNvPr name="Shape 295" id="295"/>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Q &amp; A</a:t>
            </a:r>
          </a:p>
        </p:txBody>
      </p:sp>
      <p:sp>
        <p:nvSpPr>
          <p:cNvPr name="Shape 296" id="296"/>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a:t>Q: Testy wolno działają</a:t>
            </a:r>
          </a:p>
          <a:p>
            <a:pPr rtl="0" lvl="0">
              <a:buNone/>
            </a:pPr>
            <a:r>
              <a:rPr lang="pl"/>
              <a:t>A:</a:t>
            </a:r>
            <a:r>
              <a:rPr lang="pl" sz="1800"/>
              <a:t> Prawdopodobnie stosunek szybkich testów jednostkowych do wolnych testów niejednostkowych jest niekorzystny. Architektura może nie pozwalac pisac testow jednostkowych. Warto wprowadzić TDD/BDD aby nauczyć developerów myśleć o tym czy da się kod przetestować zanim napiszą jakąś głupotę. Podczas tworzenia aplikacji webowych warto zaszczepić zasadę Skinny Controller, Fat Model.</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0" id="300"/>
        <p:cNvGrpSpPr/>
        <p:nvPr/>
      </p:nvGrpSpPr>
      <p:grpSpPr>
        <a:xfrm>
          <a:off y="0" x="0"/>
          <a:ext cy="0" cx="0"/>
          <a:chOff y="0" x="0"/>
          <a:chExt cy="0" cx="0"/>
        </a:xfrm>
      </p:grpSpPr>
      <p:sp>
        <p:nvSpPr>
          <p:cNvPr name="Shape 301" id="30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Q &amp; A</a:t>
            </a:r>
          </a:p>
        </p:txBody>
      </p:sp>
      <p:sp>
        <p:nvSpPr>
          <p:cNvPr name="Shape 302" id="302"/>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a:t>Q: Klient placi za aplikację a nie za testy</a:t>
            </a:r>
          </a:p>
          <a:p>
            <a:pPr rtl="0" lvl="0">
              <a:buNone/>
            </a:pPr>
            <a:r>
              <a:rPr lang="pl"/>
              <a:t>A:</a:t>
            </a:r>
            <a:r>
              <a:rPr lang="pl" sz="1800"/>
              <a:t> Tak samo kierowcy myslą, że płacą za asfalt po którym jeżdżą samochody a nie 5 warstw pod nim. Że można przejechać po jezdni przez most a nie za betonowe fundamenty wpuszczane w dno rzeki. Co nie znaczy że można oszczędzać na bezpieczeństwie.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6" id="306"/>
        <p:cNvGrpSpPr/>
        <p:nvPr/>
      </p:nvGrpSpPr>
      <p:grpSpPr>
        <a:xfrm>
          <a:off y="0" x="0"/>
          <a:ext cy="0" cx="0"/>
          <a:chOff y="0" x="0"/>
          <a:chExt cy="0" cx="0"/>
        </a:xfrm>
      </p:grpSpPr>
      <p:sp>
        <p:nvSpPr>
          <p:cNvPr name="Shape 307" id="307"/>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Q &amp; A</a:t>
            </a:r>
          </a:p>
        </p:txBody>
      </p:sp>
      <p:sp>
        <p:nvSpPr>
          <p:cNvPr name="Shape 308" id="30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a:t>Q: ...</a:t>
            </a:r>
          </a:p>
          <a:p>
            <a:pPr rtl="0" lvl="0">
              <a:buNone/>
            </a:pPr>
            <a:r>
              <a:rPr lang="pl"/>
              <a:t>A:</a:t>
            </a:r>
            <a:r>
              <a:rPr lang="pl" sz="1800"/>
              <a:t> ...</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12" id="312"/>
        <p:cNvGrpSpPr/>
        <p:nvPr/>
      </p:nvGrpSpPr>
      <p:grpSpPr>
        <a:xfrm>
          <a:off y="0" x="0"/>
          <a:ext cy="0" cx="0"/>
          <a:chOff y="0" x="0"/>
          <a:chExt cy="0" cx="0"/>
        </a:xfrm>
      </p:grpSpPr>
      <p:sp>
        <p:nvSpPr>
          <p:cNvPr name="Shape 313" id="313"/>
          <p:cNvSpPr txBox="1"/>
          <p:nvPr>
            <p:ph type="ctrTitle"/>
          </p:nvPr>
        </p:nvSpPr>
        <p:spPr>
          <a:xfrm>
            <a:off y="2490375" x="685800"/>
            <a:ext cy="2198400" cx="7772400"/>
          </a:xfrm>
          <a:prstGeom prst="rect">
            <a:avLst/>
          </a:prstGeom>
        </p:spPr>
        <p:txBody>
          <a:bodyPr bIns="91425" tIns="91425" lIns="91425" anchor="b" anchorCtr="0" rIns="91425">
            <a:spAutoFit/>
          </a:bodyPr>
          <a:lstStyle/>
          <a:p>
            <a:pPr rtl="0" lvl="0">
              <a:buNone/>
            </a:pPr>
            <a:r>
              <a:rPr lang="pl" sz="6000"/>
              <a:t>Co dobry developer o testowaniu wiedzieć powinien.</a:t>
            </a:r>
          </a:p>
        </p:txBody>
      </p:sp>
      <p:sp>
        <p:nvSpPr>
          <p:cNvPr name="Shape 314" id="314"/>
          <p:cNvSpPr txBox="1"/>
          <p:nvPr>
            <p:ph type="subTitle" idx="1"/>
          </p:nvPr>
        </p:nvSpPr>
        <p:spPr>
          <a:xfrm>
            <a:off y="4836035" x="685800"/>
            <a:ext cy="1032599" cx="7772400"/>
          </a:xfrm>
          <a:prstGeom prst="rect">
            <a:avLst/>
          </a:prstGeom>
        </p:spPr>
        <p:txBody>
          <a:bodyPr bIns="91425" tIns="91425" lIns="91425" anchor="t" anchorCtr="0" rIns="91425">
            <a:spAutoFit/>
          </a:bodyPr>
          <a:lstStyle/>
          <a:p>
            <a:pPr rtl="0" lvl="0">
              <a:buNone/>
            </a:pPr>
            <a:r>
              <a:rPr lang="pl"/>
              <a:t>Michał Szymczak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7" id="57"/>
        <p:cNvGrpSpPr/>
        <p:nvPr/>
      </p:nvGrpSpPr>
      <p:grpSpPr>
        <a:xfrm>
          <a:off y="0" x="0"/>
          <a:ext cy="0" cx="0"/>
          <a:chOff y="0" x="0"/>
          <a:chExt cy="0" cx="0"/>
        </a:xfrm>
      </p:grpSpPr>
      <p:sp>
        <p:nvSpPr>
          <p:cNvPr name="Shape 58" id="58"/>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Czy developer</a:t>
            </a:r>
          </a:p>
          <a:p>
            <a:pPr>
              <a:buNone/>
            </a:pPr>
            <a:r>
              <a:rPr lang="pl"/>
              <a:t>ma testować?</a:t>
            </a:r>
          </a:p>
        </p:txBody>
      </p:sp>
      <p:sp>
        <p:nvSpPr>
          <p:cNvPr name="Shape 59" id="59"/>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b="1"/>
              <a:t>Nie testujemy ponieważ...</a:t>
            </a:r>
          </a:p>
          <a:p>
            <a:r>
              <a:t/>
            </a:r>
          </a:p>
          <a:p>
            <a:pPr indent="-419100" marL="457200" rtl="0" lvl="0">
              <a:buClr>
                <a:schemeClr val="dk1"/>
              </a:buClr>
              <a:buSzPct val="166666"/>
              <a:buFont typeface="Arial"/>
              <a:buChar char="•"/>
            </a:pPr>
            <a:r>
              <a:rPr lang="pl"/>
              <a:t>Nie wiadomo jak testować</a:t>
            </a:r>
          </a:p>
          <a:p>
            <a:pPr indent="-419100" marL="457200" rtl="0" lvl="0">
              <a:buClr>
                <a:schemeClr val="dk1"/>
              </a:buClr>
              <a:buSzPct val="166666"/>
              <a:buFont typeface="Arial"/>
              <a:buChar char="•"/>
            </a:pPr>
            <a:r>
              <a:rPr lang="pl"/>
              <a:t>Testy długo się pisze a terminy gonią</a:t>
            </a:r>
          </a:p>
          <a:p>
            <a:pPr indent="-419100" marL="457200" rtl="0" lvl="0">
              <a:buClr>
                <a:schemeClr val="dk1"/>
              </a:buClr>
              <a:buSzPct val="166666"/>
              <a:buFont typeface="Arial"/>
              <a:buChar char="•"/>
            </a:pPr>
            <a:r>
              <a:rPr lang="pl"/>
              <a:t>Testy wolno działają</a:t>
            </a:r>
          </a:p>
          <a:p>
            <a:pPr indent="-419100" marL="457200" rtl="0" lvl="0">
              <a:buClr>
                <a:schemeClr val="dk1"/>
              </a:buClr>
              <a:buSzPct val="166666"/>
              <a:buFont typeface="Arial"/>
              <a:buChar char="•"/>
            </a:pPr>
            <a:r>
              <a:rPr lang="pl"/>
              <a:t>Klient placi za aplikację a nie za testy</a:t>
            </a:r>
          </a:p>
          <a:p>
            <a:pPr indent="-419100" marL="457200" rtl="0" lvl="0">
              <a:buClr>
                <a:schemeClr val="dk1"/>
              </a:buClr>
              <a:buSzPct val="166666"/>
              <a:buFont typeface="Arial"/>
              <a:buChar char="•"/>
            </a:pPr>
            <a:r>
              <a:rPr lang="pl"/>
              <a:t>	… ?</a:t>
            </a:r>
          </a:p>
          <a:p>
            <a:pPr indent="-419100" marL="457200" rtl="0" lvl="0">
              <a:buClr>
                <a:schemeClr val="dk1"/>
              </a:buClr>
              <a:buSzPct val="166666"/>
              <a:buFont typeface="Arial"/>
              <a:buChar char="•"/>
            </a:pPr>
            <a:r>
              <a:rPr lang="pl"/>
              <a:t>Jesteśmy developerami, nie testerami</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3" id="63"/>
        <p:cNvGrpSpPr/>
        <p:nvPr/>
      </p:nvGrpSpPr>
      <p:grpSpPr>
        <a:xfrm>
          <a:off y="0" x="0"/>
          <a:ext cy="0" cx="0"/>
          <a:chOff y="0" x="0"/>
          <a:chExt cy="0" cx="0"/>
        </a:xfrm>
      </p:grpSpPr>
      <p:sp>
        <p:nvSpPr>
          <p:cNvPr name="Shape 64" id="64"/>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Czy developer</a:t>
            </a:r>
          </a:p>
          <a:p>
            <a:pPr rtl="0" lvl="0">
              <a:buNone/>
            </a:pPr>
            <a:r>
              <a:rPr lang="pl"/>
              <a:t>ma testować?</a:t>
            </a:r>
          </a:p>
        </p:txBody>
      </p:sp>
      <p:sp>
        <p:nvSpPr>
          <p:cNvPr name="Shape 65" id="65"/>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
</a:t>
            </a:r>
            <a:r>
              <a:rPr lang="pl" b="1"/>
              <a:t>Silo mentality</a:t>
            </a:r>
          </a:p>
          <a:p>
            <a:pPr rtl="0" lvl="0">
              <a:buNone/>
            </a:pPr>
            <a:r>
              <a:rPr lang="pl" sz="2400"/>
              <a:t>“A mind-set present in some companies when certain departments or sectors do not wish to share information with others in the same company. This type of mentality will reduce the efficiency of the overall operation, reduce morale, and may contribute to the demise of a productive company culture.”</a:t>
            </a:r>
          </a:p>
          <a:p>
            <a:pPr rtl="0" lvl="0">
              <a:buNone/>
            </a:pPr>
            <a:r>
              <a:rPr lang="pl" sz="1000"/>
              <a:t>Business dictionary  (http://www.businessdictionary.com/definition/silo-mentality.html)</a:t>
            </a:r>
          </a:p>
          <a:p>
            <a:r>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9" id="69"/>
        <p:cNvGrpSpPr/>
        <p:nvPr/>
      </p:nvGrpSpPr>
      <p:grpSpPr>
        <a:xfrm>
          <a:off y="0" x="0"/>
          <a:ext cy="0" cx="0"/>
          <a:chOff y="0" x="0"/>
          <a:chExt cy="0" cx="0"/>
        </a:xfrm>
      </p:grpSpPr>
      <p:sp>
        <p:nvSpPr>
          <p:cNvPr name="Shape 70" id="70"/>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pl"/>
              <a:t>Czy developer</a:t>
            </a:r>
          </a:p>
          <a:p>
            <a:pPr rtl="0" lvl="0">
              <a:buNone/>
            </a:pPr>
            <a:r>
              <a:rPr lang="pl"/>
              <a:t>ma testować?</a:t>
            </a:r>
          </a:p>
        </p:txBody>
      </p:sp>
      <p:sp>
        <p:nvSpPr>
          <p:cNvPr name="Shape 71" id="71"/>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b="1"/>
              <a:t>Testowanie swojego kodu to...</a:t>
            </a:r>
          </a:p>
          <a:p>
            <a:r>
              <a:t/>
            </a:r>
          </a:p>
          <a:p>
            <a:pPr indent="-419100" marL="457200" rtl="0" lvl="0">
              <a:buClr>
                <a:schemeClr val="dk1"/>
              </a:buClr>
              <a:buSzPct val="166666"/>
              <a:buFont typeface="Arial"/>
              <a:buChar char="•"/>
            </a:pPr>
            <a:r>
              <a:rPr lang="pl">
                <a:solidFill>
                  <a:srgbClr val="274E13"/>
                </a:solidFill>
              </a:rPr>
              <a:t>Błyskawiczny feedback</a:t>
            </a:r>
          </a:p>
          <a:p>
            <a:r>
              <a:t/>
            </a:r>
          </a:p>
          <a:p>
            <a:pPr indent="-419100" marL="457200" rtl="0" lvl="0">
              <a:buClr>
                <a:schemeClr val="dk1"/>
              </a:buClr>
              <a:buSzPct val="166666"/>
              <a:buFont typeface="Arial"/>
              <a:buChar char="•"/>
            </a:pPr>
            <a:r>
              <a:rPr lang="pl">
                <a:solidFill>
                  <a:srgbClr val="274E13"/>
                </a:solidFill>
              </a:rPr>
              <a:t>Poczucie odpowiedzialności</a:t>
            </a:r>
          </a:p>
          <a:p>
            <a:pPr indent="-381000" marL="914400" rtl="0" lvl="1">
              <a:buClr>
                <a:schemeClr val="dk1"/>
              </a:buClr>
              <a:buSzPct val="80000"/>
              <a:buFont typeface="Courier New"/>
              <a:buChar char="o"/>
            </a:pPr>
            <a:r>
              <a:rPr lang="pl">
                <a:solidFill>
                  <a:srgbClr val="274E13"/>
                </a:solidFill>
              </a:rPr>
              <a:t>błąd naprawia ten, kto popełnił błąd</a:t>
            </a:r>
          </a:p>
          <a:p>
            <a:r>
              <a:t/>
            </a:r>
          </a:p>
          <a:p>
            <a:pPr indent="-419100" marL="457200" rtl="0" lvl="0">
              <a:buClr>
                <a:schemeClr val="dk1"/>
              </a:buClr>
              <a:buSzPct val="166666"/>
              <a:buFont typeface="Arial"/>
              <a:buChar char="•"/>
            </a:pPr>
            <a:r>
              <a:rPr lang="pl"/>
              <a:t>Mniejsza obiektywność </a:t>
            </a:r>
          </a:p>
          <a:p>
            <a:pPr indent="-381000" marL="914400" rtl="0" lvl="1">
              <a:buClr>
                <a:schemeClr val="dk1"/>
              </a:buClr>
              <a:buSzPct val="80000"/>
              <a:buFont typeface="Courier New"/>
              <a:buChar char="o"/>
            </a:pPr>
            <a:r>
              <a:rPr lang="pl">
                <a:solidFill>
                  <a:srgbClr val="CC0000"/>
                </a:solidFill>
              </a:rPr>
              <a:t>pisząc testy po napisaniu funkcjonalnośc powielamy schemat myślenia (golden path)</a:t>
            </a:r>
          </a:p>
          <a:p>
            <a:pPr indent="-381000" marL="914400" rtl="0" lvl="1">
              <a:buClr>
                <a:schemeClr val="dk1"/>
              </a:buClr>
              <a:buSzPct val="80000"/>
              <a:buFont typeface="Courier New"/>
              <a:buChar char="o"/>
            </a:pPr>
            <a:r>
              <a:rPr lang="pl">
                <a:solidFill>
                  <a:srgbClr val="274E13"/>
                </a:solidFill>
              </a:rPr>
              <a:t>dlatego zalecane TDD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5" id="75"/>
        <p:cNvGrpSpPr/>
        <p:nvPr/>
      </p:nvGrpSpPr>
      <p:grpSpPr>
        <a:xfrm>
          <a:off y="0" x="0"/>
          <a:ext cy="0" cx="0"/>
          <a:chOff y="0" x="0"/>
          <a:chExt cy="0" cx="0"/>
        </a:xfrm>
      </p:grpSpPr>
      <p:sp>
        <p:nvSpPr>
          <p:cNvPr name="Shape 76" id="76"/>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Czy developer</a:t>
            </a:r>
          </a:p>
          <a:p>
            <a:pPr rtl="0" lvl="0">
              <a:buClr>
                <a:srgbClr val="000000"/>
              </a:buClr>
              <a:buSzPct val="30555"/>
              <a:buFont typeface="Arial"/>
              <a:buNone/>
            </a:pPr>
            <a:r>
              <a:rPr lang="pl"/>
              <a:t>ma testować?</a:t>
            </a:r>
          </a:p>
        </p:txBody>
      </p:sp>
      <p:sp>
        <p:nvSpPr>
          <p:cNvPr name="Shape 77" id="77"/>
          <p:cNvSpPr txBox="1"/>
          <p:nvPr>
            <p:ph type="body" idx="1"/>
          </p:nvPr>
        </p:nvSpPr>
        <p:spPr>
          <a:xfrm>
            <a:off y="1600200" x="457200"/>
            <a:ext cy="4967700" cx="8229600"/>
          </a:xfrm>
          <a:prstGeom prst="rect">
            <a:avLst/>
          </a:prstGeom>
        </p:spPr>
        <p:txBody>
          <a:bodyPr bIns="91425" tIns="91425" lIns="91425" anchor="t" anchorCtr="0" rIns="91425">
            <a:spAutoFit/>
          </a:bodyPr>
          <a:lstStyle/>
          <a:p>
            <a:pPr algn="l" rtl="0" lvl="0">
              <a:buNone/>
            </a:pPr>
            <a:r>
              <a:rPr lang="pl" sz="3600" b="1">
                <a:solidFill>
                  <a:srgbClr val="000000"/>
                </a:solidFill>
              </a:rPr>
              <a:t>
</a:t>
            </a:r>
            <a:r>
              <a:rPr lang="pl" sz="3600" b="1">
                <a:solidFill>
                  <a:srgbClr val="000000"/>
                </a:solidFill>
              </a:rPr>
              <a:t>Tak, developer powinien testować.</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1" id="81"/>
        <p:cNvGrpSpPr/>
        <p:nvPr/>
      </p:nvGrpSpPr>
      <p:grpSpPr>
        <a:xfrm>
          <a:off y="0" x="0"/>
          <a:ext cy="0" cx="0"/>
          <a:chOff y="0" x="0"/>
          <a:chExt cy="0" cx="0"/>
        </a:xfrm>
      </p:grpSpPr>
      <p:sp>
        <p:nvSpPr>
          <p:cNvPr name="Shape 82" id="82"/>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pl"/>
              <a:t>Część 2/8</a:t>
            </a:r>
          </a:p>
          <a:p>
            <a:pPr rtl="0" lvl="0">
              <a:buClr>
                <a:srgbClr val="000000"/>
              </a:buClr>
              <a:buSzPct val="30555"/>
              <a:buFont typeface="Arial"/>
              <a:buNone/>
            </a:pPr>
            <a:r>
              <a:rPr lang="pl"/>
              <a:t>[_&gt;______]</a:t>
            </a:r>
          </a:p>
        </p:txBody>
      </p:sp>
      <p:sp>
        <p:nvSpPr>
          <p:cNvPr name="Shape 83" id="83"/>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pl" sz="4800" b="1">
                <a:solidFill>
                  <a:srgbClr val="000000"/>
                </a:solidFill>
              </a:rPr>
              <a:t>
</a:t>
            </a:r>
          </a:p>
          <a:p>
            <a:pPr algn="ctr" rtl="0" lvl="0">
              <a:buNone/>
            </a:pPr>
            <a:r>
              <a:rPr lang="pl" sz="4800" b="1">
                <a:solidFill>
                  <a:srgbClr val="000000"/>
                </a:solidFill>
              </a:rPr>
              <a:t>Jakie są</a:t>
            </a:r>
          </a:p>
          <a:p>
            <a:pPr algn="ctr" rtl="0" lvl="0">
              <a:buNone/>
            </a:pPr>
            <a:r>
              <a:rPr lang="pl" sz="4800" b="1">
                <a:solidFill>
                  <a:srgbClr val="000000"/>
                </a:solidFill>
              </a:rPr>
              <a:t>rodzaje testów?</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