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0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7.xml" ContentType="application/vnd.openxmlformats-officedocument.presentationml.notesSlide+xml"/>
  <Override PartName="/ppt/tags/tag103.xml" ContentType="application/vnd.openxmlformats-officedocument.presentationml.tags+xml"/>
  <Override PartName="/ppt/notesSlides/notesSlide38.xml" ContentType="application/vnd.openxmlformats-officedocument.presentationml.notesSlide+xml"/>
  <Override PartName="/ppt/tags/tag104.xml" ContentType="application/vnd.openxmlformats-officedocument.presentationml.tags+xml"/>
  <Override PartName="/ppt/notesSlides/notesSlide39.xml" ContentType="application/vnd.openxmlformats-officedocument.presentationml.notesSlide+xml"/>
  <Override PartName="/ppt/tags/tag105.xml" ContentType="application/vnd.openxmlformats-officedocument.presentationml.tags+xml"/>
  <Override PartName="/ppt/notesSlides/notesSlide40.xml" ContentType="application/vnd.openxmlformats-officedocument.presentationml.notesSlide+xml"/>
  <Override PartName="/ppt/tags/tag106.xml" ContentType="application/vnd.openxmlformats-officedocument.presentationml.tags+xml"/>
  <Override PartName="/ppt/notesSlides/notesSlide41.xml" ContentType="application/vnd.openxmlformats-officedocument.presentationml.notesSlide+xml"/>
  <Override PartName="/ppt/tags/tag10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08.xml" ContentType="application/vnd.openxmlformats-officedocument.presentationml.tags+xml"/>
  <Override PartName="/ppt/notesSlides/notesSlide4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8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9.xml" ContentType="application/vnd.openxmlformats-officedocument.presentationml.notesSlide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tags/tag130.xml" ContentType="application/vnd.openxmlformats-officedocument.presentationml.tags+xml"/>
  <Override PartName="/ppt/notesSlides/notesSlide51.xml" ContentType="application/vnd.openxmlformats-officedocument.presentationml.notesSlide+xml"/>
  <Override PartName="/ppt/tags/tag131.xml" ContentType="application/vnd.openxmlformats-officedocument.presentationml.tags+xml"/>
  <Override PartName="/ppt/notesSlides/notesSlide52.xml" ContentType="application/vnd.openxmlformats-officedocument.presentationml.notesSlide+xml"/>
  <Override PartName="/ppt/tags/tag132.xml" ContentType="application/vnd.openxmlformats-officedocument.presentationml.tags+xml"/>
  <Override PartName="/ppt/notesSlides/notesSlide53.xml" ContentType="application/vnd.openxmlformats-officedocument.presentationml.notesSlide+xml"/>
  <Override PartName="/ppt/tags/tag133.xml" ContentType="application/vnd.openxmlformats-officedocument.presentationml.tags+xml"/>
  <Override PartName="/ppt/notesSlides/notesSlide54.xml" ContentType="application/vnd.openxmlformats-officedocument.presentationml.notesSlide+xml"/>
  <Override PartName="/ppt/tags/tag134.xml" ContentType="application/vnd.openxmlformats-officedocument.presentationml.tags+xml"/>
  <Override PartName="/ppt/notesSlides/notesSlide55.xml" ContentType="application/vnd.openxmlformats-officedocument.presentationml.notesSlide+xml"/>
  <Override PartName="/ppt/tags/tag135.xml" ContentType="application/vnd.openxmlformats-officedocument.presentationml.tags+xml"/>
  <Override PartName="/ppt/notesSlides/notesSlide56.xml" ContentType="application/vnd.openxmlformats-officedocument.presentationml.notesSlide+xml"/>
  <Override PartName="/ppt/tags/tag136.xml" ContentType="application/vnd.openxmlformats-officedocument.presentationml.tags+xml"/>
  <Override PartName="/ppt/notesSlides/notesSlide57.xml" ContentType="application/vnd.openxmlformats-officedocument.presentationml.notesSlide+xml"/>
  <Override PartName="/ppt/tags/tag137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138.xml" ContentType="application/vnd.openxmlformats-officedocument.presentationml.tags+xml"/>
  <Override PartName="/ppt/notesSlides/notesSlide60.xml" ContentType="application/vnd.openxmlformats-officedocument.presentationml.notesSlide+xml"/>
  <Override PartName="/ppt/tags/tag139.xml" ContentType="application/vnd.openxmlformats-officedocument.presentationml.tags+xml"/>
  <Override PartName="/ppt/notesSlides/notesSlide6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62.xml" ContentType="application/vnd.openxmlformats-officedocument.presentationml.notesSlide+xml"/>
  <Override PartName="/ppt/tags/tag148.xml" ContentType="application/vnd.openxmlformats-officedocument.presentationml.tags+xml"/>
  <Override PartName="/ppt/notesSlides/notesSlide6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169.xml" ContentType="application/vnd.openxmlformats-officedocument.presentationml.tags+xml"/>
  <Override PartName="/ppt/notesSlides/notesSlide66.xml" ContentType="application/vnd.openxmlformats-officedocument.presentationml.notesSlide+xml"/>
  <Override PartName="/ppt/tags/tag170.xml" ContentType="application/vnd.openxmlformats-officedocument.presentationml.tags+xml"/>
  <Override PartName="/ppt/notesSlides/notesSlide67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68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6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210.xml" ContentType="application/vnd.openxmlformats-officedocument.presentationml.tags+xml"/>
  <Override PartName="/ppt/notesSlides/notesSlide74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5.xml" ContentType="application/vnd.openxmlformats-officedocument.presentationml.notesSlide+xml"/>
  <Override PartName="/ppt/tags/tag214.xml" ContentType="application/vnd.openxmlformats-officedocument.presentationml.tags+xml"/>
  <Override PartName="/ppt/notesSlides/notesSlide76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7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78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7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0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81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82.xml" ContentType="application/vnd.openxmlformats-officedocument.presentationml.notesSlide+xml"/>
  <Override PartName="/ppt/tags/tag234.xml" ContentType="application/vnd.openxmlformats-officedocument.presentationml.tags+xml"/>
  <Override PartName="/ppt/notesSlides/notesSlide83.xml" ContentType="application/vnd.openxmlformats-officedocument.presentationml.notesSlide+xml"/>
  <Override PartName="/ppt/tags/tag235.xml" ContentType="application/vnd.openxmlformats-officedocument.presentationml.tags+xml"/>
  <Override PartName="/ppt/notesSlides/notesSlide84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85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86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87.xml" ContentType="application/vnd.openxmlformats-officedocument.presentationml.notesSlide+xml"/>
  <Override PartName="/ppt/tags/tag253.xml" ContentType="application/vnd.openxmlformats-officedocument.presentationml.tags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90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91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92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93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94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95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96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97.xml" ContentType="application/vnd.openxmlformats-officedocument.presentationml.notesSlide+xml"/>
  <Override PartName="/ppt/tags/tag326.xml" ContentType="application/vnd.openxmlformats-officedocument.presentationml.tags+xml"/>
  <Override PartName="/ppt/notesSlides/notesSlide9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99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100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101.xml" ContentType="application/vnd.openxmlformats-officedocument.presentationml.notesSlide+xml"/>
  <Override PartName="/ppt/tags/tag333.xml" ContentType="application/vnd.openxmlformats-officedocument.presentationml.tags+xml"/>
  <Override PartName="/ppt/notesSlides/notesSlide102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103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104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05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106.xml" ContentType="application/vnd.openxmlformats-officedocument.presentationml.notesSlide+xml"/>
  <Override PartName="/ppt/tags/tag359.xml" ContentType="application/vnd.openxmlformats-officedocument.presentationml.tags+xml"/>
  <Override PartName="/ppt/notesSlides/notesSlide107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08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09.xml" ContentType="application/vnd.openxmlformats-officedocument.presentationml.notesSlide+xml"/>
  <Override PartName="/ppt/tags/tag364.xml" ContentType="application/vnd.openxmlformats-officedocument.presentationml.tags+xml"/>
  <Override PartName="/ppt/notesSlides/notesSlide110.xml" ContentType="application/vnd.openxmlformats-officedocument.presentationml.notesSlide+xml"/>
  <Override PartName="/ppt/tags/tag365.xml" ContentType="application/vnd.openxmlformats-officedocument.presentationml.tags+xml"/>
  <Override PartName="/ppt/notesSlides/notesSlide111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112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113.xml" ContentType="application/vnd.openxmlformats-officedocument.presentationml.notesSlide+xml"/>
  <Override PartName="/ppt/tags/tag370.xml" ContentType="application/vnd.openxmlformats-officedocument.presentationml.tags+xml"/>
  <Override PartName="/ppt/notesSlides/notesSlide114.xml" ContentType="application/vnd.openxmlformats-officedocument.presentationml.notesSlide+xml"/>
  <Override PartName="/ppt/tags/tag371.xml" ContentType="application/vnd.openxmlformats-officedocument.presentationml.tags+xml"/>
  <Override PartName="/ppt/notesSlides/notesSlide115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tags/tag375.xml" ContentType="application/vnd.openxmlformats-officedocument.presentationml.tags+xml"/>
  <Override PartName="/ppt/notesSlides/notesSlide118.xml" ContentType="application/vnd.openxmlformats-officedocument.presentationml.notesSlide+xml"/>
  <Override PartName="/ppt/tags/tag376.xml" ContentType="application/vnd.openxmlformats-officedocument.presentationml.tags+xml"/>
  <Override PartName="/ppt/notesSlides/notesSlide119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120.xml" ContentType="application/vnd.openxmlformats-officedocument.presentationml.notesSlide+xml"/>
  <Override PartName="/ppt/tags/tag379.xml" ContentType="application/vnd.openxmlformats-officedocument.presentationml.tags+xml"/>
  <Override PartName="/ppt/notesSlides/notesSlide121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122.xml" ContentType="application/vnd.openxmlformats-officedocument.presentationml.notesSlide+xml"/>
  <Override PartName="/ppt/tags/tag382.xml" ContentType="application/vnd.openxmlformats-officedocument.presentationml.tags+xml"/>
  <Override PartName="/ppt/notesSlides/notesSlide123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124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125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126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127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12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129.xml" ContentType="application/vnd.openxmlformats-officedocument.presentationml.notesSlide+xml"/>
  <Override PartName="/ppt/tags/tag397.xml" ContentType="application/vnd.openxmlformats-officedocument.presentationml.tags+xml"/>
  <Override PartName="/ppt/notesSlides/notesSlide130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31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32.xml" ContentType="application/vnd.openxmlformats-officedocument.presentationml.notesSlide+xml"/>
  <Override PartName="/ppt/tags/tag404.xml" ContentType="application/vnd.openxmlformats-officedocument.presentationml.tags+xml"/>
  <Override PartName="/ppt/notesSlides/notesSlide1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5"/>
  </p:notesMasterIdLst>
  <p:handoutMasterIdLst>
    <p:handoutMasterId r:id="rId136"/>
  </p:handoutMasterIdLst>
  <p:sldIdLst>
    <p:sldId id="386" r:id="rId2"/>
    <p:sldId id="257" r:id="rId3"/>
    <p:sldId id="759" r:id="rId4"/>
    <p:sldId id="568" r:id="rId5"/>
    <p:sldId id="569" r:id="rId6"/>
    <p:sldId id="570" r:id="rId7"/>
    <p:sldId id="571" r:id="rId8"/>
    <p:sldId id="760" r:id="rId9"/>
    <p:sldId id="572" r:id="rId10"/>
    <p:sldId id="573" r:id="rId11"/>
    <p:sldId id="576" r:id="rId12"/>
    <p:sldId id="577" r:id="rId13"/>
    <p:sldId id="581" r:id="rId14"/>
    <p:sldId id="582" r:id="rId15"/>
    <p:sldId id="585" r:id="rId16"/>
    <p:sldId id="721" r:id="rId17"/>
    <p:sldId id="814" r:id="rId18"/>
    <p:sldId id="816" r:id="rId19"/>
    <p:sldId id="817" r:id="rId20"/>
    <p:sldId id="818" r:id="rId21"/>
    <p:sldId id="819" r:id="rId22"/>
    <p:sldId id="761" r:id="rId23"/>
    <p:sldId id="586" r:id="rId24"/>
    <p:sldId id="588" r:id="rId25"/>
    <p:sldId id="589" r:id="rId26"/>
    <p:sldId id="762" r:id="rId27"/>
    <p:sldId id="591" r:id="rId28"/>
    <p:sldId id="592" r:id="rId29"/>
    <p:sldId id="594" r:id="rId30"/>
    <p:sldId id="596" r:id="rId31"/>
    <p:sldId id="598" r:id="rId32"/>
    <p:sldId id="600" r:id="rId33"/>
    <p:sldId id="602" r:id="rId34"/>
    <p:sldId id="603" r:id="rId35"/>
    <p:sldId id="820" r:id="rId36"/>
    <p:sldId id="625" r:id="rId37"/>
    <p:sldId id="606" r:id="rId38"/>
    <p:sldId id="607" r:id="rId39"/>
    <p:sldId id="614" r:id="rId40"/>
    <p:sldId id="616" r:id="rId41"/>
    <p:sldId id="619" r:id="rId42"/>
    <p:sldId id="621" r:id="rId43"/>
    <p:sldId id="771" r:id="rId44"/>
    <p:sldId id="772" r:id="rId45"/>
    <p:sldId id="763" r:id="rId46"/>
    <p:sldId id="629" r:id="rId47"/>
    <p:sldId id="640" r:id="rId48"/>
    <p:sldId id="731" r:id="rId49"/>
    <p:sldId id="773" r:id="rId50"/>
    <p:sldId id="632" r:id="rId51"/>
    <p:sldId id="723" r:id="rId52"/>
    <p:sldId id="636" r:id="rId53"/>
    <p:sldId id="724" r:id="rId54"/>
    <p:sldId id="725" r:id="rId55"/>
    <p:sldId id="726" r:id="rId56"/>
    <p:sldId id="727" r:id="rId57"/>
    <p:sldId id="729" r:id="rId58"/>
    <p:sldId id="730" r:id="rId59"/>
    <p:sldId id="658" r:id="rId60"/>
    <p:sldId id="735" r:id="rId61"/>
    <p:sldId id="732" r:id="rId62"/>
    <p:sldId id="808" r:id="rId63"/>
    <p:sldId id="733" r:id="rId64"/>
    <p:sldId id="734" r:id="rId65"/>
    <p:sldId id="660" r:id="rId66"/>
    <p:sldId id="736" r:id="rId67"/>
    <p:sldId id="737" r:id="rId68"/>
    <p:sldId id="782" r:id="rId69"/>
    <p:sldId id="783" r:id="rId70"/>
    <p:sldId id="810" r:id="rId71"/>
    <p:sldId id="811" r:id="rId72"/>
    <p:sldId id="812" r:id="rId73"/>
    <p:sldId id="813" r:id="rId74"/>
    <p:sldId id="792" r:id="rId75"/>
    <p:sldId id="682" r:id="rId76"/>
    <p:sldId id="683" r:id="rId77"/>
    <p:sldId id="684" r:id="rId78"/>
    <p:sldId id="804" r:id="rId79"/>
    <p:sldId id="823" r:id="rId80"/>
    <p:sldId id="686" r:id="rId81"/>
    <p:sldId id="687" r:id="rId82"/>
    <p:sldId id="688" r:id="rId83"/>
    <p:sldId id="796" r:id="rId84"/>
    <p:sldId id="805" r:id="rId85"/>
    <p:sldId id="803" r:id="rId86"/>
    <p:sldId id="806" r:id="rId87"/>
    <p:sldId id="807" r:id="rId88"/>
    <p:sldId id="784" r:id="rId89"/>
    <p:sldId id="795" r:id="rId90"/>
    <p:sldId id="775" r:id="rId91"/>
    <p:sldId id="776" r:id="rId92"/>
    <p:sldId id="781" r:id="rId93"/>
    <p:sldId id="786" r:id="rId94"/>
    <p:sldId id="787" r:id="rId95"/>
    <p:sldId id="788" r:id="rId96"/>
    <p:sldId id="790" r:id="rId97"/>
    <p:sldId id="791" r:id="rId98"/>
    <p:sldId id="794" r:id="rId99"/>
    <p:sldId id="689" r:id="rId100"/>
    <p:sldId id="690" r:id="rId101"/>
    <p:sldId id="691" r:id="rId102"/>
    <p:sldId id="797" r:id="rId103"/>
    <p:sldId id="692" r:id="rId104"/>
    <p:sldId id="743" r:id="rId105"/>
    <p:sldId id="695" r:id="rId106"/>
    <p:sldId id="745" r:id="rId107"/>
    <p:sldId id="697" r:id="rId108"/>
    <p:sldId id="700" r:id="rId109"/>
    <p:sldId id="755" r:id="rId110"/>
    <p:sldId id="798" r:id="rId111"/>
    <p:sldId id="809" r:id="rId112"/>
    <p:sldId id="703" r:id="rId113"/>
    <p:sldId id="756" r:id="rId114"/>
    <p:sldId id="799" r:id="rId115"/>
    <p:sldId id="705" r:id="rId116"/>
    <p:sldId id="706" r:id="rId117"/>
    <p:sldId id="824" r:id="rId118"/>
    <p:sldId id="748" r:id="rId119"/>
    <p:sldId id="800" r:id="rId120"/>
    <p:sldId id="709" r:id="rId121"/>
    <p:sldId id="710" r:id="rId122"/>
    <p:sldId id="711" r:id="rId123"/>
    <p:sldId id="801" r:id="rId124"/>
    <p:sldId id="712" r:id="rId125"/>
    <p:sldId id="713" r:id="rId126"/>
    <p:sldId id="714" r:id="rId127"/>
    <p:sldId id="715" r:id="rId128"/>
    <p:sldId id="716" r:id="rId129"/>
    <p:sldId id="754" r:id="rId130"/>
    <p:sldId id="718" r:id="rId131"/>
    <p:sldId id="719" r:id="rId132"/>
    <p:sldId id="720" r:id="rId133"/>
    <p:sldId id="757" r:id="rId1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1" autoAdjust="0"/>
    <p:restoredTop sz="77102" autoAdjust="0"/>
  </p:normalViewPr>
  <p:slideViewPr>
    <p:cSldViewPr>
      <p:cViewPr varScale="1">
        <p:scale>
          <a:sx n="57" d="100"/>
          <a:sy n="57" d="100"/>
        </p:scale>
        <p:origin x="84" y="1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2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10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100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101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103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104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105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106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107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108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109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111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112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113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115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116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117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064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118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120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121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122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124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125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126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127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128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129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130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131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132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14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15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17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18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19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23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25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30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31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32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8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9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7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4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55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6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60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63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64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66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68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69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7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75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76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77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78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79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80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81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82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85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86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9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90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20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81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18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94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95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96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97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99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1095375" y="6369050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4267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Combinational Logic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7238" y="6316707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notesSlide" Target="../notesSlides/notesSlide10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7" Type="http://schemas.openxmlformats.org/officeDocument/2006/relationships/image" Target="../media/image42.wmf"/><Relationship Id="rId2" Type="http://schemas.openxmlformats.org/officeDocument/2006/relationships/tags" Target="../tags/tag329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5.bin"/><Relationship Id="rId5" Type="http://schemas.openxmlformats.org/officeDocument/2006/relationships/notesSlide" Target="../notesSlides/notesSlide100.xml"/><Relationship Id="rId4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7" Type="http://schemas.openxmlformats.org/officeDocument/2006/relationships/image" Target="../media/image43.wmf"/><Relationship Id="rId2" Type="http://schemas.openxmlformats.org/officeDocument/2006/relationships/tags" Target="../tags/tag33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6.bin"/><Relationship Id="rId5" Type="http://schemas.openxmlformats.org/officeDocument/2006/relationships/notesSlide" Target="../notesSlides/notesSlide101.xml"/><Relationship Id="rId4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3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tags" Target="../tags/tag335.xml"/><Relationship Id="rId7" Type="http://schemas.openxmlformats.org/officeDocument/2006/relationships/oleObject" Target="../embeddings/oleObject47.bin"/><Relationship Id="rId2" Type="http://schemas.openxmlformats.org/officeDocument/2006/relationships/tags" Target="../tags/tag334.xml"/><Relationship Id="rId1" Type="http://schemas.openxmlformats.org/officeDocument/2006/relationships/vmlDrawing" Target="../drawings/vmlDrawing37.vml"/><Relationship Id="rId6" Type="http://schemas.openxmlformats.org/officeDocument/2006/relationships/notesSlide" Target="../notesSlides/notesSlide10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6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2" Type="http://schemas.openxmlformats.org/officeDocument/2006/relationships/tags" Target="../tags/tag337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38.v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5" Type="http://schemas.openxmlformats.org/officeDocument/2006/relationships/oleObject" Target="../embeddings/oleObject48.bin"/><Relationship Id="rId10" Type="http://schemas.openxmlformats.org/officeDocument/2006/relationships/tags" Target="../tags/tag345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tags" Target="../tags/tag349.xml"/><Relationship Id="rId7" Type="http://schemas.openxmlformats.org/officeDocument/2006/relationships/image" Target="../media/image46.emf"/><Relationship Id="rId2" Type="http://schemas.openxmlformats.org/officeDocument/2006/relationships/tags" Target="../tags/tag34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9.bin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notesSlide" Target="../notesSlides/notesSlide106.xml"/><Relationship Id="rId5" Type="http://schemas.openxmlformats.org/officeDocument/2006/relationships/tags" Target="../tags/tag354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53.xml"/><Relationship Id="rId9" Type="http://schemas.openxmlformats.org/officeDocument/2006/relationships/tags" Target="../tags/tag35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9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361.xml"/><Relationship Id="rId7" Type="http://schemas.openxmlformats.org/officeDocument/2006/relationships/image" Target="../media/image47.emf"/><Relationship Id="rId2" Type="http://schemas.openxmlformats.org/officeDocument/2006/relationships/tags" Target="../tags/tag360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51.bin"/><Relationship Id="rId5" Type="http://schemas.openxmlformats.org/officeDocument/2006/relationships/notesSlide" Target="../notesSlides/notesSlide108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tags" Target="../tags/tag363.xml"/><Relationship Id="rId7" Type="http://schemas.openxmlformats.org/officeDocument/2006/relationships/image" Target="../media/image49.wmf"/><Relationship Id="rId2" Type="http://schemas.openxmlformats.org/officeDocument/2006/relationships/tags" Target="../tags/tag36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3.bin"/><Relationship Id="rId5" Type="http://schemas.openxmlformats.org/officeDocument/2006/relationships/notesSlide" Target="../notesSlides/notesSlide109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34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9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5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tags" Target="../tags/tag367.xml"/><Relationship Id="rId7" Type="http://schemas.openxmlformats.org/officeDocument/2006/relationships/image" Target="../media/image51.emf"/><Relationship Id="rId2" Type="http://schemas.openxmlformats.org/officeDocument/2006/relationships/tags" Target="../tags/tag36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11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2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tags" Target="../tags/tag369.xml"/><Relationship Id="rId7" Type="http://schemas.openxmlformats.org/officeDocument/2006/relationships/image" Target="../media/image53.emf"/><Relationship Id="rId2" Type="http://schemas.openxmlformats.org/officeDocument/2006/relationships/tags" Target="../tags/tag368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7.bin"/><Relationship Id="rId5" Type="http://schemas.openxmlformats.org/officeDocument/2006/relationships/notesSlide" Target="../notesSlides/notesSlide113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4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9.bin"/><Relationship Id="rId4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tags" Target="../tags/tag373.xml"/><Relationship Id="rId7" Type="http://schemas.openxmlformats.org/officeDocument/2006/relationships/oleObject" Target="../embeddings/oleObject60.bin"/><Relationship Id="rId2" Type="http://schemas.openxmlformats.org/officeDocument/2006/relationships/tags" Target="../tags/tag372.xml"/><Relationship Id="rId1" Type="http://schemas.openxmlformats.org/officeDocument/2006/relationships/vmlDrawing" Target="../drawings/vmlDrawing45.vml"/><Relationship Id="rId6" Type="http://schemas.openxmlformats.org/officeDocument/2006/relationships/notesSlide" Target="../notesSlides/notesSlide116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57.emf"/><Relationship Id="rId4" Type="http://schemas.openxmlformats.org/officeDocument/2006/relationships/tags" Target="../tags/tag374.xml"/><Relationship Id="rId9" Type="http://schemas.openxmlformats.org/officeDocument/2006/relationships/oleObject" Target="../embeddings/oleObject61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7.v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image" Target="../media/image10.emf"/><Relationship Id="rId4" Type="http://schemas.openxmlformats.org/officeDocument/2006/relationships/tags" Target="../tags/tag39.xml"/><Relationship Id="rId9" Type="http://schemas.openxmlformats.org/officeDocument/2006/relationships/oleObject" Target="../embeddings/oleObject7.bin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7" Type="http://schemas.openxmlformats.org/officeDocument/2006/relationships/image" Target="../media/image61.emf"/><Relationship Id="rId2" Type="http://schemas.openxmlformats.org/officeDocument/2006/relationships/tags" Target="../tags/tag37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3.bin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image" Target="../media/image63.wmf"/><Relationship Id="rId2" Type="http://schemas.openxmlformats.org/officeDocument/2006/relationships/tags" Target="../tags/tag380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5.bin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84.xml"/><Relationship Id="rId7" Type="http://schemas.openxmlformats.org/officeDocument/2006/relationships/image" Target="../media/image64.wmf"/><Relationship Id="rId2" Type="http://schemas.openxmlformats.org/officeDocument/2006/relationships/tags" Target="../tags/tag383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66.bin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image" Target="../media/image6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7.bin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4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tags" Target="../tags/tag390.xml"/><Relationship Id="rId7" Type="http://schemas.openxmlformats.org/officeDocument/2006/relationships/oleObject" Target="../embeddings/oleObject68.bin"/><Relationship Id="rId2" Type="http://schemas.openxmlformats.org/officeDocument/2006/relationships/tags" Target="../tags/tag389.xml"/><Relationship Id="rId1" Type="http://schemas.openxmlformats.org/officeDocument/2006/relationships/vmlDrawing" Target="../drawings/vmlDrawing52.vml"/><Relationship Id="rId6" Type="http://schemas.openxmlformats.org/officeDocument/2006/relationships/notesSlide" Target="../notesSlides/notesSlide12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4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tags" Target="../tags/tag395.xml"/><Relationship Id="rId7" Type="http://schemas.openxmlformats.org/officeDocument/2006/relationships/oleObject" Target="../embeddings/oleObject69.bin"/><Relationship Id="rId2" Type="http://schemas.openxmlformats.org/officeDocument/2006/relationships/tags" Target="../tags/tag394.xml"/><Relationship Id="rId1" Type="http://schemas.openxmlformats.org/officeDocument/2006/relationships/vmlDrawing" Target="../drawings/vmlDrawing53.vml"/><Relationship Id="rId6" Type="http://schemas.openxmlformats.org/officeDocument/2006/relationships/notesSlide" Target="../notesSlides/notesSlide1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4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11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tags" Target="../tags/tag399.xml"/><Relationship Id="rId7" Type="http://schemas.openxmlformats.org/officeDocument/2006/relationships/oleObject" Target="../embeddings/oleObject71.bin"/><Relationship Id="rId2" Type="http://schemas.openxmlformats.org/officeDocument/2006/relationships/tags" Target="../tags/tag398.xml"/><Relationship Id="rId1" Type="http://schemas.openxmlformats.org/officeDocument/2006/relationships/vmlDrawing" Target="../drawings/vmlDrawing55.vml"/><Relationship Id="rId6" Type="http://schemas.openxmlformats.org/officeDocument/2006/relationships/notesSlide" Target="../notesSlides/notesSlide131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70.wmf"/><Relationship Id="rId4" Type="http://schemas.openxmlformats.org/officeDocument/2006/relationships/tags" Target="../tags/tag400.xml"/><Relationship Id="rId9" Type="http://schemas.openxmlformats.org/officeDocument/2006/relationships/oleObject" Target="../embeddings/oleObject72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32.xml"/><Relationship Id="rId4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4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7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4.emf"/><Relationship Id="rId4" Type="http://schemas.openxmlformats.org/officeDocument/2006/relationships/tags" Target="../tags/tag49.xml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notesSlide" Target="../notesSlides/notesSlide16.xml"/><Relationship Id="rId2" Type="http://schemas.openxmlformats.org/officeDocument/2006/relationships/tags" Target="../tags/tag50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3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83.xml"/><Relationship Id="rId7" Type="http://schemas.openxmlformats.org/officeDocument/2006/relationships/oleObject" Target="../embeddings/oleObject14.bin"/><Relationship Id="rId2" Type="http://schemas.openxmlformats.org/officeDocument/2006/relationships/tags" Target="../tags/tag82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86.xml"/><Relationship Id="rId7" Type="http://schemas.openxmlformats.org/officeDocument/2006/relationships/oleObject" Target="../embeddings/oleObject15.bin"/><Relationship Id="rId2" Type="http://schemas.openxmlformats.org/officeDocument/2006/relationships/tags" Target="../tags/tag85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89.xml"/><Relationship Id="rId7" Type="http://schemas.openxmlformats.org/officeDocument/2006/relationships/oleObject" Target="../embeddings/oleObject16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92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1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95.xml"/><Relationship Id="rId1" Type="http://schemas.openxmlformats.org/officeDocument/2006/relationships/vmlDrawing" Target="../drawings/vmlDrawing16.v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21.wmf"/><Relationship Id="rId4" Type="http://schemas.openxmlformats.org/officeDocument/2006/relationships/tags" Target="../tags/tag97.xml"/><Relationship Id="rId9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w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notesSlide" Target="../notesSlides/notesSlide46.xml"/><Relationship Id="rId4" Type="http://schemas.openxmlformats.org/officeDocument/2006/relationships/tags" Target="../tags/tag112.xml"/><Relationship Id="rId9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w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5.w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10" Type="http://schemas.openxmlformats.org/officeDocument/2006/relationships/notesSlide" Target="../notesSlides/notesSlide62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oleObject" Target="../embeddings/oleObject20.bin"/><Relationship Id="rId3" Type="http://schemas.openxmlformats.org/officeDocument/2006/relationships/tags" Target="../tags/tag150.xml"/><Relationship Id="rId21" Type="http://schemas.openxmlformats.org/officeDocument/2006/relationships/tags" Target="../tags/tag168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image" Target="../media/image15.emf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oleObject" Target="../embeddings/oleObject19.bin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notesSlide" Target="../notesSlides/notesSlide64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slideLayout" Target="../slideLayouts/slideLayout4.xml"/><Relationship Id="rId27" Type="http://schemas.openxmlformats.org/officeDocument/2006/relationships/image" Target="../media/image16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notesSlide" Target="../notesSlides/notesSlide68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notesSlide" Target="../notesSlides/notesSlide69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0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tags" Target="../tags/tag21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211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23.wmf"/><Relationship Id="rId2" Type="http://schemas.openxmlformats.org/officeDocument/2006/relationships/tags" Target="../tags/tag21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image" Target="../media/image24.emf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oleObject" Target="../embeddings/oleObject24.bin"/><Relationship Id="rId2" Type="http://schemas.openxmlformats.org/officeDocument/2006/relationships/tags" Target="../tags/tag217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21.xml"/><Relationship Id="rId11" Type="http://schemas.openxmlformats.org/officeDocument/2006/relationships/notesSlide" Target="../notesSlides/notesSlide78.xml"/><Relationship Id="rId5" Type="http://schemas.openxmlformats.org/officeDocument/2006/relationships/tags" Target="../tags/tag220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219.xml"/><Relationship Id="rId9" Type="http://schemas.openxmlformats.org/officeDocument/2006/relationships/tags" Target="../tags/tag224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tags" Target="../tags/tag226.xml"/><Relationship Id="rId7" Type="http://schemas.openxmlformats.org/officeDocument/2006/relationships/image" Target="../media/image25.wmf"/><Relationship Id="rId2" Type="http://schemas.openxmlformats.org/officeDocument/2006/relationships/tags" Target="../tags/tag22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228.xml"/><Relationship Id="rId7" Type="http://schemas.openxmlformats.org/officeDocument/2006/relationships/oleObject" Target="../embeddings/oleObject26.bin"/><Relationship Id="rId2" Type="http://schemas.openxmlformats.org/officeDocument/2006/relationships/tags" Target="../tags/tag227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8.wmf"/><Relationship Id="rId4" Type="http://schemas.openxmlformats.org/officeDocument/2006/relationships/tags" Target="../tags/tag229.xml"/><Relationship Id="rId9" Type="http://schemas.openxmlformats.org/officeDocument/2006/relationships/oleObject" Target="../embeddings/oleObject27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231.xml"/><Relationship Id="rId7" Type="http://schemas.openxmlformats.org/officeDocument/2006/relationships/image" Target="../media/image29.wmf"/><Relationship Id="rId2" Type="http://schemas.openxmlformats.org/officeDocument/2006/relationships/tags" Target="../tags/tag23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8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233.xml"/><Relationship Id="rId7" Type="http://schemas.openxmlformats.org/officeDocument/2006/relationships/image" Target="../media/image30.wmf"/><Relationship Id="rId2" Type="http://schemas.openxmlformats.org/officeDocument/2006/relationships/tags" Target="../tags/tag23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8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5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237.xml"/><Relationship Id="rId7" Type="http://schemas.openxmlformats.org/officeDocument/2006/relationships/notesSlide" Target="../notesSlides/notesSlide85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9" Type="http://schemas.openxmlformats.org/officeDocument/2006/relationships/image" Target="../media/image31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oleObject" Target="../embeddings/oleObject33.bin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notesSlide" Target="../notesSlides/notesSlide86.xml"/><Relationship Id="rId2" Type="http://schemas.openxmlformats.org/officeDocument/2006/relationships/tags" Target="../tags/tag240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27.vml"/><Relationship Id="rId6" Type="http://schemas.openxmlformats.org/officeDocument/2006/relationships/tags" Target="../tags/tag24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243.xml"/><Relationship Id="rId15" Type="http://schemas.openxmlformats.org/officeDocument/2006/relationships/oleObject" Target="../embeddings/oleObject34.bin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image" Target="../media/image24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250.xml"/><Relationship Id="rId7" Type="http://schemas.openxmlformats.org/officeDocument/2006/relationships/notesSlide" Target="../notesSlides/notesSlide87.xml"/><Relationship Id="rId2" Type="http://schemas.openxmlformats.org/officeDocument/2006/relationships/tags" Target="../tags/tag249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33.emf"/><Relationship Id="rId5" Type="http://schemas.openxmlformats.org/officeDocument/2006/relationships/tags" Target="../tags/tag252.xml"/><Relationship Id="rId10" Type="http://schemas.openxmlformats.org/officeDocument/2006/relationships/oleObject" Target="../embeddings/oleObject36.bin"/><Relationship Id="rId4" Type="http://schemas.openxmlformats.org/officeDocument/2006/relationships/tags" Target="../tags/tag251.xml"/><Relationship Id="rId9" Type="http://schemas.openxmlformats.org/officeDocument/2006/relationships/image" Target="../media/image3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8.w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10" Type="http://schemas.openxmlformats.org/officeDocument/2006/relationships/notesSlide" Target="../notesSlides/notesSlide90.xml"/><Relationship Id="rId4" Type="http://schemas.openxmlformats.org/officeDocument/2006/relationships/tags" Target="../tags/tag257.xml"/><Relationship Id="rId9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3" Type="http://schemas.openxmlformats.org/officeDocument/2006/relationships/tags" Target="../tags/tag264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tags" Target="../tags/tag281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tags" Target="../tags/tag299.xml"/><Relationship Id="rId3" Type="http://schemas.openxmlformats.org/officeDocument/2006/relationships/tags" Target="../tags/tag284.xml"/><Relationship Id="rId21" Type="http://schemas.openxmlformats.org/officeDocument/2006/relationships/tags" Target="../tags/tag302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5" Type="http://schemas.openxmlformats.org/officeDocument/2006/relationships/notesSlide" Target="../notesSlides/notesSlide92.xml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20" Type="http://schemas.openxmlformats.org/officeDocument/2006/relationships/tags" Target="../tags/tag301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23" Type="http://schemas.openxmlformats.org/officeDocument/2006/relationships/tags" Target="../tags/tag304.xml"/><Relationship Id="rId10" Type="http://schemas.openxmlformats.org/officeDocument/2006/relationships/tags" Target="../tags/tag291.xml"/><Relationship Id="rId19" Type="http://schemas.openxmlformats.org/officeDocument/2006/relationships/tags" Target="../tags/tag300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notesSlide" Target="../notesSlides/notesSlide93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slideLayout" Target="../slideLayouts/slideLayout4.xml"/><Relationship Id="rId17" Type="http://schemas.openxmlformats.org/officeDocument/2006/relationships/image" Target="../media/image35.wmf"/><Relationship Id="rId2" Type="http://schemas.openxmlformats.org/officeDocument/2006/relationships/tags" Target="../tags/tag305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29.v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5" Type="http://schemas.openxmlformats.org/officeDocument/2006/relationships/tags" Target="../tags/tag308.xml"/><Relationship Id="rId15" Type="http://schemas.openxmlformats.org/officeDocument/2006/relationships/image" Target="../media/image34.wmf"/><Relationship Id="rId10" Type="http://schemas.openxmlformats.org/officeDocument/2006/relationships/tags" Target="../tags/tag313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oleObject" Target="../embeddings/oleObject37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tags" Target="../tags/tag316.xml"/><Relationship Id="rId7" Type="http://schemas.openxmlformats.org/officeDocument/2006/relationships/oleObject" Target="../embeddings/oleObject39.bin"/><Relationship Id="rId2" Type="http://schemas.openxmlformats.org/officeDocument/2006/relationships/tags" Target="../tags/tag315.xml"/><Relationship Id="rId1" Type="http://schemas.openxmlformats.org/officeDocument/2006/relationships/vmlDrawing" Target="../drawings/vmlDrawing30.v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37.wmf"/><Relationship Id="rId4" Type="http://schemas.openxmlformats.org/officeDocument/2006/relationships/tags" Target="../tags/tag317.xml"/><Relationship Id="rId9" Type="http://schemas.openxmlformats.org/officeDocument/2006/relationships/oleObject" Target="../embeddings/oleObject40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tags" Target="../tags/tag319.xml"/><Relationship Id="rId7" Type="http://schemas.openxmlformats.org/officeDocument/2006/relationships/notesSlide" Target="../notesSlides/notesSlide95.xml"/><Relationship Id="rId2" Type="http://schemas.openxmlformats.org/officeDocument/2006/relationships/tags" Target="../tags/tag318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39.emf"/><Relationship Id="rId5" Type="http://schemas.openxmlformats.org/officeDocument/2006/relationships/tags" Target="../tags/tag321.xml"/><Relationship Id="rId10" Type="http://schemas.openxmlformats.org/officeDocument/2006/relationships/oleObject" Target="../embeddings/oleObject42.bin"/><Relationship Id="rId4" Type="http://schemas.openxmlformats.org/officeDocument/2006/relationships/tags" Target="../tags/tag320.xml"/><Relationship Id="rId9" Type="http://schemas.openxmlformats.org/officeDocument/2006/relationships/image" Target="../media/image38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7" Type="http://schemas.openxmlformats.org/officeDocument/2006/relationships/image" Target="../media/image25.wmf"/><Relationship Id="rId2" Type="http://schemas.openxmlformats.org/officeDocument/2006/relationships/tags" Target="../tags/tag32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96.xml"/><Relationship Id="rId4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tags" Target="../tags/tag325.xml"/><Relationship Id="rId7" Type="http://schemas.openxmlformats.org/officeDocument/2006/relationships/image" Target="../media/image40.wmf"/><Relationship Id="rId2" Type="http://schemas.openxmlformats.org/officeDocument/2006/relationships/tags" Target="../tags/tag324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97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5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7" Type="http://schemas.openxmlformats.org/officeDocument/2006/relationships/image" Target="../media/image41.wmf"/><Relationship Id="rId2" Type="http://schemas.openxmlformats.org/officeDocument/2006/relationships/tags" Target="../tags/tag32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4.bin"/><Relationship Id="rId5" Type="http://schemas.openxmlformats.org/officeDocument/2006/relationships/notesSlide" Target="../notesSlides/notesSlide9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32004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2: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Logic Design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Minterm</a:t>
            </a:r>
            <a:r>
              <a:rPr lang="en-US" sz="2800" dirty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Maxterm</a:t>
            </a:r>
            <a:r>
              <a:rPr lang="en-US" sz="2800" dirty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71433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79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644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9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41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92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51130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637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923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66993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314696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905252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07B67-ADD6-D048-A7D7-676A7ED4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897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820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1866285"/>
              </p:ext>
            </p:extLst>
          </p:nvPr>
        </p:nvGraphicFramePr>
        <p:xfrm>
          <a:off x="6803779" y="2667000"/>
          <a:ext cx="1546591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79" y="2667000"/>
                        <a:ext cx="1546591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914400"/>
            <a:ext cx="6242050" cy="4953000"/>
          </a:xfrm>
        </p:spPr>
        <p:txBody>
          <a:bodyPr/>
          <a:lstStyle/>
          <a:p>
            <a:r>
              <a:rPr lang="en-US" dirty="0"/>
              <a:t>Floating, high impedance, open, high Z</a:t>
            </a:r>
          </a:p>
          <a:p>
            <a:r>
              <a:rPr lang="en-US" dirty="0"/>
              <a:t>Floating output might be 0, 1, or somewhere in between</a:t>
            </a:r>
          </a:p>
          <a:p>
            <a:pPr lvl="1"/>
            <a:r>
              <a:rPr lang="en-US" sz="2400" dirty="0"/>
              <a:t>A voltmeter </a:t>
            </a:r>
            <a:r>
              <a:rPr lang="en-US" sz="2400" b="1" dirty="0">
                <a:solidFill>
                  <a:srgbClr val="FF0000"/>
                </a:solidFill>
              </a:rPr>
              <a:t>won’t</a:t>
            </a:r>
            <a:r>
              <a:rPr lang="en-US" sz="2400" dirty="0"/>
              <a:t> indicate whether a node is floating</a:t>
            </a:r>
          </a:p>
          <a:p>
            <a:pPr lvl="1"/>
            <a:r>
              <a:rPr lang="en-US" sz="2400" dirty="0"/>
              <a:t>But if you touch the node or your instructor walks over for a checkoff, it may change randomly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Floating: 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FA9BA-86BB-2440-939A-4D0D6BB63C81}"/>
              </a:ext>
            </a:extLst>
          </p:cNvPr>
          <p:cNvSpPr/>
          <p:nvPr/>
        </p:nvSpPr>
        <p:spPr>
          <a:xfrm>
            <a:off x="6629400" y="2297668"/>
            <a:ext cx="2069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Tristate Buffer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CF0D8-D5AA-4D4F-BD96-6028AB61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239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820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4934125"/>
              </p:ext>
            </p:extLst>
          </p:nvPr>
        </p:nvGraphicFramePr>
        <p:xfrm>
          <a:off x="6324600" y="1524000"/>
          <a:ext cx="220980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2209800" cy="432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066800"/>
            <a:ext cx="6477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 nodes are used in </a:t>
            </a:r>
            <a:r>
              <a:rPr lang="en-US" dirty="0" err="1"/>
              <a:t>tristate</a:t>
            </a:r>
            <a:r>
              <a:rPr lang="en-US" dirty="0"/>
              <a:t> busses</a:t>
            </a:r>
          </a:p>
          <a:p>
            <a:pPr lvl="1"/>
            <a:r>
              <a:rPr lang="en-US" sz="2600" dirty="0"/>
              <a:t>Many different drivers</a:t>
            </a:r>
          </a:p>
          <a:p>
            <a:pPr lvl="1"/>
            <a:r>
              <a:rPr lang="en-US" sz="2600" dirty="0"/>
              <a:t>Exactly one is active at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Tristate Busses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09986-DF35-3144-A29B-8EA41ADA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670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Karnaugh</a:t>
            </a:r>
            <a:r>
              <a:rPr lang="en-US" sz="7200" b="1" dirty="0"/>
              <a:t> Maps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3335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5" name="Object 7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1245955"/>
              </p:ext>
            </p:extLst>
          </p:nvPr>
        </p:nvGraphicFramePr>
        <p:xfrm>
          <a:off x="363538" y="3505200"/>
          <a:ext cx="84756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Visio" r:id="rId7" imgW="4889241" imgH="1274757" progId="Visio.Drawing.11">
                  <p:embed/>
                </p:oleObj>
              </mc:Choice>
              <mc:Fallback>
                <p:oleObj name="Visio" r:id="rId7" imgW="4889241" imgH="1274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505200"/>
                        <a:ext cx="847566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4572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/>
              <a:t>Boolean expressions can be minimized by combining terms</a:t>
            </a:r>
          </a:p>
          <a:p>
            <a:r>
              <a:rPr lang="en-US" dirty="0"/>
              <a:t>K-maps minimize equations graphically</a:t>
            </a:r>
          </a:p>
          <a:p>
            <a:pPr lvl="1"/>
            <a:r>
              <a:rPr lang="en-US" i="1" dirty="0"/>
              <a:t>PA</a:t>
            </a:r>
            <a:r>
              <a:rPr lang="en-US" dirty="0"/>
              <a:t> + </a:t>
            </a:r>
            <a:r>
              <a:rPr lang="en-US" i="1" dirty="0"/>
              <a:t>PA</a:t>
            </a:r>
            <a:r>
              <a:rPr lang="en-US" dirty="0"/>
              <a:t> = </a:t>
            </a:r>
            <a:r>
              <a:rPr lang="en-US" i="1" dirty="0"/>
              <a:t>P</a:t>
            </a:r>
            <a:endParaRPr lang="en-US" dirty="0"/>
          </a:p>
        </p:txBody>
      </p:sp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133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Maps (K-Maps)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3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5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14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00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9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339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831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92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62D6-C902-A448-989C-0B5467E5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491281" y="5594029"/>
            <a:ext cx="15240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305548" y="5594029"/>
            <a:ext cx="15240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200896" y="5594029"/>
            <a:ext cx="15240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010400" y="5594029"/>
            <a:ext cx="15240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681777" y="5594029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991474" y="559402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805741" y="559402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idx="1"/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17336190"/>
              </p:ext>
            </p:extLst>
          </p:nvPr>
        </p:nvGraphicFramePr>
        <p:xfrm>
          <a:off x="363257" y="3505200"/>
          <a:ext cx="847594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Visio" r:id="rId15" imgW="4889241" imgH="1274757" progId="Visio.Drawing.11">
                  <p:embed/>
                </p:oleObj>
              </mc:Choice>
              <mc:Fallback>
                <p:oleObj name="Visio" r:id="rId15" imgW="4889241" imgH="1274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57" y="3505200"/>
                        <a:ext cx="8475943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</a:t>
            </a:r>
          </a:p>
        </p:txBody>
      </p:sp>
      <p:sp>
        <p:nvSpPr>
          <p:cNvPr id="32" name="Rectangle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" y="990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expression: include only literals 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b="1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                                    Y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AB                               </a:t>
            </a:r>
            <a:r>
              <a:rPr lang="en-US" sz="2400" b="1" i="1" dirty="0">
                <a:cs typeface="Arial" charset="0"/>
              </a:rPr>
              <a:t>Y</a:t>
            </a:r>
            <a:r>
              <a:rPr lang="en-US" sz="2400" b="1" dirty="0">
                <a:cs typeface="Arial" charset="0"/>
              </a:rPr>
              <a:t> =</a:t>
            </a:r>
            <a:r>
              <a:rPr lang="en-US" sz="2400" b="1" dirty="0">
                <a:solidFill>
                  <a:srgbClr val="00B050"/>
                </a:solidFill>
                <a:cs typeface="Arial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cs typeface="Arial" charset="0"/>
              </a:rPr>
              <a:t>ABC</a:t>
            </a:r>
            <a:r>
              <a:rPr lang="en-US" sz="2400" b="1" i="1" dirty="0">
                <a:cs typeface="Arial" charset="0"/>
              </a:rPr>
              <a:t>+</a:t>
            </a:r>
            <a:r>
              <a:rPr lang="en-US" sz="2400" b="1" i="1" dirty="0">
                <a:solidFill>
                  <a:srgbClr val="00B050"/>
                </a:solidFill>
                <a:cs typeface="Arial" charset="0"/>
              </a:rPr>
              <a:t>ABC</a:t>
            </a:r>
            <a:r>
              <a:rPr lang="en-US" sz="2400" b="1" i="1" dirty="0">
                <a:cs typeface="Arial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AB</a:t>
            </a:r>
            <a:r>
              <a:rPr lang="en-US" sz="2400" b="1" i="1" dirty="0">
                <a:solidFill>
                  <a:srgbClr val="00B050"/>
                </a:solidFill>
                <a:cs typeface="Arial" charset="0"/>
              </a:rPr>
              <a:t> </a:t>
            </a:r>
            <a:endParaRPr lang="en-US" sz="2400" b="1" i="1" dirty="0">
              <a:solidFill>
                <a:srgbClr val="00B050"/>
              </a:solidFill>
              <a:latin typeface="+mj-lt"/>
              <a:cs typeface="Arial" charset="0"/>
            </a:endParaRPr>
          </a:p>
        </p:txBody>
      </p:sp>
      <p:sp>
        <p:nvSpPr>
          <p:cNvPr id="35" name="Line 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615690" y="560545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387090" y="560545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5562600"/>
            <a:ext cx="2876550" cy="485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3A169-9C91-FC43-AE74-EFB9B38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3-Input K-Map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13218"/>
              </p:ext>
            </p:extLst>
          </p:nvPr>
        </p:nvGraphicFramePr>
        <p:xfrm>
          <a:off x="1447800" y="3200400"/>
          <a:ext cx="6172200" cy="266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Visio" r:id="rId6" imgW="2970038" imgH="1367859" progId="Visio.Drawing.11">
                  <p:embed/>
                </p:oleObj>
              </mc:Choice>
              <mc:Fallback>
                <p:oleObj name="Visio" r:id="rId6" imgW="2970038" imgH="136785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6172200" cy="266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65700" y="49858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4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00700" y="4985898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49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500" y="4953000"/>
            <a:ext cx="419100" cy="4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65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48500" y="4889500"/>
            <a:ext cx="4191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97700" y="43307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86B-6E4E-0647-BA12-BF57C5E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CAADF-B102-2D4C-8DB5-8159E5EE046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5715000"/>
            <a:ext cx="2971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000" dirty="0">
                <a:latin typeface="+mj-lt"/>
              </a:rPr>
              <a:t> </a:t>
            </a:r>
            <a:r>
              <a:rPr lang="en-US" sz="3000" i="1" dirty="0">
                <a:latin typeface="+mj-lt"/>
              </a:rPr>
              <a:t>Y</a:t>
            </a:r>
            <a:r>
              <a:rPr lang="en-US" sz="3000" dirty="0">
                <a:latin typeface="+mj-lt"/>
              </a:rPr>
              <a:t> = </a:t>
            </a:r>
            <a:r>
              <a:rPr lang="en-US" sz="3000" b="1" i="1" dirty="0">
                <a:solidFill>
                  <a:srgbClr val="7030A0"/>
                </a:solidFill>
                <a:latin typeface="+mj-lt"/>
              </a:rPr>
              <a:t>AB</a:t>
            </a:r>
            <a:r>
              <a:rPr lang="en-US" sz="3000" i="1" dirty="0">
                <a:latin typeface="+mj-lt"/>
              </a:rPr>
              <a:t> +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AFE79-E379-4F5E-A7D6-91913B83BE4F}"/>
              </a:ext>
            </a:extLst>
          </p:cNvPr>
          <p:cNvCxnSpPr>
            <a:cxnSpLocks/>
          </p:cNvCxnSpPr>
          <p:nvPr/>
        </p:nvCxnSpPr>
        <p:spPr>
          <a:xfrm>
            <a:off x="5791200" y="5811798"/>
            <a:ext cx="177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DCE08-7C95-4012-B611-887A1A96F7E4}"/>
              </a:ext>
            </a:extLst>
          </p:cNvPr>
          <p:cNvSpPr/>
          <p:nvPr/>
        </p:nvSpPr>
        <p:spPr>
          <a:xfrm>
            <a:off x="5638800" y="5638800"/>
            <a:ext cx="6096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46910C-2955-4779-8FF7-9728DE239C1C}"/>
              </a:ext>
            </a:extLst>
          </p:cNvPr>
          <p:cNvSpPr/>
          <p:nvPr/>
        </p:nvSpPr>
        <p:spPr>
          <a:xfrm>
            <a:off x="6248400" y="5659398"/>
            <a:ext cx="8382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4C72A-E104-459D-93E3-C6ACCABE6F3D}"/>
              </a:ext>
            </a:extLst>
          </p:cNvPr>
          <p:cNvSpPr/>
          <p:nvPr/>
        </p:nvSpPr>
        <p:spPr>
          <a:xfrm>
            <a:off x="5486400" y="4889499"/>
            <a:ext cx="1371600" cy="5539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ACF4-674B-4BB6-AAB5-C5C4F036CCB1}"/>
              </a:ext>
            </a:extLst>
          </p:cNvPr>
          <p:cNvSpPr/>
          <p:nvPr/>
        </p:nvSpPr>
        <p:spPr>
          <a:xfrm rot="16200000">
            <a:off x="5146676" y="4564875"/>
            <a:ext cx="1289050" cy="55399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81EB2FC-BA0B-4BD0-BF92-EEE24E764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18434"/>
              </p:ext>
            </p:extLst>
          </p:nvPr>
        </p:nvGraphicFramePr>
        <p:xfrm>
          <a:off x="1447800" y="3200400"/>
          <a:ext cx="6172200" cy="266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Visio" r:id="rId8" imgW="2970038" imgH="1367859" progId="Visio.Drawing.11">
                  <p:embed/>
                </p:oleObj>
              </mc:Choice>
              <mc:Fallback>
                <p:oleObj name="Visio" r:id="rId8" imgW="2970038" imgH="136785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6172200" cy="266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4C21D0E-848D-4A1A-954D-711EFB1264A9}"/>
              </a:ext>
            </a:extLst>
          </p:cNvPr>
          <p:cNvSpPr/>
          <p:nvPr/>
        </p:nvSpPr>
        <p:spPr>
          <a:xfrm>
            <a:off x="4888618" y="42672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F77B0-6E38-4FEC-94B8-14990BD3002A}"/>
              </a:ext>
            </a:extLst>
          </p:cNvPr>
          <p:cNvSpPr/>
          <p:nvPr/>
        </p:nvSpPr>
        <p:spPr>
          <a:xfrm>
            <a:off x="4914900" y="49530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C661C-D0C1-421C-B3E1-A6A8080CB91E}"/>
              </a:ext>
            </a:extLst>
          </p:cNvPr>
          <p:cNvSpPr/>
          <p:nvPr/>
        </p:nvSpPr>
        <p:spPr>
          <a:xfrm>
            <a:off x="5599818" y="42672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4569E6-2232-40F2-B4C9-0D493BBFE571}"/>
              </a:ext>
            </a:extLst>
          </p:cNvPr>
          <p:cNvSpPr/>
          <p:nvPr/>
        </p:nvSpPr>
        <p:spPr>
          <a:xfrm>
            <a:off x="5581650" y="4882004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2CD155-61E5-4F7A-92E0-3D70A5CBE8E5}"/>
              </a:ext>
            </a:extLst>
          </p:cNvPr>
          <p:cNvSpPr/>
          <p:nvPr/>
        </p:nvSpPr>
        <p:spPr>
          <a:xfrm>
            <a:off x="6297048" y="4256901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9B8D75-7ABA-417F-B620-7A55A0F12171}"/>
              </a:ext>
            </a:extLst>
          </p:cNvPr>
          <p:cNvSpPr/>
          <p:nvPr/>
        </p:nvSpPr>
        <p:spPr>
          <a:xfrm>
            <a:off x="6238875" y="4931656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617EDB-52D8-4130-9291-0768C56EB669}"/>
              </a:ext>
            </a:extLst>
          </p:cNvPr>
          <p:cNvSpPr/>
          <p:nvPr/>
        </p:nvSpPr>
        <p:spPr>
          <a:xfrm>
            <a:off x="6968243" y="4322802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C0AEE5-FE63-4ABB-A523-1F686C6B0C82}"/>
              </a:ext>
            </a:extLst>
          </p:cNvPr>
          <p:cNvSpPr/>
          <p:nvPr/>
        </p:nvSpPr>
        <p:spPr>
          <a:xfrm>
            <a:off x="7012940" y="4931656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E966DEB8-2BCC-42E4-9C39-715D29945A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expression: include only literals 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</p:txBody>
      </p:sp>
    </p:spTree>
    <p:extLst>
      <p:ext uri="{BB962C8B-B14F-4D97-AF65-F5344CB8AC3E}">
        <p14:creationId xmlns:p14="http://schemas.microsoft.com/office/powerpoint/2010/main" val="95595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35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BC</a:t>
            </a:r>
          </a:p>
          <a:p>
            <a:r>
              <a:rPr lang="en-US" sz="2800" b="1" dirty="0"/>
              <a:t>Prime </a:t>
            </a:r>
            <a:r>
              <a:rPr lang="en-US" sz="2800" b="1" dirty="0" err="1"/>
              <a:t>implicant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implicant</a:t>
            </a:r>
            <a:r>
              <a:rPr lang="en-US" sz="2800" dirty="0"/>
              <a:t> corresponding to the </a:t>
            </a:r>
            <a:r>
              <a:rPr lang="en-US" sz="2800" b="1" dirty="0">
                <a:solidFill>
                  <a:srgbClr val="0070C0"/>
                </a:solidFill>
              </a:rPr>
              <a:t>largest circle </a:t>
            </a:r>
            <a:r>
              <a:rPr lang="en-US" sz="2800" dirty="0"/>
              <a:t>in a K-map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71433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79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644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9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41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92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038600"/>
            <a:ext cx="7924800" cy="914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ABBAC-C5D1-3149-9BE6-4B332B8D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80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Every 1 must be circled </a:t>
            </a:r>
            <a:r>
              <a:rPr lang="en-US" dirty="0"/>
              <a:t>at least once</a:t>
            </a:r>
          </a:p>
          <a:p>
            <a:r>
              <a:rPr lang="en-US" dirty="0"/>
              <a:t>Each circle must span a </a:t>
            </a:r>
            <a:r>
              <a:rPr lang="en-US" b="1" dirty="0"/>
              <a:t>power of 2 </a:t>
            </a:r>
            <a:r>
              <a:rPr lang="en-US" dirty="0"/>
              <a:t>(i.e. 1, 2, 4) squares in each direction</a:t>
            </a:r>
          </a:p>
          <a:p>
            <a:r>
              <a:rPr lang="en-US" dirty="0"/>
              <a:t>Each circle must be as </a:t>
            </a:r>
            <a:r>
              <a:rPr lang="en-US" b="1" dirty="0"/>
              <a:t>large</a:t>
            </a:r>
            <a:r>
              <a:rPr lang="en-US" dirty="0"/>
              <a:t> as possible</a:t>
            </a:r>
          </a:p>
          <a:p>
            <a:r>
              <a:rPr lang="en-US" dirty="0"/>
              <a:t>A circle may </a:t>
            </a:r>
            <a:r>
              <a:rPr lang="en-US" b="1" dirty="0"/>
              <a:t>wrap around the edges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91580-26A2-4D42-8EDF-36B9792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7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2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6087398"/>
              </p:ext>
            </p:extLst>
          </p:nvPr>
        </p:nvGraphicFramePr>
        <p:xfrm>
          <a:off x="444500" y="1142999"/>
          <a:ext cx="2679700" cy="47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Visio" r:id="rId6" imgW="1177731" imgH="2088988" progId="Visio.Drawing.11">
                  <p:embed/>
                </p:oleObj>
              </mc:Choice>
              <mc:Fallback>
                <p:oleObj name="Visio" r:id="rId6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42999"/>
                        <a:ext cx="2679700" cy="47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75400659"/>
              </p:ext>
            </p:extLst>
          </p:nvPr>
        </p:nvGraphicFramePr>
        <p:xfrm>
          <a:off x="4040188" y="1143000"/>
          <a:ext cx="41878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Visio" r:id="rId8" imgW="1732176" imgH="1988404" progId="Visio.Drawing.11">
                  <p:embed/>
                </p:oleObj>
              </mc:Choice>
              <mc:Fallback>
                <p:oleObj name="Visio" r:id="rId8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43000"/>
                        <a:ext cx="418782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700" y="30046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1900" y="224269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96750" y="38862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7750" y="4724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05500" y="30046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54700" y="224269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09550" y="38862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00550" y="4724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81900" y="3037594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31100" y="2275593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85950" y="3919097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76950" y="4757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56400" y="303198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226998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660450" y="391349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51450" y="4751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C4465F-B53E-3B4F-B0BD-D33DFDA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7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6" grpId="0" animBg="1"/>
      <p:bldP spid="36" grpId="0" animBg="1"/>
      <p:bldP spid="38" grpId="0" animBg="1"/>
      <p:bldP spid="41" grpId="0" animBg="1"/>
      <p:bldP spid="42" grpId="0" animBg="1"/>
      <p:bldP spid="44" grpId="0" animBg="1"/>
      <p:bldP spid="46" grpId="0" animBg="1"/>
      <p:bldP spid="49" grpId="0" animBg="1"/>
      <p:bldP spid="50" grpId="0" animBg="1"/>
      <p:bldP spid="52" grpId="0" animBg="1"/>
      <p:bldP spid="54" grpId="0" animBg="1"/>
      <p:bldP spid="57" grpId="0" animBg="1"/>
      <p:bldP spid="5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2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144500"/>
              </p:ext>
            </p:extLst>
          </p:nvPr>
        </p:nvGraphicFramePr>
        <p:xfrm>
          <a:off x="444500" y="1142999"/>
          <a:ext cx="2679700" cy="47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42999"/>
                        <a:ext cx="2679700" cy="47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3247214"/>
              </p:ext>
            </p:extLst>
          </p:nvPr>
        </p:nvGraphicFramePr>
        <p:xfrm>
          <a:off x="4040188" y="1143000"/>
          <a:ext cx="41878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Visio" r:id="rId8" imgW="1732176" imgH="1988404" progId="Visio.Drawing.11">
                  <p:embed/>
                </p:oleObj>
              </mc:Choice>
              <mc:Fallback>
                <p:oleObj name="Visio" r:id="rId8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43000"/>
                        <a:ext cx="418782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524500"/>
            <a:ext cx="29718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BF797-1BBA-234F-8CAF-A1F36913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97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726657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8" imgW="1766596" imgH="808828" progId="Visio.Drawing.11">
                  <p:embed/>
                </p:oleObj>
              </mc:Choice>
              <mc:Fallback>
                <p:oleObj name="Visio" r:id="rId8" imgW="1766596" imgH="808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>
                <a:latin typeface="+mj-lt"/>
                <a:cs typeface="Arial" charset="0"/>
              </a:rPr>
              <a:t>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(OR) of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products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F3521-D958-BF48-8F8A-79F7DA749B37}"/>
              </a:ext>
            </a:extLst>
          </p:cNvPr>
          <p:cNvSpPr txBox="1"/>
          <p:nvPr/>
        </p:nvSpPr>
        <p:spPr>
          <a:xfrm>
            <a:off x="3810000" y="4191000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D7C51-2211-9544-819C-58AC45ADF7C8}"/>
              </a:ext>
            </a:extLst>
          </p:cNvPr>
          <p:cNvSpPr txBox="1"/>
          <p:nvPr/>
        </p:nvSpPr>
        <p:spPr>
          <a:xfrm>
            <a:off x="3809999" y="4462898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2F477E-F8ED-1745-97F1-77CDDE65A449}"/>
              </a:ext>
            </a:extLst>
          </p:cNvPr>
          <p:cNvSpPr txBox="1"/>
          <p:nvPr/>
        </p:nvSpPr>
        <p:spPr>
          <a:xfrm>
            <a:off x="3809999" y="4723764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3224-B537-4B44-9E67-EC7EE3101654}"/>
              </a:ext>
            </a:extLst>
          </p:cNvPr>
          <p:cNvSpPr txBox="1"/>
          <p:nvPr/>
        </p:nvSpPr>
        <p:spPr>
          <a:xfrm>
            <a:off x="3809998" y="4995662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1B180-69AE-9545-8E95-7E41A65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7327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Karnaugh</a:t>
            </a:r>
            <a:r>
              <a:rPr lang="en-US" sz="7200" b="1" dirty="0"/>
              <a:t> Maps with Don’t Cares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235309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Every 1 must be circled </a:t>
            </a:r>
            <a:r>
              <a:rPr lang="en-US" dirty="0"/>
              <a:t>at least once</a:t>
            </a:r>
          </a:p>
          <a:p>
            <a:r>
              <a:rPr lang="en-US" dirty="0"/>
              <a:t>Each circle must span a </a:t>
            </a:r>
            <a:r>
              <a:rPr lang="en-US" b="1" dirty="0"/>
              <a:t>power of 2 </a:t>
            </a:r>
            <a:r>
              <a:rPr lang="en-US" dirty="0"/>
              <a:t>(i.e. 1, 2, 4) squares in each direction</a:t>
            </a:r>
          </a:p>
          <a:p>
            <a:r>
              <a:rPr lang="en-US" dirty="0"/>
              <a:t>Each circle must be as </a:t>
            </a:r>
            <a:r>
              <a:rPr lang="en-US" b="1" dirty="0"/>
              <a:t>large</a:t>
            </a:r>
            <a:r>
              <a:rPr lang="en-US" dirty="0"/>
              <a:t> as possible</a:t>
            </a:r>
          </a:p>
          <a:p>
            <a:r>
              <a:rPr lang="en-US" dirty="0"/>
              <a:t>A circle may </a:t>
            </a:r>
            <a:r>
              <a:rPr lang="en-US" b="1" dirty="0"/>
              <a:t>wrap around the edges</a:t>
            </a:r>
          </a:p>
          <a:p>
            <a:r>
              <a:rPr lang="en-US" dirty="0"/>
              <a:t>Circle a </a:t>
            </a:r>
            <a:r>
              <a:rPr lang="en-US" b="1" dirty="0"/>
              <a:t>“don't care” </a:t>
            </a:r>
            <a:r>
              <a:rPr lang="en-US" dirty="0"/>
              <a:t>(X) </a:t>
            </a:r>
            <a:r>
              <a:rPr lang="en-US" b="1" dirty="0"/>
              <a:t>only if it helps</a:t>
            </a:r>
            <a:r>
              <a:rPr lang="en-US" dirty="0"/>
              <a:t> minimize the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58A6-C551-6D44-92A5-073B7EE6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19053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31" name="Object 11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425364"/>
              </p:ext>
            </p:extLst>
          </p:nvPr>
        </p:nvGraphicFramePr>
        <p:xfrm>
          <a:off x="4421188" y="1143000"/>
          <a:ext cx="38068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Visio" r:id="rId6" imgW="1732176" imgH="1988404" progId="Visio.Drawing.11">
                  <p:embed/>
                </p:oleObj>
              </mc:Choice>
              <mc:Fallback>
                <p:oleObj name="Visio" r:id="rId6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1143000"/>
                        <a:ext cx="3806825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02458598"/>
              </p:ext>
            </p:extLst>
          </p:nvPr>
        </p:nvGraphicFramePr>
        <p:xfrm>
          <a:off x="762000" y="914400"/>
          <a:ext cx="2819400" cy="500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Visio" r:id="rId8" imgW="1177731" imgH="2088988" progId="Visio.Drawing.11">
                  <p:embed/>
                </p:oleObj>
              </mc:Choice>
              <mc:Fallback>
                <p:oleObj name="Visio" r:id="rId8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2819400" cy="500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7550" y="281940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6750" y="2057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5900" y="35814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51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0350" y="281940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39550" y="2057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94400" y="3700904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57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0" y="2852298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5950" y="2090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70800" y="3587007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34300" y="4376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41250" y="284669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90450" y="2084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5300" y="35814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08800" y="4370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B7B82-134D-934B-B7C1-531C4631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9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9" grpId="0" animBg="1"/>
      <p:bldP spid="20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5" grpId="0" animBg="1"/>
      <p:bldP spid="3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31" name="Object 11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1458132"/>
              </p:ext>
            </p:extLst>
          </p:nvPr>
        </p:nvGraphicFramePr>
        <p:xfrm>
          <a:off x="4421188" y="1143000"/>
          <a:ext cx="38068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Visio" r:id="rId6" imgW="1732176" imgH="1988404" progId="Visio.Drawing.11">
                  <p:embed/>
                </p:oleObj>
              </mc:Choice>
              <mc:Fallback>
                <p:oleObj name="Visio" r:id="rId6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1143000"/>
                        <a:ext cx="3806825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35433082"/>
              </p:ext>
            </p:extLst>
          </p:nvPr>
        </p:nvGraphicFramePr>
        <p:xfrm>
          <a:off x="762000" y="914400"/>
          <a:ext cx="2819400" cy="500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Visio" r:id="rId8" imgW="1177731" imgH="2088988" progId="Visio.Drawing.11">
                  <p:embed/>
                </p:oleObj>
              </mc:Choice>
              <mc:Fallback>
                <p:oleObj name="Visio" r:id="rId8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2819400" cy="500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50292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F2CB0-6039-3246-A72C-7A0B59B5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Combinational Building Blocks: Multiplexers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327771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connect to output</a:t>
            </a:r>
          </a:p>
          <a:p>
            <a:r>
              <a:rPr lang="en-US" b="1" dirty="0"/>
              <a:t>Select</a:t>
            </a:r>
            <a:r>
              <a:rPr lang="en-US" dirty="0"/>
              <a:t> input is </a:t>
            </a:r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i="1" dirty="0"/>
              <a:t>N</a:t>
            </a:r>
            <a:r>
              <a:rPr lang="en-US" b="1" dirty="0"/>
              <a:t> bits</a:t>
            </a:r>
            <a:r>
              <a:rPr lang="en-US" dirty="0"/>
              <a:t> – control input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                    </a:t>
            </a:r>
            <a:r>
              <a:rPr lang="en-US" sz="2400" b="1" dirty="0">
                <a:solidFill>
                  <a:srgbClr val="0070C0"/>
                </a:solidFill>
              </a:rPr>
              <a:t>2:1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Multiplexer (Mux)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14048"/>
              </p:ext>
            </p:extLst>
          </p:nvPr>
        </p:nvGraphicFramePr>
        <p:xfrm>
          <a:off x="2895600" y="3150263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VISIO" r:id="rId5" imgW="1517400" imgH="1942200" progId="Visio.Drawing.6">
                  <p:embed/>
                </p:oleObj>
              </mc:Choice>
              <mc:Fallback>
                <p:oleObj name="VISIO" r:id="rId5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150263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9F644-8AEF-0C44-85D4-D8016E66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2575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2614" name="Object 6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5466231"/>
              </p:ext>
            </p:extLst>
          </p:nvPr>
        </p:nvGraphicFramePr>
        <p:xfrm>
          <a:off x="1066800" y="1828800"/>
          <a:ext cx="2743200" cy="450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Visio" r:id="rId7" imgW="1774890" imgH="2914858" progId="Visio.Drawing.11">
                  <p:embed/>
                </p:oleObj>
              </mc:Choice>
              <mc:Fallback>
                <p:oleObj name="Visio" r:id="rId7" imgW="1774890" imgH="29148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743200" cy="4504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609600" y="858838"/>
            <a:ext cx="3810000" cy="4953000"/>
          </a:xfrm>
        </p:spPr>
        <p:txBody>
          <a:bodyPr/>
          <a:lstStyle/>
          <a:p>
            <a:r>
              <a:rPr lang="en-US" b="1" dirty="0"/>
              <a:t>Logic gates</a:t>
            </a:r>
          </a:p>
          <a:p>
            <a:pPr lvl="1"/>
            <a:r>
              <a:rPr lang="en-US" sz="2000" dirty="0"/>
              <a:t>Sum-of-products form</a:t>
            </a:r>
          </a:p>
        </p:txBody>
      </p:sp>
      <p:sp>
        <p:nvSpPr>
          <p:cNvPr id="10926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52144" y="838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Tristates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Two </a:t>
            </a:r>
            <a:r>
              <a:rPr lang="en-US" sz="2000" dirty="0" err="1">
                <a:latin typeface="+mj-lt"/>
                <a:cs typeface="Arial" charset="0"/>
              </a:rPr>
              <a:t>tristates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2:1 Multiplexer Implementations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27114"/>
              </p:ext>
            </p:extLst>
          </p:nvPr>
        </p:nvGraphicFramePr>
        <p:xfrm>
          <a:off x="5444642" y="3276600"/>
          <a:ext cx="2022958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Visio" r:id="rId9" imgW="803262" imgH="906503" progId="Visio.Drawing.11">
                  <p:embed/>
                </p:oleObj>
              </mc:Choice>
              <mc:Fallback>
                <p:oleObj name="Visio" r:id="rId9" imgW="803262" imgH="906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4642" y="3276600"/>
                        <a:ext cx="2022958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1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4:1 Multiplexer Implementations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5C842-EB3E-D543-BEB6-34911638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8111"/>
            <a:ext cx="8191146" cy="470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6F0AA-37D1-7D40-9FF6-447D5EEF86A3}"/>
              </a:ext>
            </a:extLst>
          </p:cNvPr>
          <p:cNvSpPr txBox="1"/>
          <p:nvPr/>
        </p:nvSpPr>
        <p:spPr>
          <a:xfrm>
            <a:off x="685800" y="970417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2-Level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FF5D8-EBB4-E448-A18F-60524379DCFF}"/>
              </a:ext>
            </a:extLst>
          </p:cNvPr>
          <p:cNvSpPr txBox="1"/>
          <p:nvPr/>
        </p:nvSpPr>
        <p:spPr>
          <a:xfrm>
            <a:off x="3733800" y="966447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Tristates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3D947-A08B-9147-8CCE-B75C9E9C7B4C}"/>
              </a:ext>
            </a:extLst>
          </p:cNvPr>
          <p:cNvSpPr txBox="1"/>
          <p:nvPr/>
        </p:nvSpPr>
        <p:spPr>
          <a:xfrm>
            <a:off x="6095999" y="2871176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Hierarchical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D3A52-E6DD-3B48-8B65-405657B2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58" y="1088901"/>
            <a:ext cx="1420042" cy="1698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7193E1-A817-314E-9082-E2E46F513E46}"/>
              </a:ext>
            </a:extLst>
          </p:cNvPr>
          <p:cNvSpPr txBox="1"/>
          <p:nvPr/>
        </p:nvSpPr>
        <p:spPr>
          <a:xfrm>
            <a:off x="6627005" y="813965"/>
            <a:ext cx="270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4:1 Mux Symbol</a:t>
            </a:r>
          </a:p>
        </p:txBody>
      </p:sp>
    </p:spTree>
    <p:extLst>
      <p:ext uri="{BB962C8B-B14F-4D97-AF65-F5344CB8AC3E}">
        <p14:creationId xmlns:p14="http://schemas.microsoft.com/office/powerpoint/2010/main" val="5893721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8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Using mux as a </a:t>
            </a:r>
            <a:r>
              <a:rPr lang="en-US" sz="3200" b="1" dirty="0">
                <a:latin typeface="+mj-lt"/>
                <a:cs typeface="Arial" charset="0"/>
              </a:rPr>
              <a:t>lookup table</a:t>
            </a:r>
            <a:endParaRPr lang="en-US" sz="3200" b="1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Multiplexers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96979"/>
              </p:ext>
            </p:extLst>
          </p:nvPr>
        </p:nvGraphicFramePr>
        <p:xfrm>
          <a:off x="2133600" y="1905000"/>
          <a:ext cx="487680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Visio" r:id="rId5" imgW="1601133" imgH="969680" progId="Visio.Drawing.11">
                  <p:embed/>
                </p:oleObj>
              </mc:Choice>
              <mc:Fallback>
                <p:oleObj name="Visio" r:id="rId5" imgW="1601133" imgH="969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1905000"/>
                        <a:ext cx="4876800" cy="30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276600" y="4572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2EC29-D6FC-4642-BB65-2E2951A1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98470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Combinational Building Blocks: Decoders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3516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83359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9" imgW="1766596" imgH="808828" progId="Visio.Drawing.11">
                  <p:embed/>
                </p:oleObj>
              </mc:Choice>
              <mc:Fallback>
                <p:oleObj name="Visio" r:id="rId9" imgW="1766596" imgH="808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>
                <a:latin typeface="+mj-lt"/>
                <a:cs typeface="Arial" charset="0"/>
              </a:rPr>
              <a:t>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minterms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where output is 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</a:t>
            </a:r>
            <a:r>
              <a:rPr lang="en-US" sz="2800" b="1" dirty="0">
                <a:latin typeface="+mj-lt"/>
                <a:cs typeface="Arial" charset="0"/>
              </a:rPr>
              <a:t>products</a:t>
            </a:r>
            <a:r>
              <a:rPr lang="en-US" sz="2800" dirty="0">
                <a:latin typeface="+mj-lt"/>
                <a:cs typeface="Arial" charset="0"/>
              </a:rPr>
              <a:t> 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11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41800" y="55181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77494" y="57912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Short-hand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6426" y="57912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Long-hand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BCCB3-F9B8-4E49-9D48-20A1FD4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7931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9304210"/>
              </p:ext>
            </p:extLst>
          </p:nvPr>
        </p:nvGraphicFramePr>
        <p:xfrm>
          <a:off x="2667000" y="2129771"/>
          <a:ext cx="3522555" cy="419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Visio" r:id="rId6" imgW="1421985" imgH="1693718" progId="Visio.Drawing.11">
                  <p:embed/>
                </p:oleObj>
              </mc:Choice>
              <mc:Fallback>
                <p:oleObj name="Visio" r:id="rId6" imgW="1421985" imgH="16937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29771"/>
                        <a:ext cx="3522555" cy="4194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14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inputs,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 outputs: </a:t>
            </a:r>
            <a:r>
              <a:rPr lang="en-US" sz="3200" dirty="0">
                <a:latin typeface="+mj-lt"/>
                <a:cs typeface="Arial" charset="0"/>
              </a:rPr>
              <a:t>only one output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HIGH</a:t>
            </a:r>
            <a:r>
              <a:rPr lang="en-US" sz="3200" dirty="0">
                <a:latin typeface="+mj-lt"/>
                <a:cs typeface="Arial" charset="0"/>
              </a:rPr>
              <a:t> at once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CE3CF-36FE-F140-88BB-D99A052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42605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9004256"/>
              </p:ext>
            </p:extLst>
          </p:nvPr>
        </p:nvGraphicFramePr>
        <p:xfrm>
          <a:off x="1828800" y="1018974"/>
          <a:ext cx="4724399" cy="50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18974"/>
                        <a:ext cx="4724399" cy="50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E4085-1802-BD4C-A04E-4E7CF2F3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1503493"/>
              </p:ext>
            </p:extLst>
          </p:nvPr>
        </p:nvGraphicFramePr>
        <p:xfrm>
          <a:off x="2133600" y="1905000"/>
          <a:ext cx="4395241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395241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OR the </a:t>
            </a:r>
            <a:r>
              <a:rPr lang="en-US" sz="3200" dirty="0" err="1">
                <a:latin typeface="+mj-lt"/>
                <a:cs typeface="Arial" charset="0"/>
              </a:rPr>
              <a:t>minterms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Decoders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5394D-9EDE-914D-9935-7E33FD0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5341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Timing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5033536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029795"/>
              </p:ext>
            </p:extLst>
          </p:nvPr>
        </p:nvGraphicFramePr>
        <p:xfrm>
          <a:off x="2895600" y="2743200"/>
          <a:ext cx="3657600" cy="337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657600" cy="3379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Delay: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time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694A5-3AB1-F84F-A6CE-E38F268B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4415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9399849"/>
              </p:ext>
            </p:extLst>
          </p:nvPr>
        </p:nvGraphicFramePr>
        <p:xfrm>
          <a:off x="3200400" y="2961129"/>
          <a:ext cx="3810000" cy="351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61129"/>
                        <a:ext cx="3810000" cy="3515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max</a:t>
            </a:r>
            <a:r>
              <a:rPr lang="en-US" sz="3200" dirty="0">
                <a:latin typeface="+mj-lt"/>
                <a:cs typeface="Arial" charset="0"/>
              </a:rPr>
              <a:t>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Contamination delay: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min</a:t>
            </a:r>
            <a:r>
              <a:rPr lang="en-US" sz="3200" dirty="0">
                <a:latin typeface="+mj-lt"/>
                <a:cs typeface="Arial" charset="0"/>
              </a:rPr>
              <a:t>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05CC7-0F13-5C4A-AB24-C6A9174F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914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Reasons why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pd</a:t>
            </a:r>
            <a:r>
              <a:rPr lang="en-US" sz="3200" b="1" dirty="0">
                <a:latin typeface="+mj-lt"/>
                <a:cs typeface="Arial" charset="0"/>
              </a:rPr>
              <a:t> and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cd</a:t>
            </a:r>
            <a:r>
              <a:rPr lang="en-US" sz="3200" b="1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9C295-4CE5-2446-A0AB-4404A22D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470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8356298"/>
              </p:ext>
            </p:extLst>
          </p:nvPr>
        </p:nvGraphicFramePr>
        <p:xfrm>
          <a:off x="1828800" y="1085427"/>
          <a:ext cx="5791200" cy="341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85427"/>
                        <a:ext cx="5791200" cy="3410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9906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2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pd</a:t>
            </a:r>
            <a:r>
              <a:rPr lang="en-US" sz="2400" baseline="-25000" dirty="0">
                <a:latin typeface="+mj-lt"/>
                <a:cs typeface="Arial" charset="0"/>
              </a:rPr>
              <a:t>_AND</a:t>
            </a:r>
            <a:r>
              <a:rPr lang="en-US" sz="2400" dirty="0">
                <a:latin typeface="+mj-lt"/>
                <a:cs typeface="Arial" charset="0"/>
              </a:rPr>
              <a:t> +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baseline="-25000" dirty="0" err="1">
                <a:latin typeface="+mj-lt"/>
                <a:cs typeface="Arial" charset="0"/>
              </a:rPr>
              <a:t>_OR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(max delay)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Short Path: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baseline="-25000" dirty="0" err="1">
                <a:latin typeface="+mj-lt"/>
                <a:cs typeface="Arial" charset="0"/>
              </a:rPr>
              <a:t>_AND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           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(min delay)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Critical (Long) &amp; Short Paths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50903-F4E4-4740-A0BB-FC21E51A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36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512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When a single input change causes an output to change multiple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EA2F3-26B0-AF4A-804A-C06F56F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3849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7057017"/>
              </p:ext>
            </p:extLst>
          </p:nvPr>
        </p:nvGraphicFramePr>
        <p:xfrm>
          <a:off x="762000" y="1905001"/>
          <a:ext cx="4430711" cy="425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1"/>
                        <a:ext cx="4430711" cy="4253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0E267-A03E-8943-B74D-EBFCE5B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40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)●(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ANDing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maxterms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where output is </a:t>
            </a:r>
            <a:r>
              <a:rPr lang="en-US" sz="2800" b="1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</a:t>
            </a:r>
            <a:r>
              <a:rPr lang="en-US" sz="2800" b="1" dirty="0">
                <a:latin typeface="+mj-lt"/>
                <a:cs typeface="Arial" charset="0"/>
              </a:rPr>
              <a:t>sums</a:t>
            </a:r>
            <a:r>
              <a:rPr lang="en-US" sz="2800" dirty="0">
                <a:latin typeface="+mj-lt"/>
                <a:cs typeface="Arial" charset="0"/>
              </a:rPr>
              <a:t>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70250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8" imgW="1795210" imgH="844573" progId="Visio.Drawing.11">
                  <p:embed/>
                </p:oleObj>
              </mc:Choice>
              <mc:Fallback>
                <p:oleObj name="Visio" r:id="rId8" imgW="1795210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45858" y="5524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7912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Short-hand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4026" y="57912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Long-hand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8BE23-7EB4-DC47-904B-748C1938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48390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0420405"/>
              </p:ext>
            </p:extLst>
          </p:nvPr>
        </p:nvGraphicFramePr>
        <p:xfrm>
          <a:off x="2266950" y="990600"/>
          <a:ext cx="4743450" cy="496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990600"/>
                        <a:ext cx="4743450" cy="496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9BEEC-59E2-0645-B37A-411F8878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3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5" name="Object 9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8756204"/>
              </p:ext>
            </p:extLst>
          </p:nvPr>
        </p:nvGraphicFramePr>
        <p:xfrm>
          <a:off x="1915735" y="3733800"/>
          <a:ext cx="532326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VISIO" r:id="rId7" imgW="2286000" imgH="1015200" progId="Visio.Drawing.6">
                  <p:embed/>
                </p:oleObj>
              </mc:Choice>
              <mc:Fallback>
                <p:oleObj name="VISIO" r:id="rId7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35" y="3733800"/>
                        <a:ext cx="532326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42392562"/>
              </p:ext>
            </p:extLst>
          </p:nvPr>
        </p:nvGraphicFramePr>
        <p:xfrm>
          <a:off x="2438400" y="962320"/>
          <a:ext cx="3581400" cy="26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VISIO" r:id="rId9" imgW="1746000" imgH="1314360" progId="Visio.Drawing.6">
                  <p:embed/>
                </p:oleObj>
              </mc:Choice>
              <mc:Fallback>
                <p:oleObj name="VISIO" r:id="rId9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62320"/>
                        <a:ext cx="3581400" cy="269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Fixing the Glitch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33035-3064-C84D-8EC0-612A449F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9607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Because of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synchronous design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conventions (see Chapter 3), </a:t>
            </a:r>
            <a:r>
              <a:rPr lang="en-US" sz="3200" dirty="0">
                <a:cs typeface="Arial" charset="0"/>
              </a:rPr>
              <a:t>glitches don’t cause problems.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It’s important to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recognize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a glitch: in simulations or on oscilloscope.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We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can’t get rid of all glitches</a:t>
            </a:r>
            <a:r>
              <a:rPr lang="en-US" sz="3200" dirty="0">
                <a:latin typeface="+mj-lt"/>
                <a:cs typeface="Arial" charset="0"/>
              </a:rPr>
              <a:t> – simultaneous transitions on multiple inputs can also cause glitches.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Why Understand Glitches?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E2D32-22E6-EB42-ACE1-7C4224D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933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45F26-DAF5-DC49-B18F-4CD1469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 = 0) </a:t>
            </a:r>
          </a:p>
          <a:p>
            <a:pPr lvl="2"/>
            <a:r>
              <a:rPr lang="en-US" dirty="0"/>
              <a:t>If it’s not clean (C = 0) or</a:t>
            </a:r>
          </a:p>
          <a:p>
            <a:pPr lvl="2"/>
            <a:r>
              <a:rPr lang="en-US" dirty="0"/>
              <a:t>If they only serve meatloaf (M = 1)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4419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5181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5486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7234"/>
              </p:ext>
            </p:extLst>
          </p:nvPr>
        </p:nvGraphicFramePr>
        <p:xfrm>
          <a:off x="4064793" y="3581400"/>
          <a:ext cx="2470311" cy="242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5" imgW="709541" imgH="695360" progId="Visio.Drawing.11">
                  <p:embed/>
                </p:oleObj>
              </mc:Choice>
              <mc:Fallback>
                <p:oleObj name="Visio" r:id="rId5" imgW="709541" imgH="6953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793" y="3581400"/>
                        <a:ext cx="2470311" cy="242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867400" y="4343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4724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1" y="5105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1" y="5486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E66BF-8B29-6A4E-94EB-C34A25B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66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8771093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7" imgW="1288039" imgH="757289" progId="Visio.Drawing.11">
                  <p:embed/>
                </p:oleObj>
              </mc:Choice>
              <mc:Fallback>
                <p:oleObj name="Visio" r:id="rId7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93573426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9" imgW="1280575" imgH="752302" progId="Visio.Drawing.11">
                  <p:embed/>
                </p:oleObj>
              </mc:Choice>
              <mc:Fallback>
                <p:oleObj name="Visio" r:id="rId9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8276D-9A37-C541-BF2B-A175D91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20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3172775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13" imgW="1288039" imgH="757289" progId="Visio.Drawing.11">
                  <p:embed/>
                </p:oleObj>
              </mc:Choice>
              <mc:Fallback>
                <p:oleObj name="Visio" r:id="rId13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71681807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15" imgW="1280575" imgH="752302" progId="Visio.Drawing.11">
                  <p:embed/>
                </p:oleObj>
              </mc:Choice>
              <mc:Fallback>
                <p:oleObj name="Visio" r:id="rId15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367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783353" y="4648200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372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DC6F8-264C-DC49-BD99-8B19C0A9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1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1: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We will go to the Park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is the output) if it’s not Raining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 and we have Sandwiches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90800" y="2133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81699" y="3469200"/>
            <a:ext cx="251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07FD0-25C9-9C47-B8B2-8EAE3BFD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8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2: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will be considered a Winner (</a:t>
            </a:r>
            <a:r>
              <a:rPr lang="en-US" sz="2800" b="1" dirty="0">
                <a:cs typeface="Times New Roman" panose="02020603050405020304" pitchFamily="18" charset="0"/>
              </a:rPr>
              <a:t>W</a:t>
            </a:r>
            <a:r>
              <a:rPr lang="en-US" sz="2800" dirty="0">
                <a:cs typeface="Times New Roman" panose="02020603050405020304" pitchFamily="18" charset="0"/>
              </a:rPr>
              <a:t> is the output) if we send you a Million dollars (</a:t>
            </a:r>
            <a:r>
              <a:rPr lang="en-US" sz="2800" b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or a small Notepad (</a:t>
            </a:r>
            <a:r>
              <a:rPr lang="en-US" sz="2800" b="1" dirty="0">
                <a:cs typeface="Times New Roman" panose="02020603050405020304" pitchFamily="18" charset="0"/>
              </a:rPr>
              <a:t>N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0099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6195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5814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EFB29-EF57-364E-B056-DC163A5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3: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96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Eat delicious food (</a:t>
            </a:r>
            <a:r>
              <a:rPr lang="en-US" sz="2800" b="1" i="1" dirty="0">
                <a:cs typeface="Times New Roman" panose="02020603050405020304" pitchFamily="18" charset="0"/>
              </a:rPr>
              <a:t>E</a:t>
            </a:r>
            <a:r>
              <a:rPr lang="en-US" sz="2800" dirty="0">
                <a:cs typeface="Times New Roman" panose="02020603050405020304" pitchFamily="18" charset="0"/>
              </a:rPr>
              <a:t> is the output) if you Make it yourself (</a:t>
            </a:r>
            <a:r>
              <a:rPr lang="en-US" sz="2800" b="1" i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or you have a personal Chef (</a:t>
            </a:r>
            <a:r>
              <a:rPr lang="en-US" sz="2800" b="1" i="1" dirty="0">
                <a:cs typeface="Times New Roman" panose="02020603050405020304" pitchFamily="18" charset="0"/>
              </a:rPr>
              <a:t>C</a:t>
            </a:r>
            <a:r>
              <a:rPr lang="en-US" sz="2800" dirty="0">
                <a:cs typeface="Times New Roman" panose="02020603050405020304" pitchFamily="18" charset="0"/>
              </a:rPr>
              <a:t>) and she/he is talented (</a:t>
            </a:r>
            <a:r>
              <a:rPr lang="en-US" sz="2800" b="1" i="1" dirty="0">
                <a:cs typeface="Times New Roman" panose="02020603050405020304" pitchFamily="18" charset="0"/>
              </a:rPr>
              <a:t>T</a:t>
            </a:r>
            <a:r>
              <a:rPr lang="en-US" sz="2800" dirty="0">
                <a:cs typeface="Times New Roman" panose="02020603050405020304" pitchFamily="18" charset="0"/>
              </a:rPr>
              <a:t>) but not </a:t>
            </a:r>
            <a:r>
              <a:rPr lang="en-US" sz="2800" dirty="0" err="1">
                <a:cs typeface="Times New Roman" panose="02020603050405020304" pitchFamily="18" charset="0"/>
              </a:rPr>
              <a:t>eXpensive</a:t>
            </a:r>
            <a:r>
              <a:rPr lang="en-US" sz="2800" dirty="0"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cs typeface="Times New Roman" panose="02020603050405020304" pitchFamily="18" charset="0"/>
              </a:rPr>
              <a:t>X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924399" y="25506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276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8862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CTX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942599" y="39912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38862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62574-E955-4C47-8470-67B5E62E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 ::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Combinational Circuits</a:t>
            </a:r>
          </a:p>
          <a:p>
            <a:r>
              <a:rPr lang="en-US" b="1" dirty="0"/>
              <a:t>Boolean Equations</a:t>
            </a:r>
          </a:p>
          <a:p>
            <a:r>
              <a:rPr lang="en-US" b="1" dirty="0"/>
              <a:t>Boolean Algebra</a:t>
            </a:r>
          </a:p>
          <a:p>
            <a:r>
              <a:rPr lang="en-US" b="1" dirty="0"/>
              <a:t>From Logic to Gates</a:t>
            </a:r>
          </a:p>
          <a:p>
            <a:r>
              <a:rPr lang="en-US" b="1" dirty="0"/>
              <a:t>X’s and Z’s, Oh My</a:t>
            </a:r>
          </a:p>
          <a:p>
            <a:r>
              <a:rPr lang="en-US" b="1" dirty="0"/>
              <a:t>Karnaugh Maps</a:t>
            </a:r>
          </a:p>
          <a:p>
            <a:r>
              <a:rPr lang="en-US" b="1" dirty="0"/>
              <a:t>Combinational Building Blocks</a:t>
            </a:r>
          </a:p>
          <a:p>
            <a:r>
              <a:rPr lang="en-US" b="1" dirty="0"/>
              <a:t>Timing</a:t>
            </a:r>
            <a:endParaRPr lang="en-US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066800"/>
            <a:ext cx="1732109" cy="472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DE091-BCAE-7A48-B001-49109D75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4: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Enter the building if you have a Hat and Shoes on or if you have a Hat on.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E0008-93F2-E146-8BFC-AB9E14A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5: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Enter the building if you have a Hat and Shoes on or if you have a Hat and no Shoes on.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63399" y="34578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F2D4A-CE9C-F34A-807F-1B9BBC6C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26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Axioms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922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Axioms and theorems to </a:t>
            </a:r>
            <a:r>
              <a:rPr lang="en-US" b="1" dirty="0"/>
              <a:t>simplify</a:t>
            </a:r>
            <a:r>
              <a:rPr lang="en-US" dirty="0"/>
              <a:t> Boolean equations</a:t>
            </a:r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b="1" dirty="0"/>
              <a:t>Duality</a:t>
            </a:r>
            <a:r>
              <a:rPr lang="en-US" dirty="0"/>
              <a:t> in axioms and theorems:</a:t>
            </a:r>
          </a:p>
          <a:p>
            <a:pPr lvl="1"/>
            <a:r>
              <a:rPr lang="en-US" sz="3200" dirty="0"/>
              <a:t>ANDs and ORs, 0’s and 1’s interchanged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7C253-F75A-7140-80C0-70DDAF9B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313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9985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1BA49-4606-0E46-994D-2CA60231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14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62476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1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+ 0</a:t>
                      </a:r>
                      <a:r>
                        <a:rPr lang="en-US" sz="24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+ 0</a:t>
                      </a:r>
                      <a:r>
                        <a:rPr lang="en-US" sz="2400" dirty="0"/>
                        <a:t> = 0 + 1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E160B-E05E-1944-8432-3C0BA27B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210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Theorems of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One Variable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7864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9648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EB7CD-01E2-EE4E-873E-B8187A1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572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35669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CF701-0429-E741-B549-066700C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164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6969549"/>
              </p:ext>
            </p:extLst>
          </p:nvPr>
        </p:nvGraphicFramePr>
        <p:xfrm>
          <a:off x="2590800" y="2743200"/>
          <a:ext cx="389002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3890023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Identity Theorem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83232-CA7D-DF45-B98A-812D39FC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2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Circuits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4775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4092047"/>
              </p:ext>
            </p:extLst>
          </p:nvPr>
        </p:nvGraphicFramePr>
        <p:xfrm>
          <a:off x="3200400" y="2735070"/>
          <a:ext cx="4222745" cy="290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35070"/>
                        <a:ext cx="4222745" cy="290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Null Element Theorem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D8A62-A12C-F740-A6A2-1A7CACC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34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8475101"/>
              </p:ext>
            </p:extLst>
          </p:nvPr>
        </p:nvGraphicFramePr>
        <p:xfrm>
          <a:off x="3124200" y="2685942"/>
          <a:ext cx="4294188" cy="295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85942"/>
                        <a:ext cx="4294188" cy="295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5D1E1-E289-084C-9976-077EC3C6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7268360"/>
              </p:ext>
            </p:extLst>
          </p:nvPr>
        </p:nvGraphicFramePr>
        <p:xfrm>
          <a:off x="2590800" y="3048000"/>
          <a:ext cx="479261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479261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3716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3716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Involution Theorem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3C034-DE14-4749-8FF0-E718275C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07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4260426"/>
              </p:ext>
            </p:extLst>
          </p:nvPr>
        </p:nvGraphicFramePr>
        <p:xfrm>
          <a:off x="2895600" y="2667000"/>
          <a:ext cx="4625372" cy="300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4625372" cy="300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Complement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2514600"/>
            <a:ext cx="52578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E95C2-5996-3447-8FD7-5A4EDBD5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6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Basic Boolean Theorems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51443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24238-777C-B646-BF21-F611842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8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Theorems of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Several Variables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7447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78604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Warning: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	OR (+) distributes over AND (•)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35451" y="2584502"/>
            <a:ext cx="2985025" cy="491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D031B-8898-8243-B43B-9824A96B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9939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Prove	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1: </a:t>
            </a:r>
            <a:r>
              <a:rPr lang="en-US" sz="3200" dirty="0"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2: </a:t>
            </a:r>
            <a:r>
              <a:rPr lang="en-US" sz="3200" dirty="0">
                <a:cs typeface="Arial" charset="0"/>
              </a:rPr>
              <a:t>Use other theorems and axioms to simplify the equation</a:t>
            </a:r>
            <a:endParaRPr lang="en-US" sz="32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cs typeface="Arial" charset="0"/>
              </a:rPr>
              <a:t>Make one side of the equation look like the other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B7F1A-7359-4C43-8E3F-0AF30BA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727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Proof by Perfect Induction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Also called: </a:t>
            </a:r>
            <a:r>
              <a:rPr lang="en-US" sz="3200" b="1" dirty="0">
                <a:latin typeface="+mj-lt"/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the two expressions produce the same value for every possible input combination, the expressions are equal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FB2A7-A697-B34A-89D9-ADA104E7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46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Using other theorems and axioms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22332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E44CE-0F0C-6F45-B465-40177CB9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40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4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1443185"/>
              </p:ext>
            </p:extLst>
          </p:nvPr>
        </p:nvGraphicFramePr>
        <p:xfrm>
          <a:off x="1905000" y="4114800"/>
          <a:ext cx="57258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5725824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/>
              <a:t>A logic circuit is composed of:</a:t>
            </a:r>
          </a:p>
          <a:p>
            <a:pPr>
              <a:spcBef>
                <a:spcPts val="0"/>
              </a:spcBef>
            </a:pPr>
            <a:r>
              <a:rPr lang="en-US" dirty="0"/>
              <a:t>Inputs</a:t>
            </a:r>
          </a:p>
          <a:p>
            <a:pPr>
              <a:spcBef>
                <a:spcPts val="0"/>
              </a:spcBef>
            </a:pPr>
            <a:r>
              <a:rPr lang="en-US" dirty="0"/>
              <a:t>Outputs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specification</a:t>
            </a:r>
          </a:p>
          <a:p>
            <a:pPr>
              <a:spcBef>
                <a:spcPts val="0"/>
              </a:spcBef>
            </a:pPr>
            <a:r>
              <a:rPr lang="en-US" dirty="0"/>
              <a:t>Timing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95081-FB6E-234E-93C8-F3470A92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14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	0</a:t>
            </a:r>
          </a:p>
          <a:p>
            <a:r>
              <a:rPr lang="en-US" sz="2400" dirty="0"/>
              <a:t>1         	0</a:t>
            </a:r>
          </a:p>
          <a:p>
            <a:r>
              <a:rPr lang="en-US" sz="2400" dirty="0"/>
              <a:t>1         	1</a:t>
            </a:r>
          </a:p>
          <a:p>
            <a:r>
              <a:rPr lang="en-US" sz="2400" dirty="0"/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3006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(B+C)      B(B+C)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4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4800" y="5105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6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76800" y="50292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501CF-C730-B747-9116-7C18ADE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Prove true using other axioms and theorems.</a:t>
            </a:r>
          </a:p>
          <a:p>
            <a:r>
              <a:rPr lang="en-US" sz="2800" dirty="0">
                <a:latin typeface="+mj-lt"/>
                <a:cs typeface="Arial" charset="0"/>
              </a:rPr>
              <a:t>B•(B+C)	= B•B + B•C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 + B•C		T3: Idempotency</a:t>
            </a: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cs typeface="Arial" charset="0"/>
              </a:rPr>
              <a:t>B•1</a:t>
            </a:r>
            <a:r>
              <a:rPr lang="en-US" sz="2800" dirty="0">
                <a:cs typeface="Arial" charset="0"/>
              </a:rPr>
              <a:t> + B•C 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B•(1 + C)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  <a:r>
              <a:rPr lang="en-US" sz="2800" dirty="0">
                <a:latin typeface="+mj-lt"/>
                <a:cs typeface="Arial" charset="0"/>
              </a:rPr>
              <a:t>)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			T1: Identity</a:t>
            </a:r>
          </a:p>
          <a:p>
            <a:pPr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1921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3CCD-80FB-9847-A740-63CD28B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24B76-429D-4705-AB3D-8818056AAF0E}"/>
              </a:ext>
            </a:extLst>
          </p:cNvPr>
          <p:cNvSpPr/>
          <p:nvPr/>
        </p:nvSpPr>
        <p:spPr>
          <a:xfrm>
            <a:off x="457199" y="3429000"/>
            <a:ext cx="8077201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4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T10: Combining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B•C + B•C	= B•(C+C)     T8: </a:t>
            </a:r>
            <a:r>
              <a:rPr lang="en-US" sz="3200" dirty="0" err="1">
                <a:latin typeface="+mj-lt"/>
                <a:cs typeface="Arial" charset="0"/>
              </a:rPr>
              <a:t>Distributivity</a:t>
            </a: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B•(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 	   T5’: Complements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		   T1: Identity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33756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40" y="333756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30649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41029E-9FEF-B643-9862-13FA332EF314}"/>
              </a:ext>
            </a:extLst>
          </p:cNvPr>
          <p:cNvCxnSpPr/>
          <p:nvPr/>
        </p:nvCxnSpPr>
        <p:spPr>
          <a:xfrm>
            <a:off x="4114800" y="1981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43829-2539-D94F-B16B-D583531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CB019-B18B-4F58-B452-1E5BFC7958D4}"/>
              </a:ext>
            </a:extLst>
          </p:cNvPr>
          <p:cNvSpPr/>
          <p:nvPr/>
        </p:nvSpPr>
        <p:spPr>
          <a:xfrm>
            <a:off x="838199" y="3276600"/>
            <a:ext cx="8077201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2893665"/>
            <a:ext cx="6900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Dual: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78401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B•C•</a:t>
                      </a:r>
                      <a:r>
                        <a:rPr lang="en-US" sz="2400" baseline="0" dirty="0"/>
                        <a:t>D… = B+C+D…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B+C+D…= B</a:t>
                      </a:r>
                      <a:r>
                        <a:rPr lang="en-US" sz="2400" dirty="0"/>
                        <a:t>•C•D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 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0" y="20320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55000" y="2042160"/>
            <a:ext cx="95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6260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056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679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896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692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315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5AC86-B12D-3347-B5CF-788A6BCA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58982-1B4F-4B00-94FA-4F72A18D1A51}"/>
              </a:ext>
            </a:extLst>
          </p:cNvPr>
          <p:cNvSpPr/>
          <p:nvPr/>
        </p:nvSpPr>
        <p:spPr>
          <a:xfrm>
            <a:off x="838199" y="4038600"/>
            <a:ext cx="8077201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4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1108"/>
              </p:ext>
            </p:extLst>
          </p:nvPr>
        </p:nvGraphicFramePr>
        <p:xfrm>
          <a:off x="228600" y="1295402"/>
          <a:ext cx="8686800" cy="388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B•C•</a:t>
                      </a:r>
                      <a:r>
                        <a:rPr lang="en-US" sz="2000" baseline="0" dirty="0"/>
                        <a:t>D… = B+C+D…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B+C+D…= B</a:t>
                      </a:r>
                      <a:r>
                        <a:rPr lang="en-US" sz="2000" dirty="0"/>
                        <a:t>•C•D</a:t>
                      </a:r>
                      <a:r>
                        <a:rPr lang="en-US" sz="2000" baseline="0" dirty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 Morgan’s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C89E8B-12F1-364F-A70F-21EA2697CEB8}"/>
              </a:ext>
            </a:extLst>
          </p:cNvPr>
          <p:cNvCxnSpPr>
            <a:cxnSpLocks/>
          </p:cNvCxnSpPr>
          <p:nvPr/>
        </p:nvCxnSpPr>
        <p:spPr>
          <a:xfrm>
            <a:off x="990600" y="48006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2AE77F-25B3-7C47-9746-0F5E0D7D6348}"/>
              </a:ext>
            </a:extLst>
          </p:cNvPr>
          <p:cNvCxnSpPr>
            <a:cxnSpLocks/>
          </p:cNvCxnSpPr>
          <p:nvPr/>
        </p:nvCxnSpPr>
        <p:spPr>
          <a:xfrm>
            <a:off x="4155000" y="4810760"/>
            <a:ext cx="871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1A1DB2-1FBB-784D-95DA-2B8002F132AB}"/>
              </a:ext>
            </a:extLst>
          </p:cNvPr>
          <p:cNvCxnSpPr/>
          <p:nvPr/>
        </p:nvCxnSpPr>
        <p:spPr>
          <a:xfrm>
            <a:off x="211425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AF2C42-DEE7-AB45-A851-A47980189F2A}"/>
              </a:ext>
            </a:extLst>
          </p:cNvPr>
          <p:cNvCxnSpPr/>
          <p:nvPr/>
        </p:nvCxnSpPr>
        <p:spPr>
          <a:xfrm>
            <a:off x="235236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208A2B-C931-0C4F-8CD4-1404F7014796}"/>
              </a:ext>
            </a:extLst>
          </p:cNvPr>
          <p:cNvCxnSpPr/>
          <p:nvPr/>
        </p:nvCxnSpPr>
        <p:spPr>
          <a:xfrm>
            <a:off x="259080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881BF8-CDE2-A94A-B65F-A6EFD1AFCB5F}"/>
              </a:ext>
            </a:extLst>
          </p:cNvPr>
          <p:cNvCxnSpPr/>
          <p:nvPr/>
        </p:nvCxnSpPr>
        <p:spPr>
          <a:xfrm>
            <a:off x="516225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2733F8-D310-E84C-9552-740CD6CF6137}"/>
              </a:ext>
            </a:extLst>
          </p:cNvPr>
          <p:cNvCxnSpPr/>
          <p:nvPr/>
        </p:nvCxnSpPr>
        <p:spPr>
          <a:xfrm>
            <a:off x="545562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70618E-DED9-6143-9419-41D52CBEC8A7}"/>
              </a:ext>
            </a:extLst>
          </p:cNvPr>
          <p:cNvCxnSpPr/>
          <p:nvPr/>
        </p:nvCxnSpPr>
        <p:spPr>
          <a:xfrm>
            <a:off x="571500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3DED0-CA03-0F4C-A3D4-85334C9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123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8267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an Equation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498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Simplifying may mean minimal sum of products form:</a:t>
            </a:r>
          </a:p>
          <a:p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SOP form that has the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fewest number of implicants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, where each implicant has the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800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/>
              <a:t>Implicant: </a:t>
            </a:r>
            <a:r>
              <a:rPr lang="en-US" sz="2400" dirty="0"/>
              <a:t>product of literals</a:t>
            </a:r>
          </a:p>
          <a:p>
            <a:pPr lvl="1">
              <a:spcBef>
                <a:spcPct val="20000"/>
              </a:spcBef>
            </a:pPr>
            <a:r>
              <a:rPr lang="en-US" sz="2400" b="1" i="1" dirty="0">
                <a:solidFill>
                  <a:schemeClr val="accent1"/>
                </a:solidFill>
              </a:rPr>
              <a:t>	ABC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BC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/>
              <a:t>Literal: </a:t>
            </a:r>
            <a:r>
              <a:rPr lang="en-US" sz="2400" dirty="0"/>
              <a:t>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	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5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Simplifying could also mean fewest number of gates, lowest cost, lowest power, etc.  For example, Y = A </a:t>
            </a:r>
            <a:r>
              <a:rPr lang="en-US" sz="2400" dirty="0" err="1"/>
              <a:t>xor</a:t>
            </a:r>
            <a:r>
              <a:rPr lang="en-US" sz="2400" dirty="0"/>
              <a:t> B is likely simpler than minimal Sum of Products Y = AB + AB. These depend on details of the technology.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590800" y="39624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81200" y="39624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71800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8876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76600" y="3953656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A3AF8336-AE27-0D4E-99DC-3DAE592F1E1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19600" y="5029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68E25FD-255F-0F4C-8E35-5C58BC28F85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937760" y="5029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7324A-BB14-F342-9799-69E48A2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37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    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Y = B		T10: Combining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or</a:t>
            </a:r>
          </a:p>
          <a:p>
            <a:pPr>
              <a:buFontTx/>
              <a:buNone/>
            </a:pPr>
            <a:r>
              <a:rPr lang="en-US" dirty="0"/>
              <a:t>    Y =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)	T8: Distributivity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(1)		T5’: Complements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		T1: Identity</a:t>
            </a:r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76600" y="395444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622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15000" y="15240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4000" y="1828800"/>
            <a:ext cx="381000" cy="3048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19600" y="1283472"/>
            <a:ext cx="4496854" cy="850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9A3DA-5A53-0A42-B7E5-E928F27F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9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ABC + ABC + ABC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dirty="0"/>
              <a:t>= ABC + </a:t>
            </a:r>
            <a:r>
              <a:rPr lang="en-US" b="1" dirty="0">
                <a:solidFill>
                  <a:srgbClr val="FF0000"/>
                </a:solidFill>
              </a:rPr>
              <a:t>ABC + ABC</a:t>
            </a:r>
            <a:r>
              <a:rPr lang="en-US" dirty="0"/>
              <a:t> + ABC</a:t>
            </a:r>
            <a:r>
              <a:rPr lang="en-US" sz="2800" dirty="0"/>
              <a:t>       T3’:  Idempotency</a:t>
            </a:r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(ABC+ABC)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(ABC+ABC)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dirty="0"/>
              <a:t>T7’:  Associativity</a:t>
            </a:r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r>
              <a:rPr lang="en-US" dirty="0"/>
              <a:t>                 + </a:t>
            </a:r>
            <a:r>
              <a:rPr lang="en-US" b="1" dirty="0">
                <a:solidFill>
                  <a:srgbClr val="0070C0"/>
                </a:solidFill>
              </a:rPr>
              <a:t>BC</a:t>
            </a:r>
            <a:r>
              <a:rPr lang="en-US" sz="2800" dirty="0"/>
              <a:t>		      T10: Combining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BCC9E-8C75-2240-84DF-3A3F4FA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8CE9168-C89A-3948-AF1E-7B604DB51091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1336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2E4F7C24-9EF6-5846-9798-25D3FACB9DE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114800" y="1603202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0E76694F-7D7D-9C41-827A-0BF89A7FB88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133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AD8DEC4A-B1D0-B94F-B24A-6630131FE8D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D02EB5A3-15C6-3047-96C1-8009A0CA47B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7432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F89903AC-D1B2-144D-A4D2-8150380826F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181600" y="2743200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26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" y="10668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>
                <a:solidFill>
                  <a:schemeClr val="bg1"/>
                </a:solidFill>
              </a:rPr>
              <a:t>Extra Examples</a:t>
            </a:r>
            <a:endParaRPr lang="en-US" sz="7200" dirty="0">
              <a:solidFill>
                <a:schemeClr val="bg1"/>
              </a:solidFill>
            </a:endParaRPr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3205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41" name="Object 5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260488"/>
              </p:ext>
            </p:extLst>
          </p:nvPr>
        </p:nvGraphicFramePr>
        <p:xfrm>
          <a:off x="3854931" y="1981201"/>
          <a:ext cx="4984269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931" y="1981201"/>
                        <a:ext cx="4984269" cy="212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143000"/>
            <a:ext cx="7620000" cy="4953000"/>
          </a:xfrm>
        </p:spPr>
        <p:txBody>
          <a:bodyPr/>
          <a:lstStyle/>
          <a:p>
            <a:r>
              <a:rPr lang="en-US" b="1" dirty="0"/>
              <a:t>Nodes</a:t>
            </a:r>
          </a:p>
          <a:p>
            <a:pPr lvl="1"/>
            <a:r>
              <a:rPr lang="en-US" dirty="0"/>
              <a:t>Inputs: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Outputs: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en-US" dirty="0"/>
              <a:t>Internal: n1</a:t>
            </a:r>
          </a:p>
          <a:p>
            <a:r>
              <a:rPr lang="en-US" b="1" dirty="0"/>
              <a:t>Circuit elements</a:t>
            </a:r>
          </a:p>
          <a:p>
            <a:pPr lvl="1"/>
            <a:r>
              <a:rPr lang="en-US" dirty="0"/>
              <a:t>E1, E2, E3</a:t>
            </a:r>
          </a:p>
          <a:p>
            <a:pPr lvl="1"/>
            <a:r>
              <a:rPr lang="en-US" dirty="0"/>
              <a:t>Each a circuit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F6938-714F-D746-9E5B-8ED8B9D4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2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63624-E315-6649-BF10-964572B4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1823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Proving the “Simplification” Theorem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52600" y="1670900"/>
            <a:ext cx="248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3400" y="2256362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2740" y="2260591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7681" y="2620434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“Simplification” theorem</a:t>
            </a:r>
          </a:p>
          <a:p>
            <a:r>
              <a:rPr lang="en-US" sz="3200" dirty="0">
                <a:latin typeface="+mj-lt"/>
                <a:cs typeface="Arial" charset="0"/>
              </a:rPr>
              <a:t>     A + AP = A + P</a:t>
            </a:r>
          </a:p>
          <a:p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Method 1: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A + AP 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AP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AP       	</a:t>
            </a:r>
            <a:r>
              <a:rPr lang="en-US" sz="2200" b="1" dirty="0">
                <a:latin typeface="+mj-lt"/>
                <a:cs typeface="Arial" charset="0"/>
              </a:rPr>
              <a:t>T9’ Covering</a:t>
            </a: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(AP + AP)       	</a:t>
            </a:r>
            <a:r>
              <a:rPr lang="en-US" sz="2200" b="1" dirty="0">
                <a:latin typeface="+mj-lt"/>
                <a:cs typeface="Arial" charset="0"/>
              </a:rPr>
              <a:t>T7   Associativity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   		</a:t>
            </a:r>
            <a:r>
              <a:rPr lang="en-US" sz="2200" b="1" dirty="0">
                <a:latin typeface="+mj-lt"/>
                <a:cs typeface="Arial" charset="0"/>
              </a:rPr>
              <a:t>T10 Combining</a:t>
            </a:r>
          </a:p>
          <a:p>
            <a:pPr>
              <a:spcBef>
                <a:spcPct val="20000"/>
              </a:spcBef>
            </a:pP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3200" dirty="0">
                <a:solidFill>
                  <a:srgbClr val="0070C0"/>
                </a:solidFill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cs typeface="Arial" charset="0"/>
              </a:rPr>
              <a:t>Method 2: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A + AP 	= (A + A)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	</a:t>
            </a:r>
            <a:r>
              <a:rPr lang="en-US" sz="2200" b="1" dirty="0">
                <a:cs typeface="Arial" charset="0"/>
              </a:rPr>
              <a:t>T8’ </a:t>
            </a:r>
            <a:r>
              <a:rPr lang="en-US" sz="2200" b="1" dirty="0" err="1">
                <a:cs typeface="Arial" charset="0"/>
              </a:rPr>
              <a:t>Distributivity</a:t>
            </a:r>
            <a:endParaRPr lang="en-US" sz="2200" b="1" dirty="0"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1•   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	</a:t>
            </a:r>
            <a:r>
              <a:rPr lang="en-US" sz="2200" b="1" dirty="0">
                <a:cs typeface="Arial" charset="0"/>
              </a:rPr>
              <a:t>T5’ Complements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              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P     	</a:t>
            </a:r>
            <a:r>
              <a:rPr lang="en-US" sz="2200" b="1" dirty="0">
                <a:cs typeface="Arial" charset="0"/>
              </a:rPr>
              <a:t>T1 Identity</a:t>
            </a:r>
          </a:p>
          <a:p>
            <a:pPr>
              <a:spcBef>
                <a:spcPct val="20000"/>
              </a:spcBef>
            </a:pP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2209800"/>
            <a:ext cx="637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871591"/>
            <a:ext cx="637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A40EA-BF8C-1046-B367-16C8068A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9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T11: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37949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2313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08889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8448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Prove using other theorems and axioms: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   B•C + B•D + C•D 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(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CD</a:t>
            </a:r>
            <a:r>
              <a:rPr lang="en-US" sz="2200" dirty="0">
                <a:latin typeface="Times New Roman" pitchFamily="18" charset="0"/>
                <a:cs typeface="Arial" charset="0"/>
              </a:rPr>
              <a:t>B+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CD</a:t>
            </a:r>
            <a:r>
              <a:rPr lang="en-US" sz="2200" dirty="0">
                <a:latin typeface="Times New Roman" pitchFamily="18" charset="0"/>
                <a:cs typeface="Arial" charset="0"/>
              </a:rPr>
              <a:t>B)		</a:t>
            </a:r>
            <a:r>
              <a:rPr lang="en-US" sz="2200" b="1" dirty="0">
                <a:latin typeface="+mj-lt"/>
                <a:cs typeface="Arial" charset="0"/>
              </a:rPr>
              <a:t>T10: Combining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BCD+BCD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BC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BD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(BC + BC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D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200" dirty="0">
                <a:latin typeface="Times New Roman" pitchFamily="18" charset="0"/>
                <a:cs typeface="Arial" charset="0"/>
              </a:rPr>
              <a:t> +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(BD + B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D)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+mj-lt"/>
                <a:cs typeface="Arial" charset="0"/>
              </a:rPr>
              <a:t>T7: Associativity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BC</a:t>
            </a:r>
            <a:r>
              <a:rPr lang="en-US" sz="2200" dirty="0">
                <a:latin typeface="Times New Roman" pitchFamily="18" charset="0"/>
                <a:cs typeface="Arial" charset="0"/>
              </a:rPr>
              <a:t>                +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BD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T9’: Covering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793301" y="307678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17274" y="3487855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8056" y="348318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1674" y="388961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8136" y="388961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51096" y="4287530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295997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13212" y="4685473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08000" y="4693940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2400" y="5100341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25020" y="2971800"/>
            <a:ext cx="7056979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59CA6-2BDF-F74B-95A5-35D873E0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3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Combining (T10)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EB346-77DC-C842-8CEC-49876C18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51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(T8, T8’)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charset="0"/>
              </a:rPr>
              <a:t>Combining (T10)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5CD5-34C0-AA44-98CA-5165C1E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585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ABC)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AB(</a:t>
            </a:r>
            <a:r>
              <a:rPr lang="en-US" b="1" dirty="0">
                <a:solidFill>
                  <a:srgbClr val="FF0000"/>
                </a:solidFill>
              </a:rPr>
              <a:t>1 +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))			T2’: Null Element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AB</a:t>
            </a:r>
            <a:r>
              <a:rPr lang="en-US" dirty="0"/>
              <a:t>)			T1: Identity</a:t>
            </a:r>
          </a:p>
          <a:p>
            <a:pPr>
              <a:buFontTx/>
              <a:buNone/>
            </a:pPr>
            <a:r>
              <a:rPr lang="en-US" dirty="0"/>
              <a:t>	  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i="1" dirty="0"/>
              <a:t>B	</a:t>
            </a:r>
            <a:r>
              <a:rPr lang="en-US" dirty="0"/>
              <a:t>		T7: Associativity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B</a:t>
            </a:r>
            <a:r>
              <a:rPr lang="en-US" dirty="0"/>
              <a:t>				T3: </a:t>
            </a:r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5020" y="2057400"/>
            <a:ext cx="75903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BD8EE-FF0E-D448-975C-A7897834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Arial" charset="0"/>
              </a:rPr>
              <a:t>Covering (T9’)		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       </a:t>
            </a:r>
            <a:r>
              <a:rPr lang="en-US" sz="2200" dirty="0">
                <a:latin typeface="+mj-lt"/>
                <a:cs typeface="Arial" charset="0"/>
              </a:rPr>
              <a:t>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5CB6C-1C14-254E-B771-59E8C9F2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1633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A’BC + A’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A’ = A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</a:p>
          <a:p>
            <a:r>
              <a:rPr lang="en-US" sz="3000" dirty="0"/>
              <a:t>A‘ is shorthand for A.</a:t>
            </a:r>
          </a:p>
          <a:p>
            <a:r>
              <a:rPr lang="en-US" sz="3000" dirty="0"/>
              <a:t>But use the tick symbol (‘) </a:t>
            </a:r>
            <a:r>
              <a:rPr lang="en-US" sz="3000" b="1" dirty="0"/>
              <a:t>only when typing. </a:t>
            </a:r>
          </a:p>
          <a:p>
            <a:r>
              <a:rPr lang="en-US" sz="3000" dirty="0"/>
              <a:t>It’s easy to lose ticks (‘) when writing by hand!</a:t>
            </a:r>
          </a:p>
          <a:p>
            <a:r>
              <a:rPr lang="en-US" sz="3000" dirty="0"/>
              <a:t>It is strongly recommended that you simplify equations by writing by hand.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35500" y="335280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65896" y="1636645"/>
            <a:ext cx="16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31127" y="2667000"/>
            <a:ext cx="76962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E9659-B743-D745-93C6-19FEA28A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3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A’BC + A’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A’ = A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  = A’				T9’ Covering: X + XY = 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dirty="0"/>
              <a:t>   = A’(BC + 1)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= A’(</a:t>
            </a:r>
            <a:r>
              <a:rPr lang="en-US" b="1" dirty="0"/>
              <a:t>1</a:t>
            </a:r>
            <a:r>
              <a:rPr lang="en-US" dirty="0"/>
              <a:t>)			T2’: Null Element</a:t>
            </a:r>
          </a:p>
          <a:p>
            <a:pPr>
              <a:buFontTx/>
              <a:buNone/>
            </a:pPr>
            <a:r>
              <a:rPr lang="en-US" dirty="0"/>
              <a:t>   =</a:t>
            </a:r>
            <a:r>
              <a:rPr lang="en-US" i="1" dirty="0"/>
              <a:t> </a:t>
            </a:r>
            <a:r>
              <a:rPr lang="en-US" b="1" dirty="0"/>
              <a:t>A’</a:t>
            </a:r>
            <a:r>
              <a:rPr lang="en-US" dirty="0"/>
              <a:t>				T1: Identity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1127" y="2057400"/>
            <a:ext cx="7696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3527" y="3276600"/>
            <a:ext cx="7696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965896" y="1636645"/>
            <a:ext cx="16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BA29B-87BF-664E-AA80-D1A84A62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5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sum-of-products (SOP)</a:t>
            </a:r>
            <a:r>
              <a:rPr lang="en-US" sz="3600" dirty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SOP form: 		</a:t>
            </a:r>
            <a:r>
              <a:rPr lang="en-US" sz="3600" dirty="0"/>
              <a:t>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NOT SOP form: 	</a:t>
            </a:r>
            <a:r>
              <a:rPr lang="en-US" sz="3600" dirty="0"/>
              <a:t>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SOP form: 		</a:t>
            </a:r>
            <a:r>
              <a:rPr lang="en-US" sz="3600" dirty="0"/>
              <a:t>Z = A + BC + DE’F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Multiplying Out: SOP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42E29-0057-C548-84BC-530014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6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64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5561373"/>
              </p:ext>
            </p:extLst>
          </p:nvPr>
        </p:nvGraphicFramePr>
        <p:xfrm>
          <a:off x="2133600" y="4495800"/>
          <a:ext cx="515324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515324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en-US" b="1" dirty="0"/>
              <a:t>Combinational Logic</a:t>
            </a:r>
          </a:p>
          <a:p>
            <a:pPr lvl="1"/>
            <a:r>
              <a:rPr lang="en-US" sz="2400" dirty="0" err="1"/>
              <a:t>Memory</a:t>
            </a:r>
            <a:r>
              <a:rPr lang="en-US" sz="2400" i="1" dirty="0" err="1"/>
              <a:t>less</a:t>
            </a:r>
            <a:endParaRPr lang="en-US" sz="2400" i="1" dirty="0"/>
          </a:p>
          <a:p>
            <a:pPr lvl="1"/>
            <a:r>
              <a:rPr lang="en-US" sz="2400" dirty="0"/>
              <a:t>Outputs determined by current values of inputs</a:t>
            </a:r>
          </a:p>
          <a:p>
            <a:r>
              <a:rPr lang="en-US" b="1" dirty="0"/>
              <a:t>Sequential Logic</a:t>
            </a:r>
          </a:p>
          <a:p>
            <a:pPr lvl="1"/>
            <a:r>
              <a:rPr lang="en-US" sz="2400" dirty="0"/>
              <a:t>Has memory</a:t>
            </a:r>
          </a:p>
          <a:p>
            <a:pPr lvl="1"/>
            <a:r>
              <a:rPr lang="en-US" sz="2400" dirty="0"/>
              <a:t>Outputs determined by previous and current values of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Types of Logic Circuits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4EA47-3BE4-C84E-ABEF-60F405A6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42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Multiplying Out: SOP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1181" y="5848290"/>
            <a:ext cx="41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method is called </a:t>
            </a:r>
            <a:r>
              <a:rPr lang="en-US" sz="2000" b="1" i="1" dirty="0">
                <a:solidFill>
                  <a:srgbClr val="0070C0"/>
                </a:solidFill>
              </a:rPr>
              <a:t>multiplying out</a:t>
            </a:r>
            <a:r>
              <a:rPr lang="en-US" sz="2000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2481" y="5894456"/>
            <a:ext cx="4119319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63650" y="1529348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(A + C + D + E)(A +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         Y	= (A+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)(A+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)			substitution (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=(C+D+E), 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=B)</a:t>
            </a:r>
          </a:p>
          <a:p>
            <a:pPr marL="0" indent="0">
              <a:buNone/>
            </a:pPr>
            <a:r>
              <a:rPr lang="en-US" sz="2000" dirty="0"/>
              <a:t>   	= A +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	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</a:t>
            </a:r>
            <a:r>
              <a:rPr lang="en-US" sz="2000" b="1" dirty="0">
                <a:solidFill>
                  <a:srgbClr val="FF0000"/>
                </a:solidFill>
              </a:rPr>
              <a:t>(C+D+E)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			substitution</a:t>
            </a:r>
          </a:p>
          <a:p>
            <a:pPr marL="0" indent="0">
              <a:buNone/>
            </a:pPr>
            <a:r>
              <a:rPr lang="en-US" sz="2000" dirty="0"/>
              <a:t>	= A + BC + BD + BE	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AA+AB+AC+BC+AD+BD+AE+BE 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+AB+AC+AD+AE+BC+BD+BE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+                            BC+BD+BE	T9’: Covering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0" y="12954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162800" y="1905000"/>
            <a:ext cx="609600" cy="81915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19200" y="2438400"/>
            <a:ext cx="7848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71600" y="4724400"/>
            <a:ext cx="7620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4000" y="5848290"/>
            <a:ext cx="7543800" cy="476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295399"/>
            <a:ext cx="3733800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10400" y="1447799"/>
            <a:ext cx="2057400" cy="1371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DA29C-0B38-9940-BC84-CFA1AFA1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93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AB + BC +B’D’ + AC’D’</a:t>
            </a:r>
          </a:p>
          <a:p>
            <a:pPr marL="0" indent="0">
              <a:buNone/>
            </a:pPr>
            <a:r>
              <a:rPr lang="en-US" sz="2400" b="1" dirty="0"/>
              <a:t>Method 1:</a:t>
            </a:r>
          </a:p>
          <a:p>
            <a:pPr marL="0" indent="0">
              <a:buNone/>
            </a:pPr>
            <a:r>
              <a:rPr lang="en-US" sz="2400" dirty="0"/>
              <a:t>     Y = AB + BC + B’D’ + </a:t>
            </a:r>
            <a:r>
              <a:rPr lang="en-US" sz="2400" b="1" dirty="0">
                <a:solidFill>
                  <a:srgbClr val="FF0000"/>
                </a:solidFill>
              </a:rPr>
              <a:t>(ABC’D’ + AB’C’D’)</a:t>
            </a:r>
            <a:r>
              <a:rPr lang="en-US" sz="2400" dirty="0"/>
              <a:t>	T10: Combining</a:t>
            </a:r>
          </a:p>
          <a:p>
            <a:pPr marL="0" indent="0">
              <a:buNone/>
            </a:pPr>
            <a:r>
              <a:rPr lang="en-US" sz="2400" dirty="0"/>
              <a:t>       = (AB + </a:t>
            </a:r>
            <a:r>
              <a:rPr lang="en-US" sz="2400" b="1" dirty="0">
                <a:solidFill>
                  <a:srgbClr val="FF0000"/>
                </a:solidFill>
              </a:rPr>
              <a:t>ABC’D’</a:t>
            </a:r>
            <a:r>
              <a:rPr lang="en-US" sz="2400" dirty="0"/>
              <a:t>) + BC + (B’D’ + </a:t>
            </a:r>
            <a:r>
              <a:rPr lang="en-US" sz="2400" b="1" dirty="0">
                <a:solidFill>
                  <a:srgbClr val="FF0000"/>
                </a:solidFill>
              </a:rPr>
              <a:t>AB’C’D’</a:t>
            </a:r>
            <a:r>
              <a:rPr lang="en-US" sz="2400" dirty="0"/>
              <a:t>) 	T6:   </a:t>
            </a:r>
            <a:r>
              <a:rPr lang="en-US" sz="2400" dirty="0" err="1"/>
              <a:t>Commutat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				T7:   Associativity</a:t>
            </a:r>
          </a:p>
          <a:p>
            <a:pPr marL="0" indent="0">
              <a:buNone/>
            </a:pPr>
            <a:r>
              <a:rPr lang="en-US" sz="2400" dirty="0"/>
              <a:t>       = </a:t>
            </a:r>
            <a:r>
              <a:rPr lang="en-US" sz="2400" b="1" dirty="0">
                <a:solidFill>
                  <a:srgbClr val="FF0000"/>
                </a:solidFill>
              </a:rPr>
              <a:t>AB</a:t>
            </a:r>
            <a:r>
              <a:rPr lang="en-US" sz="2400" dirty="0"/>
              <a:t> + BC + </a:t>
            </a:r>
            <a:r>
              <a:rPr lang="en-US" sz="2400" b="1" dirty="0">
                <a:solidFill>
                  <a:srgbClr val="FF0000"/>
                </a:solidFill>
              </a:rPr>
              <a:t>B’D’</a:t>
            </a:r>
            <a:r>
              <a:rPr lang="en-US" sz="2400" dirty="0"/>
              <a:t>				T9:   Covering</a:t>
            </a:r>
          </a:p>
          <a:p>
            <a:pPr marL="0" indent="0">
              <a:buNone/>
            </a:pPr>
            <a:r>
              <a:rPr lang="en-US" sz="2400" b="1" dirty="0"/>
              <a:t>Method 2:</a:t>
            </a:r>
          </a:p>
          <a:p>
            <a:pPr marL="0" indent="0">
              <a:buNone/>
            </a:pPr>
            <a:r>
              <a:rPr lang="en-US" sz="2400" dirty="0"/>
              <a:t>     Y = </a:t>
            </a:r>
            <a:r>
              <a:rPr lang="en-US" sz="2400" b="1" dirty="0"/>
              <a:t>AB</a:t>
            </a:r>
            <a:r>
              <a:rPr lang="en-US" sz="2400" dirty="0"/>
              <a:t> + BC + </a:t>
            </a:r>
            <a:r>
              <a:rPr lang="en-US" sz="2400" b="1" dirty="0"/>
              <a:t>B’D</a:t>
            </a:r>
            <a:r>
              <a:rPr lang="en-US" sz="2400" dirty="0"/>
              <a:t>’ + AC’D’ + </a:t>
            </a:r>
            <a:r>
              <a:rPr lang="en-US" sz="2400" b="1" dirty="0">
                <a:solidFill>
                  <a:srgbClr val="FF0000"/>
                </a:solidFill>
              </a:rPr>
              <a:t>AD’</a:t>
            </a:r>
            <a:r>
              <a:rPr lang="en-US" sz="2400" dirty="0"/>
              <a:t>		T11: Consensus</a:t>
            </a:r>
          </a:p>
          <a:p>
            <a:pPr marL="0" indent="0">
              <a:buNone/>
            </a:pPr>
            <a:r>
              <a:rPr lang="en-US" sz="2400" dirty="0"/>
              <a:t>        = AB + BC + B’D’ + </a:t>
            </a:r>
            <a:r>
              <a:rPr lang="en-US" sz="2400" b="1" dirty="0">
                <a:solidFill>
                  <a:srgbClr val="FF0000"/>
                </a:solidFill>
              </a:rPr>
              <a:t>AD’ </a:t>
            </a:r>
            <a:r>
              <a:rPr lang="en-US" sz="2400" dirty="0"/>
              <a:t>			T9:   Covering</a:t>
            </a:r>
          </a:p>
          <a:p>
            <a:pPr marL="0" indent="0">
              <a:buNone/>
            </a:pPr>
            <a:r>
              <a:rPr lang="en-US" sz="2400" dirty="0"/>
              <a:t>        = AB + BC + B’D’				T11: Consensus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126" y="2514600"/>
            <a:ext cx="7836673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4859" y="4724400"/>
            <a:ext cx="7836673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C20B2-0152-284D-8271-E3EBA87B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8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Literal and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implicant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ordering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595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Variables within an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should be in alphabetical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The order of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doesn’t matter.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Examples: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Correct: 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AB</a:t>
            </a:r>
            <a:r>
              <a:rPr lang="en-US" sz="2800" dirty="0"/>
              <a:t> +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i="1" dirty="0"/>
              <a:t>BD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Correct: 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i="1" dirty="0"/>
              <a:t>BD + AB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Incorrect: </a:t>
            </a:r>
            <a:r>
              <a:rPr lang="en-US" sz="2800" b="1" dirty="0"/>
              <a:t>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i="1" dirty="0">
                <a:solidFill>
                  <a:srgbClr val="FF0000"/>
                </a:solidFill>
              </a:rPr>
              <a:t>CB</a:t>
            </a:r>
            <a:r>
              <a:rPr lang="en-US" sz="2800" dirty="0"/>
              <a:t> + </a:t>
            </a:r>
            <a:r>
              <a:rPr lang="en-US" sz="2800" i="1" dirty="0"/>
              <a:t>BD</a:t>
            </a:r>
            <a:r>
              <a:rPr lang="en-US" sz="2800" dirty="0"/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BA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Incorrect: </a:t>
            </a:r>
            <a:r>
              <a:rPr lang="en-US" sz="2800" b="1" dirty="0"/>
              <a:t>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AB</a:t>
            </a:r>
            <a:r>
              <a:rPr lang="en-US" sz="2800" dirty="0"/>
              <a:t> +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DB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683740" y="337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443903" y="337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935437" y="3886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24400" y="3886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53000" y="439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24400" y="439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664200" y="4902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435600" y="4902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2527" y="2743200"/>
            <a:ext cx="7836673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14B40-6978-E549-95F3-43E0136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7: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Y = (A + BC)(A + DE)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     Y	= (A+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)(A+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)		substitution (</a:t>
            </a:r>
            <a:r>
              <a:rPr lang="en-US" sz="2000" b="1" dirty="0"/>
              <a:t>X</a:t>
            </a:r>
            <a:r>
              <a:rPr lang="en-US" sz="2000" dirty="0"/>
              <a:t>=BC, 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=DE)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	= A +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A + </a:t>
            </a:r>
            <a:r>
              <a:rPr lang="en-US" sz="2000" b="1" dirty="0">
                <a:solidFill>
                  <a:srgbClr val="FF0000"/>
                </a:solidFill>
              </a:rPr>
              <a:t>BC</a:t>
            </a:r>
            <a:r>
              <a:rPr lang="en-US" sz="2000" b="1" dirty="0">
                <a:solidFill>
                  <a:srgbClr val="0070C0"/>
                </a:solidFill>
              </a:rPr>
              <a:t>DE</a:t>
            </a:r>
            <a:r>
              <a:rPr lang="en-US" sz="2000" dirty="0"/>
              <a:t>		substitution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</a:t>
            </a:r>
            <a:r>
              <a:rPr lang="en-US" sz="2000" dirty="0"/>
              <a:t>DE</a:t>
            </a:r>
            <a:r>
              <a:rPr lang="en-US" sz="2000" b="1" dirty="0"/>
              <a:t> </a:t>
            </a:r>
            <a:r>
              <a:rPr lang="en-US" sz="2000" dirty="0"/>
              <a:t>+ </a:t>
            </a:r>
            <a:r>
              <a:rPr lang="en-US" sz="2000" b="1" dirty="0"/>
              <a:t>A</a:t>
            </a:r>
            <a:r>
              <a:rPr lang="en-US" sz="2000" dirty="0"/>
              <a:t>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            + BCDE	T9’: Covering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12954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447800" y="2438400"/>
            <a:ext cx="7227073" cy="158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43800" y="1757065"/>
            <a:ext cx="533400" cy="83373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05000" y="3962400"/>
            <a:ext cx="7010400" cy="2328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57800" y="1295399"/>
            <a:ext cx="3886200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726" y="1752599"/>
            <a:ext cx="1980673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B9094-BEDC-EB46-ACC3-8A05C0EC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5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8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9764939"/>
              </p:ext>
            </p:extLst>
          </p:nvPr>
        </p:nvGraphicFramePr>
        <p:xfrm>
          <a:off x="1371600" y="3673475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24" imgW="1288039" imgH="757289" progId="Visio.Drawing.11">
                  <p:embed/>
                </p:oleObj>
              </mc:Choice>
              <mc:Fallback>
                <p:oleObj name="Visio" r:id="rId24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73475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33366236"/>
              </p:ext>
            </p:extLst>
          </p:nvPr>
        </p:nvGraphicFramePr>
        <p:xfrm>
          <a:off x="12192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Visio" r:id="rId26" imgW="1280575" imgH="752302" progId="Visio.Drawing.11">
                  <p:embed/>
                </p:oleObj>
              </mc:Choice>
              <mc:Fallback>
                <p:oleObj name="Visio" r:id="rId26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3276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 + MM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*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*     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C       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*     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CC + 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  + 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         CM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367475" y="33528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783353" y="3352800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372475" y="33528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29200" y="914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CM</a:t>
            </a:r>
          </a:p>
          <a:p>
            <a:pPr marL="342900" indent="-342900">
              <a:spcBef>
                <a:spcPct val="20000"/>
              </a:spcBef>
            </a:pP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867400" y="99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Canonical SOP &amp; POS Forms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914400" y="8382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12" name="Line 2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664271" y="3802049"/>
            <a:ext cx="1619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3808412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61522" y="38084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783353" y="4241759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372475" y="4241759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780351" y="4698959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369473" y="4698959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019800" y="5111763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772275" y="5111763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46875" y="55610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731000" y="60055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38800" y="914400"/>
            <a:ext cx="55911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13182" y="5914852"/>
            <a:ext cx="559118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0636" y="2020669"/>
            <a:ext cx="152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same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29200" y="3683000"/>
            <a:ext cx="4102873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CC21A-64D0-2445-8915-A631F9D0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52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3" grpId="0"/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product-of-sums (POS)</a:t>
            </a:r>
            <a:r>
              <a:rPr lang="en-US" sz="3600" dirty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POS form: 		</a:t>
            </a:r>
            <a:r>
              <a:rPr lang="en-US" sz="3600" dirty="0"/>
              <a:t>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NOT POS form: 	</a:t>
            </a:r>
            <a:r>
              <a:rPr lang="en-US" sz="3600" dirty="0"/>
              <a:t>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POS form: 		</a:t>
            </a:r>
            <a:r>
              <a:rPr lang="en-US" sz="3600" dirty="0"/>
              <a:t>Z = A(B+C)(D+E’)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Factoring: POS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03470-C5AD-0C42-89CD-D238E52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174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Factoring: POS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8: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481723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(A + B’CDE)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	= (A+B’)(A+C)(A+D)(A+E) 		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247029" y="2438400"/>
            <a:ext cx="7836673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55B7F-17D5-8041-A0AD-3D0DB573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56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Factoring: POS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9: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181100" y="1481723"/>
            <a:ext cx="7886700" cy="4995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Y = AB + C’DE + F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Make: W = AB, X = C’, Z = DE and rewrite equation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     Y	= (W+XZ) + F		   substitution W = AB, X = C’, Z = DE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	= (W+X)(W+Z) + F 	  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	= (AB+C’)(AB+DE)+F   			substitution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(A+C’)(B+C’)(AB+D)(AB+E)+F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(A+C’)(B+C’)(A+D)(B+D)(A+E)(B+E)+F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(A+C’+F)(B+C’+F)(A+D+F)(B+D+F)(A+E+F)(B+E+F)   T8’: Distr.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7029" y="2438400"/>
            <a:ext cx="7836673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FBEA4-E3EB-284F-9B53-5337C4F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9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472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(A+BD)C</a:t>
            </a:r>
          </a:p>
          <a:p>
            <a:pPr marL="0" indent="0">
              <a:buNone/>
            </a:pPr>
            <a:r>
              <a:rPr lang="en-US" i="1" dirty="0"/>
              <a:t>   = (A+BD)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35866" y="1664095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450066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8174" y="1595437"/>
            <a:ext cx="13062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058175" y="2186608"/>
            <a:ext cx="9361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95100" y="22628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471834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495100" y="220838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47296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667783" y="2828866"/>
            <a:ext cx="3809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667783" y="2763553"/>
            <a:ext cx="3809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085396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493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40100" y="2409609"/>
            <a:ext cx="4251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Work from the </a:t>
            </a:r>
            <a:r>
              <a:rPr lang="en-US" sz="2800" b="1" dirty="0">
                <a:solidFill>
                  <a:srgbClr val="0070C0"/>
                </a:solidFill>
              </a:rPr>
              <a:t>outside in</a:t>
            </a:r>
          </a:p>
          <a:p>
            <a:r>
              <a:rPr lang="en-US" sz="2800" dirty="0"/>
              <a:t>      (i.e., top bar, then down)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Use </a:t>
            </a:r>
            <a:r>
              <a:rPr lang="en-US" sz="2800" b="1" dirty="0">
                <a:solidFill>
                  <a:srgbClr val="0070C0"/>
                </a:solidFill>
              </a:rPr>
              <a:t>involution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when possible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85301" y="2052637"/>
            <a:ext cx="3428999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10: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3AB7-0BB4-5648-B039-50E072DD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1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028700" y="1634123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(ACE+D) + B</a:t>
            </a:r>
          </a:p>
          <a:p>
            <a:pPr marL="0" indent="0">
              <a:buNone/>
            </a:pPr>
            <a:r>
              <a:rPr lang="en-US" i="1" dirty="0"/>
              <a:t>   = (ACE+D) • B</a:t>
            </a:r>
          </a:p>
          <a:p>
            <a:pPr marL="0" indent="0">
              <a:buNone/>
            </a:pPr>
            <a:r>
              <a:rPr lang="en-US" i="1" dirty="0"/>
              <a:t>   = (ACE•D)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(ACD + DE) • B</a:t>
            </a:r>
          </a:p>
          <a:p>
            <a:pPr marL="0" indent="0">
              <a:buNone/>
            </a:pPr>
            <a:r>
              <a:rPr lang="en-US" i="1" dirty="0"/>
              <a:t> 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10542" y="1759267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883227" y="1751693"/>
            <a:ext cx="446313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61450" y="1682523"/>
            <a:ext cx="1861464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861450" y="2281408"/>
            <a:ext cx="10450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50780" y="23576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58273" y="2336007"/>
            <a:ext cx="4136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50571" y="2916466"/>
            <a:ext cx="4789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50571" y="2862040"/>
            <a:ext cx="620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008418" y="3522205"/>
            <a:ext cx="375548" cy="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677882" y="23576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461666" y="29164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726080" y="29164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96242" y="352220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981194" y="3435130"/>
            <a:ext cx="4027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68466" y="3515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601670" y="411003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873894" y="4102841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856200" y="4676281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66296" y="467627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932215" y="52630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993567" y="52630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492106" y="5263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726852" y="285454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43001" y="2128837"/>
            <a:ext cx="3428999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E7997-1931-A245-83F9-1DC7E738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0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980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278049"/>
              </p:ext>
            </p:extLst>
          </p:nvPr>
        </p:nvGraphicFramePr>
        <p:xfrm>
          <a:off x="3048000" y="3505200"/>
          <a:ext cx="301188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301188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066800"/>
            <a:ext cx="7696200" cy="4953000"/>
          </a:xfrm>
        </p:spPr>
        <p:txBody>
          <a:bodyPr/>
          <a:lstStyle/>
          <a:p>
            <a:r>
              <a:rPr lang="en-US" dirty="0"/>
              <a:t>Every element is combinational</a:t>
            </a:r>
          </a:p>
          <a:p>
            <a:r>
              <a:rPr lang="en-US" dirty="0"/>
              <a:t>Every node is either an input or connects to </a:t>
            </a:r>
            <a:r>
              <a:rPr lang="en-US" i="1" dirty="0"/>
              <a:t>exactly one </a:t>
            </a:r>
            <a:r>
              <a:rPr lang="en-US" dirty="0"/>
              <a:t>output</a:t>
            </a:r>
          </a:p>
          <a:p>
            <a:r>
              <a:rPr lang="en-US" dirty="0"/>
              <a:t>The circuit contains no cyclic paths</a:t>
            </a:r>
          </a:p>
          <a:p>
            <a:r>
              <a:rPr lang="en-US" b="1" dirty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Rules of Combinational Composition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70509-AD4E-C846-BEDC-C23BA551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99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" y="10668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>
                <a:solidFill>
                  <a:schemeClr val="bg1"/>
                </a:solidFill>
              </a:rPr>
              <a:t>Common Errors</a:t>
            </a:r>
            <a:endParaRPr lang="en-US" sz="7200" dirty="0">
              <a:solidFill>
                <a:schemeClr val="bg1"/>
              </a:solidFill>
            </a:endParaRPr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99480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8134350" cy="4995277"/>
          </a:xfrm>
        </p:spPr>
        <p:txBody>
          <a:bodyPr>
            <a:normAutofit/>
          </a:bodyPr>
          <a:lstStyle/>
          <a:p>
            <a:r>
              <a:rPr lang="en-US" sz="2400" dirty="0"/>
              <a:t>Using ticks ‘ instead of </a:t>
            </a:r>
            <a:r>
              <a:rPr lang="en-US" sz="2400" b="1" dirty="0"/>
              <a:t>bars</a:t>
            </a:r>
            <a:r>
              <a:rPr lang="en-US" sz="2400" dirty="0"/>
              <a:t> over variables when writing equations by hand – ticks are easy to lose</a:t>
            </a:r>
          </a:p>
          <a:p>
            <a:r>
              <a:rPr lang="en-US" sz="2400" b="1" dirty="0"/>
              <a:t>Not</a:t>
            </a:r>
            <a:r>
              <a:rPr lang="en-US" sz="2400" dirty="0"/>
              <a:t> keeping terms </a:t>
            </a:r>
            <a:r>
              <a:rPr lang="en-US" sz="2400" b="1" dirty="0"/>
              <a:t>aligned</a:t>
            </a:r>
            <a:r>
              <a:rPr lang="en-US" sz="2400" dirty="0"/>
              <a:t> from step to step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Alignment helps you see what changed from step-to-step.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helps in both solving and double-checking the problem.</a:t>
            </a:r>
          </a:p>
          <a:p>
            <a:r>
              <a:rPr lang="en-US" sz="2400" dirty="0"/>
              <a:t>Applying </a:t>
            </a:r>
            <a:r>
              <a:rPr lang="en-US" sz="2400" b="1" dirty="0"/>
              <a:t>multiple theorems </a:t>
            </a:r>
            <a:r>
              <a:rPr lang="en-US" sz="2400" dirty="0"/>
              <a:t>to the same term in one step</a:t>
            </a:r>
          </a:p>
          <a:p>
            <a:r>
              <a:rPr lang="en-US" sz="2400" dirty="0"/>
              <a:t>Applying </a:t>
            </a:r>
            <a:r>
              <a:rPr lang="en-US" sz="2400" b="1" dirty="0"/>
              <a:t>your own personal theorems</a:t>
            </a:r>
            <a:r>
              <a:rPr lang="en-US" sz="2400" dirty="0"/>
              <a:t> – don’t do it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/>
              <a:t>And, on a related note: </a:t>
            </a:r>
            <a:r>
              <a:rPr lang="en-US" sz="2400" b="1" i="1" dirty="0"/>
              <a:t>almost</a:t>
            </a:r>
            <a:r>
              <a:rPr lang="en-US" sz="2400" b="1" dirty="0"/>
              <a:t> </a:t>
            </a:r>
            <a:r>
              <a:rPr lang="en-US" sz="2400" dirty="0"/>
              <a:t>applying the correct theorem</a:t>
            </a:r>
          </a:p>
          <a:p>
            <a:r>
              <a:rPr lang="en-US" sz="2400" b="1" i="1" dirty="0">
                <a:sym typeface="Wingdings" panose="05000000000000000000" pitchFamily="2" charset="2"/>
              </a:rPr>
              <a:t>Not </a:t>
            </a:r>
            <a:r>
              <a:rPr lang="en-US" sz="2400" dirty="0">
                <a:sym typeface="Wingdings" panose="05000000000000000000" pitchFamily="2" charset="2"/>
              </a:rPr>
              <a:t> looking for opportunities to use combining, covering, and </a:t>
            </a:r>
            <a:r>
              <a:rPr lang="en-US" sz="2400" dirty="0" err="1">
                <a:sym typeface="Wingdings" panose="05000000000000000000" pitchFamily="2" charset="2"/>
              </a:rPr>
              <a:t>distributivity</a:t>
            </a:r>
            <a:r>
              <a:rPr lang="en-US" sz="2400" dirty="0">
                <a:sym typeface="Wingdings" panose="05000000000000000000" pitchFamily="2" charset="2"/>
              </a:rPr>
              <a:t> (especially the dual form).</a:t>
            </a:r>
            <a:r>
              <a:rPr lang="en-US" sz="2400" b="1" i="1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ABD55-5BDB-B14C-93D0-04AFE00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212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81686"/>
                <a:ext cx="8286750" cy="49952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/>
                  <a:t>Losing bars </a:t>
                </a:r>
                <a:r>
                  <a:rPr lang="en-US" sz="2200" dirty="0"/>
                  <a:t>(alignment will help you avoid this)</a:t>
                </a:r>
              </a:p>
              <a:p>
                <a:r>
                  <a:rPr lang="en-US" sz="2200" b="1" dirty="0"/>
                  <a:t>Losing terms </a:t>
                </a:r>
                <a:r>
                  <a:rPr lang="en-US" sz="2200" dirty="0"/>
                  <a:t>(alignment will help you avoid this)</a:t>
                </a:r>
              </a:p>
              <a:p>
                <a:r>
                  <a:rPr lang="en-US" sz="2200" b="1" dirty="0"/>
                  <a:t>Trying to do multiple steps at once </a:t>
                </a:r>
                <a:r>
                  <a:rPr lang="en-US" sz="2200" dirty="0"/>
                  <a:t>– this is prone to errors!</a:t>
                </a:r>
              </a:p>
              <a:p>
                <a:r>
                  <a:rPr lang="en-US" sz="2200" b="1" dirty="0"/>
                  <a:t>Applying theorems incorrectly</a:t>
                </a:r>
                <a:r>
                  <a:rPr lang="en-US" sz="2200" dirty="0"/>
                  <a:t>, for example: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ABC + ABC = B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 </a:t>
                </a:r>
                <a:r>
                  <a:rPr lang="en-US" sz="2200" dirty="0"/>
                  <a:t>ABC + ABC = AC. Products may only </a:t>
                </a:r>
                <a:r>
                  <a:rPr lang="en-US" sz="2200" b="1" dirty="0"/>
                  <a:t>differ in a single term </a:t>
                </a:r>
                <a:r>
                  <a:rPr lang="en-US" sz="2200" dirty="0"/>
                  <a:t>when using the combining theorem.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b="1" dirty="0"/>
                  <a:t> </a:t>
                </a:r>
                <a:r>
                  <a:rPr lang="en-US" sz="2200" dirty="0"/>
                  <a:t>(A + A) = 0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A + A =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 </a:t>
                </a:r>
                <a:r>
                  <a:rPr lang="en-US" sz="2200" dirty="0"/>
                  <a:t>(A • A) = 1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A • A =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ABC = B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/>
                  <a:t> </a:t>
                </a:r>
                <a:r>
                  <a:rPr lang="en-US" sz="2200" b="1" dirty="0"/>
                  <a:t>B</a:t>
                </a:r>
                <a:r>
                  <a:rPr lang="en-US" sz="2200" dirty="0"/>
                  <a:t> + ABC = B. In order to use the covering theorem, you must have a term that covers the other terms.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</a:rPr>
                  <a:t>    Correct: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(De Morgan’s)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</a:rPr>
                  <a:t>   Correct: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dirty="0"/>
                  <a:t> (De Morgan’s)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81686"/>
                <a:ext cx="8286750" cy="4995277"/>
              </a:xfrm>
              <a:blipFill>
                <a:blip r:embed="rId3"/>
                <a:stretch>
                  <a:fillRect l="-80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933696" y="338611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3696" y="37623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33861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376237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86111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81385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48378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D383-74BA-D74A-BF68-F9C4F2B6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8235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 with De Morgan’s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8286750" cy="499527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Not starting from the outside parentheses and working in: this often causes additional steps.</a:t>
            </a:r>
          </a:p>
          <a:p>
            <a:r>
              <a:rPr lang="en-US" sz="2400" dirty="0"/>
              <a:t>Trying to apply De Morgan’s theorem to an entire </a:t>
            </a:r>
            <a:r>
              <a:rPr lang="en-US" sz="2400" b="1" dirty="0"/>
              <a:t>complex operation </a:t>
            </a:r>
            <a:r>
              <a:rPr lang="en-US" sz="2400" dirty="0"/>
              <a:t>(instead of just to terms ANDed under a bar or terms </a:t>
            </a:r>
            <a:r>
              <a:rPr lang="en-US" sz="2400" dirty="0" err="1"/>
              <a:t>ORed</a:t>
            </a:r>
            <a:r>
              <a:rPr lang="en-US" sz="2400" dirty="0"/>
              <a:t> under a bar)</a:t>
            </a:r>
          </a:p>
          <a:p>
            <a:r>
              <a:rPr lang="en-US" sz="2400" b="1" dirty="0"/>
              <a:t>Losing bars. </a:t>
            </a:r>
            <a:r>
              <a:rPr lang="en-US" sz="2400" dirty="0"/>
              <a:t>Remember that applying the De Morgan’s Theorem is a 3 step process. For a product term under a bar: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Change ANDs to ORs (or vice versa for a sum term under a bar)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Bring down the terms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Put bars over the individual terms</a:t>
            </a:r>
          </a:p>
          <a:p>
            <a:r>
              <a:rPr lang="en-US" sz="2400" dirty="0"/>
              <a:t>Not keeping terms associated (i.e., </a:t>
            </a:r>
            <a:r>
              <a:rPr lang="en-US" sz="2400" b="1" dirty="0"/>
              <a:t>losing parentheses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ABC = (A+B+C)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 error:</a:t>
            </a:r>
          </a:p>
          <a:p>
            <a:pPr marL="1257300" lvl="2" indent="-342900"/>
            <a:r>
              <a:rPr lang="en-US" b="1" dirty="0">
                <a:solidFill>
                  <a:srgbClr val="FF0000"/>
                </a:solidFill>
              </a:rPr>
              <a:t>Wrong:  </a:t>
            </a:r>
            <a:r>
              <a:rPr lang="en-US" dirty="0"/>
              <a:t>(ABC)’C+D’   =  </a:t>
            </a:r>
            <a:r>
              <a:rPr lang="en-US" b="1" dirty="0">
                <a:solidFill>
                  <a:srgbClr val="FF0000"/>
                </a:solidFill>
              </a:rPr>
              <a:t>A’+B’+C’</a:t>
            </a:r>
            <a:r>
              <a:rPr lang="en-US" dirty="0"/>
              <a:t>C + D’   = </a:t>
            </a:r>
            <a:r>
              <a:rPr lang="en-US" b="1" dirty="0">
                <a:solidFill>
                  <a:srgbClr val="FF0000"/>
                </a:solidFill>
              </a:rPr>
              <a:t>A’ + B’ </a:t>
            </a:r>
            <a:r>
              <a:rPr lang="en-US" dirty="0"/>
              <a:t>+ D’</a:t>
            </a:r>
          </a:p>
          <a:p>
            <a:pPr marL="1257300" lvl="2" indent="-342900"/>
            <a:r>
              <a:rPr lang="en-US" b="1" dirty="0">
                <a:solidFill>
                  <a:srgbClr val="00B050"/>
                </a:solidFill>
              </a:rPr>
              <a:t>Correct: </a:t>
            </a:r>
            <a:r>
              <a:rPr lang="en-US" dirty="0"/>
              <a:t>(ABC)’C + D’ = </a:t>
            </a:r>
            <a:r>
              <a:rPr lang="en-US" b="1" dirty="0">
                <a:solidFill>
                  <a:srgbClr val="00B050"/>
                </a:solidFill>
              </a:rPr>
              <a:t>(A’+B’+C’)</a:t>
            </a:r>
            <a:r>
              <a:rPr lang="en-US" dirty="0"/>
              <a:t>C + D’ = </a:t>
            </a:r>
            <a:r>
              <a:rPr lang="en-US" b="1" dirty="0">
                <a:solidFill>
                  <a:srgbClr val="00B050"/>
                </a:solidFill>
              </a:rPr>
              <a:t>A’C+B’C</a:t>
            </a:r>
            <a:r>
              <a:rPr lang="en-US" dirty="0"/>
              <a:t> + D’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71950" y="461167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461137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4613280"/>
            <a:ext cx="5016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1510" y="4610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5E2D9-E316-AD42-8F30-1DC3A3DC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322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From Logic to Gates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26121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Build the following equation using logic gates:</a:t>
            </a:r>
          </a:p>
          <a:p>
            <a:pPr marL="0" indent="0">
              <a:buNone/>
            </a:pPr>
            <a:r>
              <a:rPr lang="en-US" sz="2800" i="1" dirty="0"/>
              <a:t>	Y = AB + CDE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29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6670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From Logic to Gates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797"/>
              </p:ext>
            </p:extLst>
          </p:nvPr>
        </p:nvGraphicFramePr>
        <p:xfrm>
          <a:off x="1763937" y="2667000"/>
          <a:ext cx="53372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7" imgW="1618136" imgH="716557" progId="Visio.Drawing.11">
                  <p:embed/>
                </p:oleObj>
              </mc:Choice>
              <mc:Fallback>
                <p:oleObj name="Visio" r:id="rId7" imgW="1618136" imgH="7165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937" y="2667000"/>
                        <a:ext cx="53372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09600" y="2667000"/>
            <a:ext cx="76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8615D-ECC4-864C-B8B7-64404D5B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on the left (or top)</a:t>
            </a:r>
          </a:p>
          <a:p>
            <a:r>
              <a:rPr lang="en-US" dirty="0"/>
              <a:t>Outputs on right (or bottom)</a:t>
            </a:r>
          </a:p>
          <a:p>
            <a:r>
              <a:rPr lang="en-US" dirty="0"/>
              <a:t>Gates flow from left to right</a:t>
            </a:r>
          </a:p>
          <a:p>
            <a:r>
              <a:rPr lang="en-US" dirty="0"/>
              <a:t>Straight wires are best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Schematics Rules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069593"/>
              </p:ext>
            </p:extLst>
          </p:nvPr>
        </p:nvGraphicFramePr>
        <p:xfrm>
          <a:off x="2057400" y="3733800"/>
          <a:ext cx="533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5" imgW="1618136" imgH="716557" progId="Visio.Drawing.11">
                  <p:embed/>
                </p:oleObj>
              </mc:Choice>
              <mc:Fallback>
                <p:oleObj name="Visio" r:id="rId5" imgW="1618136" imgH="71655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53371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0BA0C-F4B3-704F-83E0-9EF58FF2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7067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7514" name="Object 10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0591411"/>
              </p:ext>
            </p:extLst>
          </p:nvPr>
        </p:nvGraphicFramePr>
        <p:xfrm>
          <a:off x="1828800" y="3884613"/>
          <a:ext cx="6236643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4613"/>
                        <a:ext cx="6236643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Wires always connect at a T junction</a:t>
            </a:r>
          </a:p>
          <a:p>
            <a:r>
              <a:rPr lang="en-US" dirty="0"/>
              <a:t>A dot where wires cross indicates a connection between the wires</a:t>
            </a:r>
          </a:p>
          <a:p>
            <a:r>
              <a:rPr lang="en-US" dirty="0"/>
              <a:t>Wires crossing </a:t>
            </a:r>
            <a:r>
              <a:rPr lang="en-US" i="1" dirty="0"/>
              <a:t>without</a:t>
            </a:r>
            <a:r>
              <a:rPr lang="en-US" dirty="0"/>
              <a:t> a dot make no connection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 Rules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9E333-59D8-E245-AB74-BB1A7FF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08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0820225"/>
              </p:ext>
            </p:extLst>
          </p:nvPr>
        </p:nvGraphicFramePr>
        <p:xfrm>
          <a:off x="1454150" y="2057400"/>
          <a:ext cx="6013450" cy="378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12" imgW="3041365" imgH="1914421" progId="Visio.Drawing.11">
                  <p:embed/>
                </p:oleObj>
              </mc:Choice>
              <mc:Fallback>
                <p:oleObj name="Visio" r:id="rId12" imgW="3041365" imgH="19144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066800"/>
            <a:ext cx="73152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ANDs</a:t>
            </a:r>
            <a:r>
              <a:rPr lang="en-US" sz="2800" dirty="0"/>
              <a:t> followed by </a:t>
            </a:r>
            <a:r>
              <a:rPr lang="en-US" sz="2800" b="1" dirty="0"/>
              <a:t>ORs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733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76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19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64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37894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6927" y="5715000"/>
            <a:ext cx="5295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Implements functions in </a:t>
            </a:r>
            <a:r>
              <a:rPr lang="en-US" sz="2800" b="1" dirty="0">
                <a:solidFill>
                  <a:srgbClr val="0070C0"/>
                </a:solidFill>
              </a:rPr>
              <a:t>SOP form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F690E-72E3-414D-8A29-34BBA048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92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Complex logic is often built from many stages of simpler gates. 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Multilevel Logic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AE8957DE-9802-5649-AD1E-AAF69AD38A7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98121492"/>
              </p:ext>
            </p:extLst>
          </p:nvPr>
        </p:nvGraphicFramePr>
        <p:xfrm>
          <a:off x="4506306" y="3124200"/>
          <a:ext cx="387569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306" y="3124200"/>
                        <a:ext cx="3875694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2EDF3100-516B-9242-96B8-7497ABBDE2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58" y="2625725"/>
            <a:ext cx="2703606" cy="2444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A88B-C79D-144B-A592-4C8555D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27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Equations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877718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2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1498068"/>
              </p:ext>
            </p:extLst>
          </p:nvPr>
        </p:nvGraphicFramePr>
        <p:xfrm>
          <a:off x="1447800" y="3276600"/>
          <a:ext cx="236569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7" imgW="1405800" imgH="1177920" progId="Visio.Drawing.6">
                  <p:embed/>
                </p:oleObj>
              </mc:Choice>
              <mc:Fallback>
                <p:oleObj name="VISIO" r:id="rId7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36569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990600"/>
            <a:ext cx="7315200" cy="49530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b="1" dirty="0"/>
              <a:t>Priority Circuit</a:t>
            </a:r>
          </a:p>
          <a:p>
            <a:pPr marL="0" indent="0">
              <a:buNone/>
            </a:pPr>
            <a:r>
              <a:rPr lang="en-US" sz="2400" dirty="0"/>
              <a:t>     Output asserted </a:t>
            </a:r>
          </a:p>
          <a:p>
            <a:pPr marL="0" indent="0">
              <a:buNone/>
            </a:pPr>
            <a:r>
              <a:rPr lang="en-US" sz="2400" dirty="0"/>
              <a:t>     corresponding to most </a:t>
            </a:r>
          </a:p>
          <a:p>
            <a:pPr marL="0" indent="0">
              <a:buNone/>
            </a:pPr>
            <a:r>
              <a:rPr lang="en-US" sz="2400" dirty="0"/>
              <a:t>     significant TRUE input</a:t>
            </a:r>
          </a:p>
        </p:txBody>
      </p:sp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39281565"/>
              </p:ext>
            </p:extLst>
          </p:nvPr>
        </p:nvGraphicFramePr>
        <p:xfrm>
          <a:off x="4343400" y="1570038"/>
          <a:ext cx="4000500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9" imgW="1873440" imgH="2105640" progId="Visio.Drawing.11">
                  <p:embed/>
                </p:oleObj>
              </mc:Choice>
              <mc:Fallback>
                <p:oleObj name="VISIO" r:id="rId9" imgW="1873440" imgH="2105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70038"/>
                        <a:ext cx="4000500" cy="429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Multiple-Output Circuits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3962400"/>
            <a:ext cx="19050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3048000"/>
            <a:ext cx="1905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53000" y="2557200"/>
            <a:ext cx="1905000" cy="4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3000" y="2265600"/>
            <a:ext cx="1905000" cy="24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39800" y="2103698"/>
            <a:ext cx="1905000" cy="150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A4ACB-049B-D744-82AD-436CDF6F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5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4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8002547"/>
              </p:ext>
            </p:extLst>
          </p:nvPr>
        </p:nvGraphicFramePr>
        <p:xfrm>
          <a:off x="5257800" y="3124200"/>
          <a:ext cx="2875736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VISIO" r:id="rId6" imgW="1200240" imgH="1154520" progId="Visio.Drawing.6">
                  <p:embed/>
                </p:oleObj>
              </mc:Choice>
              <mc:Fallback>
                <p:oleObj name="VISIO" r:id="rId6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24200"/>
                        <a:ext cx="2875736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Priority Circuit Hardware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0751338"/>
              </p:ext>
            </p:extLst>
          </p:nvPr>
        </p:nvGraphicFramePr>
        <p:xfrm>
          <a:off x="609600" y="1219200"/>
          <a:ext cx="4000500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VISIO" r:id="rId8" imgW="1874596" imgH="2106631" progId="Visio.Drawing.11">
                  <p:embed/>
                </p:oleObj>
              </mc:Choice>
              <mc:Fallback>
                <p:oleObj name="VISIO" r:id="rId8" imgW="1874596" imgH="2106631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4000500" cy="429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534402" y="1219200"/>
            <a:ext cx="239039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3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0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  <a:r>
              <a:rPr lang="en-US" sz="2800" dirty="0"/>
              <a:t> A</a:t>
            </a:r>
            <a:r>
              <a:rPr lang="en-US" sz="2800" baseline="-25000" dirty="0"/>
              <a:t>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48400" y="1752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2195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0800" y="2195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408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392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0500" y="1704600"/>
            <a:ext cx="19050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21336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00500" y="2557200"/>
            <a:ext cx="24243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3166800"/>
            <a:ext cx="2895600" cy="28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86400" y="1213800"/>
            <a:ext cx="19050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657E5-0EC9-6F46-B5A5-11035E64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4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8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1262051"/>
              </p:ext>
            </p:extLst>
          </p:nvPr>
        </p:nvGraphicFramePr>
        <p:xfrm>
          <a:off x="5047667" y="2819400"/>
          <a:ext cx="379153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6" imgW="1913040" imgH="884520" progId="Visio.Drawing.6">
                  <p:embed/>
                </p:oleObj>
              </mc:Choice>
              <mc:Fallback>
                <p:oleObj name="VISIO" r:id="rId6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667" y="2819400"/>
                        <a:ext cx="379153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Don’t Cares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0751338"/>
              </p:ext>
            </p:extLst>
          </p:nvPr>
        </p:nvGraphicFramePr>
        <p:xfrm>
          <a:off x="609600" y="12192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VISIO" r:id="rId8" imgW="1874596" imgH="2106631" progId="Visio.Drawing.11">
                  <p:embed/>
                </p:oleObj>
              </mc:Choice>
              <mc:Fallback>
                <p:oleObj name="VISIO" r:id="rId8" imgW="1874596" imgH="2106631" progId="Visio.Drawing.11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648200" y="3386049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3576193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0" y="38428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40714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000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3386049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86600" y="36142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38428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86600" y="40714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43000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86802" y="1066800"/>
            <a:ext cx="239039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3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0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  <a:r>
              <a:rPr lang="en-US" sz="2800" dirty="0"/>
              <a:t> A</a:t>
            </a:r>
            <a:r>
              <a:rPr lang="en-US" sz="2800" baseline="-25000" dirty="0"/>
              <a:t>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1600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2043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93200" y="2043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2460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91600" y="2460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13550" y="245745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6BDCA-6070-C840-A80D-5C2FC11C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Two-Level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 Forms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80281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315200" cy="4953000"/>
          </a:xfrm>
        </p:spPr>
        <p:txBody>
          <a:bodyPr>
            <a:normAutofit/>
          </a:bodyPr>
          <a:lstStyle/>
          <a:p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ANDs</a:t>
            </a:r>
            <a:r>
              <a:rPr lang="en-US" sz="3000" dirty="0"/>
              <a:t> followed by </a:t>
            </a:r>
            <a:r>
              <a:rPr lang="en-US" sz="3000" b="1" dirty="0">
                <a:solidFill>
                  <a:srgbClr val="0070C0"/>
                </a:solidFill>
              </a:rPr>
              <a:t>ORs</a:t>
            </a:r>
            <a:r>
              <a:rPr lang="en-US" sz="3000" dirty="0"/>
              <a:t>: 	</a:t>
            </a:r>
            <a:r>
              <a:rPr lang="en-US" sz="3000" b="1" dirty="0"/>
              <a:t>SOP</a:t>
            </a:r>
            <a:r>
              <a:rPr lang="en-US" sz="3000" dirty="0"/>
              <a:t> form</a:t>
            </a:r>
          </a:p>
          <a:p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ORs</a:t>
            </a:r>
            <a:r>
              <a:rPr lang="en-US" sz="3000" dirty="0"/>
              <a:t> followed by </a:t>
            </a:r>
            <a:r>
              <a:rPr lang="en-US" sz="3000" b="1" dirty="0">
                <a:solidFill>
                  <a:srgbClr val="0070C0"/>
                </a:solidFill>
              </a:rPr>
              <a:t>ANDs</a:t>
            </a:r>
            <a:r>
              <a:rPr lang="en-US" sz="3000" dirty="0"/>
              <a:t>:	</a:t>
            </a:r>
            <a:r>
              <a:rPr lang="en-US" sz="3000" b="1" dirty="0"/>
              <a:t>POS</a:t>
            </a:r>
            <a:r>
              <a:rPr lang="en-US" sz="3000" dirty="0"/>
              <a:t> form</a:t>
            </a:r>
          </a:p>
          <a:p>
            <a:r>
              <a:rPr lang="en-US" sz="3000" dirty="0"/>
              <a:t> Only </a:t>
            </a:r>
            <a:r>
              <a:rPr lang="en-US" sz="3000" b="1" dirty="0">
                <a:solidFill>
                  <a:srgbClr val="0070C0"/>
                </a:solidFill>
              </a:rPr>
              <a:t>NAND</a:t>
            </a:r>
            <a:r>
              <a:rPr lang="en-US" sz="3000" dirty="0"/>
              <a:t> gates:		</a:t>
            </a:r>
            <a:r>
              <a:rPr lang="en-US" sz="3000" b="1" dirty="0"/>
              <a:t>SOP</a:t>
            </a:r>
            <a:r>
              <a:rPr lang="en-US" sz="3000" dirty="0"/>
              <a:t> form</a:t>
            </a:r>
          </a:p>
          <a:p>
            <a:r>
              <a:rPr lang="en-US" sz="3000" dirty="0"/>
              <a:t> Only </a:t>
            </a:r>
            <a:r>
              <a:rPr lang="en-US" sz="3000" b="1" dirty="0">
                <a:solidFill>
                  <a:srgbClr val="0070C0"/>
                </a:solidFill>
              </a:rPr>
              <a:t>NOR</a:t>
            </a:r>
            <a:r>
              <a:rPr lang="en-US" sz="3000" dirty="0"/>
              <a:t> gates:		</a:t>
            </a:r>
            <a:r>
              <a:rPr lang="en-US" sz="3000" b="1" dirty="0"/>
              <a:t>POS</a:t>
            </a:r>
            <a:r>
              <a:rPr lang="en-US" sz="3000" dirty="0"/>
              <a:t>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990600"/>
            <a:ext cx="69342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3962400"/>
            <a:ext cx="5785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Most common form of two-level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FDFD-53A8-7641-9414-CB4DDC6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 variation: </a:t>
            </a:r>
            <a:r>
              <a:rPr lang="en-US" sz="2800" b="1" dirty="0"/>
              <a:t>ORs</a:t>
            </a:r>
            <a:r>
              <a:rPr lang="en-US" sz="2800" dirty="0"/>
              <a:t> followed by </a:t>
            </a:r>
            <a:r>
              <a:rPr lang="en-US" sz="2800" b="1" dirty="0"/>
              <a:t>ANDs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(</a:t>
            </a:r>
            <a:r>
              <a:rPr lang="en-US" sz="2800" i="1" dirty="0"/>
              <a:t>A+B)(A+B+C)</a:t>
            </a:r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810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429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05354"/>
              </p:ext>
            </p:extLst>
          </p:nvPr>
        </p:nvGraphicFramePr>
        <p:xfrm>
          <a:off x="2057400" y="2209800"/>
          <a:ext cx="4800600" cy="339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Visio" r:id="rId8" imgW="2576908" imgH="1822981" progId="Visio.Drawing.11">
                  <p:embed/>
                </p:oleObj>
              </mc:Choice>
              <mc:Fallback>
                <p:oleObj name="Visio" r:id="rId8" imgW="2576908" imgH="18229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2209800"/>
                        <a:ext cx="4800600" cy="339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6927" y="5715000"/>
            <a:ext cx="5295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Implements functions in </a:t>
            </a:r>
            <a:r>
              <a:rPr lang="en-US" sz="2800" b="1" dirty="0">
                <a:solidFill>
                  <a:srgbClr val="0070C0"/>
                </a:solidFill>
              </a:rPr>
              <a:t>POS form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BB44F-387D-234F-999D-9F2F8515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88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1039535"/>
              </p:ext>
            </p:extLst>
          </p:nvPr>
        </p:nvGraphicFramePr>
        <p:xfrm>
          <a:off x="1454150" y="2057400"/>
          <a:ext cx="6013450" cy="378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Visio" r:id="rId13" imgW="3041365" imgH="1914421" progId="Visio.Drawing.11">
                  <p:embed/>
                </p:oleObj>
              </mc:Choice>
              <mc:Fallback>
                <p:oleObj name="Visio" r:id="rId13" imgW="3041365" imgH="19144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ANDs</a:t>
            </a:r>
            <a:r>
              <a:rPr lang="en-US" sz="2800" dirty="0"/>
              <a:t> followed by </a:t>
            </a:r>
            <a:r>
              <a:rPr lang="en-US" sz="2800" b="1" dirty="0"/>
              <a:t>ORs → NANDs</a:t>
            </a:r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733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76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19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64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37894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6927" y="5715000"/>
            <a:ext cx="4649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Put </a:t>
            </a:r>
            <a:r>
              <a:rPr lang="en-US" sz="2800" b="1" dirty="0">
                <a:solidFill>
                  <a:srgbClr val="FF0000"/>
                </a:solidFill>
              </a:rPr>
              <a:t>bubbles</a:t>
            </a:r>
            <a:r>
              <a:rPr lang="en-US" sz="2800" dirty="0"/>
              <a:t> on internal nodes.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80008061"/>
              </p:ext>
            </p:extLst>
          </p:nvPr>
        </p:nvGraphicFramePr>
        <p:xfrm>
          <a:off x="1454150" y="2057400"/>
          <a:ext cx="60134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15" imgW="3041365" imgH="1914421" progId="Visio.Drawing.11">
                  <p:embed/>
                </p:oleObj>
              </mc:Choice>
              <mc:Fallback>
                <p:oleObj name="Visio" r:id="rId15" imgW="3041365" imgH="1914421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Both: </a:t>
            </a:r>
            <a:r>
              <a:rPr lang="en-US" sz="2400" b="1" dirty="0">
                <a:solidFill>
                  <a:srgbClr val="FF0000"/>
                </a:solidFill>
              </a:rPr>
              <a:t>SOP</a:t>
            </a:r>
            <a:r>
              <a:rPr lang="en-US" sz="2400" dirty="0"/>
              <a:t>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914E-C0BB-9A43-B532-338079BC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4" grpId="0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ORs</a:t>
            </a:r>
            <a:r>
              <a:rPr lang="en-US" sz="2800" dirty="0"/>
              <a:t> followed by </a:t>
            </a:r>
            <a:r>
              <a:rPr lang="en-US" sz="2800" b="1" dirty="0"/>
              <a:t>ANDs → NORs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(</a:t>
            </a:r>
            <a:r>
              <a:rPr lang="en-US" sz="2800" i="1" dirty="0"/>
              <a:t>A+B)(A+B+C)</a:t>
            </a:r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810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429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03131"/>
              </p:ext>
            </p:extLst>
          </p:nvPr>
        </p:nvGraphicFramePr>
        <p:xfrm>
          <a:off x="2057400" y="2209800"/>
          <a:ext cx="4800600" cy="339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Visio" r:id="rId8" imgW="2576908" imgH="1822981" progId="Visio.Drawing.11">
                  <p:embed/>
                </p:oleObj>
              </mc:Choice>
              <mc:Fallback>
                <p:oleObj name="Visio" r:id="rId8" imgW="2576908" imgH="18229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2209800"/>
                        <a:ext cx="4800600" cy="339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866927" y="5715000"/>
            <a:ext cx="4649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Put </a:t>
            </a:r>
            <a:r>
              <a:rPr lang="en-US" sz="2800" b="1" dirty="0">
                <a:solidFill>
                  <a:srgbClr val="FF0000"/>
                </a:solidFill>
              </a:rPr>
              <a:t>bubbles</a:t>
            </a:r>
            <a:r>
              <a:rPr lang="en-US" sz="2800" dirty="0"/>
              <a:t> on internal nodes.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1788"/>
              </p:ext>
            </p:extLst>
          </p:nvPr>
        </p:nvGraphicFramePr>
        <p:xfrm>
          <a:off x="1905000" y="2133600"/>
          <a:ext cx="5181600" cy="361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Visio" r:id="rId10" imgW="2771814" imgH="1914421" progId="Visio.Drawing.11">
                  <p:embed/>
                </p:oleObj>
              </mc:Choice>
              <mc:Fallback>
                <p:oleObj name="Visio" r:id="rId10" imgW="2771814" imgH="191442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5181600" cy="3611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Both: </a:t>
            </a:r>
            <a:r>
              <a:rPr lang="en-US" sz="2400" b="1" dirty="0">
                <a:solidFill>
                  <a:srgbClr val="FF0000"/>
                </a:solidFill>
              </a:rPr>
              <a:t>POS</a:t>
            </a:r>
            <a:r>
              <a:rPr lang="en-US" sz="2400" dirty="0"/>
              <a:t> form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1A056-5F26-1A42-965C-5E7EB6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/>
      <p:bldP spid="2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Bubble Pushing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689618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2838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B•C•</a:t>
                      </a:r>
                      <a:r>
                        <a:rPr lang="en-US" sz="2400" baseline="0" dirty="0"/>
                        <a:t>D… = B+C+D…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B+C+D…= B</a:t>
                      </a:r>
                      <a:r>
                        <a:rPr lang="en-US" sz="2400" dirty="0"/>
                        <a:t>•C•D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 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0" y="20320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55000" y="2042160"/>
            <a:ext cx="95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6260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056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679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896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692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315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B18EC-37F5-1147-84F0-E53078A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43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8836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052723"/>
              </p:ext>
            </p:extLst>
          </p:nvPr>
        </p:nvGraphicFramePr>
        <p:xfrm>
          <a:off x="2468161" y="3505200"/>
          <a:ext cx="378023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61" y="3505200"/>
                        <a:ext cx="378023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Functional specification of outputs in terms of inputs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12F05-80E8-AA4A-AA0E-EE2306D1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8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333500" y="16341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</a:t>
            </a:r>
          </a:p>
          <a:p>
            <a:pPr marL="0" indent="0">
              <a:buNone/>
            </a:pPr>
            <a:r>
              <a:rPr lang="en-US" i="1" dirty="0"/>
              <a:t>   = A•BC </a:t>
            </a:r>
          </a:p>
          <a:p>
            <a:pPr marL="0" indent="0">
              <a:buNone/>
            </a:pPr>
            <a:r>
              <a:rPr lang="en-US" i="1" dirty="0"/>
              <a:t>   = A•BC </a:t>
            </a:r>
          </a:p>
          <a:p>
            <a:pPr marL="0" indent="0">
              <a:buNone/>
            </a:pPr>
            <a:r>
              <a:rPr lang="en-US" i="1" dirty="0"/>
              <a:t>   = ABC</a:t>
            </a:r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438400" y="17402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81200" y="1671637"/>
            <a:ext cx="96338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49830" y="22628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38400" y="23390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29050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03500" y="1781983"/>
            <a:ext cx="47849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Work from the </a:t>
            </a:r>
            <a:r>
              <a:rPr lang="en-US" sz="2800" b="1" dirty="0"/>
              <a:t>outside in</a:t>
            </a:r>
          </a:p>
          <a:p>
            <a:r>
              <a:rPr lang="en-US" sz="2800" dirty="0"/>
              <a:t>      (i.e., top bar, then down)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Use </a:t>
            </a:r>
            <a:r>
              <a:rPr lang="en-US" sz="2800" b="1" dirty="0"/>
              <a:t>involution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when possible</a:t>
            </a:r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23383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81200" y="35004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AF065-24BA-C941-B6CB-000F98F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7569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A+BC+AB</a:t>
            </a:r>
          </a:p>
          <a:p>
            <a:pPr marL="0" indent="0">
              <a:buNone/>
            </a:pPr>
            <a:r>
              <a:rPr lang="en-US" i="1" dirty="0"/>
              <a:t>   = A•BC •AB</a:t>
            </a:r>
          </a:p>
          <a:p>
            <a:pPr marL="0" indent="0">
              <a:buNone/>
            </a:pPr>
            <a:r>
              <a:rPr lang="en-US" i="1" dirty="0"/>
              <a:t>   = A•BC •(A + B)</a:t>
            </a:r>
          </a:p>
          <a:p>
            <a:pPr marL="0" indent="0">
              <a:buNone/>
            </a:pPr>
            <a:r>
              <a:rPr lang="en-US" i="1" dirty="0"/>
              <a:t>   = ABC   •(A + B)</a:t>
            </a:r>
          </a:p>
          <a:p>
            <a:pPr marL="0" indent="0">
              <a:buNone/>
            </a:pPr>
            <a:r>
              <a:rPr lang="en-US" i="1" dirty="0"/>
              <a:t>   = ABCA + ABCB</a:t>
            </a:r>
          </a:p>
          <a:p>
            <a:pPr marL="0" indent="0">
              <a:buNone/>
            </a:pPr>
            <a:r>
              <a:rPr lang="en-US" i="1" dirty="0"/>
              <a:t>   =               ABC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971800" y="1671637"/>
            <a:ext cx="152400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86000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1595437"/>
            <a:ext cx="16655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866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220838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8800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28800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8832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97800" y="1737181"/>
            <a:ext cx="447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De Morgan </a:t>
            </a:r>
            <a:r>
              <a:rPr lang="en-US" sz="2800" b="1" dirty="0"/>
              <a:t>applies to</a:t>
            </a:r>
            <a:r>
              <a:rPr lang="en-US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Products</a:t>
            </a:r>
            <a:r>
              <a:rPr lang="en-US" sz="2800" dirty="0"/>
              <a:t> under a bar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Sums</a:t>
            </a:r>
            <a:r>
              <a:rPr lang="en-US" sz="2800" dirty="0"/>
              <a:t> under a bar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try to apply </a:t>
            </a:r>
            <a:r>
              <a:rPr lang="en-US" sz="2800" dirty="0" err="1"/>
              <a:t>DeMorgan’s</a:t>
            </a:r>
            <a:r>
              <a:rPr lang="en-US" sz="2800" dirty="0"/>
              <a:t> to a </a:t>
            </a:r>
            <a:r>
              <a:rPr lang="en-US" sz="2800" b="1" dirty="0">
                <a:solidFill>
                  <a:srgbClr val="FF0000"/>
                </a:solidFill>
              </a:rPr>
              <a:t>mix of operations</a:t>
            </a:r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828800" y="22621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20040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00400" y="27602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8333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38500" y="1671637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3048000" y="2281236"/>
            <a:ext cx="15240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314700" y="228123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81425" y="27606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178175" y="40052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71825" y="45672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4E7CC-4C73-AF41-BFA0-F483FB3B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24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A+BC+AB</a:t>
            </a:r>
          </a:p>
          <a:p>
            <a:pPr marL="0" indent="0">
              <a:buNone/>
            </a:pPr>
            <a:r>
              <a:rPr lang="en-US" i="1" dirty="0"/>
              <a:t>   = A•BC •AB</a:t>
            </a:r>
          </a:p>
          <a:p>
            <a:pPr marL="0" indent="0">
              <a:buNone/>
            </a:pPr>
            <a:r>
              <a:rPr lang="en-US" i="1" dirty="0"/>
              <a:t>   = A•BC •(A + B)</a:t>
            </a:r>
          </a:p>
          <a:p>
            <a:pPr marL="0" indent="0">
              <a:buNone/>
            </a:pPr>
            <a:r>
              <a:rPr lang="en-US" i="1" dirty="0"/>
              <a:t>   = ABC   •(A + B)</a:t>
            </a:r>
          </a:p>
          <a:p>
            <a:pPr marL="0" indent="0">
              <a:buNone/>
            </a:pPr>
            <a:r>
              <a:rPr lang="en-US" i="1" dirty="0"/>
              <a:t>   = ABCA + ABCB</a:t>
            </a:r>
          </a:p>
          <a:p>
            <a:pPr marL="0" indent="0">
              <a:buNone/>
            </a:pPr>
            <a:r>
              <a:rPr lang="en-US" i="1" dirty="0"/>
              <a:t>   =               ABC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971800" y="1671637"/>
            <a:ext cx="152400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86000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1595437"/>
            <a:ext cx="16655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866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220838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8800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28800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8832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828800" y="22621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20040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00400" y="27602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8333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38500" y="1671637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3048000" y="2281236"/>
            <a:ext cx="15240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314700" y="228123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81425" y="27606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178175" y="40052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71825" y="45672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D2: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97800" y="1613118"/>
            <a:ext cx="447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Don’t forget these parentheses!</a:t>
            </a:r>
          </a:p>
          <a:p>
            <a:r>
              <a:rPr lang="en-US" sz="2800" b="1" dirty="0"/>
              <a:t>    </a:t>
            </a:r>
            <a:r>
              <a:rPr lang="en-US" sz="2800" b="1" dirty="0">
                <a:solidFill>
                  <a:srgbClr val="0070C0"/>
                </a:solidFill>
              </a:rPr>
              <a:t>Remember: </a:t>
            </a:r>
          </a:p>
          <a:p>
            <a:pPr lvl="1"/>
            <a:r>
              <a:rPr lang="en-US" sz="2800" b="1" dirty="0"/>
              <a:t>    AB = (A + B)</a:t>
            </a:r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410200" y="2995374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400800" y="299537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858000" y="299537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191000" y="2509476"/>
            <a:ext cx="762000" cy="37876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B66C8-4DF1-0F41-8363-045826A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025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557" name="Object 13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477470"/>
              </p:ext>
            </p:extLst>
          </p:nvPr>
        </p:nvGraphicFramePr>
        <p:xfrm>
          <a:off x="4572000" y="4038600"/>
          <a:ext cx="214579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214579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68081642"/>
              </p:ext>
            </p:extLst>
          </p:nvPr>
        </p:nvGraphicFramePr>
        <p:xfrm>
          <a:off x="4572000" y="1295400"/>
          <a:ext cx="2133600" cy="181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95400"/>
                        <a:ext cx="2133600" cy="1817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Theorem: Gates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1676400"/>
            <a:ext cx="1906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NAND gate </a:t>
            </a:r>
          </a:p>
          <a:p>
            <a:r>
              <a:rPr lang="en-US" sz="2800" dirty="0"/>
              <a:t>two forms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4419600"/>
            <a:ext cx="16808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NOR gate </a:t>
            </a:r>
          </a:p>
          <a:p>
            <a:r>
              <a:rPr lang="en-US" sz="2800" dirty="0"/>
              <a:t>two 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C156D-06AF-CD42-A53A-E78C8652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877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575" name="Object 7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1941494"/>
              </p:ext>
            </p:extLst>
          </p:nvPr>
        </p:nvGraphicFramePr>
        <p:xfrm>
          <a:off x="2438400" y="4876800"/>
          <a:ext cx="484163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4841631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990600"/>
            <a:ext cx="7772400" cy="4953000"/>
          </a:xfrm>
          <a:noFill/>
          <a:ln/>
        </p:spPr>
        <p:txBody>
          <a:bodyPr/>
          <a:lstStyle/>
          <a:p>
            <a:r>
              <a:rPr lang="en-US" b="1" dirty="0"/>
              <a:t>Backward: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r>
              <a:rPr lang="en-US" b="1" dirty="0"/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output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04842638"/>
              </p:ext>
            </p:extLst>
          </p:nvPr>
        </p:nvGraphicFramePr>
        <p:xfrm>
          <a:off x="2362200" y="2209800"/>
          <a:ext cx="4953000" cy="10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4953000" cy="109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581400"/>
            <a:ext cx="71628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AF415-2AE8-B049-A388-25DCB66D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3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0338035"/>
              </p:ext>
            </p:extLst>
          </p:nvPr>
        </p:nvGraphicFramePr>
        <p:xfrm>
          <a:off x="2514600" y="1951038"/>
          <a:ext cx="426020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VISIO" r:id="rId8" imgW="1407240" imgH="714240" progId="Visio.Drawing.6">
                  <p:embed/>
                </p:oleObj>
              </mc:Choice>
              <mc:Fallback>
                <p:oleObj name="VISIO" r:id="rId8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51038"/>
                        <a:ext cx="4260207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981200"/>
            <a:ext cx="71628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49530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5911650"/>
              </p:ext>
            </p:extLst>
          </p:nvPr>
        </p:nvGraphicFramePr>
        <p:xfrm>
          <a:off x="2532350" y="1955400"/>
          <a:ext cx="42608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Visio" r:id="rId10" imgW="1407471" imgH="714479" progId="Visio.Drawing.11">
                  <p:embed/>
                </p:oleObj>
              </mc:Choice>
              <mc:Fallback>
                <p:oleObj name="Visio" r:id="rId10" imgW="1407471" imgH="71447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350" y="1955400"/>
                        <a:ext cx="426085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4876800"/>
            <a:ext cx="7162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5136-F547-9943-B257-7F063A35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5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1499265"/>
              </p:ext>
            </p:extLst>
          </p:nvPr>
        </p:nvGraphicFramePr>
        <p:xfrm>
          <a:off x="1955198" y="3294063"/>
          <a:ext cx="566480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198" y="3294063"/>
                        <a:ext cx="5664802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output, then work toward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bubbles on final output back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Draw gates in a form so bubbles cancel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7DB9A-C35D-2442-A136-D1E6FAAB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457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7743710"/>
              </p:ext>
            </p:extLst>
          </p:nvPr>
        </p:nvGraphicFramePr>
        <p:xfrm>
          <a:off x="2590800" y="1113270"/>
          <a:ext cx="4112358" cy="498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VISIO" r:id="rId6" imgW="2235960" imgH="2709000" progId="Visio.Drawing.6">
                  <p:embed/>
                </p:oleObj>
              </mc:Choice>
              <mc:Fallback>
                <p:oleObj name="VISIO" r:id="rId6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13270"/>
                        <a:ext cx="4112358" cy="498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5146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41148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715000"/>
            <a:ext cx="556259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9D004-07C9-9F49-92DB-A158B90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4CD7C-4DE4-4A19-A9DB-DAFB5A941FAA}"/>
              </a:ext>
            </a:extLst>
          </p:cNvPr>
          <p:cNvSpPr/>
          <p:nvPr/>
        </p:nvSpPr>
        <p:spPr>
          <a:xfrm>
            <a:off x="2133600" y="10668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00417A4A-03C7-40EF-8962-EDE7C992232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3162078"/>
              </p:ext>
            </p:extLst>
          </p:nvPr>
        </p:nvGraphicFramePr>
        <p:xfrm>
          <a:off x="2895600" y="1210400"/>
          <a:ext cx="3827024" cy="142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VISIO" r:id="rId8" imgW="2064600" imgH="771480" progId="Visio.Drawing.6">
                  <p:embed/>
                </p:oleObj>
              </mc:Choice>
              <mc:Fallback>
                <p:oleObj name="VISIO" r:id="rId8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10400"/>
                        <a:ext cx="3827024" cy="142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91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X’s and Z’s, Oh My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036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797" name="Object 5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330259"/>
              </p:ext>
            </p:extLst>
          </p:nvPr>
        </p:nvGraphicFramePr>
        <p:xfrm>
          <a:off x="2932409" y="2590800"/>
          <a:ext cx="278259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409" y="2590800"/>
                        <a:ext cx="278259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533400" y="1066800"/>
            <a:ext cx="7391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Contention:</a:t>
            </a:r>
            <a:r>
              <a:rPr lang="en-US" sz="2400" dirty="0"/>
              <a:t> circuit tries to drive output to 1 </a:t>
            </a:r>
            <a:r>
              <a:rPr lang="en-US" sz="2400" b="1" dirty="0"/>
              <a:t>and</a:t>
            </a:r>
            <a:r>
              <a:rPr lang="en-US" sz="2400" dirty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X is also used for: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Uninitialized values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Don’t Care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Contention or uninitialized outputs usually indicate a </a:t>
            </a:r>
            <a:r>
              <a:rPr lang="en-US" sz="2000" b="1" dirty="0"/>
              <a:t>bug</a:t>
            </a:r>
            <a:r>
              <a:rPr lang="en-US" sz="1600" dirty="0"/>
              <a:t>.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L</a:t>
            </a:r>
            <a:r>
              <a:rPr lang="en-US" sz="2000" dirty="0"/>
              <a:t>ook at the context to tell meaning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Contention: 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79A0A-5474-4C4E-9B73-E6D213FA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47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31260</TotalTime>
  <Words>6750</Words>
  <Application>Microsoft Office PowerPoint</Application>
  <PresentationFormat>On-screen Show (4:3)</PresentationFormat>
  <Paragraphs>1268</Paragraphs>
  <Slides>133</Slides>
  <Notes>133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133</vt:i4>
      </vt:variant>
    </vt:vector>
  </HeadingPairs>
  <TitlesOfParts>
    <vt:vector size="143" baseType="lpstr"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Sarah Harris</cp:lastModifiedBy>
  <cp:revision>351</cp:revision>
  <cp:lastPrinted>2020-08-24T06:03:44Z</cp:lastPrinted>
  <dcterms:created xsi:type="dcterms:W3CDTF">2012-08-07T04:56:47Z</dcterms:created>
  <dcterms:modified xsi:type="dcterms:W3CDTF">2021-10-14T01:38:13Z</dcterms:modified>
</cp:coreProperties>
</file>