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tags/tag26.xml" ContentType="application/vnd.openxmlformats-officedocument.presentationml.tags+xml"/>
  <Override PartName="/ppt/notesSlides/notesSlide19.xml" ContentType="application/vnd.openxmlformats-officedocument.presentationml.notesSlide+xml"/>
  <Override PartName="/ppt/tags/tag27.xml" ContentType="application/vnd.openxmlformats-officedocument.presentationml.tags+xml"/>
  <Override PartName="/ppt/notesSlides/notesSlide20.xml" ContentType="application/vnd.openxmlformats-officedocument.presentationml.notesSlide+xml"/>
  <Override PartName="/ppt/tags/tag28.xml" ContentType="application/vnd.openxmlformats-officedocument.presentationml.tags+xml"/>
  <Override PartName="/ppt/notesSlides/notesSlide2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3.xml" ContentType="application/vnd.openxmlformats-officedocument.presentationml.notesSlide+xml"/>
  <Override PartName="/ppt/tags/tag36.xml" ContentType="application/vnd.openxmlformats-officedocument.presentationml.tags+xml"/>
  <Override PartName="/ppt/notesSlides/notesSlide24.xml" ContentType="application/vnd.openxmlformats-officedocument.presentationml.notesSlide+xml"/>
  <Override PartName="/ppt/tags/tag37.xml" ContentType="application/vnd.openxmlformats-officedocument.presentationml.tags+xml"/>
  <Override PartName="/ppt/notesSlides/notesSlide25.xml" ContentType="application/vnd.openxmlformats-officedocument.presentationml.notesSlide+xml"/>
  <Override PartName="/ppt/tags/tag38.xml" ContentType="application/vnd.openxmlformats-officedocument.presentationml.tags+xml"/>
  <Override PartName="/ppt/notesSlides/notesSlide26.xml" ContentType="application/vnd.openxmlformats-officedocument.presentationml.notesSlide+xml"/>
  <Override PartName="/ppt/tags/tag39.xml" ContentType="application/vnd.openxmlformats-officedocument.presentationml.tags+xml"/>
  <Override PartName="/ppt/notesSlides/notesSlide27.xml" ContentType="application/vnd.openxmlformats-officedocument.presentationml.notesSlide+xml"/>
  <Override PartName="/ppt/tags/tag40.xml" ContentType="application/vnd.openxmlformats-officedocument.presentationml.tags+xml"/>
  <Override PartName="/ppt/notesSlides/notesSlide2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9.xml" ContentType="application/vnd.openxmlformats-officedocument.presentationml.notesSlide+xml"/>
  <Override PartName="/ppt/tags/tag43.xml" ContentType="application/vnd.openxmlformats-officedocument.presentationml.tags+xml"/>
  <Override PartName="/ppt/notesSlides/notesSlide30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1.xml" ContentType="application/vnd.openxmlformats-officedocument.presentationml.notesSlide+xml"/>
  <Override PartName="/ppt/tags/tag47.xml" ContentType="application/vnd.openxmlformats-officedocument.presentationml.tags+xml"/>
  <Override PartName="/ppt/notesSlides/notesSlide32.xml" ContentType="application/vnd.openxmlformats-officedocument.presentationml.notesSlide+xml"/>
  <Override PartName="/ppt/tags/tag48.xml" ContentType="application/vnd.openxmlformats-officedocument.presentationml.tags+xml"/>
  <Override PartName="/ppt/notesSlides/notesSlide3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34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5.xml" ContentType="application/vnd.openxmlformats-officedocument.presentationml.notesSlide+xml"/>
  <Override PartName="/ppt/tags/tag54.xml" ContentType="application/vnd.openxmlformats-officedocument.presentationml.tags+xml"/>
  <Override PartName="/ppt/notesSlides/notesSlide36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7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38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39.xml" ContentType="application/vnd.openxmlformats-officedocument.presentationml.notesSlide+xml"/>
  <Override PartName="/ppt/tags/tag66.xml" ContentType="application/vnd.openxmlformats-officedocument.presentationml.tags+xml"/>
  <Override PartName="/ppt/notesSlides/notesSlide40.xml" ContentType="application/vnd.openxmlformats-officedocument.presentationml.notesSlide+xml"/>
  <Override PartName="/ppt/tags/tag67.xml" ContentType="application/vnd.openxmlformats-officedocument.presentationml.tags+xml"/>
  <Override PartName="/ppt/notesSlides/notesSlide4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42.xml" ContentType="application/vnd.openxmlformats-officedocument.presentationml.notesSlide+xml"/>
  <Override PartName="/ppt/tags/tag70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71.xml" ContentType="application/vnd.openxmlformats-officedocument.presentationml.tags+xml"/>
  <Override PartName="/ppt/notesSlides/notesSlide45.xml" ContentType="application/vnd.openxmlformats-officedocument.presentationml.notesSlide+xml"/>
  <Override PartName="/ppt/tags/tag72.xml" ContentType="application/vnd.openxmlformats-officedocument.presentationml.tags+xml"/>
  <Override PartName="/ppt/notesSlides/notesSlide46.xml" ContentType="application/vnd.openxmlformats-officedocument.presentationml.notesSlide+xml"/>
  <Override PartName="/ppt/tags/tag73.xml" ContentType="application/vnd.openxmlformats-officedocument.presentationml.tags+xml"/>
  <Override PartName="/ppt/notesSlides/notesSlide47.xml" ContentType="application/vnd.openxmlformats-officedocument.presentationml.notesSlide+xml"/>
  <Override PartName="/ppt/tags/tag74.xml" ContentType="application/vnd.openxmlformats-officedocument.presentationml.tags+xml"/>
  <Override PartName="/ppt/notesSlides/notesSlide48.xml" ContentType="application/vnd.openxmlformats-officedocument.presentationml.notesSlide+xml"/>
  <Override PartName="/ppt/tags/tag75.xml" ContentType="application/vnd.openxmlformats-officedocument.presentationml.tags+xml"/>
  <Override PartName="/ppt/notesSlides/notesSlide49.xml" ContentType="application/vnd.openxmlformats-officedocument.presentationml.notesSlide+xml"/>
  <Override PartName="/ppt/tags/tag76.xml" ContentType="application/vnd.openxmlformats-officedocument.presentationml.tags+xml"/>
  <Override PartName="/ppt/notesSlides/notesSlide50.xml" ContentType="application/vnd.openxmlformats-officedocument.presentationml.notesSlide+xml"/>
  <Override PartName="/ppt/tags/tag77.xml" ContentType="application/vnd.openxmlformats-officedocument.presentationml.tags+xml"/>
  <Override PartName="/ppt/notesSlides/notesSlide5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52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53.xml" ContentType="application/vnd.openxmlformats-officedocument.presentationml.notesSlide+xml"/>
  <Override PartName="/ppt/tags/tag82.xml" ContentType="application/vnd.openxmlformats-officedocument.presentationml.tags+xml"/>
  <Override PartName="/ppt/notesSlides/notesSlide54.xml" ContentType="application/vnd.openxmlformats-officedocument.presentationml.notesSlide+xml"/>
  <Override PartName="/ppt/tags/tag83.xml" ContentType="application/vnd.openxmlformats-officedocument.presentationml.tags+xml"/>
  <Override PartName="/ppt/notesSlides/notesSlide55.xml" ContentType="application/vnd.openxmlformats-officedocument.presentationml.notesSlide+xml"/>
  <Override PartName="/ppt/tags/tag84.xml" ContentType="application/vnd.openxmlformats-officedocument.presentationml.tags+xml"/>
  <Override PartName="/ppt/notesSlides/notesSlide56.xml" ContentType="application/vnd.openxmlformats-officedocument.presentationml.notesSlide+xml"/>
  <Override PartName="/ppt/tags/tag85.xml" ContentType="application/vnd.openxmlformats-officedocument.presentationml.tags+xml"/>
  <Override PartName="/ppt/notesSlides/notesSlide5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58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59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60.xml" ContentType="application/vnd.openxmlformats-officedocument.presentationml.notesSlide+xml"/>
  <Override PartName="/ppt/tags/tag101.xml" ContentType="application/vnd.openxmlformats-officedocument.presentationml.tags+xml"/>
  <Override PartName="/ppt/notesSlides/notesSlide61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62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63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64.xml" ContentType="application/vnd.openxmlformats-officedocument.presentationml.notesSlide+xml"/>
  <Override PartName="/ppt/tags/tag110.xml" ContentType="application/vnd.openxmlformats-officedocument.presentationml.tags+xml"/>
  <Override PartName="/ppt/notesSlides/notesSlide65.xml" ContentType="application/vnd.openxmlformats-officedocument.presentationml.notesSlide+xml"/>
  <Override PartName="/ppt/tags/tag111.xml" ContentType="application/vnd.openxmlformats-officedocument.presentationml.tags+xml"/>
  <Override PartName="/ppt/notesSlides/notesSlide66.xml" ContentType="application/vnd.openxmlformats-officedocument.presentationml.notesSlide+xml"/>
  <Override PartName="/ppt/tags/tag112.xml" ContentType="application/vnd.openxmlformats-officedocument.presentationml.tags+xml"/>
  <Override PartName="/ppt/notesSlides/notesSlide67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68.xml" ContentType="application/vnd.openxmlformats-officedocument.presentationml.notesSlide+xml"/>
  <Override PartName="/ppt/tags/tag115.xml" ContentType="application/vnd.openxmlformats-officedocument.presentationml.tags+xml"/>
  <Override PartName="/ppt/notesSlides/notesSlide69.xml" ContentType="application/vnd.openxmlformats-officedocument.presentationml.notesSlide+xml"/>
  <Override PartName="/ppt/tags/tag116.xml" ContentType="application/vnd.openxmlformats-officedocument.presentationml.tags+xml"/>
  <Override PartName="/ppt/notesSlides/notesSlide70.xml" ContentType="application/vnd.openxmlformats-officedocument.presentationml.notesSlide+xml"/>
  <Override PartName="/ppt/tags/tag117.xml" ContentType="application/vnd.openxmlformats-officedocument.presentationml.tags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tags/tag118.xml" ContentType="application/vnd.openxmlformats-officedocument.presentationml.tags+xml"/>
  <Override PartName="/ppt/notesSlides/notesSlide73.xml" ContentType="application/vnd.openxmlformats-officedocument.presentationml.notesSlide+xml"/>
  <Override PartName="/ppt/tags/tag119.xml" ContentType="application/vnd.openxmlformats-officedocument.presentationml.tags+xml"/>
  <Override PartName="/ppt/notesSlides/notesSlide74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75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76.xml" ContentType="application/vnd.openxmlformats-officedocument.presentationml.notesSlide+xml"/>
  <Override PartName="/ppt/tags/tag127.xml" ContentType="application/vnd.openxmlformats-officedocument.presentationml.tags+xml"/>
  <Override PartName="/ppt/notesSlides/notesSlide77.xml" ContentType="application/vnd.openxmlformats-officedocument.presentationml.notesSlide+xml"/>
  <Override PartName="/ppt/tags/tag128.xml" ContentType="application/vnd.openxmlformats-officedocument.presentationml.tags+xml"/>
  <Override PartName="/ppt/notesSlides/notesSlide78.xml" ContentType="application/vnd.openxmlformats-officedocument.presentationml.notesSlide+xml"/>
  <Override PartName="/ppt/tags/tag129.xml" ContentType="application/vnd.openxmlformats-officedocument.presentationml.tags+xml"/>
  <Override PartName="/ppt/notesSlides/notesSlide79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80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81.xml" ContentType="application/vnd.openxmlformats-officedocument.presentationml.notesSlide+xml"/>
  <Override PartName="/ppt/tags/tag134.xml" ContentType="application/vnd.openxmlformats-officedocument.presentationml.tags+xml"/>
  <Override PartName="/ppt/notesSlides/notesSlide82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83.xml" ContentType="application/vnd.openxmlformats-officedocument.presentationml.notesSlide+xml"/>
  <Override PartName="/ppt/tags/tag137.xml" ContentType="application/vnd.openxmlformats-officedocument.presentationml.tags+xml"/>
  <Override PartName="/ppt/notesSlides/notesSlide84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85.xml" ContentType="application/vnd.openxmlformats-officedocument.presentationml.notesSlide+xml"/>
  <Override PartName="/ppt/tags/tag140.xml" ContentType="application/vnd.openxmlformats-officedocument.presentationml.tags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tags/tag141.xml" ContentType="application/vnd.openxmlformats-officedocument.presentationml.tags+xml"/>
  <Override PartName="/ppt/notesSlides/notesSlide88.xml" ContentType="application/vnd.openxmlformats-officedocument.presentationml.notesSlide+xml"/>
  <Override PartName="/ppt/tags/tag142.xml" ContentType="application/vnd.openxmlformats-officedocument.presentationml.tags+xml"/>
  <Override PartName="/ppt/notesSlides/notesSlide89.xml" ContentType="application/vnd.openxmlformats-officedocument.presentationml.notesSlide+xml"/>
  <Override PartName="/ppt/tags/tag143.xml" ContentType="application/vnd.openxmlformats-officedocument.presentationml.tags+xml"/>
  <Override PartName="/ppt/notesSlides/notesSlide90.xml" ContentType="application/vnd.openxmlformats-officedocument.presentationml.notesSlide+xml"/>
  <Override PartName="/ppt/tags/tag144.xml" ContentType="application/vnd.openxmlformats-officedocument.presentationml.tags+xml"/>
  <Override PartName="/ppt/notesSlides/notesSlide91.xml" ContentType="application/vnd.openxmlformats-officedocument.presentationml.notesSlide+xml"/>
  <Override PartName="/ppt/tags/tag145.xml" ContentType="application/vnd.openxmlformats-officedocument.presentationml.tags+xml"/>
  <Override PartName="/ppt/notesSlides/notesSlide92.xml" ContentType="application/vnd.openxmlformats-officedocument.presentationml.notesSlide+xml"/>
  <Override PartName="/ppt/tags/tag146.xml" ContentType="application/vnd.openxmlformats-officedocument.presentationml.tags+xml"/>
  <Override PartName="/ppt/notesSlides/notesSlide93.xml" ContentType="application/vnd.openxmlformats-officedocument.presentationml.notesSlide+xml"/>
  <Override PartName="/ppt/tags/tag147.xml" ContentType="application/vnd.openxmlformats-officedocument.presentationml.tags+xml"/>
  <Override PartName="/ppt/notesSlides/notesSlide94.xml" ContentType="application/vnd.openxmlformats-officedocument.presentationml.notesSlide+xml"/>
  <Override PartName="/ppt/tags/tag148.xml" ContentType="application/vnd.openxmlformats-officedocument.presentationml.tags+xml"/>
  <Override PartName="/ppt/notesSlides/notesSlide95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96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97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98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99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00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101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102.xml" ContentType="application/vnd.openxmlformats-officedocument.presentationml.notesSlide+xml"/>
  <Override PartName="/ppt/tags/tag169.xml" ContentType="application/vnd.openxmlformats-officedocument.presentationml.tags+xml"/>
  <Override PartName="/ppt/notesSlides/notesSlide103.xml" ContentType="application/vnd.openxmlformats-officedocument.presentationml.notesSlide+xml"/>
  <Override PartName="/ppt/tags/tag170.xml" ContentType="application/vnd.openxmlformats-officedocument.presentationml.tags+xml"/>
  <Override PartName="/ppt/notesSlides/notesSlide104.xml" ContentType="application/vnd.openxmlformats-officedocument.presentationml.notesSlide+xml"/>
  <Override PartName="/ppt/tags/tag171.xml" ContentType="application/vnd.openxmlformats-officedocument.presentationml.tags+xml"/>
  <Override PartName="/ppt/notesSlides/notesSlide105.xml" ContentType="application/vnd.openxmlformats-officedocument.presentationml.notesSlide+xml"/>
  <Override PartName="/ppt/tags/tag172.xml" ContentType="application/vnd.openxmlformats-officedocument.presentationml.tags+xml"/>
  <Override PartName="/ppt/notesSlides/notesSlide106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107.xml" ContentType="application/vnd.openxmlformats-officedocument.presentationml.notesSlide+xml"/>
  <Override PartName="/ppt/tags/tag175.xml" ContentType="application/vnd.openxmlformats-officedocument.presentationml.tags+xml"/>
  <Override PartName="/ppt/notesSlides/notesSlide108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109.xml" ContentType="application/vnd.openxmlformats-officedocument.presentationml.notesSlide+xml"/>
  <Override PartName="/ppt/tags/tag178.xml" ContentType="application/vnd.openxmlformats-officedocument.presentationml.tags+xml"/>
  <Override PartName="/ppt/notesSlides/notesSlide110.xml" ContentType="application/vnd.openxmlformats-officedocument.presentationml.notesSlide+xml"/>
  <Override PartName="/ppt/tags/tag179.xml" ContentType="application/vnd.openxmlformats-officedocument.presentationml.tags+xml"/>
  <Override PartName="/ppt/notesSlides/notesSlide111.xml" ContentType="application/vnd.openxmlformats-officedocument.presentationml.notesSlide+xml"/>
  <Override PartName="/ppt/tags/tag180.xml" ContentType="application/vnd.openxmlformats-officedocument.presentationml.tags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tags/tag181.xml" ContentType="application/vnd.openxmlformats-officedocument.presentationml.tags+xml"/>
  <Override PartName="/ppt/notesSlides/notesSlide114.xml" ContentType="application/vnd.openxmlformats-officedocument.presentationml.notesSlide+xml"/>
  <Override PartName="/ppt/tags/tag182.xml" ContentType="application/vnd.openxmlformats-officedocument.presentationml.tags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tags/tag183.xml" ContentType="application/vnd.openxmlformats-officedocument.presentationml.tags+xml"/>
  <Override PartName="/ppt/notesSlides/notesSlide117.xml" ContentType="application/vnd.openxmlformats-officedocument.presentationml.notesSlide+xml"/>
  <Override PartName="/ppt/tags/tag184.xml" ContentType="application/vnd.openxmlformats-officedocument.presentationml.tags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tags/tag185.xml" ContentType="application/vnd.openxmlformats-officedocument.presentationml.tags+xml"/>
  <Override PartName="/ppt/notesSlides/notesSlide120.xml" ContentType="application/vnd.openxmlformats-officedocument.presentationml.notesSlide+xml"/>
  <Override PartName="/ppt/tags/tag186.xml" ContentType="application/vnd.openxmlformats-officedocument.presentationml.tags+xml"/>
  <Override PartName="/ppt/notesSlides/notesSlide121.xml" ContentType="application/vnd.openxmlformats-officedocument.presentationml.notesSlide+xml"/>
  <Override PartName="/ppt/tags/tag187.xml" ContentType="application/vnd.openxmlformats-officedocument.presentationml.tags+xml"/>
  <Override PartName="/ppt/notesSlides/notesSlide122.xml" ContentType="application/vnd.openxmlformats-officedocument.presentationml.notesSlide+xml"/>
  <Override PartName="/ppt/tags/tag188.xml" ContentType="application/vnd.openxmlformats-officedocument.presentationml.tags+xml"/>
  <Override PartName="/ppt/notesSlides/notesSlide123.xml" ContentType="application/vnd.openxmlformats-officedocument.presentationml.notesSlide+xml"/>
  <Override PartName="/ppt/tags/tag189.xml" ContentType="application/vnd.openxmlformats-officedocument.presentationml.tags+xml"/>
  <Override PartName="/ppt/notesSlides/notesSlide124.xml" ContentType="application/vnd.openxmlformats-officedocument.presentationml.notesSlide+xml"/>
  <Override PartName="/ppt/tags/tag190.xml" ContentType="application/vnd.openxmlformats-officedocument.presentationml.tags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tags/tag191.xml" ContentType="application/vnd.openxmlformats-officedocument.presentationml.tags+xml"/>
  <Override PartName="/ppt/notesSlides/notesSlide128.xml" ContentType="application/vnd.openxmlformats-officedocument.presentationml.notesSlide+xml"/>
  <Override PartName="/ppt/tags/tag192.xml" ContentType="application/vnd.openxmlformats-officedocument.presentationml.tags+xml"/>
  <Override PartName="/ppt/notesSlides/notesSlide129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tags/tag196.xml" ContentType="application/vnd.openxmlformats-officedocument.presentationml.tags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tags/tag197.xml" ContentType="application/vnd.openxmlformats-officedocument.presentationml.tags+xml"/>
  <Override PartName="/ppt/notesSlides/notesSlide136.xml" ContentType="application/vnd.openxmlformats-officedocument.presentationml.notesSlide+xml"/>
  <Override PartName="/ppt/tags/tag198.xml" ContentType="application/vnd.openxmlformats-officedocument.presentationml.tags+xml"/>
  <Override PartName="/ppt/notesSlides/notesSlide137.xml" ContentType="application/vnd.openxmlformats-officedocument.presentationml.notesSlide+xml"/>
  <Override PartName="/ppt/tags/tag199.xml" ContentType="application/vnd.openxmlformats-officedocument.presentationml.tags+xml"/>
  <Override PartName="/ppt/notesSlides/notesSlide138.xml" ContentType="application/vnd.openxmlformats-officedocument.presentationml.notesSlide+xml"/>
  <Override PartName="/ppt/tags/tag200.xml" ContentType="application/vnd.openxmlformats-officedocument.presentationml.tags+xml"/>
  <Override PartName="/ppt/notesSlides/notesSlide139.xml" ContentType="application/vnd.openxmlformats-officedocument.presentationml.notesSlide+xml"/>
  <Override PartName="/ppt/tags/tag201.xml" ContentType="application/vnd.openxmlformats-officedocument.presentationml.tags+xml"/>
  <Override PartName="/ppt/notesSlides/notesSlide140.xml" ContentType="application/vnd.openxmlformats-officedocument.presentationml.notesSlide+xml"/>
  <Override PartName="/ppt/tags/tag202.xml" ContentType="application/vnd.openxmlformats-officedocument.presentationml.tags+xml"/>
  <Override PartName="/ppt/notesSlides/notesSlide141.xml" ContentType="application/vnd.openxmlformats-officedocument.presentationml.notesSlide+xml"/>
  <Override PartName="/ppt/tags/tag203.xml" ContentType="application/vnd.openxmlformats-officedocument.presentationml.tags+xml"/>
  <Override PartName="/ppt/notesSlides/notesSlide142.xml" ContentType="application/vnd.openxmlformats-officedocument.presentationml.notesSlide+xml"/>
  <Override PartName="/ppt/tags/tag204.xml" ContentType="application/vnd.openxmlformats-officedocument.presentationml.tags+xml"/>
  <Override PartName="/ppt/notesSlides/notesSlide143.xml" ContentType="application/vnd.openxmlformats-officedocument.presentationml.notesSlide+xml"/>
  <Override PartName="/ppt/tags/tag205.xml" ContentType="application/vnd.openxmlformats-officedocument.presentationml.tags+xml"/>
  <Override PartName="/ppt/notesSlides/notesSlide144.xml" ContentType="application/vnd.openxmlformats-officedocument.presentationml.notesSlide+xml"/>
  <Override PartName="/ppt/tags/tag206.xml" ContentType="application/vnd.openxmlformats-officedocument.presentationml.tags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147.xml" ContentType="application/vnd.openxmlformats-officedocument.presentationml.notesSlide+xml"/>
  <Override PartName="/ppt/tags/tag209.xml" ContentType="application/vnd.openxmlformats-officedocument.presentationml.tags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tags/tag210.xml" ContentType="application/vnd.openxmlformats-officedocument.presentationml.tags+xml"/>
  <Override PartName="/ppt/notesSlides/notesSlide150.xml" ContentType="application/vnd.openxmlformats-officedocument.presentationml.notesSlide+xml"/>
  <Override PartName="/ppt/tags/tag211.xml" ContentType="application/vnd.openxmlformats-officedocument.presentationml.tags+xml"/>
  <Override PartName="/ppt/notesSlides/notesSlide151.xml" ContentType="application/vnd.openxmlformats-officedocument.presentationml.notesSlide+xml"/>
  <Override PartName="/ppt/tags/tag212.xml" ContentType="application/vnd.openxmlformats-officedocument.presentationml.tags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tags/tag213.xml" ContentType="application/vnd.openxmlformats-officedocument.presentationml.tags+xml"/>
  <Override PartName="/ppt/notesSlides/notesSlide155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156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157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158.xml" ContentType="application/vnd.openxmlformats-officedocument.presentationml.notesSlide+xml"/>
  <Override PartName="/ppt/tags/tag220.xml" ContentType="application/vnd.openxmlformats-officedocument.presentationml.tags+xml"/>
  <Override PartName="/ppt/notesSlides/notesSlide159.xml" ContentType="application/vnd.openxmlformats-officedocument.presentationml.notesSlide+xml"/>
  <Override PartName="/ppt/tags/tag221.xml" ContentType="application/vnd.openxmlformats-officedocument.presentationml.tags+xml"/>
  <Override PartName="/ppt/notesSlides/notesSlide160.xml" ContentType="application/vnd.openxmlformats-officedocument.presentationml.notesSlide+xml"/>
  <Override PartName="/ppt/tags/tag222.xml" ContentType="application/vnd.openxmlformats-officedocument.presentationml.tags+xml"/>
  <Override PartName="/ppt/notesSlides/notesSlide161.xml" ContentType="application/vnd.openxmlformats-officedocument.presentationml.notesSlide+xml"/>
  <Override PartName="/ppt/tags/tag223.xml" ContentType="application/vnd.openxmlformats-officedocument.presentationml.tags+xml"/>
  <Override PartName="/ppt/notesSlides/notesSlide162.xml" ContentType="application/vnd.openxmlformats-officedocument.presentationml.notesSlide+xml"/>
  <Override PartName="/ppt/tags/tag224.xml" ContentType="application/vnd.openxmlformats-officedocument.presentationml.tags+xml"/>
  <Override PartName="/ppt/notesSlides/notesSlide163.xml" ContentType="application/vnd.openxmlformats-officedocument.presentationml.notesSlide+xml"/>
  <Override PartName="/ppt/tags/tag225.xml" ContentType="application/vnd.openxmlformats-officedocument.presentationml.tags+xml"/>
  <Override PartName="/ppt/notesSlides/notesSlide164.xml" ContentType="application/vnd.openxmlformats-officedocument.presentationml.notesSlide+xml"/>
  <Override PartName="/ppt/tags/tag226.xml" ContentType="application/vnd.openxmlformats-officedocument.presentationml.tags+xml"/>
  <Override PartName="/ppt/notesSlides/notesSlide165.xml" ContentType="application/vnd.openxmlformats-officedocument.presentationml.notesSlide+xml"/>
  <Override PartName="/ppt/tags/tag227.xml" ContentType="application/vnd.openxmlformats-officedocument.presentationml.tags+xml"/>
  <Override PartName="/ppt/notesSlides/notesSlide166.xml" ContentType="application/vnd.openxmlformats-officedocument.presentationml.notesSlide+xml"/>
  <Override PartName="/ppt/tags/tag228.xml" ContentType="application/vnd.openxmlformats-officedocument.presentationml.tags+xml"/>
  <Override PartName="/ppt/notesSlides/notesSlide167.xml" ContentType="application/vnd.openxmlformats-officedocument.presentationml.notesSlide+xml"/>
  <Override PartName="/ppt/tags/tag229.xml" ContentType="application/vnd.openxmlformats-officedocument.presentationml.tags+xml"/>
  <Override PartName="/ppt/notesSlides/notesSlide168.xml" ContentType="application/vnd.openxmlformats-officedocument.presentationml.notesSlid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notesSlides/notesSlide169.xml" ContentType="application/vnd.openxmlformats-officedocument.presentationml.notesSlide+xml"/>
  <Override PartName="/ppt/tags/tag232.xml" ContentType="application/vnd.openxmlformats-officedocument.presentationml.tags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tags/tag233.xml" ContentType="application/vnd.openxmlformats-officedocument.presentationml.tags+xml"/>
  <Override PartName="/ppt/notesSlides/notesSlide172.xml" ContentType="application/vnd.openxmlformats-officedocument.presentationml.notesSlide+xml"/>
  <Override PartName="/ppt/tags/tag234.xml" ContentType="application/vnd.openxmlformats-officedocument.presentationml.tags+xml"/>
  <Override PartName="/ppt/notesSlides/notesSlide173.xml" ContentType="application/vnd.openxmlformats-officedocument.presentationml.notesSlide+xml"/>
  <Override PartName="/ppt/tags/tag235.xml" ContentType="application/vnd.openxmlformats-officedocument.presentationml.tags+xml"/>
  <Override PartName="/ppt/notesSlides/notesSlide174.xml" ContentType="application/vnd.openxmlformats-officedocument.presentationml.notesSlide+xml"/>
  <Override PartName="/ppt/tags/tag236.xml" ContentType="application/vnd.openxmlformats-officedocument.presentationml.tags+xml"/>
  <Override PartName="/ppt/notesSlides/notesSlide175.xml" ContentType="application/vnd.openxmlformats-officedocument.presentationml.notesSlide+xml"/>
  <Override PartName="/ppt/tags/tag237.xml" ContentType="application/vnd.openxmlformats-officedocument.presentationml.tags+xml"/>
  <Override PartName="/ppt/notesSlides/notesSlide176.xml" ContentType="application/vnd.openxmlformats-officedocument.presentationml.notesSlide+xml"/>
  <Override PartName="/ppt/tags/tag238.xml" ContentType="application/vnd.openxmlformats-officedocument.presentationml.tags+xml"/>
  <Override PartName="/ppt/notesSlides/notesSlide177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178.xml" ContentType="application/vnd.openxmlformats-officedocument.presentationml.notesSlide+xml"/>
  <Override PartName="/ppt/tags/tag241.xml" ContentType="application/vnd.openxmlformats-officedocument.presentationml.tags+xml"/>
  <Override PartName="/ppt/notesSlides/notesSlide179.xml" ContentType="application/vnd.openxmlformats-officedocument.presentationml.notesSlide+xml"/>
  <Override PartName="/ppt/tags/tag242.xml" ContentType="application/vnd.openxmlformats-officedocument.presentationml.tags+xml"/>
  <Override PartName="/ppt/notesSlides/notesSlide180.xml" ContentType="application/vnd.openxmlformats-officedocument.presentationml.notesSlide+xml"/>
  <Override PartName="/ppt/tags/tag243.xml" ContentType="application/vnd.openxmlformats-officedocument.presentationml.tags+xml"/>
  <Override PartName="/ppt/notesSlides/notesSlide181.xml" ContentType="application/vnd.openxmlformats-officedocument.presentationml.notesSlide+xml"/>
  <Override PartName="/ppt/tags/tag244.xml" ContentType="application/vnd.openxmlformats-officedocument.presentationml.tags+xml"/>
  <Override PartName="/ppt/notesSlides/notesSlide182.xml" ContentType="application/vnd.openxmlformats-officedocument.presentationml.notesSlide+xml"/>
  <Override PartName="/ppt/tags/tag245.xml" ContentType="application/vnd.openxmlformats-officedocument.presentationml.tags+xml"/>
  <Override PartName="/ppt/notesSlides/notesSlide183.xml" ContentType="application/vnd.openxmlformats-officedocument.presentationml.notesSlide+xml"/>
  <Override PartName="/ppt/tags/tag246.xml" ContentType="application/vnd.openxmlformats-officedocument.presentationml.tags+xml"/>
  <Override PartName="/ppt/notesSlides/notesSlide184.xml" ContentType="application/vnd.openxmlformats-officedocument.presentationml.notesSlide+xml"/>
  <Override PartName="/ppt/tags/tag247.xml" ContentType="application/vnd.openxmlformats-officedocument.presentationml.tags+xml"/>
  <Override PartName="/ppt/notesSlides/notesSlide185.xml" ContentType="application/vnd.openxmlformats-officedocument.presentationml.notesSlide+xml"/>
  <Override PartName="/ppt/tags/tag248.xml" ContentType="application/vnd.openxmlformats-officedocument.presentationml.tags+xml"/>
  <Override PartName="/ppt/notesSlides/notesSlide186.xml" ContentType="application/vnd.openxmlformats-officedocument.presentationml.notesSlide+xml"/>
  <Override PartName="/ppt/tags/tag249.xml" ContentType="application/vnd.openxmlformats-officedocument.presentationml.tags+xml"/>
  <Override PartName="/ppt/notesSlides/notesSlide187.xml" ContentType="application/vnd.openxmlformats-officedocument.presentationml.notesSlide+xml"/>
  <Override PartName="/ppt/tags/tag250.xml" ContentType="application/vnd.openxmlformats-officedocument.presentationml.tags+xml"/>
  <Override PartName="/ppt/notesSlides/notesSlide188.xml" ContentType="application/vnd.openxmlformats-officedocument.presentationml.notesSlide+xml"/>
  <Override PartName="/ppt/tags/tag251.xml" ContentType="application/vnd.openxmlformats-officedocument.presentationml.tags+xml"/>
  <Override PartName="/ppt/notesSlides/notesSlide189.xml" ContentType="application/vnd.openxmlformats-officedocument.presentationml.notesSlide+xml"/>
  <Override PartName="/ppt/tags/tag252.xml" ContentType="application/vnd.openxmlformats-officedocument.presentationml.tags+xml"/>
  <Override PartName="/ppt/notesSlides/notesSlide1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2"/>
  </p:notesMasterIdLst>
  <p:handoutMasterIdLst>
    <p:handoutMasterId r:id="rId193"/>
  </p:handoutMasterIdLst>
  <p:sldIdLst>
    <p:sldId id="386" r:id="rId2"/>
    <p:sldId id="814" r:id="rId3"/>
    <p:sldId id="1275" r:id="rId4"/>
    <p:sldId id="1274" r:id="rId5"/>
    <p:sldId id="1276" r:id="rId6"/>
    <p:sldId id="1533" r:id="rId7"/>
    <p:sldId id="1277" r:id="rId8"/>
    <p:sldId id="1523" r:id="rId9"/>
    <p:sldId id="1278" r:id="rId10"/>
    <p:sldId id="1238" r:id="rId11"/>
    <p:sldId id="1279" r:id="rId12"/>
    <p:sldId id="1280" r:id="rId13"/>
    <p:sldId id="1281" r:id="rId14"/>
    <p:sldId id="1282" r:id="rId15"/>
    <p:sldId id="1284" r:id="rId16"/>
    <p:sldId id="1289" r:id="rId17"/>
    <p:sldId id="1286" r:id="rId18"/>
    <p:sldId id="1287" r:id="rId19"/>
    <p:sldId id="1288" r:id="rId20"/>
    <p:sldId id="1290" r:id="rId21"/>
    <p:sldId id="1291" r:id="rId22"/>
    <p:sldId id="1293" r:id="rId23"/>
    <p:sldId id="1506" r:id="rId24"/>
    <p:sldId id="1432" r:id="rId25"/>
    <p:sldId id="1295" r:id="rId26"/>
    <p:sldId id="1297" r:id="rId27"/>
    <p:sldId id="1298" r:id="rId28"/>
    <p:sldId id="1299" r:id="rId29"/>
    <p:sldId id="1300" r:id="rId30"/>
    <p:sldId id="1301" r:id="rId31"/>
    <p:sldId id="1302" r:id="rId32"/>
    <p:sldId id="1303" r:id="rId33"/>
    <p:sldId id="1304" r:id="rId34"/>
    <p:sldId id="1305" r:id="rId35"/>
    <p:sldId id="1403" r:id="rId36"/>
    <p:sldId id="1496" r:id="rId37"/>
    <p:sldId id="1314" r:id="rId38"/>
    <p:sldId id="1412" r:id="rId39"/>
    <p:sldId id="1413" r:id="rId40"/>
    <p:sldId id="1433" r:id="rId41"/>
    <p:sldId id="1406" r:id="rId42"/>
    <p:sldId id="1307" r:id="rId43"/>
    <p:sldId id="1311" r:id="rId44"/>
    <p:sldId id="1409" r:id="rId45"/>
    <p:sldId id="1410" r:id="rId46"/>
    <p:sldId id="1313" r:id="rId47"/>
    <p:sldId id="1411" r:id="rId48"/>
    <p:sldId id="1507" r:id="rId49"/>
    <p:sldId id="1315" r:id="rId50"/>
    <p:sldId id="1415" r:id="rId51"/>
    <p:sldId id="1508" r:id="rId52"/>
    <p:sldId id="1308" r:id="rId53"/>
    <p:sldId id="1407" r:id="rId54"/>
    <p:sldId id="1309" r:id="rId55"/>
    <p:sldId id="1408" r:id="rId56"/>
    <p:sldId id="1434" r:id="rId57"/>
    <p:sldId id="1316" r:id="rId58"/>
    <p:sldId id="1317" r:id="rId59"/>
    <p:sldId id="1416" r:id="rId60"/>
    <p:sldId id="1417" r:id="rId61"/>
    <p:sldId id="1418" r:id="rId62"/>
    <p:sldId id="1419" r:id="rId63"/>
    <p:sldId id="1420" r:id="rId64"/>
    <p:sldId id="1498" r:id="rId65"/>
    <p:sldId id="1435" r:id="rId66"/>
    <p:sldId id="1318" r:id="rId67"/>
    <p:sldId id="1421" r:id="rId68"/>
    <p:sldId id="1319" r:id="rId69"/>
    <p:sldId id="1422" r:id="rId70"/>
    <p:sldId id="1423" r:id="rId71"/>
    <p:sldId id="1320" r:id="rId72"/>
    <p:sldId id="1424" r:id="rId73"/>
    <p:sldId id="1532" r:id="rId74"/>
    <p:sldId id="1436" r:id="rId75"/>
    <p:sldId id="1321" r:id="rId76"/>
    <p:sldId id="1322" r:id="rId77"/>
    <p:sldId id="1425" r:id="rId78"/>
    <p:sldId id="1427" r:id="rId79"/>
    <p:sldId id="1429" r:id="rId80"/>
    <p:sldId id="1430" r:id="rId81"/>
    <p:sldId id="1431" r:id="rId82"/>
    <p:sldId id="1437" r:id="rId83"/>
    <p:sldId id="1323" r:id="rId84"/>
    <p:sldId id="1438" r:id="rId85"/>
    <p:sldId id="1324" r:id="rId86"/>
    <p:sldId id="1325" r:id="rId87"/>
    <p:sldId id="1326" r:id="rId88"/>
    <p:sldId id="1327" r:id="rId89"/>
    <p:sldId id="1442" r:id="rId90"/>
    <p:sldId id="1328" r:id="rId91"/>
    <p:sldId id="1443" r:id="rId92"/>
    <p:sldId id="1444" r:id="rId93"/>
    <p:sldId id="1441" r:id="rId94"/>
    <p:sldId id="1329" r:id="rId95"/>
    <p:sldId id="1446" r:id="rId96"/>
    <p:sldId id="1514" r:id="rId97"/>
    <p:sldId id="1330" r:id="rId98"/>
    <p:sldId id="1513" r:id="rId99"/>
    <p:sldId id="1516" r:id="rId100"/>
    <p:sldId id="1521" r:id="rId101"/>
    <p:sldId id="1439" r:id="rId102"/>
    <p:sldId id="1440" r:id="rId103"/>
    <p:sldId id="1525" r:id="rId104"/>
    <p:sldId id="1526" r:id="rId105"/>
    <p:sldId id="1468" r:id="rId106"/>
    <p:sldId id="1529" r:id="rId107"/>
    <p:sldId id="1528" r:id="rId108"/>
    <p:sldId id="1530" r:id="rId109"/>
    <p:sldId id="1355" r:id="rId110"/>
    <p:sldId id="1445" r:id="rId111"/>
    <p:sldId id="1331" r:id="rId112"/>
    <p:sldId id="1332" r:id="rId113"/>
    <p:sldId id="1447" r:id="rId114"/>
    <p:sldId id="1505" r:id="rId115"/>
    <p:sldId id="1335" r:id="rId116"/>
    <p:sldId id="1448" r:id="rId117"/>
    <p:sldId id="1336" r:id="rId118"/>
    <p:sldId id="1449" r:id="rId119"/>
    <p:sldId id="1334" r:id="rId120"/>
    <p:sldId id="1450" r:id="rId121"/>
    <p:sldId id="1337" r:id="rId122"/>
    <p:sldId id="1451" r:id="rId123"/>
    <p:sldId id="1338" r:id="rId124"/>
    <p:sldId id="1453" r:id="rId125"/>
    <p:sldId id="1452" r:id="rId126"/>
    <p:sldId id="1339" r:id="rId127"/>
    <p:sldId id="1342" r:id="rId128"/>
    <p:sldId id="1340" r:id="rId129"/>
    <p:sldId id="1499" r:id="rId130"/>
    <p:sldId id="1343" r:id="rId131"/>
    <p:sldId id="1455" r:id="rId132"/>
    <p:sldId id="1456" r:id="rId133"/>
    <p:sldId id="1534" r:id="rId134"/>
    <p:sldId id="1510" r:id="rId135"/>
    <p:sldId id="1344" r:id="rId136"/>
    <p:sldId id="1345" r:id="rId137"/>
    <p:sldId id="1457" r:id="rId138"/>
    <p:sldId id="1348" r:id="rId139"/>
    <p:sldId id="1459" r:id="rId140"/>
    <p:sldId id="1460" r:id="rId141"/>
    <p:sldId id="1461" r:id="rId142"/>
    <p:sldId id="1501" r:id="rId143"/>
    <p:sldId id="1346" r:id="rId144"/>
    <p:sldId id="1458" r:id="rId145"/>
    <p:sldId id="1503" r:id="rId146"/>
    <p:sldId id="1347" r:id="rId147"/>
    <p:sldId id="1349" r:id="rId148"/>
    <p:sldId id="1350" r:id="rId149"/>
    <p:sldId id="1351" r:id="rId150"/>
    <p:sldId id="1352" r:id="rId151"/>
    <p:sldId id="1465" r:id="rId152"/>
    <p:sldId id="1466" r:id="rId153"/>
    <p:sldId id="1464" r:id="rId154"/>
    <p:sldId id="1353" r:id="rId155"/>
    <p:sldId id="1502" r:id="rId156"/>
    <p:sldId id="1306" r:id="rId157"/>
    <p:sldId id="1404" r:id="rId158"/>
    <p:sldId id="1405" r:id="rId159"/>
    <p:sldId id="1469" r:id="rId160"/>
    <p:sldId id="1473" r:id="rId161"/>
    <p:sldId id="1470" r:id="rId162"/>
    <p:sldId id="1511" r:id="rId163"/>
    <p:sldId id="1474" r:id="rId164"/>
    <p:sldId id="1531" r:id="rId165"/>
    <p:sldId id="1475" r:id="rId166"/>
    <p:sldId id="1476" r:id="rId167"/>
    <p:sldId id="1471" r:id="rId168"/>
    <p:sldId id="1356" r:id="rId169"/>
    <p:sldId id="1484" r:id="rId170"/>
    <p:sldId id="1485" r:id="rId171"/>
    <p:sldId id="1481" r:id="rId172"/>
    <p:sldId id="1472" r:id="rId173"/>
    <p:sldId id="1357" r:id="rId174"/>
    <p:sldId id="1477" r:id="rId175"/>
    <p:sldId id="1478" r:id="rId176"/>
    <p:sldId id="1479" r:id="rId177"/>
    <p:sldId id="1512" r:id="rId178"/>
    <p:sldId id="1483" r:id="rId179"/>
    <p:sldId id="1480" r:id="rId180"/>
    <p:sldId id="1486" r:id="rId181"/>
    <p:sldId id="1487" r:id="rId182"/>
    <p:sldId id="1493" r:id="rId183"/>
    <p:sldId id="1489" r:id="rId184"/>
    <p:sldId id="1494" r:id="rId185"/>
    <p:sldId id="1490" r:id="rId186"/>
    <p:sldId id="1491" r:id="rId187"/>
    <p:sldId id="1492" r:id="rId188"/>
    <p:sldId id="1495" r:id="rId189"/>
    <p:sldId id="1522" r:id="rId190"/>
    <p:sldId id="757" r:id="rId19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 Brake" initials="JB" lastIdx="2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2" autoAdjust="0"/>
    <p:restoredTop sz="90877" autoAdjust="0"/>
  </p:normalViewPr>
  <p:slideViewPr>
    <p:cSldViewPr>
      <p:cViewPr varScale="1">
        <p:scale>
          <a:sx n="78" d="100"/>
          <a:sy n="78" d="100"/>
        </p:scale>
        <p:origin x="35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92" d="100"/>
          <a:sy n="192" d="100"/>
        </p:scale>
        <p:origin x="15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presProps" Target="pres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8DC7-2DB0-F743-B206-666BD2CB356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06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1850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9712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0031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4254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61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2690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3632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3160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9462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2551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5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4979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537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1004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981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7041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0793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1456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41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1688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5310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6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6604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3418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4967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4674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2443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588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4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4204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7649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4347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84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9344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637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9871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9532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9618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6691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859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5831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6509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5848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78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22383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975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9781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389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517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048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8647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3157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46838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831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7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6161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505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24569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1305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428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07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43898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9270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4016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6163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19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85823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7095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94546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0915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0944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51187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83878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4967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1573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51048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17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52541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3760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104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89773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13738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98829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09338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871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7627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1020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95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1620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10820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06020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7171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108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181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09374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19392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8348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58731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70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3642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16B91-6EC7-44FA-904A-DEB4C956EB6A}" type="slidenum">
              <a:rPr lang="en-US" sz="1200">
                <a:latin typeface="Times New Roman" pitchFamily="18" charset="0"/>
              </a:rPr>
              <a:pPr eaLnBrk="1" hangingPunct="1"/>
              <a:t>190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41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96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41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71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23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93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6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66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86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78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861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836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749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01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33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00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468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81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743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00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5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957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092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915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072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87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260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068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822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759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375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13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60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318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14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637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41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813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79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511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534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736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4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632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82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249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2318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85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936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305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019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12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2055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9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19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363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484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000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7811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4818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58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9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924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815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2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1069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3265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781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005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994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328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4256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4379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9646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2577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46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0564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1682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8414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5288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6246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9800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6492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903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3197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237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0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B95755-7905-5D42-BBB8-DA95748EB582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166255" y="148248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765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895351" y="6369051"/>
            <a:ext cx="40576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5004954" y="6369050"/>
            <a:ext cx="26912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notesSlide" Target="../notesSlides/notesSlide10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4" Type="http://schemas.openxmlformats.org/officeDocument/2006/relationships/notesSlide" Target="../notesSlides/notesSlide10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7" Type="http://schemas.openxmlformats.org/officeDocument/2006/relationships/image" Target="../media/image25.emf"/><Relationship Id="rId2" Type="http://schemas.openxmlformats.org/officeDocument/2006/relationships/tags" Target="../tags/tag167.xml"/><Relationship Id="rId1" Type="http://schemas.openxmlformats.org/officeDocument/2006/relationships/vmlDrawing" Target="../drawings/vmlDrawing15.vml"/><Relationship Id="rId6" Type="http://schemas.openxmlformats.org/officeDocument/2006/relationships/package" Target="../embeddings/Microsoft_Visio_Drawing15.vsdx"/><Relationship Id="rId5" Type="http://schemas.openxmlformats.org/officeDocument/2006/relationships/notesSlide" Target="../notesSlides/notesSlide102.xml"/><Relationship Id="rId4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4" Type="http://schemas.openxmlformats.org/officeDocument/2006/relationships/notesSlide" Target="../notesSlides/notesSlide10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4" Type="http://schemas.openxmlformats.org/officeDocument/2006/relationships/notesSlide" Target="../notesSlides/notesSlide10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8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Visio_Drawing16.vsdx"/><Relationship Id="rId4" Type="http://schemas.openxmlformats.org/officeDocument/2006/relationships/notesSlide" Target="../notesSlides/notesSlide11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Visio_Drawing17.vsdx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8.emf"/><Relationship Id="rId5" Type="http://schemas.openxmlformats.org/officeDocument/2006/relationships/package" Target="../embeddings/Microsoft_Visio_Drawing18.vsdx"/><Relationship Id="rId4" Type="http://schemas.openxmlformats.org/officeDocument/2006/relationships/notesSlide" Target="../notesSlides/notesSlide115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Visio_Drawing19.vsdx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0.emf"/><Relationship Id="rId5" Type="http://schemas.openxmlformats.org/officeDocument/2006/relationships/package" Target="../embeddings/Microsoft_Visio_Drawing20.vsdx"/><Relationship Id="rId4" Type="http://schemas.openxmlformats.org/officeDocument/2006/relationships/notesSlide" Target="../notesSlides/notesSlide11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1.emf"/><Relationship Id="rId5" Type="http://schemas.openxmlformats.org/officeDocument/2006/relationships/package" Target="../embeddings/Microsoft_Visio_Drawing21.vsdx"/><Relationship Id="rId4" Type="http://schemas.openxmlformats.org/officeDocument/2006/relationships/notesSlide" Target="../notesSlides/notesSlide118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Visio_Drawing22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3.emf"/><Relationship Id="rId5" Type="http://schemas.openxmlformats.org/officeDocument/2006/relationships/package" Target="../embeddings/Microsoft_Visio_Drawing23.vsdx"/><Relationship Id="rId4" Type="http://schemas.openxmlformats.org/officeDocument/2006/relationships/notesSlide" Target="../notesSlides/notesSlide120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4.emf"/><Relationship Id="rId5" Type="http://schemas.openxmlformats.org/officeDocument/2006/relationships/package" Target="../embeddings/Microsoft_Visio_Drawing24.vsdx"/><Relationship Id="rId4" Type="http://schemas.openxmlformats.org/officeDocument/2006/relationships/notesSlide" Target="../notesSlides/notesSlide12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5.emf"/><Relationship Id="rId5" Type="http://schemas.openxmlformats.org/officeDocument/2006/relationships/package" Target="../embeddings/Microsoft_Visio_Drawing25.vsdx"/><Relationship Id="rId4" Type="http://schemas.openxmlformats.org/officeDocument/2006/relationships/notesSlide" Target="../notesSlides/notesSlide12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6.emf"/><Relationship Id="rId5" Type="http://schemas.openxmlformats.org/officeDocument/2006/relationships/package" Target="../embeddings/Microsoft_Visio_Drawing26.vsdx"/><Relationship Id="rId4" Type="http://schemas.openxmlformats.org/officeDocument/2006/relationships/notesSlide" Target="../notesSlides/notesSlide12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9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Visio_Drawing27.vsdx"/><Relationship Id="rId4" Type="http://schemas.openxmlformats.org/officeDocument/2006/relationships/notesSlide" Target="../notesSlides/notesSlide12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0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8.emf"/><Relationship Id="rId5" Type="http://schemas.openxmlformats.org/officeDocument/2006/relationships/package" Target="../embeddings/Microsoft_Visio_Drawing28.vsdx"/><Relationship Id="rId4" Type="http://schemas.openxmlformats.org/officeDocument/2006/relationships/notesSlide" Target="../notesSlides/notesSlide125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Visio_Drawing29.vsdx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4.bin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5" Type="http://schemas.openxmlformats.org/officeDocument/2006/relationships/notesSlide" Target="../notesSlides/notesSlide130.xml"/><Relationship Id="rId4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Visio_Drawing30.vsdx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Visio_Drawing31.vsdx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3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package" Target="../embeddings/Microsoft_Visio_Drawing33.vsdx"/><Relationship Id="rId5" Type="http://schemas.openxmlformats.org/officeDocument/2006/relationships/image" Target="../media/image43.emf"/><Relationship Id="rId4" Type="http://schemas.openxmlformats.org/officeDocument/2006/relationships/package" Target="../embeddings/Microsoft_Visio_Drawing32.vsdx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5.emf"/><Relationship Id="rId5" Type="http://schemas.openxmlformats.org/officeDocument/2006/relationships/package" Target="../embeddings/Microsoft_Visio_Drawing34.vsdx"/><Relationship Id="rId4" Type="http://schemas.openxmlformats.org/officeDocument/2006/relationships/notesSlide" Target="../notesSlides/notesSlide13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9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4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4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5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7.emf"/><Relationship Id="rId5" Type="http://schemas.openxmlformats.org/officeDocument/2006/relationships/package" Target="../embeddings/Microsoft_Visio_Drawing35.vsdx"/><Relationship Id="rId4" Type="http://schemas.openxmlformats.org/officeDocument/2006/relationships/notesSlide" Target="../notesSlides/notesSlide144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6.xml"/><Relationship Id="rId4" Type="http://schemas.openxmlformats.org/officeDocument/2006/relationships/image" Target="../media/image48.jpe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Visio_Drawing36.vsdx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5" Type="http://schemas.openxmlformats.org/officeDocument/2006/relationships/image" Target="../media/image50.png"/><Relationship Id="rId4" Type="http://schemas.openxmlformats.org/officeDocument/2006/relationships/notesSlide" Target="../notesSlides/notesSlide14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9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Visio_Drawing37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0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4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package" Target="../embeddings/Microsoft_Visio_Drawing39.vsdx"/><Relationship Id="rId5" Type="http://schemas.openxmlformats.org/officeDocument/2006/relationships/image" Target="../media/image52.emf"/><Relationship Id="rId4" Type="http://schemas.openxmlformats.org/officeDocument/2006/relationships/package" Target="../embeddings/Microsoft_Visio_Drawing38.vsdx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3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tags" Target="../tags/tag215.xml"/><Relationship Id="rId7" Type="http://schemas.openxmlformats.org/officeDocument/2006/relationships/image" Target="../media/image54.wmf"/><Relationship Id="rId2" Type="http://schemas.openxmlformats.org/officeDocument/2006/relationships/tags" Target="../tags/tag214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156.xml"/><Relationship Id="rId4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7" Type="http://schemas.openxmlformats.org/officeDocument/2006/relationships/image" Target="../media/image54.wmf"/><Relationship Id="rId2" Type="http://schemas.openxmlformats.org/officeDocument/2006/relationships/tags" Target="../tags/tag216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57.xml"/><Relationship Id="rId4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tags" Target="../tags/tag219.xml"/><Relationship Id="rId7" Type="http://schemas.openxmlformats.org/officeDocument/2006/relationships/image" Target="../media/image55.wmf"/><Relationship Id="rId2" Type="http://schemas.openxmlformats.org/officeDocument/2006/relationships/tags" Target="../tags/tag218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158.xml"/><Relationship Id="rId4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1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3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4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5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6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7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8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9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4" Type="http://schemas.openxmlformats.org/officeDocument/2006/relationships/notesSlide" Target="../notesSlides/notesSlide16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Visio_Drawing40.vsdx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3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4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5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6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7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8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4" Type="http://schemas.openxmlformats.org/officeDocument/2006/relationships/notesSlide" Target="../notesSlides/notesSlide178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1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3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4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5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6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7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8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9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0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.vsdx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8.emf"/><Relationship Id="rId2" Type="http://schemas.openxmlformats.org/officeDocument/2006/relationships/tags" Target="../tags/tag4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Visio_Drawing1.vsdx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45.xml"/><Relationship Id="rId7" Type="http://schemas.openxmlformats.org/officeDocument/2006/relationships/package" Target="../embeddings/Microsoft_Visio_Drawing2.vsdx"/><Relationship Id="rId2" Type="http://schemas.openxmlformats.org/officeDocument/2006/relationships/tags" Target="../tags/tag44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emf"/><Relationship Id="rId4" Type="http://schemas.openxmlformats.org/officeDocument/2006/relationships/tags" Target="../tags/tag46.xml"/><Relationship Id="rId9" Type="http://schemas.openxmlformats.org/officeDocument/2006/relationships/package" Target="../embeddings/Microsoft_Visio_Drawing3.vsd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4.vsdx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12.emf"/><Relationship Id="rId2" Type="http://schemas.openxmlformats.org/officeDocument/2006/relationships/tags" Target="../tags/tag49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Visio_Drawing5.vsdx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52.xml"/><Relationship Id="rId7" Type="http://schemas.openxmlformats.org/officeDocument/2006/relationships/package" Target="../embeddings/Microsoft_Visio_Drawing6.vsdx"/><Relationship Id="rId2" Type="http://schemas.openxmlformats.org/officeDocument/2006/relationships/tags" Target="../tags/tag51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emf"/><Relationship Id="rId4" Type="http://schemas.openxmlformats.org/officeDocument/2006/relationships/tags" Target="../tags/tag53.xml"/><Relationship Id="rId9" Type="http://schemas.openxmlformats.org/officeDocument/2006/relationships/package" Target="../embeddings/Microsoft_Visio_Drawing7.vsd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notesSlide" Target="../notesSlides/notesSlide5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notesSlide" Target="../notesSlides/notesSlide59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notesSlide" Target="../notesSlides/notesSlide60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4" Type="http://schemas.openxmlformats.org/officeDocument/2006/relationships/tags" Target="../tags/tag9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Visio_Drawing8.vsdx"/><Relationship Id="rId4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image" Target="../media/image18.emf"/><Relationship Id="rId2" Type="http://schemas.openxmlformats.org/officeDocument/2006/relationships/tags" Target="../tags/tag113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Visio_Drawing9.vsdx"/><Relationship Id="rId5" Type="http://schemas.openxmlformats.org/officeDocument/2006/relationships/notesSlide" Target="../notesSlides/notesSlide68.xml"/><Relationship Id="rId4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4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7" Type="http://schemas.openxmlformats.org/officeDocument/2006/relationships/notesSlide" Target="../notesSlides/notesSlide76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4" Type="http://schemas.openxmlformats.org/officeDocument/2006/relationships/tags" Target="../tags/tag12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6.jp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4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4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7" Type="http://schemas.openxmlformats.org/officeDocument/2006/relationships/image" Target="../media/image19.emf"/><Relationship Id="rId2" Type="http://schemas.openxmlformats.org/officeDocument/2006/relationships/tags" Target="../tags/tag13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83.xml"/><Relationship Id="rId4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Visio_Drawing10.vsdx"/><Relationship Id="rId4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Drawing13.vsdx"/><Relationship Id="rId3" Type="http://schemas.openxmlformats.org/officeDocument/2006/relationships/notesSlide" Target="../notesSlides/notesSlide87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Visio_Drawing12.vsdx"/><Relationship Id="rId5" Type="http://schemas.openxmlformats.org/officeDocument/2006/relationships/image" Target="../media/image21.emf"/><Relationship Id="rId4" Type="http://schemas.openxmlformats.org/officeDocument/2006/relationships/package" Target="../embeddings/Microsoft_Visio_Drawing11.vsdx"/><Relationship Id="rId9" Type="http://schemas.openxmlformats.org/officeDocument/2006/relationships/image" Target="../media/image23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Visio_Drawing14.vsdx"/><Relationship Id="rId4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8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4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4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notesSlide" Target="../notesSlides/notesSlide9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notesSlide" Target="../notesSlides/notesSlide9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28956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Chapter 6: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6800" b="1" dirty="0"/>
              <a:t>Architecture</a:t>
            </a:r>
            <a:endParaRPr lang="en-US" sz="68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215E08-E5D1-4141-B204-0B80382DDC32}"/>
              </a:ext>
            </a:extLst>
          </p:cNvPr>
          <p:cNvSpPr/>
          <p:nvPr/>
        </p:nvSpPr>
        <p:spPr>
          <a:xfrm>
            <a:off x="1219200" y="457200"/>
            <a:ext cx="6705600" cy="2286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E0841AF-DE14-1141-8434-E0942E0D455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457200" y="3810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Digital Design &amp;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Computer Architecture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Sarah Harris &amp; David Harris</a:t>
            </a:r>
          </a:p>
        </p:txBody>
      </p:sp>
    </p:spTree>
    <p:extLst>
      <p:ext uri="{BB962C8B-B14F-4D97-AF65-F5344CB8AC3E}">
        <p14:creationId xmlns:p14="http://schemas.microsoft.com/office/powerpoint/2010/main" val="84145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2051225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DF6067-AE0C-413A-A182-9898DBF9FFE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52400" y="990600"/>
            <a:ext cx="38862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High-Level Code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factorial(int n) {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(n &lt;= 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(n*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factorial(n−1)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87BE910-DBF8-449C-9A7C-FCA636808601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886200" y="987188"/>
            <a:ext cx="6705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RISC-V Assembly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 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-8   # save regs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a0, 4(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ra, 0(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 zero, 1  # temporary =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a0, t0, else # if n&gt;1, go to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a0, zero, 1  # otherwise, return 1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    # restore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# return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      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a0, a0, -1   # n = n − 1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    # recursive call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t1, 4(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# restore n into t1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ra, 0(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# restore ra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    # restore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a0,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a0   # a0=n*factorial(n−1)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# return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3C535-25C1-43A5-9515-4822614878DA}"/>
              </a:ext>
            </a:extLst>
          </p:cNvPr>
          <p:cNvSpPr txBox="1"/>
          <p:nvPr/>
        </p:nvSpPr>
        <p:spPr>
          <a:xfrm>
            <a:off x="229170" y="4495800"/>
            <a:ext cx="35802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Pass 1.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Treat as if calling another function. Ignore stack.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Pass 2.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Save overwritten registers (needed after function call) on the stack before call.</a:t>
            </a:r>
            <a:endParaRPr lang="en-US" sz="1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B264D-1314-4BAD-B329-C343C1B18803}"/>
              </a:ext>
            </a:extLst>
          </p:cNvPr>
          <p:cNvSpPr txBox="1"/>
          <p:nvPr/>
        </p:nvSpPr>
        <p:spPr>
          <a:xfrm>
            <a:off x="3924300" y="5623787"/>
            <a:ext cx="5295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is restored from stack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so it doesn’t overwrite return value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a0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5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7F1B25-9FAF-450D-8907-7818B1E8188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09600" y="990600"/>
            <a:ext cx="8534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0x8500 factorial: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-8    # save registers 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0x8504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a0, 4(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0x8508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ra, 0(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0x850C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t0, zero, 1   # temporary =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0x8510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a0, t0, else  # if n &gt; 1, go to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0x8514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a0, zero, 1   # otherwise, return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0x8518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8     # restore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0x851C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 # return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0x8520 else: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a0, a0, -1    # n = n − 1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0x8524          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factorial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recursive call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0x8528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t1, 4(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 # restore n into t1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0x852C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ra, 0(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 # restore ra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0x8530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8     # restore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0x8534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a0, t1, a0    # a0 = n*factorial(n−1)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0x8538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 # return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0B008-76C5-45A5-BDDF-2810EEDA60C0}"/>
              </a:ext>
            </a:extLst>
          </p:cNvPr>
          <p:cNvSpPr txBox="1"/>
          <p:nvPr/>
        </p:nvSpPr>
        <p:spPr>
          <a:xfrm>
            <a:off x="1524000" y="5545500"/>
            <a:ext cx="716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PC+4 = 0x8528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when factorial is called recursively.</a:t>
            </a:r>
          </a:p>
        </p:txBody>
      </p:sp>
    </p:spTree>
    <p:extLst>
      <p:ext uri="{BB962C8B-B14F-4D97-AF65-F5344CB8AC3E}">
        <p14:creationId xmlns:p14="http://schemas.microsoft.com/office/powerpoint/2010/main" val="31499405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Stack During Recursive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30AD106-0710-4646-BEF5-1E4832E4D6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472098"/>
              </p:ext>
            </p:extLst>
          </p:nvPr>
        </p:nvGraphicFramePr>
        <p:xfrm>
          <a:off x="159053" y="1524000"/>
          <a:ext cx="8832547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Visio" r:id="rId6" imgW="4625163" imgH="1931835" progId="Visio.Drawing.15">
                  <p:embed/>
                </p:oleObj>
              </mc:Choice>
              <mc:Fallback>
                <p:oleObj name="Visio" r:id="rId6" imgW="4625163" imgH="19318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053" y="1524000"/>
                        <a:ext cx="8832547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608BB47-52B9-4692-AAE9-ECB0172E2303}"/>
              </a:ext>
            </a:extLst>
          </p:cNvPr>
          <p:cNvSpPr txBox="1"/>
          <p:nvPr/>
        </p:nvSpPr>
        <p:spPr>
          <a:xfrm>
            <a:off x="2286000" y="90993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When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factorial(3)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is called: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A2567D-5A9D-4A6E-B292-E1399A9A14F7}"/>
              </a:ext>
            </a:extLst>
          </p:cNvPr>
          <p:cNvSpPr/>
          <p:nvPr/>
        </p:nvSpPr>
        <p:spPr>
          <a:xfrm>
            <a:off x="4751386" y="3352800"/>
            <a:ext cx="50641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AEF5A8-D10D-4931-A211-999636F36BCD}"/>
              </a:ext>
            </a:extLst>
          </p:cNvPr>
          <p:cNvSpPr/>
          <p:nvPr/>
        </p:nvSpPr>
        <p:spPr>
          <a:xfrm>
            <a:off x="3352800" y="3810000"/>
            <a:ext cx="44927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982C8B-799A-4537-AB9D-9032DDBAA249}"/>
              </a:ext>
            </a:extLst>
          </p:cNvPr>
          <p:cNvSpPr/>
          <p:nvPr/>
        </p:nvSpPr>
        <p:spPr>
          <a:xfrm>
            <a:off x="4751386" y="3880181"/>
            <a:ext cx="506413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780D22-28EC-45D0-884A-542273591670}"/>
              </a:ext>
            </a:extLst>
          </p:cNvPr>
          <p:cNvSpPr/>
          <p:nvPr/>
        </p:nvSpPr>
        <p:spPr>
          <a:xfrm>
            <a:off x="3886202" y="3124200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581BEC-75FA-4288-AFA5-19932C994EB6}"/>
              </a:ext>
            </a:extLst>
          </p:cNvPr>
          <p:cNvSpPr/>
          <p:nvPr/>
        </p:nvSpPr>
        <p:spPr>
          <a:xfrm>
            <a:off x="3921131" y="3451225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BF875F-DC65-4117-B93B-2B08D370496A}"/>
              </a:ext>
            </a:extLst>
          </p:cNvPr>
          <p:cNvSpPr/>
          <p:nvPr/>
        </p:nvSpPr>
        <p:spPr>
          <a:xfrm>
            <a:off x="3886202" y="3810000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E4B4C-70E8-4965-841B-FEAC6F41CD8A}"/>
              </a:ext>
            </a:extLst>
          </p:cNvPr>
          <p:cNvSpPr/>
          <p:nvPr/>
        </p:nvSpPr>
        <p:spPr>
          <a:xfrm>
            <a:off x="3917956" y="4130675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0935A7-959D-4596-90E8-0676E74FD0C3}"/>
              </a:ext>
            </a:extLst>
          </p:cNvPr>
          <p:cNvSpPr/>
          <p:nvPr/>
        </p:nvSpPr>
        <p:spPr>
          <a:xfrm>
            <a:off x="3363930" y="3114675"/>
            <a:ext cx="44927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E640AD-830A-48B0-99C1-604F64EEE4FE}"/>
              </a:ext>
            </a:extLst>
          </p:cNvPr>
          <p:cNvSpPr/>
          <p:nvPr/>
        </p:nvSpPr>
        <p:spPr>
          <a:xfrm>
            <a:off x="7518400" y="3352800"/>
            <a:ext cx="50641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CFD703-67C7-4496-A45A-D0628642E68B}"/>
              </a:ext>
            </a:extLst>
          </p:cNvPr>
          <p:cNvSpPr/>
          <p:nvPr/>
        </p:nvSpPr>
        <p:spPr>
          <a:xfrm>
            <a:off x="7518400" y="3880181"/>
            <a:ext cx="121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75CAF5-EE20-4C45-A86E-B32551B06544}"/>
              </a:ext>
            </a:extLst>
          </p:cNvPr>
          <p:cNvSpPr/>
          <p:nvPr/>
        </p:nvSpPr>
        <p:spPr>
          <a:xfrm>
            <a:off x="7493000" y="2578762"/>
            <a:ext cx="506413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0776C5-EBB6-49B3-B241-A3512A0DD3F6}"/>
              </a:ext>
            </a:extLst>
          </p:cNvPr>
          <p:cNvSpPr/>
          <p:nvPr/>
        </p:nvSpPr>
        <p:spPr>
          <a:xfrm>
            <a:off x="7696200" y="3124200"/>
            <a:ext cx="121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31F3C-247C-409A-9915-D989A20C4019}"/>
              </a:ext>
            </a:extLst>
          </p:cNvPr>
          <p:cNvSpPr/>
          <p:nvPr/>
        </p:nvSpPr>
        <p:spPr>
          <a:xfrm>
            <a:off x="7696200" y="2546681"/>
            <a:ext cx="121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1FF272-D5BB-47FA-AD15-FE07E702F237}"/>
              </a:ext>
            </a:extLst>
          </p:cNvPr>
          <p:cNvSpPr/>
          <p:nvPr/>
        </p:nvSpPr>
        <p:spPr>
          <a:xfrm>
            <a:off x="8153400" y="1943100"/>
            <a:ext cx="807310" cy="445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0361E1-1118-492C-AF8B-C164D2CEEAA8}"/>
              </a:ext>
            </a:extLst>
          </p:cNvPr>
          <p:cNvSpPr/>
          <p:nvPr/>
        </p:nvSpPr>
        <p:spPr>
          <a:xfrm>
            <a:off x="6610374" y="3141663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9A0712-CE7B-44B4-A625-6F52BCE29EC1}"/>
              </a:ext>
            </a:extLst>
          </p:cNvPr>
          <p:cNvSpPr/>
          <p:nvPr/>
        </p:nvSpPr>
        <p:spPr>
          <a:xfrm>
            <a:off x="6648450" y="3505200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37CE46-46FC-4988-9C5D-D1D85511074D}"/>
              </a:ext>
            </a:extLst>
          </p:cNvPr>
          <p:cNvSpPr/>
          <p:nvPr/>
        </p:nvSpPr>
        <p:spPr>
          <a:xfrm>
            <a:off x="6610374" y="3781756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D99332-51FA-4DC6-8A30-7186825F1FEC}"/>
              </a:ext>
            </a:extLst>
          </p:cNvPr>
          <p:cNvSpPr/>
          <p:nvPr/>
        </p:nvSpPr>
        <p:spPr>
          <a:xfrm>
            <a:off x="6648450" y="4145293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C9B1A8-671F-47CB-A63B-4B461ACB1DA0}"/>
              </a:ext>
            </a:extLst>
          </p:cNvPr>
          <p:cNvSpPr/>
          <p:nvPr/>
        </p:nvSpPr>
        <p:spPr>
          <a:xfrm>
            <a:off x="6610374" y="2472069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BA4F0B6-AFAA-406B-9EEA-0946B9D7F037}"/>
              </a:ext>
            </a:extLst>
          </p:cNvPr>
          <p:cNvSpPr/>
          <p:nvPr/>
        </p:nvSpPr>
        <p:spPr>
          <a:xfrm>
            <a:off x="6629428" y="2799094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CE5881-77B8-4754-85AC-CE25B95F6197}"/>
              </a:ext>
            </a:extLst>
          </p:cNvPr>
          <p:cNvSpPr/>
          <p:nvPr/>
        </p:nvSpPr>
        <p:spPr>
          <a:xfrm>
            <a:off x="3901301" y="2477129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A0F8608-B841-4156-912B-85801A2F112C}"/>
              </a:ext>
            </a:extLst>
          </p:cNvPr>
          <p:cNvSpPr/>
          <p:nvPr/>
        </p:nvSpPr>
        <p:spPr>
          <a:xfrm>
            <a:off x="3920355" y="2804154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B23138-8260-472D-911B-3FE8EB5F15E9}"/>
              </a:ext>
            </a:extLst>
          </p:cNvPr>
          <p:cNvSpPr/>
          <p:nvPr/>
        </p:nvSpPr>
        <p:spPr>
          <a:xfrm>
            <a:off x="4758527" y="2727655"/>
            <a:ext cx="50641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A65E0C3-462C-4FC3-BAE7-5719542DE299}"/>
              </a:ext>
            </a:extLst>
          </p:cNvPr>
          <p:cNvSpPr/>
          <p:nvPr/>
        </p:nvSpPr>
        <p:spPr>
          <a:xfrm>
            <a:off x="3352800" y="2426362"/>
            <a:ext cx="449272" cy="64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94BCA8-7312-4D94-A4C6-463D3E429C6D}"/>
              </a:ext>
            </a:extLst>
          </p:cNvPr>
          <p:cNvSpPr/>
          <p:nvPr/>
        </p:nvSpPr>
        <p:spPr>
          <a:xfrm>
            <a:off x="2930485" y="2817978"/>
            <a:ext cx="449272" cy="1158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00A049-800C-487E-802E-E5FB1709DF5D}"/>
              </a:ext>
            </a:extLst>
          </p:cNvPr>
          <p:cNvSpPr/>
          <p:nvPr/>
        </p:nvSpPr>
        <p:spPr>
          <a:xfrm>
            <a:off x="488090" y="2508912"/>
            <a:ext cx="449272" cy="19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AB00C4-240F-4C62-8CD8-E3619FD853B0}"/>
              </a:ext>
            </a:extLst>
          </p:cNvPr>
          <p:cNvSpPr/>
          <p:nvPr/>
        </p:nvSpPr>
        <p:spPr>
          <a:xfrm>
            <a:off x="5795195" y="1452265"/>
            <a:ext cx="3264660" cy="4027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537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31" grpId="0" animBg="1"/>
      <p:bldP spid="33" grpId="0" animBg="1"/>
      <p:bldP spid="35" grpId="0" animBg="1"/>
      <p:bldP spid="37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More on Jumps &amp; </a:t>
            </a:r>
            <a:r>
              <a:rPr lang="en-US" sz="7200" b="1" dirty="0" err="1"/>
              <a:t>Pseudoinstructions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5406786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Jumps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A66E6-01E5-4575-AAA9-01285204C72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458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RISC-V has two types of unconditional jumps</a:t>
            </a:r>
          </a:p>
          <a:p>
            <a:pPr lvl="1"/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rd</a:t>
            </a:r>
            <a:r>
              <a:rPr lang="en-US" dirty="0">
                <a:latin typeface="Courier New" pitchFamily="49" charset="0"/>
              </a:rPr>
              <a:t>, imm</a:t>
            </a:r>
            <a:r>
              <a:rPr lang="en-US" baseline="-25000" dirty="0">
                <a:latin typeface="Courier New" pitchFamily="49" charset="0"/>
              </a:rPr>
              <a:t>20:0</a:t>
            </a:r>
            <a:r>
              <a:rPr lang="en-US" dirty="0"/>
              <a:t>)</a:t>
            </a:r>
          </a:p>
          <a:p>
            <a:pPr lvl="2"/>
            <a:r>
              <a:rPr lang="en-US" b="1" dirty="0" err="1"/>
              <a:t>rd</a:t>
            </a:r>
            <a:r>
              <a:rPr lang="en-US" dirty="0"/>
              <a:t> = PC+4; PC = PC + </a:t>
            </a:r>
            <a:r>
              <a:rPr lang="en-US" b="1" dirty="0" err="1"/>
              <a:t>imm</a:t>
            </a:r>
            <a:endParaRPr lang="en-US" b="1" dirty="0"/>
          </a:p>
          <a:p>
            <a:pPr lvl="1"/>
            <a:r>
              <a:rPr lang="en-US" dirty="0"/>
              <a:t>jump and link register (</a:t>
            </a:r>
            <a:r>
              <a:rPr lang="en-US" dirty="0" err="1">
                <a:latin typeface="Courier New" pitchFamily="49" charset="0"/>
              </a:rPr>
              <a:t>jalr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rd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</a:rPr>
              <a:t>, imm</a:t>
            </a:r>
            <a:r>
              <a:rPr lang="en-US" baseline="-25000" dirty="0">
                <a:latin typeface="Courier New" pitchFamily="49" charset="0"/>
              </a:rPr>
              <a:t>11:0</a:t>
            </a:r>
            <a:r>
              <a:rPr lang="en-US" dirty="0"/>
              <a:t>)</a:t>
            </a:r>
          </a:p>
          <a:p>
            <a:pPr lvl="2"/>
            <a:r>
              <a:rPr lang="en-US" b="1" dirty="0" err="1"/>
              <a:t>rd</a:t>
            </a:r>
            <a:r>
              <a:rPr lang="en-US" dirty="0"/>
              <a:t> = PC+4; PC = [</a:t>
            </a:r>
            <a:r>
              <a:rPr lang="en-US" b="1" dirty="0" err="1"/>
              <a:t>rs</a:t>
            </a:r>
            <a:r>
              <a:rPr lang="en-US" dirty="0"/>
              <a:t>] + </a:t>
            </a:r>
            <a:r>
              <a:rPr lang="en-US" dirty="0" err="1"/>
              <a:t>SignExt</a:t>
            </a:r>
            <a:r>
              <a:rPr lang="en-US" dirty="0"/>
              <a:t>(</a:t>
            </a:r>
            <a:r>
              <a:rPr lang="en-US" b="1" dirty="0" err="1"/>
              <a:t>imm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90454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Pseudoinstructions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9DD7C16-327D-469C-91DE-1A8F524FBD4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rgbClr val="0070C0"/>
                </a:solidFill>
              </a:rPr>
              <a:t>Pseudoinstructions</a:t>
            </a:r>
            <a:r>
              <a:rPr lang="en-US" sz="3000" dirty="0"/>
              <a:t> </a:t>
            </a:r>
            <a:r>
              <a:rPr lang="en-US" sz="2800" dirty="0">
                <a:latin typeface="+mj-lt"/>
              </a:rPr>
              <a:t>are not actual RISC-V instructions but they are often more convenient for the programmer.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Assembler converts them to real RISC-V instructions</a:t>
            </a:r>
            <a:r>
              <a:rPr lang="en-US" sz="2600" dirty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599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Jump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Pseudoinstructions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A66E6-01E5-4575-AAA9-01285204C72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458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RISC-V has four jump </a:t>
            </a:r>
            <a:r>
              <a:rPr lang="en-US" dirty="0" err="1"/>
              <a:t>psuedoinstructions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</a:rPr>
              <a:t>j   </a:t>
            </a:r>
            <a:r>
              <a:rPr lang="en-US" dirty="0" err="1">
                <a:latin typeface="Courier New" pitchFamily="49" charset="0"/>
              </a:rPr>
              <a:t>imm</a:t>
            </a:r>
            <a:r>
              <a:rPr lang="en-US" dirty="0">
                <a:latin typeface="Courier New" pitchFamily="49" charset="0"/>
              </a:rPr>
              <a:t> 	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>
                <a:latin typeface="Courier New" pitchFamily="49" charset="0"/>
              </a:rPr>
              <a:t>  x0, </a:t>
            </a:r>
            <a:r>
              <a:rPr lang="en-US" dirty="0" err="1">
                <a:latin typeface="Courier New" pitchFamily="49" charset="0"/>
              </a:rPr>
              <a:t>imm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ra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x0, ra, 0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392279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Labels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A66E6-01E5-4575-AAA9-01285204C72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458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Label indicates where to jump</a:t>
            </a:r>
          </a:p>
          <a:p>
            <a:r>
              <a:rPr lang="en-US" dirty="0"/>
              <a:t>Represented in jump as immediate offset</a:t>
            </a:r>
          </a:p>
          <a:p>
            <a:pPr lvl="1"/>
            <a:r>
              <a:rPr lang="en-US" b="1" dirty="0" err="1"/>
              <a:t>imm</a:t>
            </a:r>
            <a:r>
              <a:rPr lang="en-US" dirty="0"/>
              <a:t> = # bytes past jump instruction</a:t>
            </a:r>
          </a:p>
          <a:p>
            <a:pPr lvl="1"/>
            <a:r>
              <a:rPr lang="en-US" dirty="0"/>
              <a:t>In example, below, </a:t>
            </a:r>
            <a:r>
              <a:rPr lang="en-US" b="1" dirty="0" err="1"/>
              <a:t>imm</a:t>
            </a:r>
            <a:r>
              <a:rPr lang="en-US" dirty="0"/>
              <a:t> = (51C-300) = 0x21C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simple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0x21C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B3A6-0227-A543-B17D-9DB41DF4ABC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3810000"/>
            <a:ext cx="6477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  <a:endParaRPr lang="en-US" sz="1700" b="1" dirty="0">
              <a:latin typeface="Courier New" pitchFamily="49" charset="0"/>
              <a:cs typeface="Arial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0x00000300 main:   </a:t>
            </a:r>
            <a:r>
              <a:rPr lang="en-US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simple     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 call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0x00000304         add  s0, s1, s1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	     ...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0x0000051c simple: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	 # return</a:t>
            </a:r>
          </a:p>
        </p:txBody>
      </p:sp>
    </p:spTree>
    <p:extLst>
      <p:ext uri="{BB962C8B-B14F-4D97-AF65-F5344CB8AC3E}">
        <p14:creationId xmlns:p14="http://schemas.microsoft.com/office/powerpoint/2010/main" val="12637134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Long Jumps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A66E6-01E5-4575-AAA9-01285204C72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61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immediate is limited in size</a:t>
            </a:r>
          </a:p>
          <a:p>
            <a:pPr lvl="1"/>
            <a:r>
              <a:rPr lang="en-US" dirty="0"/>
              <a:t>20 bits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/>
              <a:t>12 bits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Limits how far a program can jump</a:t>
            </a:r>
          </a:p>
          <a:p>
            <a:r>
              <a:rPr lang="en-US" dirty="0"/>
              <a:t>Special instruction to help jumping further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auipc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dirty="0"/>
              <a:t>: add upper immediate to PC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PC + {imm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31:12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12’b0}</a:t>
            </a:r>
          </a:p>
          <a:p>
            <a:r>
              <a:rPr lang="en-US" dirty="0" err="1"/>
              <a:t>Pseudoinstruction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31:0</a:t>
            </a:r>
          </a:p>
          <a:p>
            <a:pPr lvl="1"/>
            <a:r>
              <a:rPr lang="en-US" sz="2400" dirty="0"/>
              <a:t>Behaves like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sz="2400" dirty="0"/>
              <a:t>, but allows 32-bit immediate offset</a:t>
            </a:r>
          </a:p>
          <a:p>
            <a:pPr marL="85725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auipc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imm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31:12</a:t>
            </a:r>
          </a:p>
          <a:p>
            <a:pPr marL="85725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imm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11:0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950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More RISC-V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Pseudoinstructions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6950" y="5977308"/>
            <a:ext cx="7156450" cy="3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See Appendix B for more </a:t>
            </a:r>
            <a:r>
              <a:rPr lang="en-US" sz="2000" dirty="0" err="1">
                <a:latin typeface="+mj-lt"/>
                <a:cs typeface="Arial" charset="0"/>
              </a:rPr>
              <a:t>pseudoinstructions</a:t>
            </a:r>
            <a:r>
              <a:rPr lang="en-US" sz="2000" dirty="0">
                <a:latin typeface="+mj-lt"/>
                <a:cs typeface="Arial" charset="0"/>
              </a:rPr>
              <a:t>.</a:t>
            </a:r>
          </a:p>
        </p:txBody>
      </p:sp>
      <p:graphicFrame>
        <p:nvGraphicFramePr>
          <p:cNvPr id="5" name="Group 42">
            <a:extLst>
              <a:ext uri="{FF2B5EF4-FFF2-40B4-BE49-F238E27FC236}">
                <a16:creationId xmlns:a16="http://schemas.microsoft.com/office/drawing/2014/main" id="{0B628A16-4545-4D06-BF61-D35EFF29A09D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2301558"/>
              </p:ext>
            </p:extLst>
          </p:nvPr>
        </p:nvGraphicFramePr>
        <p:xfrm>
          <a:off x="990600" y="990601"/>
          <a:ext cx="7162800" cy="4972718"/>
        </p:xfrm>
        <a:graphic>
          <a:graphicData uri="http://schemas.openxmlformats.org/drawingml/2006/table">
            <a:tbl>
              <a:tblPr/>
              <a:tblGrid>
                <a:gridCol w="333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Pseudoinstruction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RISC-V Instructions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 label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jal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zero, 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jalr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zero, ra,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589430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mv t5, 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t5, s3,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not s7, 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s7, t2,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zero, zero,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li s8, 0x56789DEF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lui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s8, 0x5678A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s8, s8, 0xDEF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bgt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s1, t3, L3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blt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t3, s1, 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739169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bgez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t2, L7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bge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t2, zero, L7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537232"/>
                  </a:ext>
                </a:extLst>
              </a:tr>
              <a:tr h="66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call 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auipc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ra, imm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31:12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jalr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ra, ra, imm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11:0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858651"/>
                  </a:ext>
                </a:extLst>
              </a:tr>
              <a:tr h="50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ret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jalr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zero, ra, 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533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62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Instructions: Addition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24AF5E1-B98E-4DAE-8405-06278BC508A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add: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400" dirty="0">
                <a:latin typeface="+mj-lt"/>
                <a:cs typeface="Arial" charset="0"/>
              </a:rPr>
              <a:t>mnemonic indicates operation to perform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c: 	</a:t>
            </a:r>
            <a:r>
              <a:rPr lang="en-US" sz="2400" dirty="0">
                <a:latin typeface="+mj-lt"/>
                <a:cs typeface="Arial" charset="0"/>
              </a:rPr>
              <a:t>source operands (on which the operation is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performed)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latin typeface="+mj-lt"/>
                <a:cs typeface="Arial" charset="0"/>
              </a:rPr>
              <a:t>destination operand (to which the result is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written)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E12521A-E92A-42B0-B779-E884EA82A49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c;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BBDA381-7BD0-4C9F-B9FA-2E6914EADFC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196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a, b, c</a:t>
            </a:r>
          </a:p>
        </p:txBody>
      </p:sp>
    </p:spTree>
    <p:extLst>
      <p:ext uri="{BB962C8B-B14F-4D97-AF65-F5344CB8AC3E}">
        <p14:creationId xmlns:p14="http://schemas.microsoft.com/office/powerpoint/2010/main" val="121688900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Machine Language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2511285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Machine Language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Binary representation of instructions</a:t>
            </a:r>
          </a:p>
          <a:p>
            <a:r>
              <a:rPr lang="en-US" dirty="0"/>
              <a:t>Computers only understand 1’s and 0’s</a:t>
            </a:r>
          </a:p>
          <a:p>
            <a:r>
              <a:rPr lang="en-US" dirty="0"/>
              <a:t>32-bit instructions </a:t>
            </a:r>
          </a:p>
          <a:p>
            <a:pPr lvl="1"/>
            <a:r>
              <a:rPr lang="en-US" sz="2600" dirty="0"/>
              <a:t>Simplicity favors regularity: 32-bit data &amp; instructions</a:t>
            </a:r>
          </a:p>
          <a:p>
            <a:r>
              <a:rPr lang="en-US" sz="3000" b="1" dirty="0">
                <a:solidFill>
                  <a:srgbClr val="0070C0"/>
                </a:solidFill>
              </a:rPr>
              <a:t>4 Types of Instruction Formats:</a:t>
            </a:r>
          </a:p>
          <a:p>
            <a:pPr lvl="1"/>
            <a:r>
              <a:rPr lang="en-US" sz="2600" dirty="0"/>
              <a:t>R-Type</a:t>
            </a:r>
          </a:p>
          <a:p>
            <a:pPr lvl="1"/>
            <a:r>
              <a:rPr lang="en-US" sz="2600" dirty="0"/>
              <a:t>I-Type</a:t>
            </a:r>
          </a:p>
          <a:p>
            <a:pPr lvl="1"/>
            <a:r>
              <a:rPr lang="en-US" sz="2600" dirty="0"/>
              <a:t>S/B-Type</a:t>
            </a:r>
          </a:p>
          <a:p>
            <a:pPr lvl="1"/>
            <a:r>
              <a:rPr lang="en-US" sz="2600" dirty="0"/>
              <a:t>U/J-Type</a:t>
            </a:r>
          </a:p>
        </p:txBody>
      </p:sp>
    </p:spTree>
    <p:extLst>
      <p:ext uri="{BB962C8B-B14F-4D97-AF65-F5344CB8AC3E}">
        <p14:creationId xmlns:p14="http://schemas.microsoft.com/office/powerpoint/2010/main" val="17831740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49EC121-465E-425E-83D2-ED92A6723C3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Register-type</a:t>
            </a: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3 register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rs1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>
                <a:latin typeface="Courier New" pitchFamily="49" charset="0"/>
                <a:cs typeface="Arial" charset="0"/>
              </a:rPr>
              <a:t>rs2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source 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		</a:t>
            </a:r>
            <a:r>
              <a:rPr lang="en-US" sz="2000" dirty="0">
                <a:latin typeface="+mj-lt"/>
                <a:cs typeface="Arial" charset="0"/>
              </a:rPr>
              <a:t>destination register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i="1" dirty="0">
                <a:latin typeface="+mj-lt"/>
                <a:cs typeface="Arial" charset="0"/>
              </a:rPr>
              <a:t>operation code</a:t>
            </a:r>
            <a:r>
              <a:rPr lang="en-US" sz="2000" dirty="0">
                <a:latin typeface="+mj-lt"/>
                <a:cs typeface="Arial" charset="0"/>
              </a:rPr>
              <a:t> or </a:t>
            </a:r>
            <a:r>
              <a:rPr lang="en-US" sz="2000" i="1" dirty="0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funct7,funct3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Arial" charset="0"/>
              </a:rPr>
              <a:t>	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i="1" dirty="0">
                <a:latin typeface="+mj-lt"/>
                <a:cs typeface="Arial" charset="0"/>
              </a:rPr>
              <a:t>function </a:t>
            </a:r>
            <a:r>
              <a:rPr lang="en-US" sz="2000" dirty="0">
                <a:latin typeface="+mj-lt"/>
                <a:cs typeface="Arial" charset="0"/>
              </a:rPr>
              <a:t>(7 bits and 3-bits, respectively)</a:t>
            </a:r>
            <a:endParaRPr lang="en-US" sz="2000" i="1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			with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r>
              <a:rPr lang="en-US" sz="2000" dirty="0">
                <a:latin typeface="+mj-lt"/>
                <a:cs typeface="Arial" charset="0"/>
              </a:rPr>
              <a:t>, tells computer what 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7145705-A187-4C49-914C-5CA15C3E7C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348925"/>
              </p:ext>
            </p:extLst>
          </p:nvPr>
        </p:nvGraphicFramePr>
        <p:xfrm>
          <a:off x="1219200" y="4225336"/>
          <a:ext cx="6781800" cy="1794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Visio" r:id="rId5" imgW="2202215" imgH="582859" progId="Visio.Drawing.15">
                  <p:embed/>
                </p:oleObj>
              </mc:Choice>
              <mc:Fallback>
                <p:oleObj name="Visio" r:id="rId5" imgW="2202215" imgH="58285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4225336"/>
                        <a:ext cx="6781800" cy="1794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72396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R-Type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113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E81F1DE-0E0D-4B64-9784-3A0D85C58B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269728"/>
              </p:ext>
            </p:extLst>
          </p:nvPr>
        </p:nvGraphicFramePr>
        <p:xfrm>
          <a:off x="76200" y="2286000"/>
          <a:ext cx="9029700" cy="133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Visio" r:id="rId4" imgW="6058006" imgH="899317" progId="Visio.Drawing.15">
                  <p:embed/>
                </p:oleObj>
              </mc:Choice>
              <mc:Fallback>
                <p:oleObj name="Visio" r:id="rId4" imgW="6058006" imgH="89931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" y="2286000"/>
                        <a:ext cx="9029700" cy="133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07820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Machine Language: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More Formats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0263626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F29E39C-4A5B-4353-B264-0CF3ACB82C8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Immediate-type</a:t>
            </a: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rs1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register source operand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+mj-lt"/>
                <a:cs typeface="Arial" charset="0"/>
              </a:rPr>
              <a:t>	register destination operand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imm</a:t>
            </a:r>
            <a:r>
              <a:rPr lang="en-US" sz="2000" dirty="0">
                <a:latin typeface="Times New Roman" pitchFamily="18" charset="0"/>
                <a:cs typeface="Arial" charset="0"/>
              </a:rPr>
              <a:t>:	</a:t>
            </a:r>
            <a:r>
              <a:rPr lang="en-US" sz="2000" dirty="0">
                <a:latin typeface="+mj-lt"/>
                <a:cs typeface="Arial" charset="0"/>
              </a:rPr>
              <a:t>12-bit two’s complement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funct3</a:t>
            </a:r>
            <a:r>
              <a:rPr lang="en-US" sz="2000" dirty="0">
                <a:latin typeface="Times New Roman" pitchFamily="18" charset="0"/>
                <a:cs typeface="Arial" charset="0"/>
              </a:rPr>
              <a:t>: </a:t>
            </a:r>
            <a:r>
              <a:rPr lang="en-US" sz="2000" dirty="0">
                <a:cs typeface="Arial" charset="0"/>
              </a:rPr>
              <a:t>the function (3-bit function code)</a:t>
            </a:r>
            <a:endParaRPr lang="en-US" sz="2000" i="1" dirty="0"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cs typeface="Arial" charset="0"/>
              </a:rPr>
              <a:t>with opcode, tells computer what 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353DBA8-ED3E-4A36-986C-2094B37B54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00556"/>
              </p:ext>
            </p:extLst>
          </p:nvPr>
        </p:nvGraphicFramePr>
        <p:xfrm>
          <a:off x="1295400" y="4495800"/>
          <a:ext cx="6284236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Visio" r:id="rId5" imgW="2202215" imgH="586677" progId="Visio.Drawing.15">
                  <p:embed/>
                </p:oleObj>
              </mc:Choice>
              <mc:Fallback>
                <p:oleObj name="Visio" r:id="rId5" imgW="2202215" imgH="58667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4495800"/>
                        <a:ext cx="6284236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06699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I-Type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116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15986FF-B97B-4556-90B6-9F4F4D7BA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705530"/>
              </p:ext>
            </p:extLst>
          </p:nvPr>
        </p:nvGraphicFramePr>
        <p:xfrm>
          <a:off x="76200" y="1295400"/>
          <a:ext cx="90479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Visio" r:id="rId4" imgW="6214092" imgH="1413455" progId="Visio.Drawing.15">
                  <p:embed/>
                </p:oleObj>
              </mc:Choice>
              <mc:Fallback>
                <p:oleObj name="Visio" r:id="rId4" imgW="6214092" imgH="141345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" y="1295400"/>
                        <a:ext cx="90479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99274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S/B-Type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117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07C1401-A670-4A45-95C3-97F9CC62E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204738"/>
              </p:ext>
            </p:extLst>
          </p:nvPr>
        </p:nvGraphicFramePr>
        <p:xfrm>
          <a:off x="757613" y="3733800"/>
          <a:ext cx="754818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Visio" r:id="rId5" imgW="2769994" imgH="582859" progId="Visio.Drawing.15">
                  <p:embed/>
                </p:oleObj>
              </mc:Choice>
              <mc:Fallback>
                <p:oleObj name="Visio" r:id="rId5" imgW="2769994" imgH="58285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613" y="3733800"/>
                        <a:ext cx="7548187" cy="158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720B9CF5-833E-4F58-B50B-DAD6F23AEA1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1413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Store-Type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Branch-Type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Differ only in immediate encoding</a:t>
            </a:r>
            <a:endParaRPr lang="en-US" sz="3200" dirty="0"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7952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51E2E9-87FA-4EC0-9AAF-3E59011EA01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Store-Type</a:t>
            </a: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rs1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base register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rs2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+mj-lt"/>
                <a:cs typeface="Arial" charset="0"/>
              </a:rPr>
              <a:t>	value to be stored to memory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imm</a:t>
            </a:r>
            <a:r>
              <a:rPr lang="en-US" sz="2000" dirty="0">
                <a:latin typeface="Times New Roman" pitchFamily="18" charset="0"/>
                <a:cs typeface="Arial" charset="0"/>
              </a:rPr>
              <a:t>:	</a:t>
            </a:r>
            <a:r>
              <a:rPr lang="en-US" sz="2000" dirty="0">
                <a:latin typeface="+mj-lt"/>
                <a:cs typeface="Arial" charset="0"/>
              </a:rPr>
              <a:t>12-bit two’s complement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funct3</a:t>
            </a:r>
            <a:r>
              <a:rPr lang="en-US" sz="2000" dirty="0">
                <a:latin typeface="Times New Roman" pitchFamily="18" charset="0"/>
                <a:cs typeface="Arial" charset="0"/>
              </a:rPr>
              <a:t>: </a:t>
            </a:r>
            <a:r>
              <a:rPr lang="en-US" sz="2000" dirty="0">
                <a:cs typeface="Arial" charset="0"/>
              </a:rPr>
              <a:t>the function (3-bit function code)</a:t>
            </a:r>
            <a:endParaRPr lang="en-US" sz="2000" i="1" dirty="0"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cs typeface="Arial" charset="0"/>
              </a:rPr>
              <a:t>with opcode, tells computer what 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FCF257C-65E9-4C96-A969-775B1D82BD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255684"/>
              </p:ext>
            </p:extLst>
          </p:nvPr>
        </p:nvGraphicFramePr>
        <p:xfrm>
          <a:off x="1824950" y="4648200"/>
          <a:ext cx="53378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Visio" r:id="rId5" imgW="2202215" imgH="628674" progId="Visio.Drawing.15">
                  <p:embed/>
                </p:oleObj>
              </mc:Choice>
              <mc:Fallback>
                <p:oleObj name="Visio" r:id="rId5" imgW="2202215" imgH="62867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4950" y="4648200"/>
                        <a:ext cx="53378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07825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S-Type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119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F425B75-6CAD-4A4D-9841-1225D58D7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26695"/>
              </p:ext>
            </p:extLst>
          </p:nvPr>
        </p:nvGraphicFramePr>
        <p:xfrm>
          <a:off x="76200" y="2362200"/>
          <a:ext cx="8991600" cy="1562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Visio" r:id="rId4" imgW="6157102" imgH="1070696" progId="Visio.Drawing.15">
                  <p:embed/>
                </p:oleObj>
              </mc:Choice>
              <mc:Fallback>
                <p:oleObj name="Visio" r:id="rId4" imgW="6157102" imgH="10706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" y="2362200"/>
                        <a:ext cx="8991600" cy="1562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641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Instructions: Subtraction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E282CE6-94C6-4139-8369-53F9A6E53E4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Similar to addition - only </a:t>
            </a:r>
            <a:r>
              <a:rPr lang="en-US" sz="3200" b="1" dirty="0">
                <a:latin typeface="+mj-lt"/>
                <a:cs typeface="Arial" charset="0"/>
              </a:rPr>
              <a:t>mnemonic</a:t>
            </a:r>
            <a:r>
              <a:rPr lang="en-US" sz="3200" dirty="0">
                <a:latin typeface="+mj-lt"/>
                <a:cs typeface="Arial" charset="0"/>
              </a:rPr>
              <a:t> changes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400" dirty="0">
                <a:latin typeface="+mj-lt"/>
                <a:cs typeface="Arial" charset="0"/>
              </a:rPr>
              <a:t>mnemonic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c: 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+mj-lt"/>
                <a:cs typeface="Arial" charset="0"/>
              </a:rPr>
              <a:t>source operands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+mj-lt"/>
                <a:cs typeface="Arial" charset="0"/>
              </a:rPr>
              <a:t>  	</a:t>
            </a:r>
            <a:r>
              <a:rPr lang="en-US" sz="2400" dirty="0">
                <a:latin typeface="+mj-lt"/>
                <a:cs typeface="Arial" charset="0"/>
              </a:rPr>
              <a:t>destination operand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758617-257E-4D71-8A5C-28478383E32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- c;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659A995-11A7-4760-8C15-04397A3E008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196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b, c</a:t>
            </a:r>
          </a:p>
        </p:txBody>
      </p:sp>
    </p:spTree>
    <p:extLst>
      <p:ext uri="{BB962C8B-B14F-4D97-AF65-F5344CB8AC3E}">
        <p14:creationId xmlns:p14="http://schemas.microsoft.com/office/powerpoint/2010/main" val="92843000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120</a:t>
            </a:fld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A368F03-201C-4F35-886B-E38481FBA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92624"/>
              </p:ext>
            </p:extLst>
          </p:nvPr>
        </p:nvGraphicFramePr>
        <p:xfrm>
          <a:off x="1824950" y="4611945"/>
          <a:ext cx="5261650" cy="148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Visio" r:id="rId5" imgW="2229009" imgH="628674" progId="Visio.Drawing.15">
                  <p:embed/>
                </p:oleObj>
              </mc:Choice>
              <mc:Fallback>
                <p:oleObj name="Visio" r:id="rId5" imgW="2229009" imgH="628674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4ADC74C-D8C3-4A90-9D99-CB4677E23C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4950" y="4611945"/>
                        <a:ext cx="5261650" cy="148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E96FE65D-2130-4363-B3DC-ADBC13694E2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Branch-Type</a:t>
            </a:r>
            <a:r>
              <a:rPr lang="en-US" sz="2400" i="1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(similar format to S-Type)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rs1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register source 1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rs2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+mj-lt"/>
                <a:cs typeface="Arial" charset="0"/>
              </a:rPr>
              <a:t>	register source 2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imm</a:t>
            </a:r>
            <a:r>
              <a:rPr lang="en-US" sz="2000" baseline="-25000" dirty="0">
                <a:latin typeface="Courier New" pitchFamily="49" charset="0"/>
                <a:cs typeface="Arial" charset="0"/>
              </a:rPr>
              <a:t>12:1</a:t>
            </a:r>
            <a:r>
              <a:rPr lang="en-US" sz="2000" dirty="0">
                <a:latin typeface="Times New Roman" pitchFamily="18" charset="0"/>
                <a:cs typeface="Arial" charset="0"/>
              </a:rPr>
              <a:t>:	</a:t>
            </a:r>
            <a:r>
              <a:rPr lang="en-US" sz="2000" dirty="0">
                <a:latin typeface="+mj-lt"/>
                <a:cs typeface="Arial" charset="0"/>
              </a:rPr>
              <a:t>12-bit two’s complement immediate – address offset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funct3</a:t>
            </a:r>
            <a:r>
              <a:rPr lang="en-US" sz="2000" dirty="0">
                <a:latin typeface="Times New Roman" pitchFamily="18" charset="0"/>
                <a:cs typeface="Arial" charset="0"/>
              </a:rPr>
              <a:t>: </a:t>
            </a:r>
            <a:r>
              <a:rPr lang="en-US" sz="2000" dirty="0">
                <a:cs typeface="Arial" charset="0"/>
              </a:rPr>
              <a:t>the function (3-bit function code)</a:t>
            </a:r>
            <a:endParaRPr lang="en-US" sz="2000" i="1" dirty="0"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cs typeface="Arial" charset="0"/>
              </a:rPr>
              <a:t>with opcode, tells computer what 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5011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B-Type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121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0B9AAC3-E185-4939-8C69-80EC7A950F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871375"/>
              </p:ext>
            </p:extLst>
          </p:nvPr>
        </p:nvGraphicFramePr>
        <p:xfrm>
          <a:off x="219105" y="2611437"/>
          <a:ext cx="8848695" cy="356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Visio" r:id="rId5" imgW="6541575" imgH="2556691" progId="Visio.Drawing.15">
                  <p:embed/>
                </p:oleObj>
              </mc:Choice>
              <mc:Fallback>
                <p:oleObj name="Visio" r:id="rId5" imgW="6541575" imgH="255669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105" y="2611437"/>
                        <a:ext cx="8848695" cy="356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1453B7B9-E8E3-4330-96BC-BFB6C413915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The 13-bit immediate encodes where to branch (relative to the branch instruction)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Immediate encoding is strange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endParaRPr lang="en-US" sz="2000" b="1" dirty="0">
              <a:solidFill>
                <a:srgbClr val="0070C0"/>
              </a:solidFill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D6D6B9-AED1-433F-8247-4E431B229DCD}"/>
              </a:ext>
            </a:extLst>
          </p:cNvPr>
          <p:cNvSpPr/>
          <p:nvPr/>
        </p:nvSpPr>
        <p:spPr>
          <a:xfrm>
            <a:off x="5029200" y="2743200"/>
            <a:ext cx="457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728B2-C2D0-4D54-A3EF-35D1C852857D}"/>
              </a:ext>
            </a:extLst>
          </p:cNvPr>
          <p:cNvSpPr/>
          <p:nvPr/>
        </p:nvSpPr>
        <p:spPr>
          <a:xfrm>
            <a:off x="1828800" y="3962400"/>
            <a:ext cx="3810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U/J-Type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20B9CF5-833E-4F58-B50B-DAD6F23AEA1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Upper-Immediate-Type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Jump-Type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Differ only in immediate encoding</a:t>
            </a:r>
            <a:endParaRPr lang="en-US" sz="3200" dirty="0"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52CFC53-28BF-43A1-B962-DE73C033D5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561372"/>
              </p:ext>
            </p:extLst>
          </p:nvPr>
        </p:nvGraphicFramePr>
        <p:xfrm>
          <a:off x="685800" y="2884487"/>
          <a:ext cx="7945558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Visio" r:id="rId5" imgW="2743200" imgH="582859" progId="Visio.Drawing.15">
                  <p:embed/>
                </p:oleObj>
              </mc:Choice>
              <mc:Fallback>
                <p:oleObj name="Visio" r:id="rId5" imgW="2743200" imgH="58285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2884487"/>
                        <a:ext cx="7945558" cy="168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395739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58E2B46-14E4-4BCA-A9F0-82C2F7CC68E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Upper-immediate-Type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Used for load upper immediate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2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destination register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imm</a:t>
            </a:r>
            <a:r>
              <a:rPr lang="en-US" sz="2000" baseline="-25000" dirty="0">
                <a:latin typeface="Courier New" pitchFamily="49" charset="0"/>
                <a:cs typeface="Arial" charset="0"/>
              </a:rPr>
              <a:t>31:12</a:t>
            </a:r>
            <a:r>
              <a:rPr lang="en-US" sz="2000" dirty="0">
                <a:latin typeface="+mj-lt"/>
                <a:cs typeface="Arial" charset="0"/>
              </a:rPr>
              <a:t>:upper 20 bits of a 32-bit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the </a:t>
            </a:r>
            <a:r>
              <a:rPr lang="en-US" sz="2000" i="1" dirty="0">
                <a:cs typeface="Arial" charset="0"/>
              </a:rPr>
              <a:t>operation code</a:t>
            </a:r>
            <a:r>
              <a:rPr lang="en-US" sz="2000" dirty="0">
                <a:cs typeface="Arial" charset="0"/>
              </a:rPr>
              <a:t> or </a:t>
            </a:r>
            <a:r>
              <a:rPr lang="en-US" sz="2000" i="1" dirty="0">
                <a:cs typeface="Arial" charset="0"/>
              </a:rPr>
              <a:t>opcode</a:t>
            </a:r>
            <a:r>
              <a:rPr lang="en-US" sz="2000" dirty="0">
                <a:cs typeface="Arial" charset="0"/>
              </a:rPr>
              <a:t> – tells computer what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Arial" charset="0"/>
              </a:rPr>
              <a:t>		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DB89B40-6576-4D96-AE2B-36087C59A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170053"/>
              </p:ext>
            </p:extLst>
          </p:nvPr>
        </p:nvGraphicFramePr>
        <p:xfrm>
          <a:off x="1371600" y="4344499"/>
          <a:ext cx="6019800" cy="1675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Visio" r:id="rId5" imgW="2202215" imgH="613402" progId="Visio.Drawing.15">
                  <p:embed/>
                </p:oleObj>
              </mc:Choice>
              <mc:Fallback>
                <p:oleObj name="Visio" r:id="rId5" imgW="2202215" imgH="61340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4344499"/>
                        <a:ext cx="6019800" cy="1675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08100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U-Type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124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DBD5E95-6F35-43E5-A9B1-8CB9AA1144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661180"/>
          <a:ext cx="8957465" cy="105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Visio" r:id="rId5" imgW="6179643" imgH="727514" progId="Visio.Drawing.15">
                  <p:embed/>
                </p:oleObj>
              </mc:Choice>
              <mc:Fallback>
                <p:oleObj name="Visio" r:id="rId5" imgW="6179643" imgH="727514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DBD5E95-6F35-43E5-A9B1-8CB9AA1144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" y="4661180"/>
                        <a:ext cx="8957465" cy="1053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E58E2B46-14E4-4BCA-A9F0-82C2F7CC68E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Upper-immediate-Type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Used for load upper immediate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2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destination register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imm</a:t>
            </a:r>
            <a:r>
              <a:rPr lang="en-US" sz="2000" baseline="-25000" dirty="0">
                <a:latin typeface="Courier New" pitchFamily="49" charset="0"/>
                <a:cs typeface="Arial" charset="0"/>
              </a:rPr>
              <a:t>31:12</a:t>
            </a:r>
            <a:r>
              <a:rPr lang="en-US" sz="2000" dirty="0">
                <a:latin typeface="+mj-lt"/>
                <a:cs typeface="Arial" charset="0"/>
              </a:rPr>
              <a:t>:upper 20 bits of a 32-bit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the </a:t>
            </a:r>
            <a:r>
              <a:rPr lang="en-US" sz="2000" i="1" dirty="0">
                <a:cs typeface="Arial" charset="0"/>
              </a:rPr>
              <a:t>operation code</a:t>
            </a:r>
            <a:r>
              <a:rPr lang="en-US" sz="2000" dirty="0">
                <a:cs typeface="Arial" charset="0"/>
              </a:rPr>
              <a:t> or </a:t>
            </a:r>
            <a:r>
              <a:rPr lang="en-US" sz="2000" i="1" dirty="0">
                <a:cs typeface="Arial" charset="0"/>
              </a:rPr>
              <a:t>opcode</a:t>
            </a:r>
            <a:r>
              <a:rPr lang="en-US" sz="2000" dirty="0">
                <a:cs typeface="Arial" charset="0"/>
              </a:rPr>
              <a:t> – tells computer what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Arial" charset="0"/>
              </a:rPr>
              <a:t>		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2148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J-Type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97D8C93-0F1C-434E-8403-365FF0CBF75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Jump-Type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Used for jump-and-link instruction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2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		</a:t>
            </a:r>
            <a:r>
              <a:rPr lang="en-US" sz="2000" dirty="0">
                <a:cs typeface="Arial" charset="0"/>
              </a:rPr>
              <a:t>destination register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imm</a:t>
            </a:r>
            <a:r>
              <a:rPr lang="en-US" sz="2000" baseline="-25000" dirty="0">
                <a:latin typeface="Courier New" pitchFamily="49" charset="0"/>
                <a:cs typeface="Arial" charset="0"/>
              </a:rPr>
              <a:t>20,10:1,11,19:12</a:t>
            </a:r>
            <a:r>
              <a:rPr lang="en-US" sz="2000" dirty="0">
                <a:latin typeface="+mj-lt"/>
                <a:cs typeface="Arial" charset="0"/>
              </a:rPr>
              <a:t>:	20 bits </a:t>
            </a:r>
            <a:r>
              <a:rPr lang="en-US" sz="2000" dirty="0">
                <a:cs typeface="Arial" charset="0"/>
              </a:rPr>
              <a:t>(20:1)</a:t>
            </a:r>
            <a:r>
              <a:rPr lang="en-US" sz="2000" dirty="0">
                <a:latin typeface="+mj-lt"/>
                <a:cs typeface="Arial" charset="0"/>
              </a:rPr>
              <a:t> of a 21-bit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the operation code or opcode – tells computer what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Arial" charset="0"/>
              </a:rPr>
              <a:t>		operation to perform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4D51BE-32A7-4A38-A004-B6BA5D2719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53019"/>
              </p:ext>
            </p:extLst>
          </p:nvPr>
        </p:nvGraphicFramePr>
        <p:xfrm>
          <a:off x="1438148" y="4265613"/>
          <a:ext cx="6029452" cy="16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Visio" r:id="rId5" imgW="2202215" imgH="613402" progId="Visio.Drawing.15">
                  <p:embed/>
                </p:oleObj>
              </mc:Choice>
              <mc:Fallback>
                <p:oleObj name="Visio" r:id="rId5" imgW="2202215" imgH="61340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8148" y="4265613"/>
                        <a:ext cx="6029452" cy="167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3AF34E9-CDB5-184E-A6BF-F391B996AA2C}"/>
              </a:ext>
            </a:extLst>
          </p:cNvPr>
          <p:cNvSpPr/>
          <p:nvPr/>
        </p:nvSpPr>
        <p:spPr>
          <a:xfrm>
            <a:off x="685800" y="5881646"/>
            <a:ext cx="6368538" cy="433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Note: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dirty="0">
                <a:cs typeface="Arial" charset="0"/>
              </a:rPr>
              <a:t> is I-type, not j-type, to specify rs1</a:t>
            </a:r>
          </a:p>
        </p:txBody>
      </p:sp>
    </p:spTree>
    <p:extLst>
      <p:ext uri="{BB962C8B-B14F-4D97-AF65-F5344CB8AC3E}">
        <p14:creationId xmlns:p14="http://schemas.microsoft.com/office/powerpoint/2010/main" val="5811421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J-Type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126</a:t>
            </a:fld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D1C66DC-0DB0-4B24-9C60-0C06A7256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215737"/>
              </p:ext>
            </p:extLst>
          </p:nvPr>
        </p:nvGraphicFramePr>
        <p:xfrm>
          <a:off x="152400" y="1066800"/>
          <a:ext cx="8966378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Visio" r:id="rId4" imgW="6541575" imgH="2712799" progId="Visio.Drawing.15">
                  <p:embed/>
                </p:oleObj>
              </mc:Choice>
              <mc:Fallback>
                <p:oleObj name="Visio" r:id="rId4" imgW="6541575" imgH="271279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066800"/>
                        <a:ext cx="8966378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66130F-24B7-4F04-B71A-FFA5C3186A6A}"/>
              </a:ext>
            </a:extLst>
          </p:cNvPr>
          <p:cNvSpPr txBox="1"/>
          <p:nvPr/>
        </p:nvSpPr>
        <p:spPr>
          <a:xfrm>
            <a:off x="6172200" y="1524000"/>
            <a:ext cx="2725426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0xABC04 – 0x540C =</a:t>
            </a:r>
          </a:p>
          <a:p>
            <a:r>
              <a:rPr lang="en-US" sz="2400" dirty="0"/>
              <a:t>          </a:t>
            </a:r>
            <a:r>
              <a:rPr lang="en-US" sz="2400" b="1" dirty="0">
                <a:solidFill>
                  <a:srgbClr val="0070C0"/>
                </a:solidFill>
              </a:rPr>
              <a:t>0XA67F8</a:t>
            </a:r>
          </a:p>
        </p:txBody>
      </p:sp>
    </p:spTree>
    <p:extLst>
      <p:ext uri="{BB962C8B-B14F-4D97-AF65-F5344CB8AC3E}">
        <p14:creationId xmlns:p14="http://schemas.microsoft.com/office/powerpoint/2010/main" val="67114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Review: Instruction Formats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127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20055E0-AE49-4325-ACA8-7F7890B049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666447"/>
              </p:ext>
            </p:extLst>
          </p:nvPr>
        </p:nvGraphicFramePr>
        <p:xfrm>
          <a:off x="337046" y="1219200"/>
          <a:ext cx="8433824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Visio" r:id="rId4" imgW="2683069" imgH="1259794" progId="Visio.Drawing.11">
                  <p:embed/>
                </p:oleObj>
              </mc:Choice>
              <mc:Fallback>
                <p:oleObj name="Visio" r:id="rId4" imgW="2683069" imgH="1259794" progId="Visio.Drawing.11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046" y="1219200"/>
                        <a:ext cx="8433824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86009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Design Principle 4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59BF60-A13F-40A6-B88B-80AF5E108AF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Good design demands good compromises</a:t>
            </a:r>
          </a:p>
          <a:p>
            <a:r>
              <a:rPr lang="en-US" dirty="0"/>
              <a:t>Multiple instruction formats allow flexibility</a:t>
            </a:r>
          </a:p>
          <a:p>
            <a:pPr lvl="1">
              <a:buFontTx/>
              <a:buChar char="-"/>
            </a:pPr>
            <a:r>
              <a:rPr lang="en-US" sz="2600" dirty="0">
                <a:latin typeface="Courier New" pitchFamily="49" charset="0"/>
              </a:rPr>
              <a:t>add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sub</a:t>
            </a:r>
            <a:r>
              <a:rPr lang="en-US" sz="2600" dirty="0"/>
              <a:t>:  	     use 3 register operands</a:t>
            </a:r>
          </a:p>
          <a:p>
            <a:pPr lvl="1">
              <a:buFontTx/>
              <a:buChar char="-"/>
            </a:pPr>
            <a:r>
              <a:rPr lang="en-US" sz="2600" dirty="0" err="1">
                <a:latin typeface="Courier New" pitchFamily="49" charset="0"/>
              </a:rPr>
              <a:t>lw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sw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Courier New" pitchFamily="49" charset="0"/>
              </a:rPr>
              <a:t>addi</a:t>
            </a:r>
            <a:r>
              <a:rPr lang="en-US" sz="2600" dirty="0"/>
              <a:t>:     use 2 register operands and a 				     constant</a:t>
            </a:r>
          </a:p>
          <a:p>
            <a:r>
              <a:rPr lang="en-US" dirty="0"/>
              <a:t>Number of instruction formats kept small</a:t>
            </a:r>
          </a:p>
          <a:p>
            <a:pPr lvl="1">
              <a:buFontTx/>
              <a:buChar char="-"/>
            </a:pPr>
            <a:r>
              <a:rPr lang="en-US" sz="3200" dirty="0"/>
              <a:t>to adhere to design principles 1 and 3 (simplicity favors regularity and smaller is faster).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1800" dirty="0"/>
          </a:p>
          <a:p>
            <a:endParaRPr lang="en-US" sz="2400" dirty="0"/>
          </a:p>
          <a:p>
            <a:pPr>
              <a:buFontTx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287217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2438400"/>
            <a:ext cx="8839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Immediate Encodings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4695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Design Principle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3600" b="1" dirty="0">
                <a:solidFill>
                  <a:srgbClr val="0070C0"/>
                </a:solidFill>
              </a:rPr>
              <a:t>Simplicity favors regularity</a:t>
            </a:r>
          </a:p>
          <a:p>
            <a:r>
              <a:rPr lang="en-US" dirty="0"/>
              <a:t>Consistent instruction format</a:t>
            </a:r>
          </a:p>
          <a:p>
            <a:r>
              <a:rPr lang="en-US" dirty="0"/>
              <a:t>Same number of operands (two sources and one destination)</a:t>
            </a:r>
          </a:p>
          <a:p>
            <a:r>
              <a:rPr lang="en-US" dirty="0"/>
              <a:t>Easier to encode and handle in hardware</a:t>
            </a:r>
          </a:p>
        </p:txBody>
      </p:sp>
    </p:spTree>
    <p:extLst>
      <p:ext uri="{BB962C8B-B14F-4D97-AF65-F5344CB8AC3E}">
        <p14:creationId xmlns:p14="http://schemas.microsoft.com/office/powerpoint/2010/main" val="353089317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Constants /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6E7F43-67E3-4B31-BF03-46A50A4A2CA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and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use constants or </a:t>
            </a:r>
            <a:r>
              <a:rPr lang="en-US" sz="2800" i="1" dirty="0" err="1">
                <a:latin typeface="+mj-lt"/>
                <a:cs typeface="Arial" charset="0"/>
              </a:rPr>
              <a:t>immediates</a:t>
            </a:r>
            <a:endParaRPr lang="en-US" sz="28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i="1" dirty="0">
                <a:latin typeface="+mj-lt"/>
                <a:cs typeface="Arial" charset="0"/>
              </a:rPr>
              <a:t>immediate</a:t>
            </a:r>
            <a:r>
              <a:rPr lang="en-US" sz="2800" dirty="0">
                <a:latin typeface="+mj-lt"/>
                <a:cs typeface="Arial" charset="0"/>
              </a:rPr>
              <a:t>ly available from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12-bit two’s complement number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2800" dirty="0">
                <a:latin typeface="Times New Roman" pitchFamily="18" charset="0"/>
                <a:cs typeface="Arial" charset="0"/>
              </a:rPr>
              <a:t>: </a:t>
            </a:r>
            <a:r>
              <a:rPr lang="en-US" sz="2800" dirty="0">
                <a:latin typeface="+mj-lt"/>
                <a:cs typeface="Arial" charset="0"/>
              </a:rPr>
              <a:t>add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Is subtract immediate (</a:t>
            </a:r>
            <a:r>
              <a:rPr lang="en-US" sz="2800" b="1" dirty="0" err="1">
                <a:latin typeface="Courier New" pitchFamily="49" charset="0"/>
                <a:cs typeface="Arial" charset="0"/>
              </a:rPr>
              <a:t>subi</a:t>
            </a:r>
            <a:r>
              <a:rPr lang="en-US" sz="2800" b="1" dirty="0">
                <a:latin typeface="+mj-lt"/>
                <a:cs typeface="Arial" charset="0"/>
              </a:rPr>
              <a:t>) necessary?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EB2069-3EC3-4DB4-B87D-F796646BF99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43000" y="36576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a = a + 4;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b = a – 12;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1829D29-BB15-4C20-B0DE-739137B22B7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00600" y="36576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# s0 = a, s1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2800" dirty="0">
                <a:latin typeface="Courier New" pitchFamily="49" charset="0"/>
                <a:cs typeface="Arial" charset="0"/>
              </a:rPr>
              <a:t> s0, s0, 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2800" dirty="0">
                <a:latin typeface="Courier New" pitchFamily="49" charset="0"/>
                <a:cs typeface="Arial" charset="0"/>
              </a:rPr>
              <a:t> s1, s0, -12</a:t>
            </a:r>
          </a:p>
        </p:txBody>
      </p:sp>
    </p:spTree>
    <p:extLst>
      <p:ext uri="{BB962C8B-B14F-4D97-AF65-F5344CB8AC3E}">
        <p14:creationId xmlns:p14="http://schemas.microsoft.com/office/powerpoint/2010/main" val="217766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Constants /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9F12C6-DEA7-4ABE-919D-665E5CE21A1A}"/>
              </a:ext>
            </a:extLst>
          </p:cNvPr>
          <p:cNvSpPr/>
          <p:nvPr/>
        </p:nvSpPr>
        <p:spPr>
          <a:xfrm>
            <a:off x="238004" y="1396425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cs typeface="Arial" charset="0"/>
              </a:rPr>
              <a:t>Immediate Bits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A9DCB84-4AAC-4CF1-A0C7-9194DF753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905118"/>
              </p:ext>
            </p:extLst>
          </p:nvPr>
        </p:nvGraphicFramePr>
        <p:xfrm>
          <a:off x="152400" y="1981200"/>
          <a:ext cx="903127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Visio" r:id="rId4" imgW="5474917" imgH="1066879" progId="Visio.Drawing.15">
                  <p:embed/>
                </p:oleObj>
              </mc:Choice>
              <mc:Fallback>
                <p:oleObj name="Visio" r:id="rId4" imgW="5474917" imgH="106687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981200"/>
                        <a:ext cx="9031273" cy="196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36949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Immediate Encodings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EC6FD-F904-44E0-B38E-3EBBE7D533A6}"/>
              </a:ext>
            </a:extLst>
          </p:cNvPr>
          <p:cNvSpPr/>
          <p:nvPr/>
        </p:nvSpPr>
        <p:spPr>
          <a:xfrm>
            <a:off x="533400" y="4191000"/>
            <a:ext cx="86450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Immediate bits </a:t>
            </a:r>
            <a:r>
              <a:rPr lang="en-US" sz="2400" i="1" dirty="0">
                <a:cs typeface="Arial" charset="0"/>
              </a:rPr>
              <a:t>mostly</a:t>
            </a:r>
            <a:r>
              <a:rPr lang="en-US" sz="2400" dirty="0">
                <a:cs typeface="Arial" charset="0"/>
              </a:rPr>
              <a:t> occupy </a:t>
            </a:r>
            <a:r>
              <a:rPr lang="en-US" sz="2400" b="1" dirty="0">
                <a:cs typeface="Arial" charset="0"/>
              </a:rPr>
              <a:t>consistent instruction bits</a:t>
            </a:r>
            <a:r>
              <a:rPr lang="en-US" sz="2400" dirty="0">
                <a:cs typeface="Arial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Simplifies hardware to build the microprocessor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charset="0"/>
              </a:rPr>
              <a:t>Sign bit </a:t>
            </a:r>
            <a:r>
              <a:rPr lang="en-US" sz="2400" dirty="0">
                <a:cs typeface="Arial" charset="0"/>
              </a:rPr>
              <a:t>of signed immediate is in </a:t>
            </a:r>
            <a:r>
              <a:rPr lang="en-US" sz="2400" b="1" dirty="0" err="1">
                <a:cs typeface="Arial" charset="0"/>
              </a:rPr>
              <a:t>msb</a:t>
            </a:r>
            <a:r>
              <a:rPr lang="en-US" sz="2400" dirty="0">
                <a:cs typeface="Arial" charset="0"/>
              </a:rPr>
              <a:t> of instruction.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Recall that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rs2</a:t>
            </a:r>
            <a:r>
              <a:rPr lang="en-US" sz="2400" dirty="0">
                <a:cs typeface="Arial" charset="0"/>
              </a:rPr>
              <a:t> of R-type can encode immediate shift amount.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06121-FB01-40B5-A008-A8A9CBA7456C}"/>
              </a:ext>
            </a:extLst>
          </p:cNvPr>
          <p:cNvSpPr/>
          <p:nvPr/>
        </p:nvSpPr>
        <p:spPr>
          <a:xfrm>
            <a:off x="381000" y="990600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cs typeface="Arial" charset="0"/>
              </a:rPr>
              <a:t>Instruction Bits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ADF93F0-4160-49EF-B795-AE857EF2B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795751"/>
              </p:ext>
            </p:extLst>
          </p:nvPr>
        </p:nvGraphicFramePr>
        <p:xfrm>
          <a:off x="533400" y="1393459"/>
          <a:ext cx="8399536" cy="276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Visio" r:id="rId4" imgW="5143606" imgH="1691734" progId="Visio.Drawing.15">
                  <p:embed/>
                </p:oleObj>
              </mc:Choice>
              <mc:Fallback>
                <p:oleObj name="Visio" r:id="rId4" imgW="5143606" imgH="169173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393459"/>
                        <a:ext cx="8399536" cy="2763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421068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Composition of 32-bit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06121-FB01-40B5-A008-A8A9CBA7456C}"/>
              </a:ext>
            </a:extLst>
          </p:cNvPr>
          <p:cNvSpPr/>
          <p:nvPr/>
        </p:nvSpPr>
        <p:spPr>
          <a:xfrm>
            <a:off x="332469" y="5833747"/>
            <a:ext cx="8382000" cy="64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cs typeface="Arial" charset="0"/>
              </a:rPr>
              <a:t>Immediate Bits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D484CA6-A6D9-4044-9D01-573071AB1D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850222"/>
              </p:ext>
            </p:extLst>
          </p:nvPr>
        </p:nvGraphicFramePr>
        <p:xfrm>
          <a:off x="28073" y="3921811"/>
          <a:ext cx="9039727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Visio" r:id="rId4" imgW="5878954" imgH="1386730" progId="Visio.Drawing.15">
                  <p:embed/>
                </p:oleObj>
              </mc:Choice>
              <mc:Fallback>
                <p:oleObj name="Visio" r:id="rId4" imgW="5878954" imgH="138673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73" y="3921811"/>
                        <a:ext cx="9039727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A83DEB6-D807-4366-8B17-A0685CD1D04A}"/>
              </a:ext>
            </a:extLst>
          </p:cNvPr>
          <p:cNvSpPr/>
          <p:nvPr/>
        </p:nvSpPr>
        <p:spPr>
          <a:xfrm>
            <a:off x="381000" y="719790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cs typeface="Arial" charset="0"/>
              </a:rPr>
              <a:t>Instruction Bits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D4AE1B6-B04A-4862-9055-1BEA3ACE2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589668"/>
              </p:ext>
            </p:extLst>
          </p:nvPr>
        </p:nvGraphicFramePr>
        <p:xfrm>
          <a:off x="533400" y="1122649"/>
          <a:ext cx="8399536" cy="276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Visio" r:id="rId6" imgW="5173803" imgH="1569563" progId="Visio.Drawing.15">
                  <p:embed/>
                </p:oleObj>
              </mc:Choice>
              <mc:Fallback>
                <p:oleObj name="Visio" r:id="rId6" imgW="5173803" imgH="1569563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ADF93F0-4160-49EF-B795-AE857EF2B0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1122649"/>
                        <a:ext cx="8399536" cy="2763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02104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2438400"/>
            <a:ext cx="8839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Reading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Machine Language &amp; Addressing Operands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7892081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 Fields &amp; Formats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CD59F4-4F52-403F-A2D0-4E9E01A36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38830"/>
              </p:ext>
            </p:extLst>
          </p:nvPr>
        </p:nvGraphicFramePr>
        <p:xfrm>
          <a:off x="1143000" y="914400"/>
          <a:ext cx="70866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0110011 (51)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0000000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0110011 (51)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0100000 (32)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R-Type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0110011 (51)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111 </a:t>
                      </a:r>
                      <a:r>
                        <a:rPr lang="en-US" sz="1900" baseline="0" dirty="0"/>
                        <a:t>(7)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0000000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R-Type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0110011 (51)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110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0000000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R-Type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0010011 (19)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beq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1100011 (99)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bne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1100011 (99)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001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0000011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010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0100011 (35)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010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jal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1101111 (111)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J-Type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jalr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1100111 (103)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lui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0110111 (55)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8E0F4F-14BE-4A54-950E-FEFF38B53F4C}"/>
              </a:ext>
            </a:extLst>
          </p:cNvPr>
          <p:cNvSpPr/>
          <p:nvPr/>
        </p:nvSpPr>
        <p:spPr>
          <a:xfrm>
            <a:off x="1143001" y="5943600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cs typeface="Arial" charset="0"/>
              </a:rPr>
              <a:t>See Appendix B for other instruction encodings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43061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Interpreting Machine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136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5B9DA41-50AD-4B54-99AF-2BFC5882236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Write in binary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Start with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op</a:t>
            </a:r>
            <a:r>
              <a:rPr lang="en-US" sz="2800" dirty="0">
                <a:latin typeface="+mj-lt"/>
                <a:cs typeface="Arial" charset="0"/>
              </a:rPr>
              <a:t>: tells how to parse rest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cs typeface="Arial" charset="0"/>
              </a:rPr>
              <a:t>Extract fields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op</a:t>
            </a:r>
            <a:r>
              <a:rPr lang="en-US" sz="2800" dirty="0">
                <a:latin typeface="+mj-lt"/>
                <a:cs typeface="Arial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funct3</a:t>
            </a:r>
            <a:r>
              <a:rPr lang="en-US" sz="2800" dirty="0">
                <a:latin typeface="+mj-lt"/>
                <a:cs typeface="Arial" charset="0"/>
              </a:rPr>
              <a:t>, and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funct7</a:t>
            </a:r>
            <a:r>
              <a:rPr lang="en-US" sz="2800" dirty="0">
                <a:latin typeface="+mj-lt"/>
                <a:cs typeface="Arial" charset="0"/>
              </a:rPr>
              <a:t> fields tell operation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Ex: </a:t>
            </a:r>
            <a:r>
              <a:rPr lang="en-US" sz="2800" dirty="0">
                <a:latin typeface="+mj-lt"/>
                <a:cs typeface="Arial" charset="0"/>
              </a:rPr>
              <a:t>0x41FE83B3 and 0xFDA58393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0x41FE83B3: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0100 000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1 1111 1110 1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0011 1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011 0011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   </a:t>
            </a:r>
          </a:p>
          <a:p>
            <a:r>
              <a:rPr lang="en-US" b="1" dirty="0">
                <a:latin typeface="+mj-lt"/>
                <a:cs typeface="Courier New" panose="02070309020205020404" pitchFamily="49" charset="0"/>
              </a:rPr>
              <a:t>	                                                       op = 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51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, funct3 = 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: add or sub (R-type)</a:t>
            </a:r>
          </a:p>
          <a:p>
            <a:r>
              <a:rPr lang="en-US" b="1" dirty="0">
                <a:latin typeface="+mj-lt"/>
                <a:cs typeface="Courier New" panose="02070309020205020404" pitchFamily="49" charset="0"/>
              </a:rPr>
              <a:t>				   funct7 = </a:t>
            </a:r>
            <a:r>
              <a:rPr lang="en-US" b="1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0100000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: sub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0xFDA48393: 1111 1101 1010 0100 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0011 1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001 0011</a:t>
            </a:r>
            <a:r>
              <a:rPr lang="en-US" b="1" dirty="0"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cs typeface="Courier New" panose="02070309020205020404" pitchFamily="49" charset="0"/>
              </a:rPr>
              <a:t>                                                                        op = </a:t>
            </a:r>
            <a:r>
              <a:rPr lang="en-US" b="1" dirty="0">
                <a:solidFill>
                  <a:srgbClr val="FF0000"/>
                </a:solidFill>
                <a:cs typeface="Courier New" panose="02070309020205020404" pitchFamily="49" charset="0"/>
              </a:rPr>
              <a:t>19</a:t>
            </a:r>
            <a:r>
              <a:rPr lang="en-US" b="1" dirty="0">
                <a:cs typeface="Courier New" panose="02070309020205020404" pitchFamily="49" charset="0"/>
              </a:rPr>
              <a:t>, funct3 = </a:t>
            </a: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0</a:t>
            </a:r>
            <a:r>
              <a:rPr lang="en-US" b="1" dirty="0"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cs typeface="Courier New" panose="02070309020205020404" pitchFamily="49" charset="0"/>
              </a:rPr>
              <a:t> (I-type)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3211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Interpreting Machine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137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5B9DA41-50AD-4B54-99AF-2BFC5882236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Write in binary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Start </a:t>
            </a:r>
            <a:r>
              <a:rPr lang="en-US" sz="2800">
                <a:latin typeface="+mj-lt"/>
                <a:cs typeface="Arial" charset="0"/>
              </a:rPr>
              <a:t>with</a:t>
            </a:r>
            <a:r>
              <a:rPr lang="en-US" sz="280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+mj-lt"/>
                <a:cs typeface="Arial" charset="0"/>
              </a:rPr>
              <a:t>op</a:t>
            </a:r>
            <a:r>
              <a:rPr lang="en-US" sz="2800">
                <a:latin typeface="+mj-lt"/>
                <a:cs typeface="Arial" charset="0"/>
              </a:rPr>
              <a:t>: </a:t>
            </a:r>
            <a:r>
              <a:rPr lang="en-US" sz="2800" dirty="0">
                <a:latin typeface="+mj-lt"/>
                <a:cs typeface="Arial" charset="0"/>
              </a:rPr>
              <a:t>tells how to parse rest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cs typeface="Arial" charset="0"/>
              </a:rPr>
              <a:t>Extract fields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op</a:t>
            </a:r>
            <a:r>
              <a:rPr lang="en-US" sz="2800" dirty="0">
                <a:latin typeface="+mj-lt"/>
                <a:cs typeface="Arial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funct3</a:t>
            </a:r>
            <a:r>
              <a:rPr lang="en-US" sz="2800" dirty="0">
                <a:latin typeface="+mj-lt"/>
                <a:cs typeface="Arial" charset="0"/>
              </a:rPr>
              <a:t>, and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funct7</a:t>
            </a:r>
            <a:r>
              <a:rPr lang="en-US" sz="2800" dirty="0">
                <a:latin typeface="+mj-lt"/>
                <a:cs typeface="Arial" charset="0"/>
              </a:rPr>
              <a:t> fields tell operation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Ex: </a:t>
            </a:r>
            <a:r>
              <a:rPr lang="en-US" sz="2800" dirty="0">
                <a:latin typeface="+mj-lt"/>
                <a:cs typeface="Arial" charset="0"/>
              </a:rPr>
              <a:t>0x41FE83B3 and 0xFDA58393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AE11C9F-3CD1-497C-A500-8DE55C2BE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262296"/>
              </p:ext>
            </p:extLst>
          </p:nvPr>
        </p:nvGraphicFramePr>
        <p:xfrm>
          <a:off x="76200" y="3581401"/>
          <a:ext cx="900985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Visio" r:id="rId5" imgW="6396972" imgH="1299344" progId="Visio.Drawing.15">
                  <p:embed/>
                </p:oleObj>
              </mc:Choice>
              <mc:Fallback>
                <p:oleObj name="Visio" r:id="rId5" imgW="6396972" imgH="129934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" y="3581401"/>
                        <a:ext cx="9009858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350065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Addressing Modes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B7D563-023F-4266-9893-9177510E0CF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How do we address the operands?</a:t>
            </a:r>
          </a:p>
          <a:p>
            <a:r>
              <a:rPr lang="en-US" sz="2800" dirty="0"/>
              <a:t>Register Only</a:t>
            </a:r>
          </a:p>
          <a:p>
            <a:r>
              <a:rPr lang="en-US" sz="2800" dirty="0"/>
              <a:t>Immediate</a:t>
            </a:r>
          </a:p>
          <a:p>
            <a:r>
              <a:rPr lang="en-US" sz="2800" dirty="0"/>
              <a:t>Base Addressing</a:t>
            </a:r>
          </a:p>
          <a:p>
            <a:r>
              <a:rPr lang="en-US" sz="2800" dirty="0"/>
              <a:t>PC-Relative</a:t>
            </a:r>
          </a:p>
        </p:txBody>
      </p:sp>
    </p:spTree>
    <p:extLst>
      <p:ext uri="{BB962C8B-B14F-4D97-AF65-F5344CB8AC3E}">
        <p14:creationId xmlns:p14="http://schemas.microsoft.com/office/powerpoint/2010/main" val="152966082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Addressing Modes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4127C9-D538-4A4C-B05E-0F1BBAA85A2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>
                <a:solidFill>
                  <a:srgbClr val="0070C0"/>
                </a:solidFill>
              </a:rPr>
              <a:t>Register Only</a:t>
            </a:r>
          </a:p>
          <a:p>
            <a:r>
              <a:rPr lang="en-US" sz="2600"/>
              <a:t>Operands found in registers</a:t>
            </a:r>
          </a:p>
          <a:p>
            <a:pPr lvl="1"/>
            <a:r>
              <a:rPr lang="en-US" sz="2600" b="1">
                <a:solidFill>
                  <a:srgbClr val="0070C0"/>
                </a:solidFill>
              </a:rPr>
              <a:t>Example:</a:t>
            </a:r>
            <a:r>
              <a:rPr lang="en-US" sz="2600">
                <a:solidFill>
                  <a:srgbClr val="0070C0"/>
                </a:solidFill>
              </a:rPr>
              <a:t> </a:t>
            </a:r>
            <a:r>
              <a:rPr lang="en-US" sz="2600">
                <a:latin typeface="Courier New" pitchFamily="49" charset="0"/>
              </a:rPr>
              <a:t>add s0, t2, t3</a:t>
            </a:r>
          </a:p>
          <a:p>
            <a:pPr lvl="1"/>
            <a:r>
              <a:rPr lang="en-US" sz="2600" b="1">
                <a:solidFill>
                  <a:srgbClr val="0070C0"/>
                </a:solidFill>
              </a:rPr>
              <a:t>Example:</a:t>
            </a:r>
            <a:r>
              <a:rPr lang="en-US" sz="2600">
                <a:solidFill>
                  <a:srgbClr val="0070C0"/>
                </a:solidFill>
              </a:rPr>
              <a:t> </a:t>
            </a:r>
            <a:r>
              <a:rPr lang="en-US" sz="2600">
                <a:latin typeface="Courier New" pitchFamily="49" charset="0"/>
              </a:rPr>
              <a:t>sub t6, s1, 0</a:t>
            </a:r>
            <a:endParaRPr lang="en-US" sz="2600"/>
          </a:p>
          <a:p>
            <a:pPr>
              <a:buFontTx/>
              <a:buNone/>
            </a:pPr>
            <a:r>
              <a:rPr lang="en-US" b="1">
                <a:solidFill>
                  <a:srgbClr val="0070C0"/>
                </a:solidFill>
              </a:rPr>
              <a:t>Immediate</a:t>
            </a:r>
          </a:p>
          <a:p>
            <a:r>
              <a:rPr lang="en-US" sz="2600"/>
              <a:t>12-bit signed immediate used as an operand</a:t>
            </a:r>
          </a:p>
          <a:p>
            <a:pPr lvl="1"/>
            <a:r>
              <a:rPr lang="en-US" sz="2600" b="1">
                <a:solidFill>
                  <a:srgbClr val="0070C0"/>
                </a:solidFill>
              </a:rPr>
              <a:t>Example:</a:t>
            </a:r>
            <a:r>
              <a:rPr lang="en-US" sz="2600">
                <a:solidFill>
                  <a:srgbClr val="0070C0"/>
                </a:solidFill>
              </a:rPr>
              <a:t> </a:t>
            </a:r>
            <a:r>
              <a:rPr lang="en-US" sz="2600">
                <a:latin typeface="Courier New" pitchFamily="49" charset="0"/>
              </a:rPr>
              <a:t>addi s4, t5, -73</a:t>
            </a:r>
          </a:p>
          <a:p>
            <a:pPr lvl="1"/>
            <a:r>
              <a:rPr lang="en-US" sz="2600" b="1">
                <a:solidFill>
                  <a:srgbClr val="0070C0"/>
                </a:solidFill>
              </a:rPr>
              <a:t>Example:</a:t>
            </a:r>
            <a:r>
              <a:rPr lang="en-US" sz="2600">
                <a:solidFill>
                  <a:srgbClr val="0070C0"/>
                </a:solidFill>
              </a:rPr>
              <a:t> </a:t>
            </a:r>
            <a:r>
              <a:rPr lang="en-US" sz="2600">
                <a:latin typeface="Courier New" pitchFamily="49" charset="0"/>
              </a:rPr>
              <a:t>ori  t3, t7, 0xFF</a:t>
            </a:r>
          </a:p>
          <a:p>
            <a:pPr marL="457200" lvl="1" indent="0">
              <a:buFont typeface="Arial" pitchFamily="34" charset="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5321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826053-3FC1-466E-AE8B-FED1122E6EA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More complex code is handled by multiple RISC-V instructions.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17E50-E07A-4DF4-814E-70C93BCFFA8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22098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 - d;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E149D0F-3D25-4220-955E-5DAF7087EBB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95800" y="22098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t, b, c  # t = b +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t, d  # a = t - d</a:t>
            </a:r>
          </a:p>
        </p:txBody>
      </p:sp>
    </p:spTree>
    <p:extLst>
      <p:ext uri="{BB962C8B-B14F-4D97-AF65-F5344CB8AC3E}">
        <p14:creationId xmlns:p14="http://schemas.microsoft.com/office/powerpoint/2010/main" val="343817850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Addressing Modes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140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347960-04B2-4AC0-A965-984B8808446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>
                <a:solidFill>
                  <a:srgbClr val="0070C0"/>
                </a:solidFill>
              </a:rPr>
              <a:t>Base Addressing</a:t>
            </a:r>
          </a:p>
          <a:p>
            <a:r>
              <a:rPr lang="en-US"/>
              <a:t>Loads and Stores</a:t>
            </a:r>
          </a:p>
          <a:p>
            <a:r>
              <a:rPr lang="en-US"/>
              <a:t>Address of operand is:</a:t>
            </a:r>
          </a:p>
          <a:p>
            <a:pPr lvl="1">
              <a:buFontTx/>
              <a:buNone/>
            </a:pPr>
            <a:r>
              <a:rPr lang="en-US">
                <a:latin typeface="Courier New" pitchFamily="49" charset="0"/>
              </a:rPr>
              <a:t>base address + immediate</a:t>
            </a:r>
            <a:endParaRPr lang="en-US"/>
          </a:p>
          <a:p>
            <a:pPr lvl="1"/>
            <a:r>
              <a:rPr lang="en-US" b="1">
                <a:solidFill>
                  <a:srgbClr val="0070C0"/>
                </a:solidFill>
              </a:rPr>
              <a:t>Example: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>
                <a:latin typeface="Courier New" pitchFamily="49" charset="0"/>
              </a:rPr>
              <a:t>lw  s4, 72(zero)</a:t>
            </a:r>
          </a:p>
          <a:p>
            <a:pPr lvl="2"/>
            <a:r>
              <a:rPr lang="en-US"/>
              <a:t>address = </a:t>
            </a:r>
            <a:r>
              <a:rPr lang="en-US">
                <a:latin typeface="Courier New" pitchFamily="49" charset="0"/>
              </a:rPr>
              <a:t> 0 + 72</a:t>
            </a:r>
          </a:p>
          <a:p>
            <a:pPr lvl="2"/>
            <a:endParaRPr lang="en-US">
              <a:latin typeface="Courier New" pitchFamily="49" charset="0"/>
            </a:endParaRPr>
          </a:p>
          <a:p>
            <a:pPr lvl="1"/>
            <a:r>
              <a:rPr lang="en-US" b="1">
                <a:solidFill>
                  <a:srgbClr val="0070C0"/>
                </a:solidFill>
              </a:rPr>
              <a:t>Example: </a:t>
            </a:r>
            <a:r>
              <a:rPr lang="en-US">
                <a:latin typeface="Courier New" pitchFamily="49" charset="0"/>
              </a:rPr>
              <a:t>sw  t2, -25(t1)</a:t>
            </a:r>
            <a:endParaRPr lang="en-US"/>
          </a:p>
          <a:p>
            <a:pPr lvl="2"/>
            <a:r>
              <a:rPr lang="en-US"/>
              <a:t>address =    </a:t>
            </a:r>
            <a:r>
              <a:rPr lang="en-US">
                <a:latin typeface="Courier New" pitchFamily="49" charset="0"/>
              </a:rPr>
              <a:t>t1 - 25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0047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Addressing Modes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A38F895-3798-41E7-AFE6-F5976817A96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PC-Relative Addressing</a:t>
            </a:r>
            <a:r>
              <a:rPr lang="en-US" sz="3200" dirty="0"/>
              <a:t>: branches and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endParaRPr lang="en-US" sz="3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    </a:t>
            </a:r>
            <a:r>
              <a:rPr lang="en-US" sz="2600" b="1" dirty="0"/>
              <a:t>Example:</a:t>
            </a:r>
          </a:p>
          <a:p>
            <a:r>
              <a:rPr lang="en-US" sz="500" dirty="0"/>
              <a:t>	</a:t>
            </a:r>
          </a:p>
          <a:p>
            <a:r>
              <a:rPr lang="en-US" b="1" dirty="0"/>
              <a:t>	Address		Instruction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0x354		L1: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s1, s1,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0x358			sub  t0, t1, s7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...			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0xEB0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s8, s9, L1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The label is (0xEB0-0x354) = 0xB5C (</a:t>
            </a:r>
            <a:r>
              <a:rPr lang="en-US" sz="2000" b="1" dirty="0">
                <a:latin typeface="+mj-lt"/>
                <a:cs typeface="Arial" charset="0"/>
              </a:rPr>
              <a:t>2908</a:t>
            </a:r>
            <a:r>
              <a:rPr lang="en-US" sz="2000" dirty="0">
                <a:latin typeface="+mj-lt"/>
                <a:cs typeface="Arial" charset="0"/>
              </a:rPr>
              <a:t>) instructions </a:t>
            </a:r>
            <a:r>
              <a:rPr lang="en-US" sz="2000" b="1" dirty="0">
                <a:latin typeface="+mj-lt"/>
                <a:cs typeface="Arial" charset="0"/>
              </a:rPr>
              <a:t>before</a:t>
            </a:r>
            <a:r>
              <a:rPr lang="en-US" sz="2000" dirty="0">
                <a:latin typeface="+mj-lt"/>
                <a:cs typeface="Arial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0869E7C-1456-4462-A3B1-3F3EE620C4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967736"/>
              </p:ext>
            </p:extLst>
          </p:nvPr>
        </p:nvGraphicFramePr>
        <p:xfrm>
          <a:off x="66714" y="3886200"/>
          <a:ext cx="8924886" cy="1860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Visio" r:id="rId5" imgW="6400800" imgH="1306979" progId="Visio.Drawing.11">
                  <p:embed/>
                </p:oleObj>
              </mc:Choice>
              <mc:Fallback>
                <p:oleObj name="Visio" r:id="rId5" imgW="6400800" imgH="1306979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14" y="3886200"/>
                        <a:ext cx="8924886" cy="1860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359132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2438400"/>
            <a:ext cx="8839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Compiling, Assembling, &amp; Loading Programs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3357240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Power of the Stored Program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CC5AC70-2F8E-48C6-A524-148960AED7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32-bit instructions &amp; data stored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Sequence of instructions: only difference between two applications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To run a new program: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No rewiring required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Simply store new program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Program Execution: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Processor </a:t>
            </a:r>
            <a:r>
              <a:rPr lang="en-US" sz="2600" i="1" dirty="0">
                <a:latin typeface="+mj-lt"/>
                <a:cs typeface="Arial" charset="0"/>
              </a:rPr>
              <a:t>fetches</a:t>
            </a:r>
            <a:r>
              <a:rPr lang="en-US" sz="2600" dirty="0">
                <a:latin typeface="+mj-lt"/>
                <a:cs typeface="Arial" charset="0"/>
              </a:rPr>
              <a:t> (reads) instructions from memory in sequence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Processor performs the specified operation</a:t>
            </a:r>
          </a:p>
        </p:txBody>
      </p:sp>
    </p:spTree>
    <p:extLst>
      <p:ext uri="{BB962C8B-B14F-4D97-AF65-F5344CB8AC3E}">
        <p14:creationId xmlns:p14="http://schemas.microsoft.com/office/powerpoint/2010/main" val="105504802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Stored Program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144</a:t>
            </a:fld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A7850B9-5F9D-41F2-A2AB-F30779E21D8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15000" y="4343400"/>
            <a:ext cx="2895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Program Counter (PC):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keeps track of current instruction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1AD71B0-1314-4447-AA31-D62033C0C9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585635"/>
              </p:ext>
            </p:extLst>
          </p:nvPr>
        </p:nvGraphicFramePr>
        <p:xfrm>
          <a:off x="1295400" y="1066800"/>
          <a:ext cx="4325476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Visio" r:id="rId5" imgW="2263034" imgH="2632624" progId="Visio.Drawing.15">
                  <p:embed/>
                </p:oleObj>
              </mc:Choice>
              <mc:Fallback>
                <p:oleObj name="Visio" r:id="rId5" imgW="2263034" imgH="263262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1066800"/>
                        <a:ext cx="4325476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6529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Alan Turing, 1912 - 1954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145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2E133B-192D-4D11-8FE6-375AFE84ABC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990600"/>
            <a:ext cx="60198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British mathematician and computer scientist</a:t>
            </a:r>
          </a:p>
          <a:p>
            <a:pPr>
              <a:spcBef>
                <a:spcPts val="0"/>
              </a:spcBef>
            </a:pPr>
            <a:r>
              <a:rPr lang="en-US" sz="2500" dirty="0">
                <a:latin typeface="+mj-lt"/>
                <a:ea typeface="Times New Roman" panose="02020603050405020304" pitchFamily="18" charset="0"/>
              </a:rPr>
              <a:t>F</a:t>
            </a: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ounder of theoretical computer science</a:t>
            </a:r>
          </a:p>
          <a:p>
            <a:pPr>
              <a:spcBef>
                <a:spcPts val="0"/>
              </a:spcBef>
            </a:pP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Invented the Turing machine: a mathematical model of computation</a:t>
            </a:r>
          </a:p>
          <a:p>
            <a:pPr>
              <a:spcBef>
                <a:spcPts val="0"/>
              </a:spcBef>
            </a:pPr>
            <a:r>
              <a:rPr lang="en-US" sz="2500" dirty="0">
                <a:latin typeface="+mj-lt"/>
                <a:ea typeface="Times New Roman" panose="02020603050405020304" pitchFamily="18" charset="0"/>
              </a:rPr>
              <a:t>D</a:t>
            </a: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esigned the Automatic Computing Engine, one of first stored program computers</a:t>
            </a:r>
          </a:p>
          <a:p>
            <a:pPr>
              <a:spcBef>
                <a:spcPts val="0"/>
              </a:spcBef>
            </a:pP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In 1952, was prosecuted for homosexual acts. Two years later, he died of cyanide poisoning.</a:t>
            </a:r>
          </a:p>
          <a:p>
            <a:pPr>
              <a:spcBef>
                <a:spcPts val="0"/>
              </a:spcBef>
            </a:pP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The Turing Award was named in his honor, which is the highest honor in computing.</a:t>
            </a:r>
            <a:endParaRPr lang="en-US" sz="2500" dirty="0">
              <a:latin typeface="+mj-lt"/>
            </a:endParaRPr>
          </a:p>
        </p:txBody>
      </p:sp>
      <p:pic>
        <p:nvPicPr>
          <p:cNvPr id="6" name="Picture 5" descr="r/ColorizedHistory - Alan Turing - a computer scientist, philosopher and cryptologist who played a crucial role in breaking the Nazis’ Enigma code, seen here in happier times. Unknown date.">
            <a:extLst>
              <a:ext uri="{FF2B5EF4-FFF2-40B4-BE49-F238E27FC236}">
                <a16:creationId xmlns:a16="http://schemas.microsoft.com/office/drawing/2014/main" id="{F0527424-C7A3-40EF-AE54-4DD4669C906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6"/>
          <a:stretch/>
        </p:blipFill>
        <p:spPr bwMode="auto">
          <a:xfrm>
            <a:off x="6074919" y="1447800"/>
            <a:ext cx="2885566" cy="3962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866465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How to Compile &amp; Run a Program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146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CE86577-F014-49CC-B5F1-4DF0072743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520494"/>
              </p:ext>
            </p:extLst>
          </p:nvPr>
        </p:nvGraphicFramePr>
        <p:xfrm>
          <a:off x="3276600" y="990600"/>
          <a:ext cx="3038792" cy="5239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Visio" r:id="rId4" imgW="1600413" imgH="2758613" progId="Visio.Drawing.15">
                  <p:embed/>
                </p:oleObj>
              </mc:Choice>
              <mc:Fallback>
                <p:oleObj name="Visio" r:id="rId4" imgW="1600413" imgH="275861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990600"/>
                        <a:ext cx="3038792" cy="5239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47509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Grace Hopper, 1906 - 1992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147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2E133B-192D-4D11-8FE6-375AFE84ABC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1143000"/>
            <a:ext cx="51054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Graduated from Yale University with a Ph.D. in mathematics</a:t>
            </a:r>
          </a:p>
          <a:p>
            <a:r>
              <a:rPr lang="en-US" sz="2800" dirty="0"/>
              <a:t>Developed first compiler</a:t>
            </a:r>
          </a:p>
          <a:p>
            <a:r>
              <a:rPr lang="en-US" sz="2800" dirty="0"/>
              <a:t>Helped develop the COBOL programming language</a:t>
            </a:r>
          </a:p>
          <a:p>
            <a:r>
              <a:rPr lang="en-US" sz="2800" dirty="0"/>
              <a:t>Highly awarded naval officer</a:t>
            </a:r>
          </a:p>
          <a:p>
            <a:r>
              <a:rPr lang="en-US" sz="2800" dirty="0"/>
              <a:t>Received World War II Victory Medal and National Defense Service Medal, among others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353E60F-E894-44D8-A70C-984190E0F87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66800"/>
            <a:ext cx="3048000" cy="458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12128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What is Stored in Memory?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148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28AB472-2DA2-4C09-A07A-0A7804626BC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(also called 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Global/static: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allocated before program begins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Dynamic: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allocated within program</a:t>
            </a:r>
          </a:p>
          <a:p>
            <a:pPr marL="742950" lvl="1" indent="-28575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big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is memory?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At most 2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= 4 gigabytes (4 GB)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From address 0x00000000 to 0xFFFFFFFF</a:t>
            </a:r>
          </a:p>
        </p:txBody>
      </p:sp>
    </p:spTree>
    <p:extLst>
      <p:ext uri="{BB962C8B-B14F-4D97-AF65-F5344CB8AC3E}">
        <p14:creationId xmlns:p14="http://schemas.microsoft.com/office/powerpoint/2010/main" val="152169168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RISC-V Memory Map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149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DC54026-E87D-4263-A713-F873501A93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922193"/>
              </p:ext>
            </p:extLst>
          </p:nvPr>
        </p:nvGraphicFramePr>
        <p:xfrm>
          <a:off x="2667000" y="914400"/>
          <a:ext cx="3505200" cy="53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Visio" r:id="rId4" imgW="1851766" imgH="2811639" progId="Visio.Drawing.15">
                  <p:embed/>
                </p:oleObj>
              </mc:Choice>
              <mc:Fallback>
                <p:oleObj name="Visio" r:id="rId4" imgW="1851766" imgH="281163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914400"/>
                        <a:ext cx="3505200" cy="5323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83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Design Principle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3600" b="1" dirty="0">
                <a:solidFill>
                  <a:srgbClr val="0070C0"/>
                </a:solidFill>
              </a:rPr>
              <a:t>Make the common case fast</a:t>
            </a:r>
          </a:p>
          <a:p>
            <a:r>
              <a:rPr lang="en-US" sz="2600" dirty="0"/>
              <a:t>RISC-V includes only simple, commonly used instructions</a:t>
            </a:r>
          </a:p>
          <a:p>
            <a:r>
              <a:rPr lang="en-US" sz="2600" dirty="0"/>
              <a:t>Hardware to decode and execute instructions can be simple, small, and fast</a:t>
            </a:r>
          </a:p>
          <a:p>
            <a:r>
              <a:rPr lang="en-US" sz="2600" dirty="0"/>
              <a:t>More complex instructions (that are less common) performed using multiple simple instructions</a:t>
            </a:r>
          </a:p>
          <a:p>
            <a:r>
              <a:rPr lang="en-US" sz="2600" dirty="0"/>
              <a:t>RISC-V is a </a:t>
            </a:r>
            <a:r>
              <a:rPr lang="en-US" sz="2600" b="1" i="1" dirty="0">
                <a:solidFill>
                  <a:srgbClr val="0070C0"/>
                </a:solidFill>
              </a:rPr>
              <a:t>reduced instruction set computer </a:t>
            </a:r>
            <a:r>
              <a:rPr lang="en-US" sz="2600" b="1" dirty="0">
                <a:solidFill>
                  <a:srgbClr val="0070C0"/>
                </a:solidFill>
              </a:rPr>
              <a:t>(RISC)</a:t>
            </a:r>
            <a:r>
              <a:rPr lang="en-US" sz="2600" dirty="0"/>
              <a:t>, with a small number of simple instructions</a:t>
            </a:r>
          </a:p>
          <a:p>
            <a:r>
              <a:rPr lang="en-US" sz="2600" dirty="0"/>
              <a:t>Other architectures, such as Intel’s x86, are </a:t>
            </a:r>
            <a:r>
              <a:rPr lang="en-US" sz="2600" b="1" i="1" dirty="0">
                <a:solidFill>
                  <a:srgbClr val="0070C0"/>
                </a:solidFill>
              </a:rPr>
              <a:t>complex instruction set computers</a:t>
            </a:r>
            <a:r>
              <a:rPr lang="en-US" sz="2600" b="1" dirty="0">
                <a:solidFill>
                  <a:srgbClr val="0070C0"/>
                </a:solidFill>
              </a:rPr>
              <a:t> (CISC)</a:t>
            </a:r>
            <a:endParaRPr 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88439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Program: C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150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EF0F86-EE0E-477C-B836-DF80895087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04800" y="990600"/>
            <a:ext cx="4800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// global variables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</a:rPr>
              <a:t>(int a, int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if (b &lt; 0)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else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return(a + </a:t>
            </a:r>
            <a:r>
              <a:rPr lang="en-US" sz="1600" dirty="0" err="1">
                <a:latin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</a:rPr>
              <a:t>(a, b-1));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void main()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</a:t>
            </a:r>
            <a:r>
              <a:rPr lang="en-US" sz="1600" dirty="0" err="1">
                <a:latin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f,g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90805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Program: RISC-V Assembly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A68887-6B7D-4D91-A108-D27C8B34C44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04800" y="1447800"/>
            <a:ext cx="9525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10144: ff010113 </a:t>
            </a:r>
            <a:r>
              <a:rPr lang="en-US" sz="2000" dirty="0" err="1">
                <a:latin typeface="Courier New" pitchFamily="49" charset="0"/>
              </a:rPr>
              <a:t>func</a:t>
            </a:r>
            <a:r>
              <a:rPr lang="en-US" sz="2000" dirty="0">
                <a:latin typeface="Courier New" pitchFamily="49" charset="0"/>
              </a:rPr>
              <a:t>: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sp,sp,-16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10148: 00112623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ra,12(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1014c: 00812423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s0,8(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10150: 00050413       mv   s0,a0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10154: 00a58533       add  a0,a1,a0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10158: 0005da63       </a:t>
            </a:r>
            <a:r>
              <a:rPr lang="en-US" sz="2000" dirty="0" err="1">
                <a:latin typeface="Courier New" pitchFamily="49" charset="0"/>
              </a:rPr>
              <a:t>bgez</a:t>
            </a:r>
            <a:r>
              <a:rPr lang="en-US" sz="2000" dirty="0">
                <a:latin typeface="Courier New" pitchFamily="49" charset="0"/>
              </a:rPr>
              <a:t> a1,1016c &lt;func+0x28&gt;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1015c: 00c12083       </a:t>
            </a:r>
            <a:r>
              <a:rPr lang="en-US" sz="2000" dirty="0" err="1">
                <a:latin typeface="Courier New" pitchFamily="49" charset="0"/>
              </a:rPr>
              <a:t>lw</a:t>
            </a:r>
            <a:r>
              <a:rPr lang="en-US" sz="2000" dirty="0">
                <a:latin typeface="Courier New" pitchFamily="49" charset="0"/>
              </a:rPr>
              <a:t>   ra,12(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10160: 00812403       </a:t>
            </a:r>
            <a:r>
              <a:rPr lang="en-US" sz="2000" dirty="0" err="1">
                <a:latin typeface="Courier New" pitchFamily="49" charset="0"/>
              </a:rPr>
              <a:t>lw</a:t>
            </a:r>
            <a:r>
              <a:rPr lang="en-US" sz="2000" dirty="0">
                <a:latin typeface="Courier New" pitchFamily="49" charset="0"/>
              </a:rPr>
              <a:t>   s0,8(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10164: 01010113    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sp,sp,16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10168: 00008067       ret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1016c: fff58593    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a1,a1,-1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10170: 00040513       mv   a0,s0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10174: fd1ff0ef     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ra,10144 &lt;</a:t>
            </a:r>
            <a:r>
              <a:rPr lang="en-US" sz="2000" dirty="0" err="1">
                <a:latin typeface="Courier New" pitchFamily="49" charset="0"/>
              </a:rPr>
              <a:t>func</a:t>
            </a:r>
            <a:r>
              <a:rPr lang="en-US" sz="2000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10178: 00850533       add  a0,a0,s0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1017c: fe1ff06f       j	   1015c &lt;func+0x18&gt;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B5AB7B-5270-4F22-AA90-9831E17A40CD}"/>
              </a:ext>
            </a:extLst>
          </p:cNvPr>
          <p:cNvSpPr txBox="1"/>
          <p:nvPr/>
        </p:nvSpPr>
        <p:spPr>
          <a:xfrm>
            <a:off x="381000" y="1078468"/>
            <a:ext cx="6629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Address   Machine Code             RISC-V Assembly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3F65B-85AB-4154-BC9B-E6EA3BB6BA33}"/>
              </a:ext>
            </a:extLst>
          </p:cNvPr>
          <p:cNvSpPr txBox="1"/>
          <p:nvPr/>
        </p:nvSpPr>
        <p:spPr>
          <a:xfrm>
            <a:off x="6553200" y="1078468"/>
            <a:ext cx="2362200" cy="17543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Maintain </a:t>
            </a:r>
            <a:r>
              <a:rPr lang="en-US" b="1" dirty="0"/>
              <a:t>4-word alignment </a:t>
            </a:r>
            <a:r>
              <a:rPr lang="en-US" dirty="0"/>
              <a:t>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/>
              <a:t> (for compatibility with RV128I) even though only space for 2 words needed.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D081D9-5D47-4257-80D7-16DFEEA2DEC5}"/>
              </a:ext>
            </a:extLst>
          </p:cNvPr>
          <p:cNvCxnSpPr>
            <a:cxnSpLocks/>
          </p:cNvCxnSpPr>
          <p:nvPr/>
        </p:nvCxnSpPr>
        <p:spPr>
          <a:xfrm flipH="1">
            <a:off x="5943600" y="1640709"/>
            <a:ext cx="533400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94556E-23B1-480E-9A2B-E8555018D406}"/>
              </a:ext>
            </a:extLst>
          </p:cNvPr>
          <p:cNvSpPr txBox="1"/>
          <p:nvPr/>
        </p:nvSpPr>
        <p:spPr>
          <a:xfrm>
            <a:off x="6553200" y="4182070"/>
            <a:ext cx="2362200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Pseudoinstructions</a:t>
            </a:r>
            <a:r>
              <a:rPr lang="en-US" b="1" dirty="0"/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/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a0, s0,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(return):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9B82A0-5FA7-4DAB-9338-D0F9985532B1}"/>
              </a:ext>
            </a:extLst>
          </p:cNvPr>
          <p:cNvCxnSpPr>
            <a:cxnSpLocks/>
          </p:cNvCxnSpPr>
          <p:nvPr/>
        </p:nvCxnSpPr>
        <p:spPr>
          <a:xfrm flipH="1">
            <a:off x="5943600" y="4372241"/>
            <a:ext cx="533400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6EA332-8841-4658-984F-ED4BD942B0A3}"/>
              </a:ext>
            </a:extLst>
          </p:cNvPr>
          <p:cNvCxnSpPr>
            <a:cxnSpLocks/>
          </p:cNvCxnSpPr>
          <p:nvPr/>
        </p:nvCxnSpPr>
        <p:spPr>
          <a:xfrm flipH="1">
            <a:off x="5943600" y="4953000"/>
            <a:ext cx="533400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Program: RISC-V Assembly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152</a:t>
            </a:fld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A68887-6B7D-4D91-A108-D27C8B34C44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04800" y="1447800"/>
            <a:ext cx="9525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10180: ff010113 main: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sp,sp,-16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10184: 00112623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ra,12(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10188: 00200713       li   a4,2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1018c: c4e1a823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a4,-944(</a:t>
            </a:r>
            <a:r>
              <a:rPr lang="en-US" sz="2000" dirty="0" err="1">
                <a:latin typeface="Courier New" pitchFamily="49" charset="0"/>
              </a:rPr>
              <a:t>gp</a:t>
            </a:r>
            <a:r>
              <a:rPr lang="en-US" sz="2000" dirty="0">
                <a:latin typeface="Courier New" pitchFamily="49" charset="0"/>
              </a:rPr>
              <a:t>) # 11a30 &lt;f&gt;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10190: 00300713       li   a4,3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10194: c4e1aa23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a4,-940(</a:t>
            </a:r>
            <a:r>
              <a:rPr lang="en-US" sz="2000" dirty="0" err="1">
                <a:latin typeface="Courier New" pitchFamily="49" charset="0"/>
              </a:rPr>
              <a:t>gp</a:t>
            </a:r>
            <a:r>
              <a:rPr lang="en-US" sz="2000" dirty="0">
                <a:latin typeface="Courier New" pitchFamily="49" charset="0"/>
              </a:rPr>
              <a:t>) # 11a34 &lt;g&gt;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10198: 00300593       li   a1,3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1019c: 00200513       li   a0,2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101a0: fa5ff0ef     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ra,10144 &lt;</a:t>
            </a:r>
            <a:r>
              <a:rPr lang="en-US" sz="2000" dirty="0" err="1">
                <a:latin typeface="Courier New" pitchFamily="49" charset="0"/>
              </a:rPr>
              <a:t>func</a:t>
            </a:r>
            <a:r>
              <a:rPr lang="en-US" sz="2000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101a4: c4a1ac23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a0,-936(</a:t>
            </a:r>
            <a:r>
              <a:rPr lang="en-US" sz="2000" dirty="0" err="1">
                <a:latin typeface="Courier New" pitchFamily="49" charset="0"/>
              </a:rPr>
              <a:t>gp</a:t>
            </a:r>
            <a:r>
              <a:rPr lang="en-US" sz="2000" dirty="0">
                <a:latin typeface="Courier New" pitchFamily="49" charset="0"/>
              </a:rPr>
              <a:t>) # 11a38 &lt;y&gt;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101a8: 00c12083       </a:t>
            </a:r>
            <a:r>
              <a:rPr lang="en-US" sz="2000" dirty="0" err="1">
                <a:latin typeface="Courier New" pitchFamily="49" charset="0"/>
              </a:rPr>
              <a:t>lw</a:t>
            </a:r>
            <a:r>
              <a:rPr lang="en-US" sz="2000" dirty="0">
                <a:latin typeface="Courier New" pitchFamily="49" charset="0"/>
              </a:rPr>
              <a:t>   ra,12(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101ac: 01010113    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sp,sp,16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101b0: 00008067       ret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53367-BEB2-45C7-B568-C88BB41F0B78}"/>
              </a:ext>
            </a:extLst>
          </p:cNvPr>
          <p:cNvSpPr txBox="1"/>
          <p:nvPr/>
        </p:nvSpPr>
        <p:spPr>
          <a:xfrm>
            <a:off x="381000" y="1078468"/>
            <a:ext cx="6629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Address   Machine Code             RISC-V Assembly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DC30-B3AD-4123-8985-D5C611B421A3}"/>
              </a:ext>
            </a:extLst>
          </p:cNvPr>
          <p:cNvSpPr txBox="1"/>
          <p:nvPr/>
        </p:nvSpPr>
        <p:spPr>
          <a:xfrm>
            <a:off x="6553200" y="1463238"/>
            <a:ext cx="16764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US" dirty="0"/>
              <a:t> = 0x11DE0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47A433-40AE-40B6-9A10-15721433A9BB}"/>
              </a:ext>
            </a:extLst>
          </p:cNvPr>
          <p:cNvCxnSpPr>
            <a:cxnSpLocks/>
          </p:cNvCxnSpPr>
          <p:nvPr/>
        </p:nvCxnSpPr>
        <p:spPr>
          <a:xfrm flipH="1">
            <a:off x="5867400" y="1647904"/>
            <a:ext cx="609600" cy="790496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1D8C2F-AE87-4D07-AB84-BC821245D0F7}"/>
              </a:ext>
            </a:extLst>
          </p:cNvPr>
          <p:cNvSpPr txBox="1"/>
          <p:nvPr/>
        </p:nvSpPr>
        <p:spPr>
          <a:xfrm>
            <a:off x="1219200" y="5594866"/>
            <a:ext cx="6934200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Put 2 and 3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 (and argument registers) and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/>
              <a:t>. Then put result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and return.</a:t>
            </a:r>
          </a:p>
        </p:txBody>
      </p:sp>
    </p:spTree>
    <p:extLst>
      <p:ext uri="{BB962C8B-B14F-4D97-AF65-F5344CB8AC3E}">
        <p14:creationId xmlns:p14="http://schemas.microsoft.com/office/powerpoint/2010/main" val="7634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Program: Symbol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C1D2D-67D7-4B06-B668-38DA645F69C8}"/>
              </a:ext>
            </a:extLst>
          </p:cNvPr>
          <p:cNvSpPr txBox="1"/>
          <p:nvPr/>
        </p:nvSpPr>
        <p:spPr>
          <a:xfrm>
            <a:off x="1295399" y="3581400"/>
            <a:ext cx="7391401" cy="20313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segment:	address 0x10074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segment: 	address 0x115e0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func</a:t>
            </a:r>
            <a:r>
              <a:rPr lang="en-US" dirty="0"/>
              <a:t> function:	address 0x10144 (size 0x3c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function:	address 0x10180 (size 0x34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f:		address 0x11a30 (size 0x4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g:		address 0x11a34 (size 0x4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y:		address 0x11a38 (size 0x4 bytes)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FDEDE4-C788-4940-99F8-41D88033C89E}"/>
              </a:ext>
            </a:extLst>
          </p:cNvPr>
          <p:cNvSpPr txBox="1"/>
          <p:nvPr/>
        </p:nvSpPr>
        <p:spPr>
          <a:xfrm>
            <a:off x="276587" y="990600"/>
            <a:ext cx="70866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                                            Size            Symbol Name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00010074 l     d  .text	00000000 .text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000115e0 l     d  .data	00000000 .data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00010144 g     F .text	0000003c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func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00010180 g     F .text	00000034 main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00011a30 g     O .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bss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00000004 f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00011a34 g     O .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bss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00000004 g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00011a38 g     O .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bss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00000004 y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5403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 in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154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63F55D1-2B84-4C7E-9AE4-92680D5EC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994975"/>
              </p:ext>
            </p:extLst>
          </p:nvPr>
        </p:nvGraphicFramePr>
        <p:xfrm>
          <a:off x="762000" y="914400"/>
          <a:ext cx="2070229" cy="508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Visio" r:id="rId4" imgW="2587114" imgH="6351215" progId="Visio.Drawing.15">
                  <p:embed/>
                </p:oleObj>
              </mc:Choice>
              <mc:Fallback>
                <p:oleObj name="Visio" r:id="rId4" imgW="2587114" imgH="635121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914400"/>
                        <a:ext cx="2070229" cy="508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1F33088-7107-4AD6-B242-C331A64DD5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111715"/>
              </p:ext>
            </p:extLst>
          </p:nvPr>
        </p:nvGraphicFramePr>
        <p:xfrm>
          <a:off x="4114800" y="1000906"/>
          <a:ext cx="3920380" cy="518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Visio" r:id="rId6" imgW="2514813" imgH="3326201" progId="Visio.Drawing.15">
                  <p:embed/>
                </p:oleObj>
              </mc:Choice>
              <mc:Fallback>
                <p:oleObj name="Visio" r:id="rId6" imgW="2514813" imgH="332620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4800" y="1000906"/>
                        <a:ext cx="3920380" cy="518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70726C-305B-4B4C-AFE0-7FA427C391E6}"/>
              </a:ext>
            </a:extLst>
          </p:cNvPr>
          <p:cNvCxnSpPr>
            <a:cxnSpLocks/>
          </p:cNvCxnSpPr>
          <p:nvPr/>
        </p:nvCxnSpPr>
        <p:spPr>
          <a:xfrm flipV="1">
            <a:off x="2057400" y="1066800"/>
            <a:ext cx="20574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8586EC-083F-41BD-A21B-E25867377155}"/>
              </a:ext>
            </a:extLst>
          </p:cNvPr>
          <p:cNvCxnSpPr>
            <a:cxnSpLocks/>
          </p:cNvCxnSpPr>
          <p:nvPr/>
        </p:nvCxnSpPr>
        <p:spPr>
          <a:xfrm>
            <a:off x="2057400" y="5410200"/>
            <a:ext cx="2057400" cy="651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7674BB-2502-4CCE-8882-485ED292DCDF}"/>
              </a:ext>
            </a:extLst>
          </p:cNvPr>
          <p:cNvSpPr txBox="1"/>
          <p:nvPr/>
        </p:nvSpPr>
        <p:spPr>
          <a:xfrm>
            <a:off x="6781800" y="2362200"/>
            <a:ext cx="2133600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0x10180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6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2438400"/>
            <a:ext cx="8839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Endianness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587550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Big-Endian &amp; Little-Endian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How to number bytes within a word?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Little-endian: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byte numbers start at the little (least significant)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Big-endian: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byte numbers start at the big (most significant)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Word address</a:t>
            </a:r>
            <a:r>
              <a:rPr lang="en-US" sz="2400" dirty="0">
                <a:latin typeface="+mj-lt"/>
                <a:cs typeface="Arial" charset="0"/>
              </a:rPr>
              <a:t> is the </a:t>
            </a:r>
            <a:r>
              <a:rPr lang="en-US" sz="2400" b="1" dirty="0">
                <a:latin typeface="+mj-lt"/>
                <a:cs typeface="Arial" charset="0"/>
              </a:rPr>
              <a:t>same</a:t>
            </a:r>
            <a:r>
              <a:rPr lang="en-US" sz="2400" dirty="0">
                <a:latin typeface="+mj-lt"/>
                <a:cs typeface="Arial" charset="0"/>
              </a:rPr>
              <a:t> for big- or little-endian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05828457-6A29-4EE0-9F70-60941A80A2E6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217737" y="3200400"/>
          <a:ext cx="4487863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VISIO" r:id="rId6" imgW="1628640" imgH="1104840" progId="Visio.Drawing.6">
                  <p:embed/>
                </p:oleObj>
              </mc:Choice>
              <mc:Fallback>
                <p:oleObj name="VISIO" r:id="rId6" imgW="1628640" imgH="1104840" progId="Visio.Drawing.6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05828457-6A29-4EE0-9F70-60941A80A2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7" y="3200400"/>
                        <a:ext cx="4487863" cy="304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13882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Big-Endian &amp; Little-Endian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700" dirty="0">
                <a:latin typeface="+mj-lt"/>
                <a:cs typeface="Arial" charset="0"/>
              </a:rPr>
              <a:t>Jonathan Swift’s </a:t>
            </a:r>
            <a:r>
              <a:rPr lang="en-US" sz="2700" i="1" dirty="0">
                <a:latin typeface="+mj-lt"/>
                <a:cs typeface="Arial" charset="0"/>
              </a:rPr>
              <a:t>Gulliver’s Travels</a:t>
            </a:r>
            <a:r>
              <a:rPr lang="en-US" sz="2700" dirty="0">
                <a:latin typeface="+mj-lt"/>
                <a:cs typeface="Arial" charset="0"/>
              </a:rPr>
              <a:t>: the Little-</a:t>
            </a:r>
            <a:r>
              <a:rPr lang="en-US" sz="2700" dirty="0" err="1">
                <a:latin typeface="+mj-lt"/>
                <a:cs typeface="Arial" charset="0"/>
              </a:rPr>
              <a:t>Endians</a:t>
            </a:r>
            <a:r>
              <a:rPr lang="en-US" sz="2700" dirty="0">
                <a:latin typeface="+mj-lt"/>
                <a:cs typeface="Arial" charset="0"/>
              </a:rPr>
              <a:t> broke their eggs on the little end of the egg and the Big-</a:t>
            </a:r>
            <a:r>
              <a:rPr lang="en-US" sz="2700" dirty="0" err="1">
                <a:latin typeface="+mj-lt"/>
                <a:cs typeface="Arial" charset="0"/>
              </a:rPr>
              <a:t>Endians</a:t>
            </a:r>
            <a:r>
              <a:rPr lang="en-US" sz="2700" dirty="0">
                <a:latin typeface="+mj-lt"/>
                <a:cs typeface="Arial" charset="0"/>
              </a:rPr>
              <a:t> broke their eggs on the big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700" dirty="0">
                <a:latin typeface="+mj-lt"/>
                <a:cs typeface="Arial" charset="0"/>
              </a:rPr>
              <a:t>It doesn’t really matter which addressing type used – except when the two systems need to share data!</a:t>
            </a:r>
          </a:p>
        </p:txBody>
      </p:sp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3D3456C9-AEDB-4D84-8725-EFE81664F14C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217737" y="3200400"/>
          <a:ext cx="4487863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VISIO" r:id="rId6" imgW="1628640" imgH="1104840" progId="Visio.Drawing.6">
                  <p:embed/>
                </p:oleObj>
              </mc:Choice>
              <mc:Fallback>
                <p:oleObj name="VISIO" r:id="rId6" imgW="1628640" imgH="1104840" progId="Visio.Drawing.6">
                  <p:embed/>
                  <p:pic>
                    <p:nvPicPr>
                      <p:cNvPr id="3" name="Object 7">
                        <a:extLst>
                          <a:ext uri="{FF2B5EF4-FFF2-40B4-BE49-F238E27FC236}">
                            <a16:creationId xmlns:a16="http://schemas.microsoft.com/office/drawing/2014/main" id="{3D3456C9-AEDB-4D84-8725-EFE81664F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7" y="3200400"/>
                        <a:ext cx="4487863" cy="304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645951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Big-Endian &amp; Little-Endian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Suppose </a:t>
            </a:r>
            <a:r>
              <a:rPr lang="en-US" sz="2600" dirty="0">
                <a:latin typeface="Courier New" pitchFamily="49" charset="0"/>
                <a:cs typeface="Arial" charset="0"/>
              </a:rPr>
              <a:t>t0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initially contains 0x23456789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After following code runs on </a:t>
            </a:r>
            <a:r>
              <a:rPr lang="en-US" sz="2600" b="1" dirty="0">
                <a:latin typeface="+mj-lt"/>
                <a:cs typeface="Arial" charset="0"/>
              </a:rPr>
              <a:t>big-endian</a:t>
            </a:r>
            <a:r>
              <a:rPr lang="en-US" sz="2600" dirty="0">
                <a:latin typeface="+mj-lt"/>
                <a:cs typeface="Arial" charset="0"/>
              </a:rPr>
              <a:t> system, what value is </a:t>
            </a:r>
            <a:r>
              <a:rPr lang="en-US" sz="2600" dirty="0">
                <a:latin typeface="Courier New" pitchFamily="49" charset="0"/>
                <a:cs typeface="Arial" charset="0"/>
              </a:rPr>
              <a:t>s0</a:t>
            </a:r>
            <a:r>
              <a:rPr lang="en-US" sz="2600" dirty="0">
                <a:latin typeface="+mj-lt"/>
                <a:cs typeface="Arial" charset="0"/>
              </a:rPr>
              <a:t>?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In a </a:t>
            </a:r>
            <a:r>
              <a:rPr lang="en-US" sz="2600" b="1" dirty="0">
                <a:latin typeface="+mj-lt"/>
                <a:cs typeface="Arial" charset="0"/>
              </a:rPr>
              <a:t>little-endia</a:t>
            </a:r>
            <a:r>
              <a:rPr lang="en-US" sz="2600" dirty="0">
                <a:latin typeface="+mj-lt"/>
                <a:cs typeface="Arial" charset="0"/>
              </a:rPr>
              <a:t>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		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000" dirty="0">
                <a:latin typeface="Courier New" pitchFamily="49" charset="0"/>
                <a:cs typeface="Arial" charset="0"/>
              </a:rPr>
              <a:t> t0, 0(zero)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		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000" dirty="0">
                <a:latin typeface="Courier New" pitchFamily="49" charset="0"/>
                <a:cs typeface="Arial" charset="0"/>
              </a:rPr>
              <a:t> s0, 1(zero)</a:t>
            </a:r>
          </a:p>
          <a:p>
            <a:pPr marL="457200" indent="-457200">
              <a:spcBef>
                <a:spcPct val="20000"/>
              </a:spcBef>
            </a:pPr>
            <a:endParaRPr lang="en-US" sz="1050" dirty="0">
              <a:latin typeface="Courier New" pitchFamily="49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Big-endian:    	</a:t>
            </a:r>
            <a:r>
              <a:rPr lang="en-US" sz="2600" dirty="0">
                <a:latin typeface="Courier" pitchFamily="49" charset="0"/>
                <a:cs typeface="Arial" charset="0"/>
              </a:rPr>
              <a:t>s0</a:t>
            </a:r>
            <a:r>
              <a:rPr lang="en-US" sz="2600" dirty="0">
                <a:latin typeface="+mj-lt"/>
                <a:cs typeface="Arial" charset="0"/>
              </a:rPr>
              <a:t> = 0x00000045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Little-endian: 	</a:t>
            </a:r>
            <a:r>
              <a:rPr lang="en-US" sz="2600" dirty="0">
                <a:latin typeface="Courier" pitchFamily="49" charset="0"/>
                <a:cs typeface="Arial" charset="0"/>
              </a:rPr>
              <a:t>s0</a:t>
            </a:r>
            <a:r>
              <a:rPr lang="en-US" sz="2600" dirty="0">
                <a:latin typeface="+mj-lt"/>
                <a:cs typeface="Arial" charset="0"/>
              </a:rPr>
              <a:t> = 0x00000067</a:t>
            </a:r>
          </a:p>
          <a:p>
            <a:pPr marL="457200" indent="-457200">
              <a:spcBef>
                <a:spcPct val="20000"/>
              </a:spcBef>
            </a:pPr>
            <a:endParaRPr lang="en-US" sz="2800" dirty="0">
              <a:latin typeface="Courier New" pitchFamily="49" charset="0"/>
              <a:cs typeface="Arial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29CC7EE-37C7-4601-9967-78F28234B80D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43000" y="4737100"/>
          <a:ext cx="7162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VISIO" r:id="rId6" imgW="2543223" imgH="590773" progId="Visio.Drawing.6">
                  <p:embed/>
                </p:oleObj>
              </mc:Choice>
              <mc:Fallback>
                <p:oleObj name="VISIO" r:id="rId6" imgW="2543223" imgH="590773" progId="Visio.Drawing.6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29CC7EE-37C7-4601-9967-78F28234B8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37100"/>
                        <a:ext cx="71628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78813FC-E0D8-4272-A417-4962A1A9DC49}"/>
              </a:ext>
            </a:extLst>
          </p:cNvPr>
          <p:cNvSpPr/>
          <p:nvPr/>
        </p:nvSpPr>
        <p:spPr>
          <a:xfrm>
            <a:off x="996950" y="4737100"/>
            <a:ext cx="4108450" cy="158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B7F48-8894-40E2-AA9C-545C87FBC0C0}"/>
              </a:ext>
            </a:extLst>
          </p:cNvPr>
          <p:cNvSpPr/>
          <p:nvPr/>
        </p:nvSpPr>
        <p:spPr>
          <a:xfrm>
            <a:off x="5111750" y="4737100"/>
            <a:ext cx="3422650" cy="158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9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Signed &amp; Unsigned 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6117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Operands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1731277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Signed &amp; Unsigned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160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Multiplication and division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Branches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Set less than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Loads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Detecting overflow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0985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161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Signed: 		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mulh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Unsigned: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mulhu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mulhsu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684213" lvl="1" indent="-338138"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mulhu</a:t>
            </a:r>
            <a:r>
              <a:rPr lang="en-US" sz="2400" dirty="0"/>
              <a:t>: treat both operands as unsigned</a:t>
            </a:r>
          </a:p>
          <a:p>
            <a:pPr marL="684213" lvl="1" indent="-338138"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mulhsu</a:t>
            </a:r>
            <a:r>
              <a:rPr lang="en-US" sz="2400" dirty="0"/>
              <a:t>: treat first operand as signed, second as unsigned</a:t>
            </a:r>
          </a:p>
          <a:p>
            <a:pPr marL="684213" lvl="1" indent="-338138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32 </a:t>
            </a:r>
            <a:r>
              <a:rPr lang="en-US" sz="2400" dirty="0" err="1"/>
              <a:t>lsbs</a:t>
            </a:r>
            <a:r>
              <a:rPr lang="en-US" sz="2400" dirty="0"/>
              <a:t> are identical whether signed/unsigned; use </a:t>
            </a:r>
            <a:r>
              <a:rPr lang="en-US" sz="2400" dirty="0" err="1"/>
              <a:t>mul</a:t>
            </a:r>
            <a:endParaRPr lang="en-US" sz="2400" dirty="0"/>
          </a:p>
          <a:p>
            <a:pPr marL="0" indent="-53975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Example: s1 = 0x80000000; s2 = 0xC0000000</a:t>
            </a:r>
          </a:p>
          <a:p>
            <a:pPr marL="0" indent="-53975">
              <a:spcBef>
                <a:spcPts val="0"/>
              </a:spcBef>
              <a:spcAft>
                <a:spcPts val="600"/>
              </a:spcAft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4213" lvl="1" indent="-338138"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6B382-892D-0D46-9F05-94FBCD9F9B23}"/>
              </a:ext>
            </a:extLst>
          </p:cNvPr>
          <p:cNvSpPr txBox="1"/>
          <p:nvPr/>
        </p:nvSpPr>
        <p:spPr>
          <a:xfrm>
            <a:off x="838200" y="4038600"/>
            <a:ext cx="228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s4, s1, s2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s3, s1, s2</a:t>
            </a:r>
          </a:p>
          <a:p>
            <a:endParaRPr lang="en-US" dirty="0"/>
          </a:p>
          <a:p>
            <a:r>
              <a:rPr lang="en-US" dirty="0"/>
              <a:t>s1 = -2</a:t>
            </a:r>
            <a:r>
              <a:rPr lang="en-US" baseline="30000" dirty="0"/>
              <a:t>31</a:t>
            </a:r>
            <a:r>
              <a:rPr lang="en-US" dirty="0"/>
              <a:t>; s2 = -2</a:t>
            </a:r>
            <a:r>
              <a:rPr lang="en-US" baseline="30000" dirty="0"/>
              <a:t>30</a:t>
            </a:r>
          </a:p>
          <a:p>
            <a:r>
              <a:rPr lang="en-US" dirty="0"/>
              <a:t>s1 x s2 = 2</a:t>
            </a:r>
            <a:r>
              <a:rPr lang="en-US" baseline="30000" dirty="0"/>
              <a:t>61</a:t>
            </a:r>
          </a:p>
          <a:p>
            <a:r>
              <a:rPr lang="en-US" dirty="0"/>
              <a:t>s4 = 0x20000000</a:t>
            </a:r>
          </a:p>
          <a:p>
            <a:r>
              <a:rPr lang="en-US" dirty="0"/>
              <a:t>s3 = 0x00000000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9DBF6-37F3-454A-AB87-3ADA60A95270}"/>
              </a:ext>
            </a:extLst>
          </p:cNvPr>
          <p:cNvSpPr txBox="1"/>
          <p:nvPr/>
        </p:nvSpPr>
        <p:spPr>
          <a:xfrm>
            <a:off x="3276600" y="4038599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s4, s1, s2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s3, s1, s2</a:t>
            </a:r>
          </a:p>
          <a:p>
            <a:endParaRPr lang="en-US" dirty="0"/>
          </a:p>
          <a:p>
            <a:r>
              <a:rPr lang="en-US" dirty="0"/>
              <a:t>s1 = 2</a:t>
            </a:r>
            <a:r>
              <a:rPr lang="en-US" baseline="30000" dirty="0"/>
              <a:t>31</a:t>
            </a:r>
            <a:r>
              <a:rPr lang="en-US" dirty="0"/>
              <a:t>; s2 = 3x2</a:t>
            </a:r>
            <a:r>
              <a:rPr lang="en-US" baseline="30000" dirty="0"/>
              <a:t>30</a:t>
            </a:r>
          </a:p>
          <a:p>
            <a:r>
              <a:rPr lang="en-US" dirty="0"/>
              <a:t>s1 x s2 = 3x2</a:t>
            </a:r>
            <a:r>
              <a:rPr lang="en-US" baseline="30000" dirty="0"/>
              <a:t>61</a:t>
            </a:r>
          </a:p>
          <a:p>
            <a:r>
              <a:rPr lang="en-US" dirty="0"/>
              <a:t>s4 = 0x60000000</a:t>
            </a:r>
          </a:p>
          <a:p>
            <a:r>
              <a:rPr lang="en-US" dirty="0"/>
              <a:t>s3 = 0x00000000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3CC48-17AB-4444-B5D4-B0BE5E6EBB59}"/>
              </a:ext>
            </a:extLst>
          </p:cNvPr>
          <p:cNvSpPr txBox="1"/>
          <p:nvPr/>
        </p:nvSpPr>
        <p:spPr>
          <a:xfrm>
            <a:off x="5943600" y="4038598"/>
            <a:ext cx="2633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mulhsu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s4, s1, s2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s3, s1, s2</a:t>
            </a:r>
          </a:p>
          <a:p>
            <a:endParaRPr lang="en-US" dirty="0"/>
          </a:p>
          <a:p>
            <a:r>
              <a:rPr lang="en-US" dirty="0"/>
              <a:t>s1 = -2</a:t>
            </a:r>
            <a:r>
              <a:rPr lang="en-US" baseline="30000" dirty="0"/>
              <a:t>31</a:t>
            </a:r>
            <a:r>
              <a:rPr lang="en-US" dirty="0"/>
              <a:t>; s2 = 3x2</a:t>
            </a:r>
            <a:r>
              <a:rPr lang="en-US" baseline="30000" dirty="0"/>
              <a:t>30</a:t>
            </a:r>
          </a:p>
          <a:p>
            <a:r>
              <a:rPr lang="en-US" dirty="0"/>
              <a:t>s1 x s2 = -3x2</a:t>
            </a:r>
            <a:r>
              <a:rPr lang="en-US" baseline="30000" dirty="0"/>
              <a:t>61</a:t>
            </a:r>
          </a:p>
          <a:p>
            <a:r>
              <a:rPr lang="en-US" dirty="0"/>
              <a:t>s4 = 0xA0000000</a:t>
            </a:r>
          </a:p>
          <a:p>
            <a:r>
              <a:rPr lang="en-US" dirty="0"/>
              <a:t>s3 = 0x00000000</a:t>
            </a:r>
          </a:p>
        </p:txBody>
      </p:sp>
    </p:spTree>
    <p:extLst>
      <p:ext uri="{BB962C8B-B14F-4D97-AF65-F5344CB8AC3E}">
        <p14:creationId xmlns:p14="http://schemas.microsoft.com/office/powerpoint/2010/main" val="101694134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Division &amp; Remainder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162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Signed: 		</a:t>
            </a:r>
            <a:r>
              <a:rPr lang="en-US" sz="3200" dirty="0">
                <a:latin typeface="Courier New" pitchFamily="49" charset="0"/>
                <a:cs typeface="Arial" charset="0"/>
              </a:rPr>
              <a:t>div, rem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Unsigned: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divu</a:t>
            </a:r>
            <a:r>
              <a:rPr lang="en-US" sz="3200" dirty="0">
                <a:latin typeface="Courier New" pitchFamily="49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remu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346075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73413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Branches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163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Signed: 		</a:t>
            </a:r>
            <a:r>
              <a:rPr lang="en-US" dirty="0" err="1">
                <a:latin typeface="Courier New" pitchFamily="49" charset="0"/>
                <a:cs typeface="Arial" charset="0"/>
              </a:rPr>
              <a:t>blt</a:t>
            </a:r>
            <a:r>
              <a:rPr lang="en-US" dirty="0">
                <a:latin typeface="Courier New" pitchFamily="49" charset="0"/>
                <a:cs typeface="Arial" charset="0"/>
              </a:rPr>
              <a:t>, </a:t>
            </a:r>
            <a:r>
              <a:rPr lang="en-US" dirty="0" err="1">
                <a:latin typeface="Courier New" pitchFamily="49" charset="0"/>
                <a:cs typeface="Arial" charset="0"/>
              </a:rPr>
              <a:t>bge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Unsigned: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dirty="0" err="1">
                <a:latin typeface="Courier New" pitchFamily="49" charset="0"/>
                <a:cs typeface="Arial" charset="0"/>
              </a:rPr>
              <a:t>bltu</a:t>
            </a:r>
            <a:r>
              <a:rPr lang="en-US" dirty="0">
                <a:latin typeface="Courier New" pitchFamily="49" charset="0"/>
                <a:cs typeface="Arial" charset="0"/>
              </a:rPr>
              <a:t>, </a:t>
            </a:r>
            <a:r>
              <a:rPr lang="en-US" dirty="0" err="1">
                <a:latin typeface="Courier New" pitchFamily="49" charset="0"/>
                <a:cs typeface="Arial" charset="0"/>
              </a:rPr>
              <a:t>bgeu</a:t>
            </a:r>
            <a:endParaRPr lang="en-US" sz="36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0x80000000;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0x40000000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E7C34-7B38-1F4E-AFC2-2112F7D5EBA3}"/>
              </a:ext>
            </a:extLst>
          </p:cNvPr>
          <p:cNvSpPr txBox="1"/>
          <p:nvPr/>
        </p:nvSpPr>
        <p:spPr>
          <a:xfrm>
            <a:off x="876300" y="4064675"/>
            <a:ext cx="2400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s1, 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-2</a:t>
            </a:r>
            <a:r>
              <a:rPr lang="en-US" baseline="30000" dirty="0"/>
              <a:t>31</a:t>
            </a:r>
            <a:r>
              <a:rPr lang="en-US" dirty="0"/>
              <a:t>; s2 = 2</a:t>
            </a:r>
            <a:r>
              <a:rPr lang="en-US" baseline="30000" dirty="0"/>
              <a:t>30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taken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bltu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s1, 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2</a:t>
            </a:r>
            <a:r>
              <a:rPr lang="en-US" baseline="30000" dirty="0"/>
              <a:t>31</a:t>
            </a:r>
            <a:r>
              <a:rPr lang="en-US" dirty="0"/>
              <a:t>; s2 = 2</a:t>
            </a:r>
            <a:r>
              <a:rPr lang="en-US" baseline="30000" dirty="0"/>
              <a:t>30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2550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Set Less Than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Signed: 		</a:t>
            </a:r>
            <a:r>
              <a:rPr lang="en-US" dirty="0" err="1">
                <a:latin typeface="Courier New" pitchFamily="49" charset="0"/>
                <a:cs typeface="Arial" charset="0"/>
              </a:rPr>
              <a:t>slt</a:t>
            </a:r>
            <a:r>
              <a:rPr 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 err="1">
                <a:latin typeface="Courier New" pitchFamily="49" charset="0"/>
                <a:cs typeface="Arial" charset="0"/>
              </a:rPr>
              <a:t>slti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Unsigned: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dirty="0" err="1">
                <a:latin typeface="Courier New" pitchFamily="49" charset="0"/>
                <a:cs typeface="Arial" charset="0"/>
              </a:rPr>
              <a:t>sltu</a:t>
            </a:r>
            <a:r>
              <a:rPr 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 err="1">
                <a:latin typeface="Courier New" pitchFamily="49" charset="0"/>
                <a:cs typeface="Arial" charset="0"/>
              </a:rPr>
              <a:t>sltiu</a:t>
            </a:r>
            <a:endParaRPr lang="en-US" sz="36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RISC-V always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sign-extends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immediate, even for 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sltiu</a:t>
            </a:r>
            <a:endParaRPr lang="en-US" sz="2800" dirty="0">
              <a:latin typeface="Courier New" pitchFamily="49" charset="0"/>
              <a:cs typeface="Arial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0x80000000;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0x40000000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E7C34-7B38-1F4E-AFC2-2112F7D5EBA3}"/>
              </a:ext>
            </a:extLst>
          </p:cNvPr>
          <p:cNvSpPr txBox="1"/>
          <p:nvPr/>
        </p:nvSpPr>
        <p:spPr>
          <a:xfrm>
            <a:off x="876300" y="4064675"/>
            <a:ext cx="2400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t0, s1, 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-2</a:t>
            </a:r>
            <a:r>
              <a:rPr lang="en-US" baseline="30000" dirty="0"/>
              <a:t>31</a:t>
            </a:r>
            <a:r>
              <a:rPr lang="en-US" dirty="0"/>
              <a:t>; s2 = 2</a:t>
            </a:r>
            <a:r>
              <a:rPr lang="en-US" baseline="30000" dirty="0"/>
              <a:t>30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= 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sltu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s1, 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2</a:t>
            </a:r>
            <a:r>
              <a:rPr lang="en-US" baseline="30000" dirty="0"/>
              <a:t>31</a:t>
            </a:r>
            <a:r>
              <a:rPr lang="en-US" dirty="0"/>
              <a:t>; s2 = 2</a:t>
            </a:r>
            <a:r>
              <a:rPr lang="en-US" baseline="30000" dirty="0"/>
              <a:t>30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dirty="0"/>
              <a:t>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9B6C0-C558-964C-A745-F98C0A90FD6E}"/>
              </a:ext>
            </a:extLst>
          </p:cNvPr>
          <p:cNvSpPr txBox="1"/>
          <p:nvPr/>
        </p:nvSpPr>
        <p:spPr>
          <a:xfrm>
            <a:off x="3886200" y="4064675"/>
            <a:ext cx="4419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slti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t2, s1, -1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-1 = 0xFFF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-2</a:t>
            </a:r>
            <a:r>
              <a:rPr lang="en-US" baseline="30000" dirty="0"/>
              <a:t>31</a:t>
            </a:r>
            <a:r>
              <a:rPr lang="en-US" dirty="0"/>
              <a:t>; </a:t>
            </a:r>
            <a:r>
              <a:rPr lang="en-US" dirty="0" err="1"/>
              <a:t>imm</a:t>
            </a:r>
            <a:r>
              <a:rPr lang="en-US" dirty="0"/>
              <a:t> = 0xFFFFFFFF = -1</a:t>
            </a:r>
            <a:endParaRPr lang="en-US" baseline="30000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dirty="0"/>
              <a:t> = 1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sltiu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t3, s1, -1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-1 = 0xFFF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2</a:t>
            </a:r>
            <a:r>
              <a:rPr lang="en-US" baseline="30000" dirty="0"/>
              <a:t>31</a:t>
            </a:r>
            <a:r>
              <a:rPr lang="en-US" dirty="0"/>
              <a:t>; </a:t>
            </a:r>
            <a:r>
              <a:rPr lang="en-US" dirty="0" err="1"/>
              <a:t>imm</a:t>
            </a:r>
            <a:r>
              <a:rPr lang="en-US" dirty="0"/>
              <a:t> = 0xFFFFFFFF = 2</a:t>
            </a:r>
            <a:r>
              <a:rPr lang="en-US" baseline="30000" dirty="0"/>
              <a:t>32</a:t>
            </a:r>
            <a:r>
              <a:rPr lang="en-US" dirty="0"/>
              <a:t> - 1</a:t>
            </a:r>
            <a:endParaRPr lang="en-US" baseline="30000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88328550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Loads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165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Sign-extends to create 32-bit value to load into register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Load halfword: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Unsigned:</a:t>
            </a:r>
            <a:endParaRPr lang="en-US" sz="3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Zero-extends to create 32-bit value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Load halfword unsigned: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lhu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lbu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0628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Detecting Overflow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166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CA70E92-9AD6-44A0-B3C6-B4B1C948E19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9906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  <a:cs typeface="Arial" charset="0"/>
              </a:rPr>
              <a:t>RISC-V does not provide unsigned addition or instructions or overflow detection because it can be done with existing instructions: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70C0"/>
                </a:solidFill>
                <a:latin typeface="+mj-lt"/>
                <a:cs typeface="Arial" charset="0"/>
              </a:rPr>
              <a:t>Example: </a:t>
            </a:r>
            <a:r>
              <a:rPr lang="en-US" sz="3000" b="1" dirty="0">
                <a:latin typeface="+mj-lt"/>
                <a:cs typeface="Arial" charset="0"/>
              </a:rPr>
              <a:t>Detecting unsigned overflow:</a:t>
            </a:r>
          </a:p>
          <a:p>
            <a:r>
              <a:rPr lang="en-US" sz="2200" dirty="0"/>
              <a:t>    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  t0, t1, t2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bltu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t0, t1, overflow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70C0"/>
                </a:solidFill>
                <a:latin typeface="+mj-lt"/>
                <a:cs typeface="Arial" charset="0"/>
              </a:rPr>
              <a:t>Example: </a:t>
            </a:r>
            <a:r>
              <a:rPr lang="en-US" sz="3000" b="1" dirty="0">
                <a:latin typeface="+mj-lt"/>
                <a:cs typeface="Arial" charset="0"/>
              </a:rPr>
              <a:t>Detecting signed overflow: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add  t0, t1, t2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t3, t2, 0        # t3=1 if t2 neg.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t4, t0, t1       # t4=1 if result &lt; t1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t3, t4, overflow # overflow if: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# t2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&amp; result&gt;=t1 or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# t2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&amp; result&lt;t1</a:t>
            </a:r>
          </a:p>
        </p:txBody>
      </p:sp>
    </p:spTree>
    <p:extLst>
      <p:ext uri="{BB962C8B-B14F-4D97-AF65-F5344CB8AC3E}">
        <p14:creationId xmlns:p14="http://schemas.microsoft.com/office/powerpoint/2010/main" val="260571019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Compressed 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9075076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Compressed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16-bit</a:t>
            </a:r>
            <a:r>
              <a:rPr lang="en-US" sz="3200" dirty="0">
                <a:latin typeface="+mj-lt"/>
                <a:cs typeface="Arial" charset="0"/>
              </a:rPr>
              <a:t> RISC-V instructions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Replace common integer and floating-point instructions with 16-bit versions.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Most RISC-V compilers/processors can use a </a:t>
            </a:r>
            <a:r>
              <a:rPr lang="en-US" sz="3200" b="1" dirty="0">
                <a:latin typeface="+mj-lt"/>
                <a:cs typeface="Arial" charset="0"/>
              </a:rPr>
              <a:t>mix</a:t>
            </a:r>
            <a:r>
              <a:rPr lang="en-US" sz="3200" dirty="0">
                <a:latin typeface="+mj-lt"/>
                <a:cs typeface="Arial" charset="0"/>
              </a:rPr>
              <a:t> of 32-bit and 16-bit instructions (and use 16-bit instructions whenever possible).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Uses prefix: </a:t>
            </a:r>
            <a:r>
              <a:rPr lang="en-US" sz="3200" b="1" dirty="0">
                <a:latin typeface="+mj-lt"/>
                <a:cs typeface="Arial" charset="0"/>
              </a:rPr>
              <a:t>c.</a:t>
            </a:r>
          </a:p>
          <a:p>
            <a:pPr marL="457200" indent="-457200">
              <a:lnSpc>
                <a:spcPct val="90000"/>
              </a:lnSpc>
              <a:spcBef>
                <a:spcPts val="768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Examples:</a:t>
            </a:r>
          </a:p>
          <a:p>
            <a:pPr marL="742950" lvl="1" indent="-285750" algn="just">
              <a:buFontTx/>
              <a:buChar char="–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add 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c.add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Tx/>
              <a:buChar char="–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c.lw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Tx/>
              <a:buChar char="–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c.addi</a:t>
            </a:r>
            <a:endParaRPr lang="en-US" sz="2800" dirty="0">
              <a:latin typeface="+mj-lt"/>
              <a:cs typeface="Arial" charset="0"/>
            </a:endParaRPr>
          </a:p>
          <a:p>
            <a:pPr lvl="1" algn="just"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4066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Compressed Instructions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169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3FD1DE-53B9-475D-8CFC-C4EB20A1DEF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914400"/>
            <a:ext cx="3505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scores[200];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 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=0;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&lt;200;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=i+1)</a:t>
            </a:r>
          </a:p>
          <a:p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scores[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 = scores[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]+10;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F55B56-B4CE-4DEC-AB62-09C4FBC9161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57600" y="914400"/>
            <a:ext cx="6172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 s0 = scores base address, s1 =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c.li </a:t>
            </a:r>
            <a:r>
              <a:rPr lang="de-DE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s1, 0            # i = 0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addi t2, zero, 200    # t2 = 200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bge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s1, t2, done   # I &gt;= 200? done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c.lw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a3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0(s0)      #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a3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scores[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c.addi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a3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10         #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a3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scores[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]+10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c.sw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a3, 0(s0)      # scores[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 =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a3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c.addi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s0, 4          #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next element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c.addi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s1, 1          #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i+1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c.j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            # repeat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done:</a:t>
            </a:r>
            <a:endParaRPr lang="en-US" sz="1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0B9365-E103-4EDD-A254-21E4795C664F}"/>
              </a:ext>
            </a:extLst>
          </p:cNvPr>
          <p:cNvSpPr txBox="1"/>
          <p:nvPr/>
        </p:nvSpPr>
        <p:spPr>
          <a:xfrm>
            <a:off x="1066800" y="4833395"/>
            <a:ext cx="72326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200 is too big to fit in compressed immediate, so 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</a:rPr>
              <a:t>noncompressed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addi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 used instead.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c.addi</a:t>
            </a: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s0,4</a:t>
            </a: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</a:rPr>
              <a:t>  </a:t>
            </a:r>
            <a:r>
              <a:rPr lang="en-US" sz="2400" dirty="0">
                <a:latin typeface="+mj-lt"/>
                <a:ea typeface="Times New Roman" panose="02020603050405020304" pitchFamily="18" charset="0"/>
              </a:rPr>
              <a:t>is equivalent to  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addi</a:t>
            </a: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s0,s0,4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c.bge</a:t>
            </a:r>
            <a:r>
              <a:rPr lang="en-US" sz="2400" dirty="0">
                <a:latin typeface="+mj-lt"/>
              </a:rPr>
              <a:t> doesn’t exist, so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bge</a:t>
            </a:r>
            <a:r>
              <a:rPr lang="en-US" sz="2400" dirty="0">
                <a:latin typeface="+mj-lt"/>
              </a:rPr>
              <a:t> is used.</a:t>
            </a:r>
          </a:p>
        </p:txBody>
      </p:sp>
    </p:spTree>
    <p:extLst>
      <p:ext uri="{BB962C8B-B14F-4D97-AF65-F5344CB8AC3E}">
        <p14:creationId xmlns:p14="http://schemas.microsoft.com/office/powerpoint/2010/main" val="308364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Operands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600" b="1" dirty="0">
                <a:solidFill>
                  <a:srgbClr val="0070C0"/>
                </a:solidFill>
                <a:latin typeface="+mj-lt"/>
                <a:cs typeface="Arial" charset="0"/>
              </a:rPr>
              <a:t>Operand location: </a:t>
            </a:r>
            <a:r>
              <a:rPr lang="en-US" sz="3600" dirty="0">
                <a:latin typeface="+mj-lt"/>
                <a:cs typeface="Arial" charset="0"/>
              </a:rPr>
              <a:t>physical location in computer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  <a:cs typeface="Arial" charset="0"/>
              </a:rPr>
              <a:t>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  <a:cs typeface="Arial" charset="0"/>
              </a:rPr>
              <a:t>Memory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  <a:cs typeface="Arial" charset="0"/>
              </a:rPr>
              <a:t>Constants (also called </a:t>
            </a:r>
            <a:r>
              <a:rPr lang="en-US" sz="3200" i="1" dirty="0" err="1">
                <a:latin typeface="+mj-lt"/>
                <a:cs typeface="Arial" charset="0"/>
              </a:rPr>
              <a:t>immediates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566280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Compressed Machine Formats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Some compressed instructions use a </a:t>
            </a:r>
            <a:r>
              <a:rPr lang="en-US" sz="3200" b="1" dirty="0">
                <a:latin typeface="+mj-lt"/>
                <a:cs typeface="Arial" charset="0"/>
              </a:rPr>
              <a:t>3-bit register code</a:t>
            </a:r>
            <a:r>
              <a:rPr lang="en-US" sz="3200" dirty="0">
                <a:latin typeface="+mj-lt"/>
                <a:cs typeface="Arial" charset="0"/>
              </a:rPr>
              <a:t> (instead of 5-bit). These specify registers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x8</a:t>
            </a:r>
            <a:r>
              <a:rPr lang="en-US" sz="3200" dirty="0">
                <a:latin typeface="+mj-lt"/>
                <a:cs typeface="Arial" charset="0"/>
              </a:rPr>
              <a:t> to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x15</a:t>
            </a:r>
            <a:r>
              <a:rPr lang="en-US" sz="3200" dirty="0">
                <a:latin typeface="+mj-lt"/>
                <a:cs typeface="Arial" charset="0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err="1">
                <a:latin typeface="+mj-lt"/>
                <a:cs typeface="Arial" charset="0"/>
              </a:rPr>
              <a:t>Immediates</a:t>
            </a:r>
            <a:r>
              <a:rPr lang="en-US" sz="3200" dirty="0">
                <a:latin typeface="+mj-lt"/>
                <a:cs typeface="Arial" charset="0"/>
              </a:rPr>
              <a:t> are 6-11 bits.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Opcode</a:t>
            </a:r>
            <a:r>
              <a:rPr lang="en-US" sz="3200" dirty="0">
                <a:latin typeface="+mj-lt"/>
                <a:cs typeface="Arial" charset="0"/>
              </a:rPr>
              <a:t> is 2 bits.</a:t>
            </a:r>
          </a:p>
        </p:txBody>
      </p:sp>
    </p:spTree>
    <p:extLst>
      <p:ext uri="{BB962C8B-B14F-4D97-AF65-F5344CB8AC3E}">
        <p14:creationId xmlns:p14="http://schemas.microsoft.com/office/powerpoint/2010/main" val="20045861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Compressed Machine Formats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171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E5B1F69-3896-4156-B7BC-51ADB4CF7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651625"/>
              </p:ext>
            </p:extLst>
          </p:nvPr>
        </p:nvGraphicFramePr>
        <p:xfrm>
          <a:off x="914400" y="1143000"/>
          <a:ext cx="7627851" cy="406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Visio" r:id="rId4" imgW="3520653" imgH="1878385" progId="Visio.Drawing.15">
                  <p:embed/>
                </p:oleObj>
              </mc:Choice>
              <mc:Fallback>
                <p:oleObj name="Visio" r:id="rId4" imgW="3520653" imgH="187838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627851" cy="4068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48671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Floating-Point 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8213601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RISC-V Floating-Point Extensions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RISC-V offers three floating point extensions:</a:t>
            </a:r>
          </a:p>
          <a:p>
            <a:pPr marL="914400" lvl="1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RVF: </a:t>
            </a:r>
            <a:r>
              <a:rPr lang="en-US" sz="3200" dirty="0">
                <a:latin typeface="+mj-lt"/>
                <a:cs typeface="Arial" charset="0"/>
              </a:rPr>
              <a:t>	single-precision (32-bit)</a:t>
            </a:r>
          </a:p>
          <a:p>
            <a:pPr marL="1371600" lvl="2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8 exponent bits, 23 fraction bits</a:t>
            </a:r>
          </a:p>
          <a:p>
            <a:pPr marL="914400" lvl="1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RVD:	</a:t>
            </a:r>
            <a:r>
              <a:rPr lang="en-US" sz="3200" dirty="0">
                <a:latin typeface="+mj-lt"/>
                <a:cs typeface="Arial" charset="0"/>
              </a:rPr>
              <a:t>double-precision (64-bit)</a:t>
            </a:r>
          </a:p>
          <a:p>
            <a:pPr marL="1371600" lvl="2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11 exponent bits, 52 fraction bits</a:t>
            </a:r>
          </a:p>
          <a:p>
            <a:pPr marL="914400" lvl="1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RVQ:</a:t>
            </a:r>
            <a:r>
              <a:rPr lang="en-US" sz="3200" dirty="0">
                <a:latin typeface="+mj-lt"/>
                <a:cs typeface="Arial" charset="0"/>
              </a:rPr>
              <a:t>	quad-precision (128-bit)</a:t>
            </a:r>
          </a:p>
          <a:p>
            <a:pPr marL="1371600" lvl="2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15 exponent bits, 112 fraction bits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9445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174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7D3D9B-D06C-4195-A65C-5DF15E9B40D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32</a:t>
            </a:r>
            <a:r>
              <a:rPr lang="en-US" sz="3200" dirty="0">
                <a:latin typeface="+mj-lt"/>
                <a:cs typeface="Arial" charset="0"/>
              </a:rPr>
              <a:t> Floating point registers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Width</a:t>
            </a:r>
            <a:r>
              <a:rPr lang="en-US" sz="3200" dirty="0">
                <a:latin typeface="+mj-lt"/>
                <a:cs typeface="Arial" charset="0"/>
              </a:rPr>
              <a:t> is highest precision – for example, if RVQ is implemented, registers are 128 bits wide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When multiple floating point extensions are implemented, the lower-precision values occupy the lower bits of the register</a:t>
            </a:r>
          </a:p>
        </p:txBody>
      </p:sp>
    </p:spTree>
    <p:extLst>
      <p:ext uri="{BB962C8B-B14F-4D97-AF65-F5344CB8AC3E}">
        <p14:creationId xmlns:p14="http://schemas.microsoft.com/office/powerpoint/2010/main" val="168986424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175</a:t>
            </a:fld>
            <a:endParaRPr lang="en-US" dirty="0"/>
          </a:p>
        </p:txBody>
      </p:sp>
      <p:graphicFrame>
        <p:nvGraphicFramePr>
          <p:cNvPr id="4" name="Group 78">
            <a:extLst>
              <a:ext uri="{FF2B5EF4-FFF2-40B4-BE49-F238E27FC236}">
                <a16:creationId xmlns:a16="http://schemas.microsoft.com/office/drawing/2014/main" id="{5657B244-9E4D-42A4-B8D0-2C2DD816914B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1119076"/>
              </p:ext>
            </p:extLst>
          </p:nvPr>
        </p:nvGraphicFramePr>
        <p:xfrm>
          <a:off x="281652" y="1066800"/>
          <a:ext cx="8610600" cy="3261360"/>
        </p:xfrm>
        <a:graphic>
          <a:graphicData uri="http://schemas.openxmlformats.org/drawingml/2006/table">
            <a:tbl>
              <a:tblPr/>
              <a:tblGrid>
                <a:gridCol w="1318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9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Name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Register Number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Usage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ft0-7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f0-7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Temporary variables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fs0-1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f8-9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Saved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fa0-1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f10-11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arguments/Return values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fa2-7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f12-17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fs2-11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f18-27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Saved variables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ft8-11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f28-31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Temporary variables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88372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176</a:t>
            </a:fld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8A269C-525C-4337-A243-8045C38B978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9906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Append .s (single), .d (double), .q (quad) for precision. I.e.,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fadd.s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fadd.d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, and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fadd.q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dirty="0">
              <a:cs typeface="Arial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Arithmetic operations</a:t>
            </a:r>
            <a:r>
              <a:rPr lang="en-US" sz="2400" b="1" dirty="0">
                <a:latin typeface="+mj-lt"/>
                <a:cs typeface="Arial" charset="0"/>
              </a:rPr>
              <a:t>: </a:t>
            </a:r>
          </a:p>
          <a:p>
            <a:pPr algn="just"/>
            <a:r>
              <a:rPr lang="en-US" sz="2400" b="1" dirty="0">
                <a:latin typeface="+mj-lt"/>
                <a:cs typeface="Arial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fsub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fdiv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fsqrt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fmin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fmax</a:t>
            </a:r>
            <a:r>
              <a:rPr lang="en-US" sz="2400" dirty="0">
                <a:latin typeface="+mj-lt"/>
                <a:cs typeface="Arial" charset="0"/>
              </a:rPr>
              <a:t>, multiply-add 	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fmadd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fmsub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fnmadd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fnmsub</a:t>
            </a:r>
            <a:r>
              <a:rPr lang="en-US" sz="2400" dirty="0">
                <a:latin typeface="+mj-lt"/>
                <a:cs typeface="Arial" charset="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Other instructions:</a:t>
            </a: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move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fmv.x.w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fmv.w.x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2400" dirty="0">
                <a:latin typeface="+mj-lt"/>
                <a:cs typeface="Courier New" panose="02070309020205020404" pitchFamily="49" charset="0"/>
              </a:rPr>
              <a:t>	convert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fcvt.w.s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fcvt.s.w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etc.)</a:t>
            </a:r>
          </a:p>
          <a:p>
            <a:pPr algn="just"/>
            <a:r>
              <a:rPr lang="en-US" sz="2400" dirty="0">
                <a:latin typeface="+mj-lt"/>
                <a:cs typeface="Courier New" panose="02070309020205020404" pitchFamily="49" charset="0"/>
              </a:rPr>
              <a:t>	comparison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feq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2400" dirty="0">
                <a:latin typeface="+mj-lt"/>
                <a:cs typeface="Courier New" panose="02070309020205020404" pitchFamily="49" charset="0"/>
              </a:rPr>
              <a:t>	classify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fclass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2400" dirty="0">
                <a:latin typeface="+mj-lt"/>
                <a:cs typeface="Courier New" panose="02070309020205020404" pitchFamily="49" charset="0"/>
              </a:rPr>
              <a:t>	sign injection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fsgnj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fsgnjn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fsgnjx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algn="just"/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+mj-lt"/>
                <a:cs typeface="Courier New" panose="02070309020205020404" pitchFamily="49" charset="0"/>
              </a:rPr>
              <a:t>   See Appendix B for additional RISC-V floating-point instructions.</a:t>
            </a:r>
          </a:p>
          <a:p>
            <a:pPr algn="just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200" b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85049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Multiply-Add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177</a:t>
            </a:fld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8A269C-525C-4337-A243-8045C38B978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9906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fmadd</a:t>
            </a:r>
            <a:r>
              <a:rPr lang="en-US" sz="3200" dirty="0">
                <a:latin typeface="+mj-lt"/>
                <a:cs typeface="Arial" charset="0"/>
              </a:rPr>
              <a:t> is the most critical instruction for signal processing programs.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Requires four registers.</a:t>
            </a:r>
          </a:p>
          <a:p>
            <a:pPr algn="just"/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algn="just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fmadd.f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f1, f2, f3, f4	 # f1 = f2 x f3 + f4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200" b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8610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178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F55B56-B4CE-4DEC-AB62-09C4FBC9161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09950" y="914400"/>
            <a:ext cx="6172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s0 = scores base address, s1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s1, zero, 0        #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t2, zero, 200      # t2 = 200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t0, zero, 10       # ft0 = 10.0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fcvt.s.w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ft0,  t0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bge</a:t>
            </a:r>
            <a:r>
              <a:rPr lang="en-US" sz="1600" dirty="0">
                <a:latin typeface="Courier New" pitchFamily="49" charset="0"/>
                <a:cs typeface="Arial" charset="0"/>
              </a:rPr>
              <a:t>    s1, t2, done     #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&gt;=200?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1600" dirty="0">
                <a:latin typeface="Courier New" pitchFamily="49" charset="0"/>
                <a:cs typeface="Arial" charset="0"/>
              </a:rPr>
              <a:t>   t0, s1, 2        # t0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add    t0, t0, s0       # scores[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] address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flw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   ft1, 0(t0)       </a:t>
            </a:r>
            <a:r>
              <a:rPr lang="en-US" sz="1600" dirty="0">
                <a:latin typeface="Courier New" pitchFamily="49" charset="0"/>
                <a:cs typeface="Arial" charset="0"/>
              </a:rPr>
              <a:t># ft1=scores[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fadd.s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ft1, ft1, ft0    </a:t>
            </a:r>
            <a:r>
              <a:rPr lang="en-US" sz="1600" dirty="0">
                <a:latin typeface="Courier New" pitchFamily="49" charset="0"/>
                <a:cs typeface="Arial" charset="0"/>
              </a:rPr>
              <a:t># ft1=scores[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]+10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fsw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   ft1, 0(t0)       </a:t>
            </a:r>
            <a:r>
              <a:rPr lang="en-US" sz="1600" dirty="0">
                <a:latin typeface="Courier New" pitchFamily="49" charset="0"/>
                <a:cs typeface="Arial" charset="0"/>
              </a:rPr>
              <a:t># scores[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] = t1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 s1, s1, 1        #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j      for              # repeat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0508C-DD7F-465F-A91F-943E2680B13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914400"/>
            <a:ext cx="34099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da-DK" sz="1600" dirty="0">
                <a:latin typeface="Courier New" pitchFamily="49" charset="0"/>
                <a:cs typeface="Arial" charset="0"/>
              </a:rPr>
              <a:t>int i;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da-DK" sz="1600" b="1" dirty="0">
                <a:latin typeface="Courier New" pitchFamily="49" charset="0"/>
                <a:cs typeface="Arial" charset="0"/>
              </a:rPr>
              <a:t>float</a:t>
            </a:r>
            <a:r>
              <a:rPr lang="da-DK" sz="1600" dirty="0">
                <a:latin typeface="Courier New" pitchFamily="49" charset="0"/>
                <a:cs typeface="Arial" charset="0"/>
              </a:rPr>
              <a:t> scores[200];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da-DK" sz="1600" dirty="0">
                <a:latin typeface="Courier New" pitchFamily="49" charset="0"/>
                <a:cs typeface="Arial" charset="0"/>
              </a:rPr>
              <a:t>for (i=0; i&lt;200; i=i+1)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da-DK" sz="1600" dirty="0">
                <a:latin typeface="Courier New" pitchFamily="49" charset="0"/>
                <a:cs typeface="Arial" charset="0"/>
              </a:rPr>
              <a:t>  scores[i]=scores[i]+10;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3653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Instruction Formats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179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A15816-8F50-466B-AD15-4F7CB614BAC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Use R-, I-, and S-type formats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Introduce another format for multiply-add instructions that have 4 register operands: R4-type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algn="just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200" b="1" dirty="0">
              <a:latin typeface="+mj-lt"/>
              <a:cs typeface="Arial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7044258-EE93-4F65-92A4-00DB4CA97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615208"/>
              </p:ext>
            </p:extLst>
          </p:nvPr>
        </p:nvGraphicFramePr>
        <p:xfrm>
          <a:off x="1219200" y="3124200"/>
          <a:ext cx="75069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Visio" r:id="rId5" imgW="2424715" imgH="541574" progId="Visio.Drawing.11">
                  <p:embed/>
                </p:oleObj>
              </mc:Choice>
              <mc:Fallback>
                <p:oleObj name="Visio" r:id="rId5" imgW="2424715" imgH="541574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3124200"/>
                        <a:ext cx="750693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551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Operands: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latin typeface="+mj-lt"/>
                <a:cs typeface="Arial" charset="0"/>
              </a:rPr>
              <a:t>RISC-V has 32 32-bit 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latin typeface="+mj-lt"/>
                <a:cs typeface="Arial" charset="0"/>
              </a:rPr>
              <a:t>Registers are faster than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latin typeface="+mj-lt"/>
                <a:cs typeface="Arial" charset="0"/>
              </a:rPr>
              <a:t>RISC-V called “32-bit architecture” because it operates on 32-bit data</a:t>
            </a:r>
          </a:p>
        </p:txBody>
      </p:sp>
    </p:spTree>
    <p:extLst>
      <p:ext uri="{BB962C8B-B14F-4D97-AF65-F5344CB8AC3E}">
        <p14:creationId xmlns:p14="http://schemas.microsoft.com/office/powerpoint/2010/main" val="350499253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Exceptions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3660324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181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Unscheduled function call to 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exception handler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Caused by:</a:t>
            </a:r>
          </a:p>
          <a:p>
            <a:pPr lvl="1"/>
            <a:r>
              <a:rPr lang="en-US" sz="2600" dirty="0">
                <a:latin typeface="+mj-lt"/>
                <a:cs typeface="Calibri" panose="020F0502020204030204" pitchFamily="34" charset="0"/>
              </a:rPr>
              <a:t>Hardware, also called an </a:t>
            </a:r>
            <a:r>
              <a:rPr lang="en-US" sz="2600" i="1" dirty="0">
                <a:latin typeface="+mj-lt"/>
                <a:cs typeface="Calibri" panose="020F0502020204030204" pitchFamily="34" charset="0"/>
              </a:rPr>
              <a:t>interrupt</a:t>
            </a:r>
            <a:r>
              <a:rPr lang="en-US" sz="2600" dirty="0">
                <a:latin typeface="+mj-lt"/>
                <a:cs typeface="Calibri" panose="020F0502020204030204" pitchFamily="34" charset="0"/>
              </a:rPr>
              <a:t>, e.g., keyboard </a:t>
            </a:r>
          </a:p>
          <a:p>
            <a:pPr lvl="1"/>
            <a:r>
              <a:rPr lang="en-US" sz="2600" dirty="0">
                <a:latin typeface="+mj-lt"/>
                <a:cs typeface="Calibri" panose="020F0502020204030204" pitchFamily="34" charset="0"/>
              </a:rPr>
              <a:t>Software, also called </a:t>
            </a:r>
            <a:r>
              <a:rPr lang="en-US" sz="2600" i="1" dirty="0">
                <a:latin typeface="+mj-lt"/>
                <a:cs typeface="Calibri" panose="020F0502020204030204" pitchFamily="34" charset="0"/>
              </a:rPr>
              <a:t>traps</a:t>
            </a:r>
            <a:r>
              <a:rPr lang="en-US" sz="2600" dirty="0">
                <a:latin typeface="+mj-lt"/>
                <a:cs typeface="Calibri" panose="020F0502020204030204" pitchFamily="34" charset="0"/>
              </a:rPr>
              <a:t>, e.g., undefined instruction</a:t>
            </a:r>
            <a:endParaRPr lang="en-US" sz="2600" dirty="0">
              <a:latin typeface="+mj-lt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When exception occurs, the processor: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Records the cause of the exception</a:t>
            </a:r>
            <a:endParaRPr lang="en-US" sz="260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Jumps to exception handler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Returns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176685658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 Causes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182</a:t>
            </a:fld>
            <a:endParaRPr lang="en-US" dirty="0"/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4375F592-DCFF-491C-8F52-65429248C269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8921539"/>
              </p:ext>
            </p:extLst>
          </p:nvPr>
        </p:nvGraphicFramePr>
        <p:xfrm>
          <a:off x="996950" y="1082040"/>
          <a:ext cx="7086600" cy="4937760"/>
        </p:xfrm>
        <a:graphic>
          <a:graphicData uri="http://schemas.openxmlformats.org/drawingml/2006/table">
            <a:tbl>
              <a:tblPr/>
              <a:tblGrid>
                <a:gridCol w="4418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Instruction address misaligned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Instruction access fault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Illegal 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Breakpoint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Load address misaligned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Load access fault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823985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Store address misaligned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211250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Store access fault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252427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Environment call from U-Mode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42330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Environment call from S-Mode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489302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Environment call from M-Mode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3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48759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RISC-V Privilege Levels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183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 RISC-V, exceptions occur at various </a:t>
            </a:r>
            <a:r>
              <a:rPr lang="en-US" sz="2800" b="1" dirty="0"/>
              <a:t>privilege levels</a:t>
            </a:r>
            <a:r>
              <a:rPr lang="en-US" sz="2800" dirty="0"/>
              <a:t>.</a:t>
            </a:r>
          </a:p>
          <a:p>
            <a:r>
              <a:rPr lang="en-US" sz="2800" dirty="0"/>
              <a:t>Privilege levels limit access to memory or certain (privileged) instructions.</a:t>
            </a:r>
          </a:p>
          <a:p>
            <a:r>
              <a:rPr lang="en-US" sz="2800" dirty="0"/>
              <a:t>RISC-V privilege modes are (from highest to lowest):</a:t>
            </a:r>
          </a:p>
          <a:p>
            <a:pPr lvl="1">
              <a:spcBef>
                <a:spcPts val="0"/>
              </a:spcBef>
            </a:pPr>
            <a:r>
              <a:rPr lang="en-US" sz="2600" b="1" dirty="0">
                <a:solidFill>
                  <a:srgbClr val="0070C0"/>
                </a:solidFill>
              </a:rPr>
              <a:t>Machine</a:t>
            </a:r>
            <a:r>
              <a:rPr lang="en-US" sz="2600" dirty="0"/>
              <a:t> mode (bare metal)</a:t>
            </a:r>
          </a:p>
          <a:p>
            <a:pPr lvl="1">
              <a:spcBef>
                <a:spcPts val="0"/>
              </a:spcBef>
            </a:pPr>
            <a:r>
              <a:rPr lang="en-US" sz="2600" b="1" dirty="0">
                <a:solidFill>
                  <a:srgbClr val="0070C0"/>
                </a:solidFill>
              </a:rPr>
              <a:t>System</a:t>
            </a:r>
            <a:r>
              <a:rPr lang="en-US" sz="2600" dirty="0"/>
              <a:t> mode (operating system)</a:t>
            </a:r>
          </a:p>
          <a:p>
            <a:pPr lvl="1">
              <a:spcBef>
                <a:spcPts val="0"/>
              </a:spcBef>
            </a:pPr>
            <a:r>
              <a:rPr lang="en-US" sz="2600" b="1" dirty="0">
                <a:solidFill>
                  <a:srgbClr val="0070C0"/>
                </a:solidFill>
              </a:rPr>
              <a:t>User</a:t>
            </a:r>
            <a:r>
              <a:rPr lang="en-US" sz="2600" dirty="0"/>
              <a:t> mode (user program)</a:t>
            </a:r>
          </a:p>
          <a:p>
            <a:pPr lvl="1">
              <a:spcBef>
                <a:spcPts val="0"/>
              </a:spcBef>
            </a:pPr>
            <a:r>
              <a:rPr lang="en-US" sz="2600" b="1" dirty="0">
                <a:solidFill>
                  <a:srgbClr val="0070C0"/>
                </a:solidFill>
              </a:rPr>
              <a:t>Hypervisor</a:t>
            </a:r>
            <a:r>
              <a:rPr lang="en-US" sz="2600" dirty="0"/>
              <a:t> mode (to support virtual machines)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For example, a program running in M-mode (machine mode) can access all memory or instructions – it has the highest privilege level.</a:t>
            </a:r>
          </a:p>
          <a:p>
            <a:pPr lvl="1">
              <a:spcBef>
                <a:spcPts val="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6817555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Each privilege level has registers to handle exceptions</a:t>
            </a:r>
          </a:p>
          <a:p>
            <a:r>
              <a:rPr lang="en-US" sz="2800" dirty="0">
                <a:latin typeface="+mj-lt"/>
              </a:rPr>
              <a:t>These registers are called control and status registers (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CSRRs</a:t>
            </a:r>
            <a:r>
              <a:rPr lang="en-US" sz="2800" dirty="0">
                <a:latin typeface="+mj-lt"/>
              </a:rPr>
              <a:t>)</a:t>
            </a:r>
          </a:p>
          <a:p>
            <a:r>
              <a:rPr lang="en-US" sz="2800" dirty="0">
                <a:latin typeface="+mj-lt"/>
              </a:rPr>
              <a:t>We discuss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M-mode</a:t>
            </a:r>
            <a:r>
              <a:rPr lang="en-US" sz="2800" dirty="0">
                <a:latin typeface="+mj-lt"/>
              </a:rPr>
              <a:t> (machine mode) exceptions, but other modes are similar</a:t>
            </a:r>
          </a:p>
          <a:p>
            <a:r>
              <a:rPr lang="en-US" sz="2800" dirty="0">
                <a:latin typeface="+mj-lt"/>
              </a:rPr>
              <a:t>M-mode registers used to handle exceptions are: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mtvec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(Likewise, S-mode exception registers are: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stvec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scause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sepc</a:t>
            </a:r>
            <a:r>
              <a:rPr lang="en-US" sz="2400" dirty="0">
                <a:latin typeface="+mj-lt"/>
              </a:rPr>
              <a:t>,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r>
              <a:rPr lang="en-US" sz="2400" dirty="0">
                <a:latin typeface="+mj-lt"/>
              </a:rPr>
              <a:t>; and so on for the other modes.)</a:t>
            </a:r>
          </a:p>
        </p:txBody>
      </p:sp>
    </p:spTree>
    <p:extLst>
      <p:ext uri="{BB962C8B-B14F-4D97-AF65-F5344CB8AC3E}">
        <p14:creationId xmlns:p14="http://schemas.microsoft.com/office/powerpoint/2010/main" val="150550466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185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CSRRs are not part of register file</a:t>
            </a:r>
          </a:p>
          <a:p>
            <a:r>
              <a:rPr lang="en-US" dirty="0"/>
              <a:t>M-mode CSRRs used to handle exceptions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mtvec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: </a:t>
            </a:r>
            <a:r>
              <a:rPr lang="en-US" dirty="0">
                <a:latin typeface="+mj-lt"/>
              </a:rPr>
              <a:t>holds address of exception handler code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mcause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Records cause of exception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mepc</a:t>
            </a:r>
            <a:r>
              <a:rPr lang="en-US" dirty="0"/>
              <a:t> (Exception PC): </a:t>
            </a:r>
            <a:r>
              <a:rPr lang="en-US" sz="2800" dirty="0"/>
              <a:t>Records PC where exception occurred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mscratch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sz="2800" dirty="0"/>
              <a:t>scratch space in memory for exception handlers</a:t>
            </a:r>
          </a:p>
        </p:txBody>
      </p:sp>
    </p:spTree>
    <p:extLst>
      <p:ext uri="{BB962C8B-B14F-4D97-AF65-F5344CB8AC3E}">
        <p14:creationId xmlns:p14="http://schemas.microsoft.com/office/powerpoint/2010/main" val="58446655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Exception-Related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186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Called </a:t>
            </a:r>
            <a:r>
              <a:rPr lang="en-US" b="1" dirty="0">
                <a:solidFill>
                  <a:srgbClr val="0070C0"/>
                </a:solidFill>
              </a:rPr>
              <a:t>privileged instructions</a:t>
            </a:r>
            <a:r>
              <a:rPr lang="en-US" dirty="0"/>
              <a:t> (because they access CSRRs)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csrr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:   </a:t>
            </a:r>
            <a:r>
              <a:rPr lang="en-US" dirty="0">
                <a:latin typeface="+mj-lt"/>
              </a:rPr>
              <a:t>CSR register read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csrw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sz="2800" dirty="0">
                <a:solidFill>
                  <a:srgbClr val="0070C0"/>
                </a:solidFill>
              </a:rPr>
              <a:t>   </a:t>
            </a:r>
            <a:r>
              <a:rPr lang="en-US" sz="2800" dirty="0"/>
              <a:t>CSR register write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csrrw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sz="2800" dirty="0"/>
              <a:t>CSR register read/write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mret</a:t>
            </a:r>
            <a:r>
              <a:rPr lang="en-US" dirty="0"/>
              <a:t>:    returns to address held in </a:t>
            </a:r>
            <a:r>
              <a:rPr lang="en-US" dirty="0" err="1"/>
              <a:t>mepc</a:t>
            </a:r>
            <a:endParaRPr lang="en-US" sz="2800" dirty="0"/>
          </a:p>
          <a:p>
            <a:r>
              <a:rPr lang="en-US" b="1" dirty="0">
                <a:solidFill>
                  <a:srgbClr val="0070C0"/>
                </a:solidFill>
              </a:rPr>
              <a:t>Examples:</a:t>
            </a:r>
            <a:endParaRPr lang="en-US" dirty="0"/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csrr</a:t>
            </a:r>
            <a:r>
              <a:rPr lang="en-US" sz="2400" dirty="0">
                <a:latin typeface="Courier New" pitchFamily="49" charset="0"/>
              </a:rPr>
              <a:t> t1,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t1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csrw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t2          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= t2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cwrrw</a:t>
            </a:r>
            <a:r>
              <a:rPr lang="en-US" sz="2400" dirty="0">
                <a:latin typeface="Courier New" pitchFamily="49" charset="0"/>
              </a:rPr>
              <a:t> t0, </a:t>
            </a:r>
            <a:r>
              <a:rPr lang="en-US" sz="2400" dirty="0" err="1">
                <a:latin typeface="Courier New" pitchFamily="49" charset="0"/>
              </a:rPr>
              <a:t>mscratch</a:t>
            </a:r>
            <a:r>
              <a:rPr lang="en-US" sz="2400" dirty="0">
                <a:latin typeface="Courier New" pitchFamily="49" charset="0"/>
              </a:rPr>
              <a:t>, t1 # t0 = </a:t>
            </a:r>
            <a:r>
              <a:rPr lang="en-US" sz="2400" dirty="0" err="1">
                <a:latin typeface="Courier New" pitchFamily="49" charset="0"/>
              </a:rPr>
              <a:t>mscratch</a:t>
            </a:r>
            <a:r>
              <a:rPr lang="en-US" sz="2400" dirty="0">
                <a:latin typeface="Courier New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                       # </a:t>
            </a:r>
            <a:r>
              <a:rPr lang="en-US" sz="2400" dirty="0" err="1">
                <a:latin typeface="Courier New" pitchFamily="49" charset="0"/>
              </a:rPr>
              <a:t>mscratch</a:t>
            </a:r>
            <a:r>
              <a:rPr lang="en-US" sz="2400" dirty="0">
                <a:latin typeface="Courier New" pitchFamily="49" charset="0"/>
              </a:rPr>
              <a:t> = t1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894292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 Handler 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 processor </a:t>
            </a:r>
            <a:r>
              <a:rPr lang="en-US" b="1" dirty="0"/>
              <a:t>detects an exception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It </a:t>
            </a:r>
            <a:r>
              <a:rPr lang="en-US" b="1" dirty="0"/>
              <a:t>jumps to exception handler </a:t>
            </a:r>
            <a:r>
              <a:rPr lang="en-US" dirty="0"/>
              <a:t>address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The exception handler then:</a:t>
            </a:r>
          </a:p>
          <a:p>
            <a:pPr lvl="2"/>
            <a:r>
              <a:rPr lang="en-US" b="1" dirty="0"/>
              <a:t>saves registers </a:t>
            </a:r>
            <a:r>
              <a:rPr lang="en-US" dirty="0"/>
              <a:t>on small stack pointed to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csrr</a:t>
            </a:r>
            <a:r>
              <a:rPr lang="en-US" dirty="0"/>
              <a:t> (CSR read) to </a:t>
            </a:r>
            <a:r>
              <a:rPr lang="en-US" b="1" dirty="0"/>
              <a:t>look at cause </a:t>
            </a:r>
            <a:r>
              <a:rPr lang="en-US" dirty="0"/>
              <a:t>of exception (in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Handles exception</a:t>
            </a:r>
          </a:p>
          <a:p>
            <a:pPr lvl="2"/>
            <a:r>
              <a:rPr lang="en-US" dirty="0"/>
              <a:t>When finished, optionally </a:t>
            </a:r>
            <a:r>
              <a:rPr lang="en-US" b="1" dirty="0"/>
              <a:t>increments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b="1" dirty="0"/>
              <a:t> by 4</a:t>
            </a:r>
            <a:r>
              <a:rPr lang="en-US" dirty="0"/>
              <a:t> and </a:t>
            </a:r>
            <a:r>
              <a:rPr lang="en-US" b="1" dirty="0"/>
              <a:t>restores registers </a:t>
            </a:r>
            <a:r>
              <a:rPr lang="en-US" dirty="0"/>
              <a:t>from memory</a:t>
            </a:r>
          </a:p>
          <a:p>
            <a:pPr lvl="2"/>
            <a:r>
              <a:rPr lang="en-US" dirty="0"/>
              <a:t>And then either </a:t>
            </a:r>
            <a:r>
              <a:rPr lang="en-US" b="1" dirty="0"/>
              <a:t>aborts</a:t>
            </a:r>
            <a:r>
              <a:rPr lang="en-US" dirty="0"/>
              <a:t> the program or </a:t>
            </a:r>
            <a:r>
              <a:rPr lang="en-US" b="1" dirty="0"/>
              <a:t>returns to user code</a:t>
            </a:r>
            <a:r>
              <a:rPr lang="en-US" dirty="0"/>
              <a:t> (using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mret</a:t>
            </a:r>
            <a:r>
              <a:rPr lang="en-US" dirty="0"/>
              <a:t>, which returns to address held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769910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Exception Handler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144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Check for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two types of exceptions</a:t>
            </a:r>
            <a:r>
              <a:rPr lang="en-US" dirty="0">
                <a:latin typeface="+mj-lt"/>
              </a:rPr>
              <a:t>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Illegal instruction 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dirty="0">
                <a:latin typeface="+mj-lt"/>
              </a:rPr>
              <a:t> = 2)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Load address misaligned 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dirty="0">
                <a:latin typeface="+mj-lt"/>
              </a:rPr>
              <a:t> = 4)</a:t>
            </a:r>
          </a:p>
        </p:txBody>
      </p:sp>
    </p:spTree>
    <p:extLst>
      <p:ext uri="{BB962C8B-B14F-4D97-AF65-F5344CB8AC3E}">
        <p14:creationId xmlns:p14="http://schemas.microsoft.com/office/powerpoint/2010/main" val="243979414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Exception Handler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189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144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 save registers that will be overwritten</a:t>
            </a:r>
            <a:endParaRPr lang="en-US" sz="14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csrrw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t0,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mscratch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t0    # swap t0 and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mscratch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sw    t1, 0(t0)           # [mscratch]   = t1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sw    t2, 4(t0)           # [mscratch+4] = t2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 check cause of exception</a:t>
            </a:r>
            <a:endParaRPr lang="en-US" sz="14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csrr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t1,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mcause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# t1=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mcause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addi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t2, x0, 2           # t2=2 (illegal instruction exception code)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illegalinstr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bne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t1, t2,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checkother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# branch if not an illegal instruction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csrr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t2,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mepc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# t2=exception PC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addi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t2, t2, 4           # increment exception PC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csrw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mepc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t2            #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mepc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=t2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j     done                # restore registers and return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checkother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addi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t2, x0, 4           # t2=4 (load address misaligned exception code)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bne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t1, t2, done        # branch if not a misaligned load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j     exit                # exit program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 restore registers and return from the exception</a:t>
            </a:r>
            <a:endParaRPr lang="en-US" sz="14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done: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lw    t1, 0(t0)           # t1 = [mscratch]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lw    t2, 4(t0)           # t2 = [mscratch+4]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csrrw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t0,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mscratch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t0    # swap t0 and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mscratch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mret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   # return to program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exit: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...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A75C3-7287-4564-84C6-6D73D6ADB1CA}"/>
              </a:ext>
            </a:extLst>
          </p:cNvPr>
          <p:cNvSpPr txBox="1"/>
          <p:nvPr/>
        </p:nvSpPr>
        <p:spPr>
          <a:xfrm>
            <a:off x="6248400" y="4572000"/>
            <a:ext cx="2819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Checks for two types of exceptions: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Illegal instruction 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dirty="0">
                <a:latin typeface="+mj-lt"/>
              </a:rPr>
              <a:t> =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Load address misaligned 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dirty="0">
                <a:latin typeface="+mj-lt"/>
              </a:rPr>
              <a:t> = 4)</a:t>
            </a:r>
          </a:p>
        </p:txBody>
      </p:sp>
    </p:spTree>
    <p:extLst>
      <p:ext uri="{BB962C8B-B14F-4D97-AF65-F5344CB8AC3E}">
        <p14:creationId xmlns:p14="http://schemas.microsoft.com/office/powerpoint/2010/main" val="401398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Design Principle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4000" b="1" dirty="0">
                <a:solidFill>
                  <a:srgbClr val="0070C0"/>
                </a:solidFill>
              </a:rPr>
              <a:t>Smaller is Faster</a:t>
            </a:r>
          </a:p>
          <a:p>
            <a:r>
              <a:rPr lang="en-US" sz="3600" dirty="0"/>
              <a:t>RISC-V includes only a small number of registers</a:t>
            </a:r>
          </a:p>
          <a:p>
            <a:pPr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60754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b="1" dirty="0">
                <a:solidFill>
                  <a:srgbClr val="0070C0"/>
                </a:solidFill>
              </a:rPr>
              <a:t>Digital Design and Computer Architecture Lecture Notes </a:t>
            </a:r>
          </a:p>
          <a:p>
            <a:pPr marL="0" indent="0" eaLnBrk="1" hangingPunct="1">
              <a:buNone/>
            </a:pPr>
            <a:r>
              <a:rPr lang="en-US" sz="2400" b="1">
                <a:solidFill>
                  <a:srgbClr val="0070C0"/>
                </a:solidFill>
              </a:rPr>
              <a:t>© 2021 </a:t>
            </a:r>
            <a:r>
              <a:rPr lang="en-US" sz="2400" b="1" dirty="0">
                <a:solidFill>
                  <a:srgbClr val="0070C0"/>
                </a:solidFill>
              </a:rPr>
              <a:t>Sarah Harris and David Harris</a:t>
            </a:r>
          </a:p>
          <a:p>
            <a:pPr marL="0" indent="0" eaLnBrk="1" hangingPunct="1">
              <a:buNone/>
            </a:pP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These notes may be used and modified for educational and/or non-commercial purposes so long as the source is attributed.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About these Notes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5E9202-B927-4AE2-B220-1351F530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6 :: Topics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54C357B-A5B5-42C1-BE84-1FE779F44F7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1" y="1112837"/>
            <a:ext cx="6019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Introduction</a:t>
            </a:r>
            <a:endParaRPr lang="en-US" dirty="0"/>
          </a:p>
          <a:p>
            <a:r>
              <a:rPr lang="en-US" b="1" dirty="0"/>
              <a:t>Assembly Language</a:t>
            </a:r>
          </a:p>
          <a:p>
            <a:r>
              <a:rPr lang="en-US" b="1" dirty="0"/>
              <a:t>Programming</a:t>
            </a:r>
          </a:p>
          <a:p>
            <a:r>
              <a:rPr lang="en-US" b="1" dirty="0"/>
              <a:t>Machine Language</a:t>
            </a:r>
          </a:p>
          <a:p>
            <a:r>
              <a:rPr lang="en-US" b="1" dirty="0"/>
              <a:t>Addressing Modes</a:t>
            </a:r>
          </a:p>
          <a:p>
            <a:r>
              <a:rPr lang="en-US" b="1" dirty="0"/>
              <a:t>Lights, Camera, Action: Compiling, Assembly, &amp; Loading</a:t>
            </a:r>
          </a:p>
          <a:p>
            <a:r>
              <a:rPr lang="en-US" b="1" dirty="0"/>
              <a:t>Odds &amp; Ends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B1BFB-CA30-45E5-B485-EC3713A3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02067-7D2C-4BDD-806F-07946764EC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32" y="1036637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95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RISC-V Register 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Group 78">
            <a:extLst>
              <a:ext uri="{FF2B5EF4-FFF2-40B4-BE49-F238E27FC236}">
                <a16:creationId xmlns:a16="http://schemas.microsoft.com/office/drawing/2014/main" id="{31322C48-783A-403F-8CBD-C66396493FCC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8312075"/>
              </p:ext>
            </p:extLst>
          </p:nvPr>
        </p:nvGraphicFramePr>
        <p:xfrm>
          <a:off x="1066800" y="944880"/>
          <a:ext cx="7162800" cy="5151120"/>
        </p:xfrm>
        <a:graphic>
          <a:graphicData uri="http://schemas.openxmlformats.org/drawingml/2006/table">
            <a:tbl>
              <a:tblPr/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Register Number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Usage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zero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Constant value 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ra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Stack pointer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gp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Global pointer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tp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Thread pointer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t0-2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x5-7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s0/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Saved register / Frame pointer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Saved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a0-1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x10-11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 / return values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a2-7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x12-17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s2-11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x18-27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Saved registers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t3-6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x28-31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Temporaries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477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Operands: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Registers: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Can use either name (i.e.,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en-US" sz="2600" dirty="0">
                <a:latin typeface="+mj-lt"/>
                <a:cs typeface="Arial" charset="0"/>
              </a:rPr>
              <a:t>) or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x0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sz="2600" dirty="0">
                <a:latin typeface="+mj-lt"/>
                <a:cs typeface="Arial" charset="0"/>
              </a:rPr>
              <a:t>, etc.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Using name is preferred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Registers used for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specific purposes</a:t>
            </a:r>
            <a:r>
              <a:rPr lang="en-US" sz="3200" dirty="0">
                <a:latin typeface="+mj-lt"/>
                <a:cs typeface="Arial" charset="0"/>
              </a:rPr>
              <a:t>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Courier New" pitchFamily="49" charset="0"/>
                <a:cs typeface="Arial" charset="0"/>
              </a:rPr>
              <a:t>zero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always holds the </a:t>
            </a:r>
            <a:r>
              <a:rPr lang="en-US" sz="2600" b="1" dirty="0">
                <a:latin typeface="+mj-lt"/>
                <a:cs typeface="Arial" charset="0"/>
              </a:rPr>
              <a:t>constant value 0</a:t>
            </a:r>
            <a:r>
              <a:rPr lang="en-US" sz="2600" dirty="0">
                <a:latin typeface="+mj-lt"/>
                <a:cs typeface="Arial" charset="0"/>
              </a:rPr>
              <a:t>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the </a:t>
            </a:r>
            <a:r>
              <a:rPr lang="en-US" sz="2600" b="1" i="1" dirty="0">
                <a:latin typeface="+mj-lt"/>
                <a:cs typeface="Arial" charset="0"/>
              </a:rPr>
              <a:t>saved registers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dirty="0">
                <a:latin typeface="Courier10 BT" pitchFamily="49" charset="0"/>
                <a:cs typeface="Arial" charset="0"/>
              </a:rPr>
              <a:t>s0-s11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+mj-lt"/>
                <a:cs typeface="Arial" charset="0"/>
              </a:rPr>
              <a:t>used to hold variables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the </a:t>
            </a:r>
            <a:r>
              <a:rPr lang="en-US" sz="2600" b="1" i="1" dirty="0">
                <a:latin typeface="+mj-lt"/>
                <a:cs typeface="Arial" charset="0"/>
              </a:rPr>
              <a:t>temporary registers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t0</a:t>
            </a:r>
            <a:r>
              <a:rPr lang="en-US" sz="2600" dirty="0">
                <a:latin typeface="Courier10 BT" pitchFamily="49" charset="0"/>
                <a:cs typeface="Arial" charset="0"/>
              </a:rPr>
              <a:t>-</a:t>
            </a:r>
            <a:r>
              <a:rPr lang="en-US" sz="2600" dirty="0">
                <a:latin typeface="Courier New" pitchFamily="49" charset="0"/>
                <a:cs typeface="Arial" charset="0"/>
              </a:rPr>
              <a:t>t6</a:t>
            </a:r>
            <a:r>
              <a:rPr lang="en-US" sz="2600" dirty="0">
                <a:latin typeface="+mj-lt"/>
                <a:cs typeface="Arial" charset="0"/>
              </a:rPr>
              <a:t>, used to hold intermediate values during a larger computation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Discuss others later</a:t>
            </a:r>
          </a:p>
        </p:txBody>
      </p:sp>
    </p:spTree>
    <p:extLst>
      <p:ext uri="{BB962C8B-B14F-4D97-AF65-F5344CB8AC3E}">
        <p14:creationId xmlns:p14="http://schemas.microsoft.com/office/powerpoint/2010/main" val="1687348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Instructions with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Revisit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3200" dirty="0">
                <a:latin typeface="+mj-lt"/>
                <a:cs typeface="Arial" charset="0"/>
              </a:rPr>
              <a:t>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2AA9AE-DF37-408E-88E5-54B444658F8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69981B-621E-4A7A-A0FD-BF4EFE57BAB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057400"/>
            <a:ext cx="3962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a, s1 = b, s2 =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s0, s1, s2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F51AC-5903-4E4B-83ED-5559E54D7830}"/>
              </a:ext>
            </a:extLst>
          </p:cNvPr>
          <p:cNvSpPr/>
          <p:nvPr/>
        </p:nvSpPr>
        <p:spPr>
          <a:xfrm>
            <a:off x="1902116" y="4270904"/>
            <a:ext cx="503496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70C0"/>
                </a:solidFill>
                <a:cs typeface="Arial" charset="0"/>
              </a:rPr>
              <a:t>#</a:t>
            </a:r>
            <a:r>
              <a:rPr lang="en-US" sz="2800" dirty="0">
                <a:cs typeface="Arial" charset="0"/>
              </a:rPr>
              <a:t> indicates a single-line comment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6D7E2A-59EB-4346-A59D-6BCDEA91E7B1}"/>
              </a:ext>
            </a:extLst>
          </p:cNvPr>
          <p:cNvSpPr/>
          <p:nvPr/>
        </p:nvSpPr>
        <p:spPr>
          <a:xfrm>
            <a:off x="1600200" y="4114800"/>
            <a:ext cx="5486400" cy="76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872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Instructions with Constants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3200" dirty="0">
                <a:latin typeface="+mj-lt"/>
                <a:cs typeface="Arial" charset="0"/>
              </a:rPr>
              <a:t>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2AA9AE-DF37-408E-88E5-54B444658F8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+ 6;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69981B-621E-4A7A-A0FD-BF4EFE57BAB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2057400"/>
            <a:ext cx="3962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a, s1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s0, s1, 6</a:t>
            </a:r>
          </a:p>
        </p:txBody>
      </p:sp>
    </p:spTree>
    <p:extLst>
      <p:ext uri="{BB962C8B-B14F-4D97-AF65-F5344CB8AC3E}">
        <p14:creationId xmlns:p14="http://schemas.microsoft.com/office/powerpoint/2010/main" val="4057763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Memory Operands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1356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Operands: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Too much data to fit in only 32 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Store more data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Memory is large, but slow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Commonly used variables kept in registers</a:t>
            </a:r>
          </a:p>
        </p:txBody>
      </p:sp>
    </p:spTree>
    <p:extLst>
      <p:ext uri="{BB962C8B-B14F-4D97-AF65-F5344CB8AC3E}">
        <p14:creationId xmlns:p14="http://schemas.microsoft.com/office/powerpoint/2010/main" val="4073579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First, we’ll discuss </a:t>
            </a:r>
            <a:r>
              <a:rPr lang="en-US" sz="3200" b="1" dirty="0">
                <a:latin typeface="+mj-lt"/>
                <a:cs typeface="Arial" charset="0"/>
              </a:rPr>
              <a:t>word-addressable </a:t>
            </a:r>
            <a:r>
              <a:rPr lang="en-US" sz="3200" dirty="0">
                <a:latin typeface="+mj-lt"/>
                <a:cs typeface="Arial" charset="0"/>
              </a:rPr>
              <a:t>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Then we’ll discuss </a:t>
            </a:r>
            <a:r>
              <a:rPr lang="en-US" sz="3200" b="1" dirty="0">
                <a:latin typeface="+mj-lt"/>
                <a:cs typeface="Arial" charset="0"/>
              </a:rPr>
              <a:t>byte-addressable</a:t>
            </a:r>
            <a:r>
              <a:rPr lang="en-US" sz="3200" dirty="0">
                <a:latin typeface="+mj-lt"/>
                <a:cs typeface="Arial" charset="0"/>
              </a:rPr>
              <a:t>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3200" dirty="0">
                <a:latin typeface="+mj-lt"/>
                <a:cs typeface="Arial" charset="0"/>
              </a:rPr>
              <a:t>	     RISC-V is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byte-addressable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C35A75-AF8A-4AB2-91E6-B4175AAB6BD8}"/>
              </a:ext>
            </a:extLst>
          </p:cNvPr>
          <p:cNvSpPr/>
          <p:nvPr/>
        </p:nvSpPr>
        <p:spPr>
          <a:xfrm>
            <a:off x="1600200" y="3886200"/>
            <a:ext cx="5486400" cy="76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65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Word-Addressable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Each 32-bit data word has a unique 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648AE-815C-4B66-A1D7-72DCACB53AA9}"/>
              </a:ext>
            </a:extLst>
          </p:cNvPr>
          <p:cNvSpPr txBox="1"/>
          <p:nvPr/>
        </p:nvSpPr>
        <p:spPr>
          <a:xfrm>
            <a:off x="1371600" y="572666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RISC-V uses </a:t>
            </a:r>
            <a:r>
              <a:rPr lang="en-US" b="1" dirty="0">
                <a:solidFill>
                  <a:srgbClr val="0070C0"/>
                </a:solidFill>
              </a:rPr>
              <a:t>byte-addressable</a:t>
            </a:r>
            <a:r>
              <a:rPr lang="en-US" dirty="0"/>
              <a:t> memory, which we’ll talk about next.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AA458FE-0688-467F-8436-E21CFBECA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438302"/>
              </p:ext>
            </p:extLst>
          </p:nvPr>
        </p:nvGraphicFramePr>
        <p:xfrm>
          <a:off x="1974111" y="2069068"/>
          <a:ext cx="5188689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5" imgW="2324277" imgH="1569563" progId="Visio.Drawing.15">
                  <p:embed/>
                </p:oleObj>
              </mc:Choice>
              <mc:Fallback>
                <p:oleObj name="Visio" r:id="rId5" imgW="2324277" imgH="156956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4111" y="2069068"/>
                        <a:ext cx="5188689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497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Reading Word-Addressable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Memory read called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load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Mnemonic: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load word </a:t>
            </a:r>
            <a:r>
              <a:rPr lang="en-US" sz="3200" dirty="0">
                <a:latin typeface="Times New Roman" pitchFamily="18" charset="0"/>
                <a:cs typeface="Arial" charset="0"/>
              </a:rPr>
              <a:t>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Format: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t1, 5(s0)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destination, offset(base)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Address calculation: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add </a:t>
            </a:r>
            <a:r>
              <a:rPr lang="en-US" sz="2600" i="1" dirty="0">
                <a:latin typeface="+mj-lt"/>
                <a:cs typeface="Arial" charset="0"/>
              </a:rPr>
              <a:t>base address</a:t>
            </a:r>
            <a:r>
              <a:rPr lang="en-US" sz="2600" dirty="0">
                <a:latin typeface="+mj-lt"/>
                <a:cs typeface="Arial" charset="0"/>
              </a:rPr>
              <a:t> (</a:t>
            </a:r>
            <a:r>
              <a:rPr lang="en-US" sz="2600" dirty="0">
                <a:latin typeface="Courier New" pitchFamily="49" charset="0"/>
                <a:cs typeface="Arial" charset="0"/>
              </a:rPr>
              <a:t>s0</a:t>
            </a:r>
            <a:r>
              <a:rPr lang="en-US" sz="2600" dirty="0">
                <a:latin typeface="+mj-lt"/>
                <a:cs typeface="Arial" charset="0"/>
              </a:rPr>
              <a:t>) to the </a:t>
            </a:r>
            <a:r>
              <a:rPr lang="en-US" sz="2600" i="1" dirty="0">
                <a:latin typeface="+mj-lt"/>
                <a:cs typeface="Arial" charset="0"/>
              </a:rPr>
              <a:t>offset </a:t>
            </a:r>
            <a:r>
              <a:rPr lang="en-US" sz="2600" dirty="0">
                <a:latin typeface="+mj-lt"/>
                <a:cs typeface="Arial" charset="0"/>
              </a:rPr>
              <a:t>(5)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address = </a:t>
            </a:r>
            <a:r>
              <a:rPr lang="en-US" sz="2600" dirty="0">
                <a:latin typeface="+mj-lt"/>
                <a:cs typeface="Courier New" pitchFamily="49" charset="0"/>
              </a:rPr>
              <a:t>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s0</a:t>
            </a:r>
            <a:r>
              <a:rPr lang="en-US" sz="2600" dirty="0">
                <a:latin typeface="+mj-lt"/>
                <a:cs typeface="Courier New" pitchFamily="49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+ 5)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Result: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t1 </a:t>
            </a:r>
            <a:r>
              <a:rPr lang="en-US" sz="2600" dirty="0">
                <a:latin typeface="+mj-lt"/>
                <a:cs typeface="Arial" charset="0"/>
              </a:rPr>
              <a:t>holds the data value at address 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s0</a:t>
            </a:r>
            <a:r>
              <a:rPr lang="en-US" sz="2600" dirty="0">
                <a:latin typeface="+mj-lt"/>
                <a:cs typeface="Courier New" pitchFamily="49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+ 5)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endParaRPr lang="en-US" sz="500" b="1" dirty="0">
              <a:latin typeface="Times New Roman" pitchFamily="18" charset="0"/>
              <a:cs typeface="Arial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500" b="1" dirty="0">
                <a:latin typeface="Times New Roman" pitchFamily="18" charset="0"/>
                <a:cs typeface="Arial" charset="0"/>
              </a:rPr>
              <a:t>                                       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b="1" dirty="0">
                <a:latin typeface="+mj-lt"/>
                <a:cs typeface="Arial" charset="0"/>
              </a:rPr>
              <a:t>Any register </a:t>
            </a:r>
            <a:r>
              <a:rPr lang="en-US" sz="2600" dirty="0">
                <a:latin typeface="+mj-lt"/>
                <a:cs typeface="Arial" charset="0"/>
              </a:rPr>
              <a:t>may be used as base address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90775-D4C0-4E46-BB11-E96EAA4F673F}"/>
              </a:ext>
            </a:extLst>
          </p:cNvPr>
          <p:cNvSpPr/>
          <p:nvPr/>
        </p:nvSpPr>
        <p:spPr>
          <a:xfrm>
            <a:off x="1371600" y="5791200"/>
            <a:ext cx="5791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12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Reading Word-Addressable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605687-C4A0-4C41-B5DA-9A822FC84EF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Example:</a:t>
            </a:r>
            <a:r>
              <a:rPr lang="en-US" sz="3200" dirty="0">
                <a:latin typeface="+mj-lt"/>
                <a:cs typeface="Arial" charset="0"/>
              </a:rPr>
              <a:t> read a word of data at memory address 1 into </a:t>
            </a:r>
            <a:r>
              <a:rPr lang="en-US" sz="3200" dirty="0">
                <a:latin typeface="Courier New" pitchFamily="49" charset="0"/>
                <a:cs typeface="Arial" charset="0"/>
              </a:rPr>
              <a:t>s3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address = (</a:t>
            </a:r>
            <a:r>
              <a:rPr lang="en-US" sz="2400" dirty="0">
                <a:latin typeface="+mj-lt"/>
                <a:cs typeface="Courier New" pitchFamily="49" charset="0"/>
              </a:rPr>
              <a:t>0 </a:t>
            </a:r>
            <a:r>
              <a:rPr lang="en-US" sz="2400" dirty="0">
                <a:latin typeface="+mj-lt"/>
                <a:cs typeface="Arial" charset="0"/>
              </a:rPr>
              <a:t>+ 1) = 1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urier New" pitchFamily="49" charset="0"/>
                <a:cs typeface="Arial" charset="0"/>
              </a:rPr>
              <a:t>s3</a:t>
            </a:r>
            <a:r>
              <a:rPr lang="en-US" sz="2400" dirty="0">
                <a:latin typeface="+mj-lt"/>
                <a:cs typeface="Arial" charset="0"/>
              </a:rPr>
              <a:t> = 0xF2F1AC07 after 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78FC7E-8232-43C1-AED4-B4FADAC64F2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47800" y="2895600"/>
            <a:ext cx="7086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Assembly code</a:t>
            </a:r>
            <a:endParaRPr lang="en-US" sz="18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s3, 1(zero) # read memory word 1 into s3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27CB599-9549-45D8-873E-E7891FEF23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60050"/>
              </p:ext>
            </p:extLst>
          </p:nvPr>
        </p:nvGraphicFramePr>
        <p:xfrm>
          <a:off x="2133600" y="3659371"/>
          <a:ext cx="4419600" cy="2550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6" imgW="2328105" imgH="1287890" progId="Visio.Drawing.15">
                  <p:embed/>
                </p:oleObj>
              </mc:Choice>
              <mc:Fallback>
                <p:oleObj name="Visio" r:id="rId6" imgW="2328105" imgH="128789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0" y="3659371"/>
                        <a:ext cx="4419600" cy="2550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78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54C357B-A5B5-42C1-BE84-1FE779F44F7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1" y="1112837"/>
            <a:ext cx="6019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000" dirty="0"/>
              <a:t>Jumping up a few levels of abstraction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0070C0"/>
                </a:solidFill>
              </a:rPr>
              <a:t>Architecture: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/>
              <a:t>programmer’s view of computer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Defined by instructions &amp; operand locations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0070C0"/>
                </a:solidFill>
              </a:rPr>
              <a:t>Microarchitecture: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/>
              <a:t>how to implement an architecture in hardware (covered in Chapter 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B1BFB-CA30-45E5-B485-EC3713A3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02067-7D2C-4BDD-806F-07946764EC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32" y="1036637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1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Writing Word-Addressable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Memory write is called a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store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Mnemonic: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store word</a:t>
            </a:r>
            <a:r>
              <a:rPr lang="en-US" sz="3200" dirty="0">
                <a:latin typeface="+mj-lt"/>
                <a:cs typeface="Arial" charset="0"/>
              </a:rPr>
              <a:t>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2882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Writing Word-Addressable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Example: </a:t>
            </a:r>
            <a:r>
              <a:rPr lang="en-US" sz="2800" dirty="0">
                <a:latin typeface="+mj-lt"/>
                <a:cs typeface="Arial" charset="0"/>
              </a:rPr>
              <a:t>Write (store) the value in </a:t>
            </a:r>
            <a:r>
              <a:rPr lang="en-US" sz="2800" dirty="0">
                <a:latin typeface="Courier New" pitchFamily="49" charset="0"/>
                <a:cs typeface="Arial" charset="0"/>
              </a:rPr>
              <a:t>t4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into memory address 3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add the base address (</a:t>
            </a:r>
            <a:r>
              <a:rPr lang="en-US" sz="2000" dirty="0">
                <a:latin typeface="Courier New" pitchFamily="49" charset="0"/>
                <a:cs typeface="Arial" charset="0"/>
              </a:rPr>
              <a:t>zero</a:t>
            </a:r>
            <a:r>
              <a:rPr lang="en-US" sz="2000" dirty="0">
                <a:latin typeface="+mj-lt"/>
                <a:cs typeface="Arial" charset="0"/>
              </a:rPr>
              <a:t>) to the offset (0x3)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address: (0 + 0x3) = 3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for example, 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r>
              <a:rPr lang="en-US" sz="2000" dirty="0">
                <a:latin typeface="+mj-lt"/>
                <a:cs typeface="Arial" charset="0"/>
              </a:rPr>
              <a:t> holds the value 0xFEEDCABB, then after this instruction completes, word 3 in memory will contain that value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AD954-33C1-4EB1-BB1D-56235461550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0" y="3090576"/>
            <a:ext cx="6400800" cy="2008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Assembly code</a:t>
            </a:r>
            <a:endParaRPr lang="en-US" sz="18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t4, 0x3(zero)  # write the value in t4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 # to memory word 3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BE967B2-B73F-4701-B4DE-0308EE51D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821098"/>
              </p:ext>
            </p:extLst>
          </p:nvPr>
        </p:nvGraphicFramePr>
        <p:xfrm>
          <a:off x="2209800" y="4038600"/>
          <a:ext cx="4038600" cy="233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7" imgW="2324277" imgH="1340916" progId="Visio.Drawing.15">
                  <p:embed/>
                </p:oleObj>
              </mc:Choice>
              <mc:Fallback>
                <p:oleObj name="Visio" r:id="rId7" imgW="2324277" imgH="1340916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27CB599-9549-45D8-873E-E7891FEF23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4038600"/>
                        <a:ext cx="4038600" cy="2331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B6FFC1A-42AA-4895-B4CE-EC85CCD91940}"/>
              </a:ext>
            </a:extLst>
          </p:cNvPr>
          <p:cNvSpPr txBox="1"/>
          <p:nvPr/>
        </p:nvSpPr>
        <p:spPr>
          <a:xfrm>
            <a:off x="247650" y="3200400"/>
            <a:ext cx="1752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1800" dirty="0">
                <a:latin typeface="+mj-lt"/>
                <a:cs typeface="Arial" charset="0"/>
              </a:rPr>
              <a:t>Offset can be written in </a:t>
            </a:r>
            <a:r>
              <a:rPr lang="en-US" sz="1800" b="1" dirty="0">
                <a:solidFill>
                  <a:srgbClr val="0070C0"/>
                </a:solidFill>
                <a:latin typeface="+mj-lt"/>
                <a:cs typeface="Arial" charset="0"/>
              </a:rPr>
              <a:t>decimal</a:t>
            </a:r>
            <a:r>
              <a:rPr lang="en-US" sz="1800" dirty="0">
                <a:latin typeface="+mj-lt"/>
                <a:cs typeface="Arial" charset="0"/>
              </a:rPr>
              <a:t> (default) or </a:t>
            </a:r>
            <a:r>
              <a:rPr lang="en-US" sz="1800" b="1" dirty="0">
                <a:solidFill>
                  <a:srgbClr val="0070C0"/>
                </a:solidFill>
                <a:latin typeface="+mj-lt"/>
                <a:cs typeface="Arial" charset="0"/>
              </a:rPr>
              <a:t>hexadecimal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DA9EBC-4641-499F-BCE8-A6D0D1B12597}"/>
              </a:ext>
            </a:extLst>
          </p:cNvPr>
          <p:cNvSpPr/>
          <p:nvPr/>
        </p:nvSpPr>
        <p:spPr>
          <a:xfrm>
            <a:off x="247650" y="3124200"/>
            <a:ext cx="1504950" cy="1600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8E78B2-F120-42DB-926E-2DA695943EFF}"/>
              </a:ext>
            </a:extLst>
          </p:cNvPr>
          <p:cNvGrpSpPr/>
          <p:nvPr/>
        </p:nvGrpSpPr>
        <p:grpSpPr>
          <a:xfrm>
            <a:off x="2209800" y="4069778"/>
            <a:ext cx="4419600" cy="2254822"/>
            <a:chOff x="2209800" y="4069778"/>
            <a:chExt cx="4419600" cy="22548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20DD11-B07C-43F3-99FE-EB6F75C7A396}"/>
                </a:ext>
              </a:extLst>
            </p:cNvPr>
            <p:cNvSpPr/>
            <p:nvPr/>
          </p:nvSpPr>
          <p:spPr>
            <a:xfrm>
              <a:off x="2209800" y="4114800"/>
              <a:ext cx="4419600" cy="2209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FB8C2EC7-D945-434F-BBAD-E669A838D5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5924737"/>
                </p:ext>
              </p:extLst>
            </p:nvPr>
          </p:nvGraphicFramePr>
          <p:xfrm>
            <a:off x="2209800" y="4069778"/>
            <a:ext cx="4038600" cy="2246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" name="Visio" r:id="rId9" imgW="2328105" imgH="1287890" progId="Visio.Drawing.15">
                    <p:embed/>
                  </p:oleObj>
                </mc:Choice>
                <mc:Fallback>
                  <p:oleObj name="Visio" r:id="rId9" imgW="2328105" imgH="1287890" progId="Visio.Drawing.15">
                    <p:embed/>
                    <p:pic>
                      <p:nvPicPr>
                        <p:cNvPr id="4" name="Object 3">
                          <a:extLst>
                            <a:ext uri="{FF2B5EF4-FFF2-40B4-BE49-F238E27FC236}">
                              <a16:creationId xmlns:a16="http://schemas.microsoft.com/office/drawing/2014/main" id="{FBE967B2-B73F-4701-B4DE-0308EE51DFF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09800" y="4069778"/>
                          <a:ext cx="4038600" cy="22467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409346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Byte-Addressable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data byte has a unique address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Load/store words or single bytes: load byte (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800" dirty="0">
                <a:latin typeface="+mj-lt"/>
                <a:cs typeface="Arial" charset="0"/>
              </a:rPr>
              <a:t>) and store byte (</a:t>
            </a:r>
            <a:r>
              <a:rPr lang="en-US" sz="2800" dirty="0">
                <a:latin typeface="Courier New" pitchFamily="49" charset="0"/>
                <a:cs typeface="Arial" charset="0"/>
              </a:rPr>
              <a:t>sb</a:t>
            </a:r>
            <a:r>
              <a:rPr lang="en-US" sz="2800" dirty="0">
                <a:latin typeface="+mj-lt"/>
                <a:cs typeface="Arial" charset="0"/>
              </a:rPr>
              <a:t>)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32-bit word = 4 bytes, so word address 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Arial" charset="0"/>
              </a:rPr>
              <a:t>increments by 4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9D36F50-6127-459E-8FAC-1566EB93CC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617908"/>
              </p:ext>
            </p:extLst>
          </p:nvPr>
        </p:nvGraphicFramePr>
        <p:xfrm>
          <a:off x="1671519" y="3282547"/>
          <a:ext cx="6253281" cy="3042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5" imgW="3242505" imgH="1505084" progId="Visio.Drawing.15">
                  <p:embed/>
                </p:oleObj>
              </mc:Choice>
              <mc:Fallback>
                <p:oleObj name="Visio" r:id="rId5" imgW="3242505" imgH="150508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1519" y="3282547"/>
                        <a:ext cx="6253281" cy="3042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0533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Reading Byte-Addressable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The address of a memory word must now be multiplied by 4.  For example,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the address of memory word 2 is 2 </a:t>
            </a:r>
            <a:r>
              <a:rPr lang="en-US" sz="2600" dirty="0">
                <a:latin typeface="+mj-lt"/>
                <a:cs typeface="Times New Roman" pitchFamily="18" charset="0"/>
              </a:rPr>
              <a:t>× </a:t>
            </a:r>
            <a:r>
              <a:rPr lang="en-US" sz="2600" dirty="0">
                <a:latin typeface="+mj-lt"/>
                <a:cs typeface="Arial" charset="0"/>
              </a:rPr>
              <a:t>4 = 8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the address of memory word 10 is 10 </a:t>
            </a:r>
            <a:r>
              <a:rPr lang="en-US" sz="2600" dirty="0">
                <a:latin typeface="+mj-lt"/>
                <a:cs typeface="Times New Roman" pitchFamily="18" charset="0"/>
              </a:rPr>
              <a:t>× 4 = 40  (0x28)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600" dirty="0">
              <a:latin typeface="+mj-lt"/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RISC-V is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byte-addressed</a:t>
            </a:r>
            <a:r>
              <a:rPr lang="en-US" sz="3200" dirty="0">
                <a:latin typeface="+mj-lt"/>
                <a:cs typeface="Arial" charset="0"/>
              </a:rPr>
              <a:t>, not word-addressed</a:t>
            </a:r>
          </a:p>
        </p:txBody>
      </p:sp>
    </p:spTree>
    <p:extLst>
      <p:ext uri="{BB962C8B-B14F-4D97-AF65-F5344CB8AC3E}">
        <p14:creationId xmlns:p14="http://schemas.microsoft.com/office/powerpoint/2010/main" val="3788722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Reading Byte-Addressable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Example: </a:t>
            </a:r>
            <a:r>
              <a:rPr lang="en-US" sz="3200" dirty="0">
                <a:latin typeface="+mj-lt"/>
                <a:cs typeface="Arial" charset="0"/>
              </a:rPr>
              <a:t>Load a word of data at memory address 8 into </a:t>
            </a:r>
            <a:r>
              <a:rPr lang="en-US" sz="3200" dirty="0">
                <a:latin typeface="Courier New" pitchFamily="49" charset="0"/>
                <a:cs typeface="Arial" charset="0"/>
              </a:rPr>
              <a:t>s3</a:t>
            </a:r>
            <a:r>
              <a:rPr lang="en-US" sz="3200" dirty="0">
                <a:latin typeface="Times New Roman" pitchFamily="18" charset="0"/>
                <a:cs typeface="Arial" charset="0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ourier New" pitchFamily="49" charset="0"/>
                <a:cs typeface="Arial" charset="0"/>
              </a:rPr>
              <a:t>s3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holds the value 0x1EE2842 after load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758FA-1A97-4E76-A1F0-57CCAE5E7DE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0" y="2514600"/>
            <a:ext cx="7010400" cy="76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  <a:endParaRPr lang="en-US" sz="18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s3, 8(zero)  # read word at address 8 into s3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4B5177C-FEFE-495A-B48E-ED06F6420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120646"/>
              </p:ext>
            </p:extLst>
          </p:nvPr>
        </p:nvGraphicFramePr>
        <p:xfrm>
          <a:off x="1671519" y="3282547"/>
          <a:ext cx="6253281" cy="3042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6" imgW="3242505" imgH="1505084" progId="Visio.Drawing.15">
                  <p:embed/>
                </p:oleObj>
              </mc:Choice>
              <mc:Fallback>
                <p:oleObj name="Visio" r:id="rId6" imgW="3242505" imgH="1505084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9D36F50-6127-459E-8FAC-1566EB93C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1519" y="3282547"/>
                        <a:ext cx="6253281" cy="3042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925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Writing Byte-Addressable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Example:</a:t>
            </a:r>
            <a:r>
              <a:rPr lang="en-US" sz="2400" dirty="0">
                <a:latin typeface="+mj-lt"/>
                <a:cs typeface="Arial" charset="0"/>
              </a:rPr>
              <a:t> store the value held in </a:t>
            </a:r>
            <a:r>
              <a:rPr lang="en-US" sz="2400" dirty="0">
                <a:latin typeface="Courier New" pitchFamily="49" charset="0"/>
                <a:cs typeface="Arial" charset="0"/>
              </a:rPr>
              <a:t>t7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into memory address 0x10 (16)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t7</a:t>
            </a:r>
            <a:r>
              <a:rPr lang="en-US" sz="2000" dirty="0">
                <a:latin typeface="+mj-lt"/>
                <a:cs typeface="Arial" charset="0"/>
              </a:rPr>
              <a:t> holds the value 0xAABBCCDD, then after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dirty="0">
                <a:latin typeface="+mj-lt"/>
                <a:cs typeface="Arial" charset="0"/>
              </a:rPr>
              <a:t> completes, word 4 (at address 0x10) in memory will contain that value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44A91A6-B7C7-4AD4-9937-9A278BCDB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515155"/>
              </p:ext>
            </p:extLst>
          </p:nvPr>
        </p:nvGraphicFramePr>
        <p:xfrm>
          <a:off x="1671519" y="3299345"/>
          <a:ext cx="6253281" cy="3042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Visio" r:id="rId7" imgW="3242505" imgH="1505084" progId="Visio.Drawing.15">
                  <p:embed/>
                </p:oleObj>
              </mc:Choice>
              <mc:Fallback>
                <p:oleObj name="Visio" r:id="rId7" imgW="3242505" imgH="1505084" progId="Visio.Drawing.15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4B5177C-FEFE-495A-B48E-ED06F6420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1519" y="3299345"/>
                        <a:ext cx="6253281" cy="3042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ED505A9-820F-4511-B9D7-86BA16D30C0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2432453"/>
            <a:ext cx="7010400" cy="76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  <a:endParaRPr lang="en-US" sz="18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t7, 0x10(zero)  # write t7 into address 16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FC2A8A-2F02-4542-9B96-C0EBC558AED2}"/>
              </a:ext>
            </a:extLst>
          </p:cNvPr>
          <p:cNvGrpSpPr/>
          <p:nvPr/>
        </p:nvGrpSpPr>
        <p:grpSpPr>
          <a:xfrm>
            <a:off x="1447800" y="3200400"/>
            <a:ext cx="6781800" cy="3140998"/>
            <a:chOff x="1447800" y="3200400"/>
            <a:chExt cx="6781800" cy="31409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3C8677-6779-4067-94EC-A57A23C4B667}"/>
                </a:ext>
              </a:extLst>
            </p:cNvPr>
            <p:cNvSpPr/>
            <p:nvPr/>
          </p:nvSpPr>
          <p:spPr>
            <a:xfrm>
              <a:off x="1447800" y="3200400"/>
              <a:ext cx="6781800" cy="312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9D2BA583-CA83-47E3-9C7A-7F815D74AE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7639823"/>
                </p:ext>
              </p:extLst>
            </p:nvPr>
          </p:nvGraphicFramePr>
          <p:xfrm>
            <a:off x="1669248" y="3299345"/>
            <a:ext cx="6253281" cy="3042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name="Visio" r:id="rId9" imgW="3242505" imgH="1505084" progId="Visio.Drawing.15">
                    <p:embed/>
                  </p:oleObj>
                </mc:Choice>
                <mc:Fallback>
                  <p:oleObj name="Visio" r:id="rId9" imgW="3242505" imgH="1505084" progId="Visio.Drawing.15">
                    <p:embed/>
                    <p:pic>
                      <p:nvPicPr>
                        <p:cNvPr id="3" name="Object 2">
                          <a:extLst>
                            <a:ext uri="{FF2B5EF4-FFF2-40B4-BE49-F238E27FC236}">
                              <a16:creationId xmlns:a16="http://schemas.microsoft.com/office/drawing/2014/main" id="{044A91A6-B7C7-4AD4-9937-9A278BCDB3E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69248" y="3299345"/>
                          <a:ext cx="6253281" cy="30420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4998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Generating Constants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59639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Generating 12-Bit Constants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12-bit signed constants (</a:t>
            </a:r>
            <a:r>
              <a:rPr lang="en-US" sz="3200" dirty="0" err="1">
                <a:latin typeface="+mj-lt"/>
                <a:cs typeface="Arial" charset="0"/>
              </a:rPr>
              <a:t>immediates</a:t>
            </a:r>
            <a:r>
              <a:rPr lang="en-US" sz="3200" dirty="0">
                <a:latin typeface="+mj-lt"/>
                <a:cs typeface="Arial" charset="0"/>
              </a:rPr>
              <a:t>) usin</a:t>
            </a:r>
            <a:r>
              <a:rPr lang="en-US" sz="3200" dirty="0">
                <a:latin typeface="Times New Roman" pitchFamily="18" charset="0"/>
                <a:cs typeface="Arial" charset="0"/>
              </a:rPr>
              <a:t>g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Any immediate that needs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more than 12 bits </a:t>
            </a:r>
            <a:r>
              <a:rPr lang="en-US" sz="3200" dirty="0">
                <a:latin typeface="+mj-lt"/>
                <a:cs typeface="Arial" charset="0"/>
              </a:rPr>
              <a:t>cannot use this method.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A4F97AD-ACE7-4DD1-85B6-4A17D6FDA59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057400"/>
            <a:ext cx="441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is a 32-bit signed word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</a:t>
            </a:r>
            <a:r>
              <a:rPr lang="en-US" dirty="0">
                <a:latin typeface="Courier New" pitchFamily="49" charset="0"/>
                <a:cs typeface="Arial" charset="0"/>
              </a:rPr>
              <a:t>-372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int</a:t>
            </a:r>
            <a:r>
              <a:rPr lang="en-US" dirty="0">
                <a:latin typeface="Courier New" pitchFamily="49" charset="0"/>
                <a:cs typeface="Arial" charset="0"/>
              </a:rPr>
              <a:t> b = a + 6;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96DC016-FE2A-4DC3-A991-DD03A3D0C35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62600" y="2057400"/>
            <a:ext cx="3124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a, s1 = b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s0, zero, -372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addi</a:t>
            </a:r>
            <a:r>
              <a:rPr lang="en-US" dirty="0">
                <a:latin typeface="Courier New" pitchFamily="49" charset="0"/>
                <a:cs typeface="Arial" charset="0"/>
              </a:rPr>
              <a:t> s1, s0, 6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963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Generating 32-bit Constants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cs typeface="Arial" charset="0"/>
              </a:rPr>
              <a:t>Use load upper immediate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3200" dirty="0">
                <a:cs typeface="Arial" charset="0"/>
              </a:rPr>
              <a:t>and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200" dirty="0">
                <a:cs typeface="Arial" charset="0"/>
              </a:rPr>
              <a:t>puts an immediate in the upper 20 bits of destination register and 0’s in lower 12 bits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urier New" pitchFamily="49" charset="0"/>
                <a:cs typeface="Arial" charset="0"/>
              </a:rPr>
              <a:t>	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CF4AD15-65FE-4BB6-9E29-D208229ED47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31242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0xFEDC8765;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AB03D65D-924F-435C-8F10-420698F7A2E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86400" y="31242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1800" dirty="0">
                <a:latin typeface="Courier New" pitchFamily="49" charset="0"/>
                <a:cs typeface="Arial" charset="0"/>
              </a:rPr>
              <a:t>  s0, 0xFEDC8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add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s0, s0, 0x765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AB93DF-211C-4DED-B785-F8218546B679}"/>
              </a:ext>
            </a:extLst>
          </p:cNvPr>
          <p:cNvSpPr/>
          <p:nvPr/>
        </p:nvSpPr>
        <p:spPr>
          <a:xfrm>
            <a:off x="720300" y="4713982"/>
            <a:ext cx="7696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cs typeface="Arial" charset="0"/>
              </a:rPr>
              <a:t>Remember that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3200" dirty="0">
                <a:cs typeface="Arial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cs typeface="Arial" charset="0"/>
              </a:rPr>
              <a:t>sign-extends</a:t>
            </a:r>
            <a:r>
              <a:rPr lang="en-US" sz="3200" dirty="0">
                <a:cs typeface="Arial" charset="0"/>
              </a:rPr>
              <a:t> its 12-bit immediate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1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Generating 32-bit Constants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If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bit 11 </a:t>
            </a:r>
            <a:r>
              <a:rPr lang="en-US" sz="3200" dirty="0">
                <a:latin typeface="+mj-lt"/>
                <a:cs typeface="Arial" charset="0"/>
              </a:rPr>
              <a:t>of 32-bit constant is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1</a:t>
            </a:r>
            <a:r>
              <a:rPr lang="en-US" sz="3200" dirty="0">
                <a:latin typeface="+mj-lt"/>
                <a:cs typeface="Arial" charset="0"/>
              </a:rPr>
              <a:t>, increment upper 20 bits by </a:t>
            </a: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1</a:t>
            </a:r>
            <a:r>
              <a:rPr lang="en-US" sz="3200" dirty="0">
                <a:latin typeface="+mj-lt"/>
                <a:cs typeface="Arial" charset="0"/>
              </a:rPr>
              <a:t> in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57E4D02-5412-465F-A79C-0832EF8841B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2331303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0xFEDC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8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E</a:t>
            </a:r>
            <a:r>
              <a:rPr lang="en-US" sz="1800" dirty="0">
                <a:latin typeface="Courier New" pitchFamily="49" charset="0"/>
                <a:cs typeface="Arial" charset="0"/>
              </a:rPr>
              <a:t>AB;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DEB0C21-3AEE-40A8-9839-3D817FD86D6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3505200"/>
            <a:ext cx="7696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1800" dirty="0">
                <a:latin typeface="Courier New" pitchFamily="49" charset="0"/>
                <a:cs typeface="Arial" charset="0"/>
              </a:rPr>
              <a:t>  s0, 0xFEDC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9</a:t>
            </a:r>
            <a:r>
              <a:rPr lang="en-US" sz="1800" dirty="0">
                <a:latin typeface="Courier New" pitchFamily="49" charset="0"/>
                <a:cs typeface="Arial" charset="0"/>
              </a:rPr>
              <a:t>	# s0 = 0xFEDC9000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add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s0, s0, -341 	# s0 = 0xFEDC9000 + 0xFFFFFEAB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				#    = 0xFEDC8EAB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772E6E-1276-4110-9FA7-80941E8CF576}"/>
              </a:ext>
            </a:extLst>
          </p:cNvPr>
          <p:cNvSpPr/>
          <p:nvPr/>
        </p:nvSpPr>
        <p:spPr>
          <a:xfrm>
            <a:off x="5410200" y="2590800"/>
            <a:ext cx="2196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cs typeface="Arial" charset="0"/>
              </a:rPr>
              <a:t>Note: </a:t>
            </a:r>
            <a:r>
              <a:rPr lang="en-US" sz="2000" dirty="0">
                <a:cs typeface="Arial" charset="0"/>
              </a:rPr>
              <a:t>-341 = 0xEAB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195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Assembly Language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45EB90-670C-462F-8C28-9177923AA49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/>
              <a:t>Instructions:</a:t>
            </a:r>
            <a:r>
              <a:rPr lang="en-US" dirty="0"/>
              <a:t> commands in a computer’s language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rgbClr val="0070C0"/>
                </a:solidFill>
              </a:rPr>
              <a:t>Assembly language: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human-readable format of instructions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rgbClr val="0070C0"/>
                </a:solidFill>
              </a:rPr>
              <a:t>Machine language: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computer-readable format (1’s and 0’s)</a:t>
            </a:r>
          </a:p>
          <a:p>
            <a:pPr>
              <a:lnSpc>
                <a:spcPct val="90000"/>
              </a:lnSpc>
            </a:pPr>
            <a:r>
              <a:rPr lang="en-US" b="1" dirty="0"/>
              <a:t>RISC-V architecture: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Developed by </a:t>
            </a:r>
            <a:r>
              <a:rPr lang="en-US" sz="2600" dirty="0" err="1"/>
              <a:t>Krste</a:t>
            </a:r>
            <a:r>
              <a:rPr lang="en-US" sz="2600" dirty="0"/>
              <a:t> </a:t>
            </a:r>
            <a:r>
              <a:rPr lang="en-US" sz="2600" dirty="0" err="1"/>
              <a:t>Asanovic</a:t>
            </a:r>
            <a:r>
              <a:rPr lang="en-US" sz="2600" dirty="0"/>
              <a:t>, David Patterson and their colleagues at UC Berkeley in 2010.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First widely accepted open-source computer architecture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  Once you’ve learned one architecture, it’s easier to learn others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88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Logical / Shift 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18140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Programming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High-level languages: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e.g., C, Java, Python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Written at higher level of abstraction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High-level constructs:</a:t>
            </a:r>
            <a:r>
              <a:rPr lang="en-US" sz="3200" dirty="0">
                <a:latin typeface="+mj-lt"/>
                <a:cs typeface="Arial" charset="0"/>
              </a:rPr>
              <a:t> loops, conditional statements, arrays, function calls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First, introduce instructions that support these: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Logical operations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Shift instructions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Multiplication &amp; division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Branches &amp; Jumps</a:t>
            </a:r>
          </a:p>
        </p:txBody>
      </p:sp>
    </p:spTree>
    <p:extLst>
      <p:ext uri="{BB962C8B-B14F-4D97-AF65-F5344CB8AC3E}">
        <p14:creationId xmlns:p14="http://schemas.microsoft.com/office/powerpoint/2010/main" val="1067514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Ada Lovelace, 1815-1852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371600"/>
            <a:ext cx="4572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Wrote the first computer program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Her program calculated the Bernoulli numbers on Charles Babbage’s Analytical Engine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She was the daughter of the poet Lord Byron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FE6D9A0-49E9-4DBF-A553-646FA44161C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09080"/>
            <a:ext cx="3581400" cy="501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374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Logical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600" b="1" dirty="0">
                <a:latin typeface="Courier New" pitchFamily="49" charset="0"/>
                <a:cs typeface="Arial" charset="0"/>
              </a:rPr>
              <a:t>and</a:t>
            </a:r>
            <a:r>
              <a:rPr lang="en-US" sz="36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600" b="1" dirty="0">
                <a:latin typeface="Courier New" pitchFamily="49" charset="0"/>
                <a:cs typeface="Arial" charset="0"/>
              </a:rPr>
              <a:t>or</a:t>
            </a:r>
            <a:r>
              <a:rPr lang="en-US" sz="36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600" b="1" dirty="0" err="1">
                <a:latin typeface="Courier New" pitchFamily="49" charset="0"/>
                <a:cs typeface="Arial" charset="0"/>
              </a:rPr>
              <a:t>xor</a:t>
            </a:r>
            <a:endParaRPr lang="en-US" sz="3600" b="1" dirty="0">
              <a:latin typeface="Courier New" pitchFamily="49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urier New" pitchFamily="49" charset="0"/>
                <a:cs typeface="Arial" charset="0"/>
              </a:rPr>
              <a:t>and</a:t>
            </a:r>
            <a:r>
              <a:rPr lang="en-US" sz="2400" dirty="0">
                <a:latin typeface="Times New Roman" pitchFamily="18" charset="0"/>
                <a:cs typeface="Arial" charset="0"/>
              </a:rPr>
              <a:t>: </a:t>
            </a:r>
            <a:r>
              <a:rPr lang="en-US" sz="2400" dirty="0">
                <a:latin typeface="+mj-lt"/>
                <a:cs typeface="Arial" charset="0"/>
              </a:rPr>
              <a:t>useful for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masking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bits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Masking  all but the least significant byte of a value: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0xF234012F AND 0x000000FF = 0x0000002F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urier New" pitchFamily="49" charset="0"/>
                <a:cs typeface="Arial" charset="0"/>
              </a:rPr>
              <a:t>or: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useful for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combining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bit fields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Combine 0xF2340000 with 0x000012BC: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0xF2340000 OR 0x000012BC = 0xF23412BC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xor</a:t>
            </a:r>
            <a:r>
              <a:rPr lang="en-US" sz="2400" dirty="0">
                <a:latin typeface="Courier New" pitchFamily="49" charset="0"/>
                <a:cs typeface="Arial" charset="0"/>
              </a:rPr>
              <a:t>: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useful for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inverting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bits: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 XOR -1 = NOT A   (remember that -1 = 0xFFFFFFFF)</a:t>
            </a:r>
          </a:p>
        </p:txBody>
      </p:sp>
    </p:spTree>
    <p:extLst>
      <p:ext uri="{BB962C8B-B14F-4D97-AF65-F5344CB8AC3E}">
        <p14:creationId xmlns:p14="http://schemas.microsoft.com/office/powerpoint/2010/main" val="4032280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Logical Instructions: Example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4789F4A-89C0-476F-8039-1B309A520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771" y="1447800"/>
          <a:ext cx="7862308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Visio" r:id="rId4" imgW="3465597" imgH="1334608" progId="Visio.Drawing.11">
                  <p:embed/>
                </p:oleObj>
              </mc:Choice>
              <mc:Fallback>
                <p:oleObj name="Visio" r:id="rId4" imgW="3465597" imgH="1334608" progId="Visio.Drawing.11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4789F4A-89C0-476F-8039-1B309A520D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771" y="1447800"/>
                        <a:ext cx="7862308" cy="302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054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Logical Instructions: Example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87C227-2A3D-4067-90A2-56402A48AFE9}"/>
              </a:ext>
            </a:extLst>
          </p:cNvPr>
          <p:cNvSpPr/>
          <p:nvPr/>
        </p:nvSpPr>
        <p:spPr>
          <a:xfrm>
            <a:off x="508450" y="5334000"/>
            <a:ext cx="8311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cs typeface="Arial" charset="0"/>
              </a:rPr>
              <a:t>-1484 = </a:t>
            </a:r>
            <a:r>
              <a:rPr lang="en-US" sz="2800" b="1" dirty="0">
                <a:solidFill>
                  <a:srgbClr val="0070C0"/>
                </a:solidFill>
                <a:cs typeface="Arial" charset="0"/>
              </a:rPr>
              <a:t>0xA34 </a:t>
            </a:r>
            <a:r>
              <a:rPr lang="en-US" sz="2800" dirty="0">
                <a:cs typeface="Arial" charset="0"/>
              </a:rPr>
              <a:t>in 12-bit 2’s complement representation.</a:t>
            </a:r>
            <a:endParaRPr lang="en-US" sz="2800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18A4249-AFC1-4EDE-B6CC-0D9D550B0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05580"/>
          <a:ext cx="8486781" cy="3438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Visio" r:id="rId5" imgW="3651380" imgH="1478834" progId="Visio.Drawing.11">
                  <p:embed/>
                </p:oleObj>
              </mc:Choice>
              <mc:Fallback>
                <p:oleObj name="Visio" r:id="rId5" imgW="3651380" imgH="1478834" progId="Visio.Drawing.11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D18A4249-AFC1-4EDE-B6CC-0D9D550B07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1305580"/>
                        <a:ext cx="8486781" cy="3438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B5C13AC7-87B2-45A4-8F7B-41A280DDEB7E}"/>
              </a:ext>
            </a:extLst>
          </p:cNvPr>
          <p:cNvSpPr/>
          <p:nvPr/>
        </p:nvSpPr>
        <p:spPr>
          <a:xfrm>
            <a:off x="4038600" y="3581400"/>
            <a:ext cx="485780" cy="278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544EEB-0AB3-462C-83F2-8778E0849CCB}"/>
              </a:ext>
            </a:extLst>
          </p:cNvPr>
          <p:cNvSpPr/>
          <p:nvPr/>
        </p:nvSpPr>
        <p:spPr>
          <a:xfrm>
            <a:off x="4632960" y="3554730"/>
            <a:ext cx="49435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254B83-BF03-44DC-9C2E-4D6E2E20FD5E}"/>
              </a:ext>
            </a:extLst>
          </p:cNvPr>
          <p:cNvSpPr/>
          <p:nvPr/>
        </p:nvSpPr>
        <p:spPr>
          <a:xfrm>
            <a:off x="5196840" y="3557915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6C1415-3B53-4143-BA73-4150D5456067}"/>
              </a:ext>
            </a:extLst>
          </p:cNvPr>
          <p:cNvSpPr/>
          <p:nvPr/>
        </p:nvSpPr>
        <p:spPr>
          <a:xfrm>
            <a:off x="5815010" y="3531245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6F854F-79E1-41FF-9001-957BB104DCBB}"/>
              </a:ext>
            </a:extLst>
          </p:cNvPr>
          <p:cNvSpPr/>
          <p:nvPr/>
        </p:nvSpPr>
        <p:spPr>
          <a:xfrm>
            <a:off x="6400800" y="3581400"/>
            <a:ext cx="490519" cy="278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5D843-38C4-4457-B10C-A9654D29438D}"/>
              </a:ext>
            </a:extLst>
          </p:cNvPr>
          <p:cNvSpPr/>
          <p:nvPr/>
        </p:nvSpPr>
        <p:spPr>
          <a:xfrm>
            <a:off x="6995160" y="3554730"/>
            <a:ext cx="49816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88EA0F-9567-49D2-9DCD-8C86A07D52F1}"/>
              </a:ext>
            </a:extLst>
          </p:cNvPr>
          <p:cNvSpPr/>
          <p:nvPr/>
        </p:nvSpPr>
        <p:spPr>
          <a:xfrm>
            <a:off x="7561879" y="3554730"/>
            <a:ext cx="52008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A15D32-002F-4F9A-B4F4-F34DCDA739A7}"/>
              </a:ext>
            </a:extLst>
          </p:cNvPr>
          <p:cNvSpPr/>
          <p:nvPr/>
        </p:nvSpPr>
        <p:spPr>
          <a:xfrm>
            <a:off x="8150519" y="3528060"/>
            <a:ext cx="54675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7D5536-1819-4418-8733-FFB245032FF6}"/>
              </a:ext>
            </a:extLst>
          </p:cNvPr>
          <p:cNvSpPr/>
          <p:nvPr/>
        </p:nvSpPr>
        <p:spPr>
          <a:xfrm>
            <a:off x="4038600" y="3955653"/>
            <a:ext cx="48578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D9D6E2-CAA3-42F5-AB77-6BB40CECB33B}"/>
              </a:ext>
            </a:extLst>
          </p:cNvPr>
          <p:cNvSpPr/>
          <p:nvPr/>
        </p:nvSpPr>
        <p:spPr>
          <a:xfrm>
            <a:off x="4617720" y="392898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8A743C-DC2E-4BCA-A65F-15B27CEDF4F6}"/>
              </a:ext>
            </a:extLst>
          </p:cNvPr>
          <p:cNvSpPr/>
          <p:nvPr/>
        </p:nvSpPr>
        <p:spPr>
          <a:xfrm>
            <a:off x="5196840" y="3932168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19A8E4-EE42-4F6C-8A75-78287CCA9FC0}"/>
              </a:ext>
            </a:extLst>
          </p:cNvPr>
          <p:cNvSpPr/>
          <p:nvPr/>
        </p:nvSpPr>
        <p:spPr>
          <a:xfrm>
            <a:off x="5815010" y="3962400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A0AB68-B3C9-4B5D-9EA1-2AA3F82178E2}"/>
              </a:ext>
            </a:extLst>
          </p:cNvPr>
          <p:cNvSpPr/>
          <p:nvPr/>
        </p:nvSpPr>
        <p:spPr>
          <a:xfrm>
            <a:off x="6391280" y="3955653"/>
            <a:ext cx="50003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1DDD29-63D9-4711-B6F1-887EE56500E2}"/>
              </a:ext>
            </a:extLst>
          </p:cNvPr>
          <p:cNvSpPr/>
          <p:nvPr/>
        </p:nvSpPr>
        <p:spPr>
          <a:xfrm>
            <a:off x="6983730" y="392898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BEEA98-4CD9-43C3-969E-ECE75B53982D}"/>
              </a:ext>
            </a:extLst>
          </p:cNvPr>
          <p:cNvSpPr/>
          <p:nvPr/>
        </p:nvSpPr>
        <p:spPr>
          <a:xfrm>
            <a:off x="7572370" y="392898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3CD8D2-A534-43FD-B90D-003573526B02}"/>
              </a:ext>
            </a:extLst>
          </p:cNvPr>
          <p:cNvSpPr/>
          <p:nvPr/>
        </p:nvSpPr>
        <p:spPr>
          <a:xfrm>
            <a:off x="8164820" y="3962400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9B616-3411-4053-A6E1-4CD940038CC4}"/>
              </a:ext>
            </a:extLst>
          </p:cNvPr>
          <p:cNvSpPr/>
          <p:nvPr/>
        </p:nvSpPr>
        <p:spPr>
          <a:xfrm>
            <a:off x="4033840" y="436332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2C1582-C6A5-4848-B2F5-63E7367C92F9}"/>
              </a:ext>
            </a:extLst>
          </p:cNvPr>
          <p:cNvSpPr/>
          <p:nvPr/>
        </p:nvSpPr>
        <p:spPr>
          <a:xfrm>
            <a:off x="4620580" y="433665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F13240-67B2-492F-9531-0950ADBBB715}"/>
              </a:ext>
            </a:extLst>
          </p:cNvPr>
          <p:cNvSpPr/>
          <p:nvPr/>
        </p:nvSpPr>
        <p:spPr>
          <a:xfrm>
            <a:off x="5214940" y="4339838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72BF90-8819-4E33-A7D2-BE312A386D9B}"/>
              </a:ext>
            </a:extLst>
          </p:cNvPr>
          <p:cNvSpPr/>
          <p:nvPr/>
        </p:nvSpPr>
        <p:spPr>
          <a:xfrm>
            <a:off x="5817870" y="4370070"/>
            <a:ext cx="509590" cy="271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9A855-4157-4708-8C64-86562B11AFAC}"/>
              </a:ext>
            </a:extLst>
          </p:cNvPr>
          <p:cNvSpPr/>
          <p:nvPr/>
        </p:nvSpPr>
        <p:spPr>
          <a:xfrm>
            <a:off x="6394140" y="4363323"/>
            <a:ext cx="49717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FFACCA-4675-4F32-BD6B-7FA0C744ECA1}"/>
              </a:ext>
            </a:extLst>
          </p:cNvPr>
          <p:cNvSpPr/>
          <p:nvPr/>
        </p:nvSpPr>
        <p:spPr>
          <a:xfrm>
            <a:off x="6986590" y="4336653"/>
            <a:ext cx="50578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1D4579-A4DF-4A6D-87F5-66CA1CAF07DA}"/>
              </a:ext>
            </a:extLst>
          </p:cNvPr>
          <p:cNvSpPr/>
          <p:nvPr/>
        </p:nvSpPr>
        <p:spPr>
          <a:xfrm>
            <a:off x="7575230" y="433665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C0C0A2-C55E-44C3-812D-D58E95837438}"/>
              </a:ext>
            </a:extLst>
          </p:cNvPr>
          <p:cNvSpPr/>
          <p:nvPr/>
        </p:nvSpPr>
        <p:spPr>
          <a:xfrm>
            <a:off x="8167680" y="4370070"/>
            <a:ext cx="509590" cy="298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626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Shift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cs typeface="Arial" charset="0"/>
              </a:rPr>
              <a:t>Shift amount is in (lower 5 bits of) a register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left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t2 # t0 = t1 &lt;&lt; 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right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t2 # t0 = t1 &gt;&gt; 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right arithmetic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: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t2 # t0 = t1 &gt;&gt;&gt; t2</a:t>
            </a:r>
            <a:endParaRPr lang="en-US" sz="20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497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Immediate Shift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cs typeface="Arial" charset="0"/>
              </a:rPr>
              <a:t>Shift amount is an immediate between 0 to 31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left logical immediate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23 # t0 = t1 &lt;&lt; 23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srli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right logical immediate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srli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18 # t0 = t1 &gt;&gt; 18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srai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right arithmetic immediate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: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srai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5 # t0 = t1 &gt;&gt;&gt; 5</a:t>
            </a:r>
            <a:endParaRPr lang="en-US" sz="20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55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Multiplication and Division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76155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cs typeface="Arial" charset="0"/>
              </a:rPr>
              <a:t>32 </a:t>
            </a:r>
            <a:r>
              <a:rPr lang="en-US" sz="3200" dirty="0">
                <a:cs typeface="Times New Roman" pitchFamily="18" charset="0"/>
              </a:rPr>
              <a:t>× 32 multiplication → 64 bit 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mul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s3, s1, s2</a:t>
            </a:r>
            <a:endParaRPr lang="en-US" sz="2400" b="1" dirty="0">
              <a:solidFill>
                <a:srgbClr val="0070C0"/>
              </a:solidFill>
              <a:cs typeface="Arial" charset="0"/>
            </a:endParaRP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s3</a:t>
            </a:r>
            <a:r>
              <a:rPr lang="en-US" sz="2400" dirty="0">
                <a:cs typeface="Arial" charset="0"/>
              </a:rPr>
              <a:t> = lower 32 bits of 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mulh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s4, s1, s2</a:t>
            </a:r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   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s4</a:t>
            </a:r>
            <a:r>
              <a:rPr lang="en-US" sz="2400" dirty="0">
                <a:cs typeface="Arial" charset="0"/>
              </a:rPr>
              <a:t> = upper 32 bits of result, treats operands as signed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Courier New" panose="02070309020205020404" pitchFamily="49" charset="0"/>
              </a:rPr>
              <a:t>{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s4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sz="2400" dirty="0">
                <a:cs typeface="Courier New" panose="02070309020205020404" pitchFamily="49" charset="0"/>
              </a:rPr>
              <a:t>}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s1 </a:t>
            </a:r>
            <a:r>
              <a:rPr lang="en-US" sz="2400" dirty="0">
                <a:cs typeface="Courier New" panose="02070309020205020404" pitchFamily="49" charset="0"/>
              </a:rPr>
              <a:t>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cs typeface="Arial" charset="0"/>
              </a:rPr>
              <a:t>Example: </a:t>
            </a:r>
            <a:r>
              <a:rPr lang="en-US" sz="3200" dirty="0">
                <a:cs typeface="Arial" charset="0"/>
              </a:rPr>
              <a:t>	</a:t>
            </a:r>
            <a:r>
              <a:rPr lang="en-US" sz="2400" dirty="0">
                <a:cs typeface="Arial" charset="0"/>
              </a:rPr>
              <a:t>s1 = 0x40000000 = 2</a:t>
            </a:r>
            <a:r>
              <a:rPr lang="en-US" sz="2400" baseline="30000" dirty="0">
                <a:cs typeface="Arial" charset="0"/>
              </a:rPr>
              <a:t>30</a:t>
            </a:r>
            <a:r>
              <a:rPr lang="en-US" sz="2400" dirty="0">
                <a:cs typeface="Arial" charset="0"/>
              </a:rPr>
              <a:t>; s2 = 0x80000000 = -2</a:t>
            </a:r>
            <a:r>
              <a:rPr lang="en-US" sz="2400" baseline="30000" dirty="0">
                <a:cs typeface="Arial" charset="0"/>
              </a:rPr>
              <a:t>31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baseline="30000" dirty="0">
                <a:cs typeface="Arial" charset="0"/>
              </a:rPr>
              <a:t>		</a:t>
            </a:r>
            <a:r>
              <a:rPr lang="en-US" sz="2400" dirty="0">
                <a:cs typeface="Arial" charset="0"/>
              </a:rPr>
              <a:t>s1 x s2 = -2</a:t>
            </a:r>
            <a:r>
              <a:rPr lang="en-US" sz="2400" baseline="30000" dirty="0">
                <a:cs typeface="Arial" charset="0"/>
              </a:rPr>
              <a:t>61</a:t>
            </a:r>
            <a:r>
              <a:rPr lang="en-US" sz="2400" dirty="0">
                <a:cs typeface="Arial" charset="0"/>
              </a:rPr>
              <a:t> = 0xE0000000 00000000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		s4  = 0xE0000000; s3 = 0x00000000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cs typeface="Arial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 </a:t>
            </a:r>
            <a:endParaRPr lang="en-US" sz="3200" baseline="30000" dirty="0">
              <a:cs typeface="Arial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3200" baseline="300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08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Kriste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Asanovic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45EB90-670C-462F-8C28-9177923AA49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1066800"/>
            <a:ext cx="4876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Professor</a:t>
            </a:r>
            <a:r>
              <a:rPr lang="en-US" sz="2800" b="1" dirty="0"/>
              <a:t> </a:t>
            </a:r>
            <a:r>
              <a:rPr lang="en-US" sz="2800" dirty="0"/>
              <a:t>of Computer Science at the University of California, Berkeley</a:t>
            </a:r>
          </a:p>
          <a:p>
            <a:r>
              <a:rPr lang="en-US" sz="2800" dirty="0"/>
              <a:t>Developed RISC-V during one summer</a:t>
            </a:r>
          </a:p>
          <a:p>
            <a:r>
              <a:rPr lang="en-US" sz="2800" dirty="0"/>
              <a:t>Chairman of the Board of the RISC-V Foundation</a:t>
            </a:r>
          </a:p>
          <a:p>
            <a:r>
              <a:rPr lang="en-US" sz="2800" dirty="0"/>
              <a:t>Co-Founder of </a:t>
            </a:r>
            <a:r>
              <a:rPr lang="en-US" sz="2800" dirty="0" err="1"/>
              <a:t>SiFive</a:t>
            </a:r>
            <a:r>
              <a:rPr lang="en-US" sz="2800" dirty="0"/>
              <a:t>, a company that commercializes and develops supporting tools for RISC-V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 descr="[Krste]">
            <a:extLst>
              <a:ext uri="{FF2B5EF4-FFF2-40B4-BE49-F238E27FC236}">
                <a16:creationId xmlns:a16="http://schemas.microsoft.com/office/drawing/2014/main" id="{C36959FA-230A-4568-8E17-E24C80171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19200"/>
            <a:ext cx="2971800" cy="39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492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Division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32-bit division → 32-bit quotient &amp; remainder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urier New" pitchFamily="49" charset="0"/>
                <a:cs typeface="Arial" charset="0"/>
              </a:rPr>
              <a:t>div  s3, s1, s2  # s3 = s1/s2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urier New" pitchFamily="49" charset="0"/>
                <a:cs typeface="Arial" charset="0"/>
              </a:rPr>
              <a:t>rem  s4, s1, s2  # s4 = s1%s2</a:t>
            </a:r>
            <a:endParaRPr lang="en-US" sz="3200" dirty="0">
              <a:latin typeface="Courier New" pitchFamily="49" charset="0"/>
              <a:cs typeface="Times New Roman" pitchFamily="18" charset="0"/>
            </a:endParaRP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3200" dirty="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cs typeface="Arial" charset="0"/>
              </a:rPr>
              <a:t>Example: 	</a:t>
            </a:r>
            <a:r>
              <a:rPr lang="en-US" sz="2400" dirty="0">
                <a:cs typeface="Arial" charset="0"/>
              </a:rPr>
              <a:t>s1 = 0x00000011 = 17; s2 = 0x00000003 = 3</a:t>
            </a:r>
            <a:endParaRPr lang="en-US" sz="2400" baseline="30000" dirty="0">
              <a:cs typeface="Arial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baseline="30000" dirty="0">
                <a:cs typeface="Arial" charset="0"/>
              </a:rPr>
              <a:t>		</a:t>
            </a:r>
            <a:r>
              <a:rPr lang="en-US" sz="2400" dirty="0">
                <a:cs typeface="Arial" charset="0"/>
              </a:rPr>
              <a:t>s1 / s2 = 5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		s1 % s2 = 2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		s3  = 0x00000005; s4 = 0x00000002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9594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Branches &amp; Jumps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14202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Branching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A66E6-01E5-4575-AAA9-01285204C72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Execute instructions out of sequence</a:t>
            </a:r>
          </a:p>
          <a:p>
            <a:r>
              <a:rPr lang="en-US" dirty="0"/>
              <a:t>Types of branches: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Conditional</a:t>
            </a:r>
          </a:p>
          <a:p>
            <a:pPr lvl="2"/>
            <a:r>
              <a:rPr lang="en-US" dirty="0"/>
              <a:t>branch if equal (</a:t>
            </a:r>
            <a:r>
              <a:rPr lang="en-US" dirty="0" err="1">
                <a:latin typeface="Courier New" pitchFamily="49" charset="0"/>
              </a:rPr>
              <a:t>beq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not equal (</a:t>
            </a:r>
            <a:r>
              <a:rPr lang="en-US" dirty="0" err="1">
                <a:latin typeface="Courier New" pitchFamily="49" charset="0"/>
              </a:rPr>
              <a:t>bne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less than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greater than or equal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bge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Unconditional</a:t>
            </a:r>
          </a:p>
          <a:p>
            <a:pPr lvl="2"/>
            <a:r>
              <a:rPr lang="en-US" dirty="0"/>
              <a:t>jump (</a:t>
            </a:r>
            <a:r>
              <a:rPr lang="en-US" dirty="0">
                <a:latin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and link register (</a:t>
            </a:r>
            <a:r>
              <a:rPr lang="en-US" dirty="0" err="1">
                <a:latin typeface="Courier New" pitchFamily="49" charset="0"/>
              </a:rPr>
              <a:t>jalr</a:t>
            </a:r>
            <a:r>
              <a:rPr lang="en-US" dirty="0"/>
              <a:t>)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311FAD99-30F5-4B10-9732-295C827F2B69}"/>
              </a:ext>
            </a:extLst>
          </p:cNvPr>
          <p:cNvSpPr/>
          <p:nvPr/>
        </p:nvSpPr>
        <p:spPr>
          <a:xfrm>
            <a:off x="5486400" y="4648200"/>
            <a:ext cx="381000" cy="1219200"/>
          </a:xfrm>
          <a:prstGeom prst="rightBracket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121CA-68DD-4C9B-BDC5-960292E4A7D3}"/>
              </a:ext>
            </a:extLst>
          </p:cNvPr>
          <p:cNvSpPr/>
          <p:nvPr/>
        </p:nvSpPr>
        <p:spPr>
          <a:xfrm>
            <a:off x="6096000" y="4419600"/>
            <a:ext cx="1676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We’ll talk about these when discuss function calls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292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Conditional Branching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AEA21F-99B5-4AB7-8B1B-2D2611514C6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>
                <a:solidFill>
                  <a:srgbClr val="0070C0"/>
                </a:solidFill>
                <a:latin typeface="Courier New" pitchFamily="49" charset="0"/>
              </a:rPr>
              <a:t># RISC-V assembly</a:t>
            </a:r>
            <a:endParaRPr lang="en-US" sz="200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addi s0, zero, 4    	# s0 = 0 + 4 = 4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addi s1, zero, 1    	# s1 = 0 + 1 = 1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slli s1, s1, 2   	# s1 = 1 &lt;&lt; 2 = 4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beq  s0, s1, target	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# branch is taken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addi s1, s1, 1         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sub  s1, s1, s0   	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target:			# label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add  s1, s1, s0  	# s1 = 4 + 4 = 8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3997EDA7-4D82-478C-A12E-6A4C59E1A8B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5089525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Labels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indicate instruction location. They can’t be reserved words and must be followed by a colon (:)</a:t>
            </a:r>
          </a:p>
        </p:txBody>
      </p:sp>
    </p:spTree>
    <p:extLst>
      <p:ext uri="{BB962C8B-B14F-4D97-AF65-F5344CB8AC3E}">
        <p14:creationId xmlns:p14="http://schemas.microsoft.com/office/powerpoint/2010/main" val="41364146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Branch Not Taken (</a:t>
            </a:r>
            <a:r>
              <a:rPr lang="en-US" sz="4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596A1F-721E-4B60-9A8E-90E647756ED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# RISC-V assembly</a:t>
            </a:r>
            <a:r>
              <a:rPr lang="en-US" sz="2000" dirty="0">
                <a:solidFill>
                  <a:srgbClr val="0070C0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s0, zero, 4         # 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s1, zero, 1         # 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slli</a:t>
            </a:r>
            <a:r>
              <a:rPr lang="en-US" sz="2000" dirty="0">
                <a:latin typeface="Courier New" pitchFamily="49" charset="0"/>
              </a:rPr>
              <a:t> 	s1, s1, 2           # 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bne</a:t>
            </a:r>
            <a:r>
              <a:rPr lang="en-US" sz="2000" dirty="0">
                <a:latin typeface="Courier New" pitchFamily="49" charset="0"/>
              </a:rPr>
              <a:t>  	s0, s1, target	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branch not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s1, s1, 1      	  # s1 = 4 + 1 = 5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sub  	s1, s1, s0  	  # s1 = 5 – 4 = 1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add  	s1, s1, s0  	  # s1 = 1 + 4 = 5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203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2A7BC-907A-4FF1-86D6-88D3885F6BA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# RISC-V assembly</a:t>
            </a:r>
            <a:endParaRPr lang="en-US" sz="2000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	 j        target      	# jump to target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 </a:t>
            </a:r>
            <a:r>
              <a:rPr lang="en-US" sz="2000" dirty="0" err="1">
                <a:latin typeface="Courier New" pitchFamily="49" charset="0"/>
              </a:rPr>
              <a:t>srai</a:t>
            </a:r>
            <a:r>
              <a:rPr lang="en-US" sz="2000" dirty="0">
                <a:latin typeface="Courier New" pitchFamily="49" charset="0"/>
              </a:rPr>
              <a:t>     s1, s1, 2 	    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    s1, s1, 1 	    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 sub      s1, s1, s0  	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 add  	s1, s1, s0  	# s1 = 1 + 4 = 5</a:t>
            </a:r>
          </a:p>
          <a:p>
            <a:pPr algn="just"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215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Conditional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Statements &amp; Loops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727592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Conditional Statements &amp;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4BD21F-EBD4-400F-9057-83B4FFD8A53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0070C0"/>
                </a:solidFill>
                <a:latin typeface="+mj-lt"/>
              </a:rPr>
              <a:t>Conditional Statements</a:t>
            </a:r>
          </a:p>
          <a:p>
            <a:pPr lvl="1"/>
            <a:r>
              <a:rPr lang="en-US" dirty="0">
                <a:latin typeface="Courier10 BT" pitchFamily="49" charset="0"/>
              </a:rPr>
              <a:t>if</a:t>
            </a:r>
            <a:r>
              <a:rPr lang="en-US" dirty="0"/>
              <a:t> statements</a:t>
            </a:r>
          </a:p>
          <a:p>
            <a:pPr lvl="1"/>
            <a:r>
              <a:rPr lang="en-US" dirty="0">
                <a:latin typeface="Courier10 BT" pitchFamily="49" charset="0"/>
              </a:rPr>
              <a:t>if/else</a:t>
            </a:r>
            <a:r>
              <a:rPr lang="en-US" dirty="0"/>
              <a:t> statements</a:t>
            </a:r>
          </a:p>
          <a:p>
            <a:r>
              <a:rPr lang="en-US" sz="3600" b="1" dirty="0">
                <a:solidFill>
                  <a:srgbClr val="0070C0"/>
                </a:solidFill>
                <a:latin typeface="+mj-lt"/>
              </a:rPr>
              <a:t>Loops</a:t>
            </a:r>
            <a:endParaRPr lang="en-US" dirty="0"/>
          </a:p>
          <a:p>
            <a:pPr lvl="1"/>
            <a:r>
              <a:rPr lang="en-US" dirty="0">
                <a:latin typeface="Courier10 BT" pitchFamily="49" charset="0"/>
              </a:rPr>
              <a:t>while</a:t>
            </a:r>
            <a:r>
              <a:rPr lang="en-US" dirty="0"/>
              <a:t> loops</a:t>
            </a:r>
          </a:p>
          <a:p>
            <a:pPr lvl="1"/>
            <a:r>
              <a:rPr lang="en-US" dirty="0">
                <a:latin typeface="Courier10 BT" pitchFamily="49" charset="0"/>
              </a:rPr>
              <a:t>for</a:t>
            </a:r>
            <a:r>
              <a:rPr lang="en-US" dirty="0"/>
              <a:t> loops</a:t>
            </a:r>
          </a:p>
        </p:txBody>
      </p:sp>
    </p:spTree>
    <p:extLst>
      <p:ext uri="{BB962C8B-B14F-4D97-AF65-F5344CB8AC3E}">
        <p14:creationId xmlns:p14="http://schemas.microsoft.com/office/powerpoint/2010/main" val="14609822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If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B6F106-6C53-426F-84E6-8B596A3A126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C2DAC5C-C137-4CEB-814B-8EBE8920621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f, s1 = g, 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</a:t>
            </a:r>
            <a:r>
              <a:rPr lang="en-US" dirty="0" err="1">
                <a:latin typeface="Courier New" pitchFamily="49" charset="0"/>
                <a:cs typeface="Arial" charset="0"/>
              </a:rPr>
              <a:t>bne</a:t>
            </a:r>
            <a:r>
              <a:rPr lang="en-US" dirty="0">
                <a:latin typeface="Courier New" pitchFamily="49" charset="0"/>
                <a:cs typeface="Arial" charset="0"/>
              </a:rPr>
              <a:t> s3, 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add s0, s1, 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L1: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sub s0, s0, s3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1FB23D54-F630-469E-B609-CC0BAC184E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5010090"/>
            <a:ext cx="762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Assembly tests opposite case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!= j</a:t>
            </a:r>
            <a:r>
              <a:rPr lang="en-US" sz="2000" b="1" dirty="0">
                <a:solidFill>
                  <a:srgbClr val="0070C0"/>
                </a:solidFill>
              </a:rPr>
              <a:t>) of high-level code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== j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6431F08-DF15-4B5B-BE0A-B726DE03201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4876800"/>
            <a:ext cx="74676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C64AB1-A016-4A30-91CB-5E2335E8A0A1}"/>
              </a:ext>
            </a:extLst>
          </p:cNvPr>
          <p:cNvSpPr/>
          <p:nvPr/>
        </p:nvSpPr>
        <p:spPr>
          <a:xfrm>
            <a:off x="4267200" y="2438400"/>
            <a:ext cx="34290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51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If/Else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2F562F-0C89-488F-A5D5-01799394367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44E366-E952-47C0-9483-1F261181FE0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# s0 = f, s1 = g, 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# s3 = </a:t>
            </a:r>
            <a:r>
              <a:rPr lang="en-US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Courier New" pitchFamily="49" charset="0"/>
                <a:cs typeface="Arial" charset="0"/>
              </a:rPr>
              <a:t>, 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</a:t>
            </a:r>
            <a:r>
              <a:rPr lang="en-US" dirty="0" err="1">
                <a:latin typeface="Courier New" pitchFamily="49" charset="0"/>
                <a:cs typeface="Arial" charset="0"/>
              </a:rPr>
              <a:t>bne</a:t>
            </a:r>
            <a:r>
              <a:rPr lang="en-US" dirty="0">
                <a:latin typeface="Courier New" pitchFamily="49" charset="0"/>
                <a:cs typeface="Arial" charset="0"/>
              </a:rPr>
              <a:t>  s3, 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add  s0, s1, 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j   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L1: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sub  s0, s0, s3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00FB2E43-5540-49F1-9660-CF79510E034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5010090"/>
            <a:ext cx="762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Assembly tests opposite case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!= j</a:t>
            </a:r>
            <a:r>
              <a:rPr lang="en-US" sz="2000" b="1" dirty="0">
                <a:solidFill>
                  <a:srgbClr val="0070C0"/>
                </a:solidFill>
              </a:rPr>
              <a:t>) of high-level code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== j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2A24FC9E-47BB-4DB7-B8C6-DE54574A427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4876800"/>
            <a:ext cx="74676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93225B-CFB6-4BF8-9A4D-6698561FE10C}"/>
              </a:ext>
            </a:extLst>
          </p:cNvPr>
          <p:cNvSpPr/>
          <p:nvPr/>
        </p:nvSpPr>
        <p:spPr>
          <a:xfrm>
            <a:off x="4267200" y="2438400"/>
            <a:ext cx="34290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14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Andrew Waterman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45EB90-670C-462F-8C28-9177923AA49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1066800"/>
            <a:ext cx="4876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Co-founded </a:t>
            </a:r>
            <a:r>
              <a:rPr lang="en-US" sz="2800" dirty="0" err="1"/>
              <a:t>SiFive</a:t>
            </a:r>
            <a:r>
              <a:rPr lang="en-US" sz="2800" dirty="0"/>
              <a:t> with </a:t>
            </a:r>
            <a:r>
              <a:rPr lang="en-US" sz="2800" dirty="0" err="1"/>
              <a:t>Krste</a:t>
            </a:r>
            <a:r>
              <a:rPr lang="en-US" sz="2800" dirty="0"/>
              <a:t> </a:t>
            </a:r>
            <a:r>
              <a:rPr lang="en-US" sz="2800" dirty="0" err="1"/>
              <a:t>Asanovic</a:t>
            </a:r>
            <a:endParaRPr lang="en-US" sz="2800" dirty="0"/>
          </a:p>
          <a:p>
            <a:r>
              <a:rPr lang="en-US" sz="2800" dirty="0"/>
              <a:t>Weary of existing instruction set architectures (ISAs), he co-designed the RISC-V architecture and the first RISC-V cores</a:t>
            </a:r>
          </a:p>
          <a:p>
            <a:r>
              <a:rPr lang="en-US" sz="2800" dirty="0"/>
              <a:t>Earned his PhD in computer science from UC Berkeley in 2016</a:t>
            </a:r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4B252-8DC6-4414-A647-41CF894949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2" r="16684"/>
          <a:stretch/>
        </p:blipFill>
        <p:spPr>
          <a:xfrm>
            <a:off x="5410200" y="1371600"/>
            <a:ext cx="3352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808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188F6D58-3157-4DD3-9A21-D3A5639B260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DBB6C2D-4D8E-4B6A-8E92-C8B63913F1A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s0 = pow, s1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s0, zero,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s1, zero, zero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t0, zero,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s0, 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1600" dirty="0">
                <a:latin typeface="Courier New" pitchFamily="49" charset="0"/>
                <a:cs typeface="Arial" charset="0"/>
              </a:rPr>
              <a:t> s0, 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s1, s1,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While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00FB2E43-5540-49F1-9660-CF79510E034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19200" y="4930914"/>
            <a:ext cx="701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Assembly tests opposite case (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pow == 128</a:t>
            </a:r>
            <a:r>
              <a:rPr lang="en-US" sz="2000" b="1" dirty="0">
                <a:solidFill>
                  <a:srgbClr val="0070C0"/>
                </a:solidFill>
              </a:rPr>
              <a:t>) of high-level code (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pow != 128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2A24FC9E-47BB-4DB7-B8C6-DE54574A427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4876800"/>
            <a:ext cx="74676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93225B-CFB6-4BF8-9A4D-6698561FE10C}"/>
              </a:ext>
            </a:extLst>
          </p:cNvPr>
          <p:cNvSpPr/>
          <p:nvPr/>
        </p:nvSpPr>
        <p:spPr>
          <a:xfrm>
            <a:off x="4572000" y="2362200"/>
            <a:ext cx="34290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564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9927D9A-5A5F-4D12-A94F-E6524EAE7F9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6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latin typeface="Courier New" pitchFamily="49" charset="0"/>
              </a:rPr>
              <a:t>for (initialization; condition; loop operation)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statement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initialization: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executes </a:t>
            </a:r>
            <a:r>
              <a:rPr lang="en-US" sz="2400" b="1" dirty="0"/>
              <a:t>before</a:t>
            </a:r>
            <a:r>
              <a:rPr lang="en-US" sz="2400" dirty="0"/>
              <a:t> the loop begins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condition: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is tested </a:t>
            </a:r>
            <a:r>
              <a:rPr lang="en-US" sz="2400" b="1" dirty="0"/>
              <a:t>at the beginning </a:t>
            </a:r>
            <a:r>
              <a:rPr lang="en-US" sz="2400" dirty="0"/>
              <a:t>of each iteration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loop operation: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executes at the </a:t>
            </a:r>
            <a:r>
              <a:rPr lang="en-US" sz="2400" b="1" dirty="0"/>
              <a:t>end</a:t>
            </a:r>
            <a:r>
              <a:rPr lang="en-US" sz="2400" dirty="0"/>
              <a:t> of each iteration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statement: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executes </a:t>
            </a:r>
            <a:r>
              <a:rPr lang="en-US" sz="2400" b="1" dirty="0"/>
              <a:t>each time </a:t>
            </a:r>
            <a:r>
              <a:rPr lang="en-US" sz="2400" dirty="0"/>
              <a:t>the condition is met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80732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91E136-87BD-4571-8C99-7A9C60F8104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78C65F-2205-4040-ACDA-CB015B64B3B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0" y="15240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s1, zero,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s0, zero, zero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t0, zero, 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for: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s0, 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s1, s1, 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s0, 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830362-CCE7-4FE6-9160-DE855B3ED324}"/>
              </a:ext>
            </a:extLst>
          </p:cNvPr>
          <p:cNvSpPr/>
          <p:nvPr/>
        </p:nvSpPr>
        <p:spPr>
          <a:xfrm>
            <a:off x="5105400" y="2133600"/>
            <a:ext cx="34290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741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Less Than Comparison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5CA38C-99BE-485B-A454-C1A887E9F00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AC8950-B53A-40D7-8B74-BA27C11D3CE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s1, zero,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s0, zero,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t0, zero, 101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loop: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bge</a:t>
            </a:r>
            <a:r>
              <a:rPr lang="en-US" sz="1600" dirty="0">
                <a:latin typeface="Courier New" pitchFamily="49" charset="0"/>
                <a:cs typeface="Arial" charset="0"/>
              </a:rPr>
              <a:t>   s0, 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 s1, s1, 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1600" dirty="0">
                <a:latin typeface="Courier New" pitchFamily="49" charset="0"/>
                <a:cs typeface="Arial" charset="0"/>
              </a:rPr>
              <a:t>  s0, 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830362-CCE7-4FE6-9160-DE855B3ED324}"/>
              </a:ext>
            </a:extLst>
          </p:cNvPr>
          <p:cNvSpPr/>
          <p:nvPr/>
        </p:nvSpPr>
        <p:spPr>
          <a:xfrm>
            <a:off x="5105400" y="2133600"/>
            <a:ext cx="34290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241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Less Than Comparison: Version 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5CA38C-99BE-485B-A454-C1A887E9F00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906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AC8950-B53A-40D7-8B74-BA27C11D3CE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00600" y="9906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s1, zero,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s0, zero,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t0, zero, 101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loop: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slt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t2, s0, t0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t2, zero,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 s1, s1, 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1600" dirty="0">
                <a:latin typeface="Courier New" pitchFamily="49" charset="0"/>
                <a:cs typeface="Arial" charset="0"/>
              </a:rPr>
              <a:t>  s0, 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BBD70-C4AD-4258-9E82-991896D5D1A8}"/>
              </a:ext>
            </a:extLst>
          </p:cNvPr>
          <p:cNvSpPr txBox="1"/>
          <p:nvPr/>
        </p:nvSpPr>
        <p:spPr>
          <a:xfrm>
            <a:off x="4838700" y="4724400"/>
            <a:ext cx="4152900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sz="1800" b="1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1800" dirty="0">
                <a:latin typeface="+mj-lt"/>
                <a:cs typeface="Arial" charset="0"/>
              </a:rPr>
              <a:t>set if less than instruction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t2, s0, t0</a:t>
            </a:r>
            <a:r>
              <a:rPr lang="en-US" sz="1800" dirty="0">
                <a:latin typeface="+mj-lt"/>
                <a:cs typeface="Arial" charset="0"/>
              </a:rPr>
              <a:t>   # if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1800" dirty="0">
                <a:latin typeface="+mj-lt"/>
                <a:cs typeface="Arial" charset="0"/>
              </a:rPr>
              <a:t> 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800" dirty="0">
                <a:latin typeface="+mj-lt"/>
                <a:cs typeface="Arial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sz="1800" dirty="0">
                <a:latin typeface="+mj-lt"/>
                <a:cs typeface="Arial" charset="0"/>
              </a:rPr>
              <a:t> = 1</a:t>
            </a:r>
          </a:p>
          <a:p>
            <a:r>
              <a:rPr lang="en-US" dirty="0">
                <a:latin typeface="+mj-lt"/>
                <a:cs typeface="Arial" charset="0"/>
              </a:rPr>
              <a:t>                                        # otherwise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dirty="0">
                <a:latin typeface="+mj-lt"/>
                <a:cs typeface="Arial" charset="0"/>
              </a:rPr>
              <a:t> = 0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80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Arrays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747739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Arrays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Access large amounts of similar data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Index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access each element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Size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number of elements</a:t>
            </a:r>
          </a:p>
        </p:txBody>
      </p:sp>
    </p:spTree>
    <p:extLst>
      <p:ext uri="{BB962C8B-B14F-4D97-AF65-F5344CB8AC3E}">
        <p14:creationId xmlns:p14="http://schemas.microsoft.com/office/powerpoint/2010/main" val="42949090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Arrays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5-element array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Base address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= 0x123B4780 (address of first element, </a:t>
            </a:r>
            <a:r>
              <a:rPr lang="en-US" sz="3200" dirty="0">
                <a:latin typeface="Courier New" pitchFamily="49" charset="0"/>
                <a:cs typeface="Arial" charset="0"/>
              </a:rPr>
              <a:t>array[0]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First step in accessing an array: load base address into a register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F0FFC0C-51D0-403C-9492-0F2F585A2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533126"/>
              </p:ext>
            </p:extLst>
          </p:nvPr>
        </p:nvGraphicFramePr>
        <p:xfrm>
          <a:off x="3124200" y="3810000"/>
          <a:ext cx="2438400" cy="2462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Visio" r:id="rId5" imgW="1630609" imgH="1645920" progId="Visio.Drawing.15">
                  <p:embed/>
                </p:oleObj>
              </mc:Choice>
              <mc:Fallback>
                <p:oleObj name="Visio" r:id="rId5" imgW="1630609" imgH="16459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3810000"/>
                        <a:ext cx="2438400" cy="2462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5628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Accessing Arrays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4DDB55-B088-4EDC-8E3F-E24B519A3E9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85800" y="990600"/>
            <a:ext cx="8915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// C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array[5];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array[0] = array[0] * 2;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array[1] = array[1] * 2;</a:t>
            </a:r>
          </a:p>
          <a:p>
            <a:pPr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# RISC-V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s0 = array base address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s0, 0x123B4        	# 0x123B4 in upper 20 bits of s0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s0, s0, 0x780        	# s0 = 0x123B4780</a:t>
            </a:r>
          </a:p>
          <a:p>
            <a:pPr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t1, 0(s0)        	# t1 = array[0]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t1, t1, 1        	# t1 = t1 * 2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t1, 0(s0)        	# array[0] = t1</a:t>
            </a:r>
          </a:p>
          <a:p>
            <a:pPr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t1, 4(s0)        	# t1 = array[1]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t1, t1, 1        	# t1 = t1 * 2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t1, 4(s0)        	# array[1] = t1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D8367A1-F14E-44B4-94D1-D1649CAF7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447811"/>
              </p:ext>
            </p:extLst>
          </p:nvPr>
        </p:nvGraphicFramePr>
        <p:xfrm>
          <a:off x="5867400" y="914400"/>
          <a:ext cx="2133600" cy="2154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Visio" r:id="rId6" imgW="1630609" imgH="1645920" progId="Visio.Drawing.15">
                  <p:embed/>
                </p:oleObj>
              </mc:Choice>
              <mc:Fallback>
                <p:oleObj name="Visio" r:id="rId6" imgW="1630609" imgH="1645920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F0FFC0C-51D0-403C-9492-0F2F585A2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67400" y="914400"/>
                        <a:ext cx="2133600" cy="2154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699576B-3878-41D6-BE75-E3C14B59464A}"/>
              </a:ext>
            </a:extLst>
          </p:cNvPr>
          <p:cNvSpPr/>
          <p:nvPr/>
        </p:nvSpPr>
        <p:spPr>
          <a:xfrm>
            <a:off x="622300" y="3068774"/>
            <a:ext cx="8293100" cy="295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9615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Accessing Arrays Using For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4DDB55-B088-4EDC-8E3F-E24B519A3E9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915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// C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int array[1000];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int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1000;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+ 1)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		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8;</a:t>
            </a:r>
          </a:p>
          <a:p>
            <a:pPr>
              <a:buFontTx/>
              <a:buNone/>
            </a:pPr>
            <a:endParaRPr lang="en-US" sz="16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</a:rPr>
              <a:t># RISC-V assembly code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# s0 = array base address, s1 = </a:t>
            </a:r>
            <a:r>
              <a:rPr lang="en-US" sz="1400" dirty="0" err="1">
                <a:latin typeface="Courier New" pitchFamily="49" charset="0"/>
              </a:rPr>
              <a:t>i</a:t>
            </a:r>
            <a:endParaRPr lang="en-US" sz="14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David Patterson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45EB90-670C-462F-8C28-9177923AA49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990600"/>
            <a:ext cx="50292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Professor of Computer Science at the University of California, Berkeley since 1976</a:t>
            </a:r>
          </a:p>
          <a:p>
            <a:r>
              <a:rPr lang="en-US" sz="2500" dirty="0"/>
              <a:t>Coinvented the Reduced Instruction Set Computer (</a:t>
            </a:r>
            <a:r>
              <a:rPr lang="en-US" sz="2500" b="1" dirty="0"/>
              <a:t>RISC</a:t>
            </a:r>
            <a:r>
              <a:rPr lang="en-US" sz="2500" dirty="0"/>
              <a:t>) with John Hennessy in the 1980’s</a:t>
            </a:r>
          </a:p>
          <a:p>
            <a:r>
              <a:rPr lang="en-US" sz="2500" dirty="0"/>
              <a:t>Founding member of RISC-V team.</a:t>
            </a:r>
          </a:p>
          <a:p>
            <a:r>
              <a:rPr lang="en-US" sz="2500" dirty="0"/>
              <a:t>Was given the Turing Award (with John Hennessy) for pioneering a quantitative approach to the design and evaluation of computer architectures.</a:t>
            </a:r>
          </a:p>
          <a:p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838C3-7710-430B-A6C9-E0FE148A60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524000"/>
            <a:ext cx="3274608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358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Accessing Arrays Using For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4DDB55-B088-4EDC-8E3F-E24B519A3E9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915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# RISC-V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s0 = array base address, 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initialization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lui</a:t>
            </a:r>
            <a:r>
              <a:rPr lang="en-US" sz="1600" dirty="0">
                <a:latin typeface="Courier New" pitchFamily="49" charset="0"/>
              </a:rPr>
              <a:t>  s0, 0x23B8F         # s0 = 0x23B8F000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ori</a:t>
            </a:r>
            <a:r>
              <a:rPr lang="en-US" sz="1600" dirty="0">
                <a:latin typeface="Courier New" pitchFamily="49" charset="0"/>
              </a:rPr>
              <a:t>  s0, s0, 0x400       # s0 = 0x23B8F400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s1, zero, 0 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t2, zero, 1000      # t2 = 1000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loop: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bge</a:t>
            </a:r>
            <a:r>
              <a:rPr lang="en-US" sz="1600" dirty="0">
                <a:latin typeface="Courier New" pitchFamily="49" charset="0"/>
              </a:rPr>
              <a:t>  s1, t2, done        # if not then done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slli</a:t>
            </a:r>
            <a:r>
              <a:rPr lang="en-US" sz="1600" dirty="0">
                <a:latin typeface="Courier New" pitchFamily="49" charset="0"/>
              </a:rPr>
              <a:t> t0, s1, 2           # t0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* 4 (byte offset)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add  t0, t0, s0          # address of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t1, 0(t0)           # 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slli</a:t>
            </a:r>
            <a:r>
              <a:rPr lang="en-US" sz="1600" dirty="0">
                <a:latin typeface="Courier New" pitchFamily="49" charset="0"/>
              </a:rPr>
              <a:t> t1, t1, 3           # 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t1, 0(t0)           #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s1, s1, 1   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+ 1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j    loop                # repeat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96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ASCII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10E76F-968A-4824-8471-22B439BC92C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ASCII:</a:t>
            </a:r>
            <a:r>
              <a:rPr lang="en-US" i="1" dirty="0"/>
              <a:t> American Standard Code for Information Interchange</a:t>
            </a:r>
            <a:endParaRPr lang="en-US" dirty="0"/>
          </a:p>
          <a:p>
            <a:r>
              <a:rPr lang="en-US" sz="3600" dirty="0"/>
              <a:t>Each text character has unique byte value</a:t>
            </a:r>
          </a:p>
          <a:p>
            <a:pPr lvl="1"/>
            <a:r>
              <a:rPr lang="en-US" dirty="0"/>
              <a:t>For example, S = 0x53, a = 0x61, A = 0x41</a:t>
            </a:r>
          </a:p>
          <a:p>
            <a:pPr lvl="1"/>
            <a:r>
              <a:rPr lang="en-US" dirty="0"/>
              <a:t>Lower-case and upper-case differ by 0x20 (32)</a:t>
            </a:r>
          </a:p>
        </p:txBody>
      </p:sp>
    </p:spTree>
    <p:extLst>
      <p:ext uri="{BB962C8B-B14F-4D97-AF65-F5344CB8AC3E}">
        <p14:creationId xmlns:p14="http://schemas.microsoft.com/office/powerpoint/2010/main" val="40282973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Cast of Characters: ASCII Encodings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D36FEF-3A8F-4FAE-87F7-176B4E48C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53910"/>
              </p:ext>
            </p:extLst>
          </p:nvPr>
        </p:nvGraphicFramePr>
        <p:xfrm>
          <a:off x="762000" y="990600"/>
          <a:ext cx="7696196" cy="51816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88921">
                  <a:extLst>
                    <a:ext uri="{9D8B030D-6E8A-4147-A177-3AD203B41FA5}">
                      <a16:colId xmlns:a16="http://schemas.microsoft.com/office/drawing/2014/main" val="2624652747"/>
                    </a:ext>
                  </a:extLst>
                </a:gridCol>
                <a:gridCol w="810076">
                  <a:extLst>
                    <a:ext uri="{9D8B030D-6E8A-4147-A177-3AD203B41FA5}">
                      <a16:colId xmlns:a16="http://schemas.microsoft.com/office/drawing/2014/main" val="3112043145"/>
                    </a:ext>
                  </a:extLst>
                </a:gridCol>
                <a:gridCol w="488921">
                  <a:extLst>
                    <a:ext uri="{9D8B030D-6E8A-4147-A177-3AD203B41FA5}">
                      <a16:colId xmlns:a16="http://schemas.microsoft.com/office/drawing/2014/main" val="232359426"/>
                    </a:ext>
                  </a:extLst>
                </a:gridCol>
                <a:gridCol w="800490">
                  <a:extLst>
                    <a:ext uri="{9D8B030D-6E8A-4147-A177-3AD203B41FA5}">
                      <a16:colId xmlns:a16="http://schemas.microsoft.com/office/drawing/2014/main" val="3457848116"/>
                    </a:ext>
                  </a:extLst>
                </a:gridCol>
                <a:gridCol w="488921">
                  <a:extLst>
                    <a:ext uri="{9D8B030D-6E8A-4147-A177-3AD203B41FA5}">
                      <a16:colId xmlns:a16="http://schemas.microsoft.com/office/drawing/2014/main" val="2335092004"/>
                    </a:ext>
                  </a:extLst>
                </a:gridCol>
                <a:gridCol w="799530">
                  <a:extLst>
                    <a:ext uri="{9D8B030D-6E8A-4147-A177-3AD203B41FA5}">
                      <a16:colId xmlns:a16="http://schemas.microsoft.com/office/drawing/2014/main" val="3781352226"/>
                    </a:ext>
                  </a:extLst>
                </a:gridCol>
                <a:gridCol w="488921">
                  <a:extLst>
                    <a:ext uri="{9D8B030D-6E8A-4147-A177-3AD203B41FA5}">
                      <a16:colId xmlns:a16="http://schemas.microsoft.com/office/drawing/2014/main" val="1492512256"/>
                    </a:ext>
                  </a:extLst>
                </a:gridCol>
                <a:gridCol w="799530">
                  <a:extLst>
                    <a:ext uri="{9D8B030D-6E8A-4147-A177-3AD203B41FA5}">
                      <a16:colId xmlns:a16="http://schemas.microsoft.com/office/drawing/2014/main" val="394386411"/>
                    </a:ext>
                  </a:extLst>
                </a:gridCol>
                <a:gridCol w="488921">
                  <a:extLst>
                    <a:ext uri="{9D8B030D-6E8A-4147-A177-3AD203B41FA5}">
                      <a16:colId xmlns:a16="http://schemas.microsoft.com/office/drawing/2014/main" val="3613651892"/>
                    </a:ext>
                  </a:extLst>
                </a:gridCol>
                <a:gridCol w="799530">
                  <a:extLst>
                    <a:ext uri="{9D8B030D-6E8A-4147-A177-3AD203B41FA5}">
                      <a16:colId xmlns:a16="http://schemas.microsoft.com/office/drawing/2014/main" val="3902004353"/>
                    </a:ext>
                  </a:extLst>
                </a:gridCol>
                <a:gridCol w="488921">
                  <a:extLst>
                    <a:ext uri="{9D8B030D-6E8A-4147-A177-3AD203B41FA5}">
                      <a16:colId xmlns:a16="http://schemas.microsoft.com/office/drawing/2014/main" val="937144569"/>
                    </a:ext>
                  </a:extLst>
                </a:gridCol>
                <a:gridCol w="753514">
                  <a:extLst>
                    <a:ext uri="{9D8B030D-6E8A-4147-A177-3AD203B41FA5}">
                      <a16:colId xmlns:a16="http://schemas.microsoft.com/office/drawing/2014/main" val="2846840739"/>
                    </a:ext>
                  </a:extLst>
                </a:gridCol>
              </a:tblGrid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6245730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space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@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`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1990482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!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4584944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“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8715139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1481453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8469631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6137190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&amp;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832468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‘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976514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38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48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58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68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78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270628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863308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: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3226743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;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[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249022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,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3C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4C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5C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\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6C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7C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|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0270516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=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]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}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8101938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&gt;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^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~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967515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3F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?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4F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5F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_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6F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663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6762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Accessing Arrays of Characters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4DDB55-B088-4EDC-8E3F-E24B519A3E9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915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// C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char </a:t>
            </a:r>
            <a:r>
              <a:rPr lang="en-US" sz="1600" dirty="0" err="1">
                <a:latin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</a:rPr>
              <a:t>[80] = “CAT”;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0;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// compute length of string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while (</a:t>
            </a:r>
            <a:r>
              <a:rPr lang="en-US" sz="1600" dirty="0" err="1">
                <a:latin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])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pPr>
              <a:buFontTx/>
              <a:buNone/>
            </a:pPr>
            <a:endParaRPr lang="en-US" sz="16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</a:rPr>
              <a:t># RISC-V assembly code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# s0 = array base address, s1 = </a:t>
            </a:r>
            <a:r>
              <a:rPr lang="en-US" sz="1400" dirty="0" err="1">
                <a:latin typeface="Courier New" pitchFamily="49" charset="0"/>
              </a:rPr>
              <a:t>len</a:t>
            </a:r>
            <a:endParaRPr lang="en-US" sz="14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addi</a:t>
            </a:r>
            <a:r>
              <a:rPr lang="en-US" sz="1400" dirty="0">
                <a:latin typeface="Courier New" pitchFamily="49" charset="0"/>
              </a:rPr>
              <a:t> s1, zero, 0	       # </a:t>
            </a:r>
            <a:r>
              <a:rPr lang="en-US" sz="1400" dirty="0" err="1">
                <a:latin typeface="Courier New" pitchFamily="49" charset="0"/>
              </a:rPr>
              <a:t>len</a:t>
            </a:r>
            <a:r>
              <a:rPr lang="en-US" sz="1400" dirty="0">
                <a:latin typeface="Courier New" pitchFamily="49" charset="0"/>
              </a:rPr>
              <a:t> = 0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while:  add t0, s0, s1	       # address of </a:t>
            </a:r>
            <a:r>
              <a:rPr lang="en-US" sz="1400" dirty="0" err="1">
                <a:latin typeface="Courier New" pitchFamily="49" charset="0"/>
              </a:rPr>
              <a:t>str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len</a:t>
            </a:r>
            <a:r>
              <a:rPr lang="en-US" sz="14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lw</a:t>
            </a:r>
            <a:r>
              <a:rPr lang="en-US" sz="1400" dirty="0">
                <a:latin typeface="Courier New" pitchFamily="49" charset="0"/>
              </a:rPr>
              <a:t> t1, 0(t0)             # load </a:t>
            </a:r>
            <a:r>
              <a:rPr lang="en-US" sz="1400" dirty="0" err="1">
                <a:latin typeface="Courier New" pitchFamily="49" charset="0"/>
              </a:rPr>
              <a:t>str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len</a:t>
            </a:r>
            <a:r>
              <a:rPr lang="en-US" sz="14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beq</a:t>
            </a:r>
            <a:r>
              <a:rPr lang="en-US" sz="1400" dirty="0">
                <a:latin typeface="Courier New" pitchFamily="49" charset="0"/>
              </a:rPr>
              <a:t>  t1, zero, done      # are we at the end of the string?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addi</a:t>
            </a:r>
            <a:r>
              <a:rPr lang="en-US" sz="1400" dirty="0">
                <a:latin typeface="Courier New" pitchFamily="49" charset="0"/>
              </a:rPr>
              <a:t> s1, s1, 1           # </a:t>
            </a:r>
            <a:r>
              <a:rPr lang="en-US" sz="1400" dirty="0" err="1">
                <a:latin typeface="Courier New" pitchFamily="49" charset="0"/>
              </a:rPr>
              <a:t>len</a:t>
            </a:r>
            <a:r>
              <a:rPr lang="en-US" sz="1400" dirty="0">
                <a:latin typeface="Courier New" pitchFamily="49" charset="0"/>
              </a:rPr>
              <a:t>++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j while                  # repeat while loop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BE12D-52F7-0445-839E-4916099A6E94}"/>
              </a:ext>
            </a:extLst>
          </p:cNvPr>
          <p:cNvSpPr/>
          <p:nvPr/>
        </p:nvSpPr>
        <p:spPr>
          <a:xfrm>
            <a:off x="622300" y="3657600"/>
            <a:ext cx="82931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5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Function Calls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608687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D0F08B9-6D16-4848-8F59-FF6AD4FFE5C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</a:rPr>
              <a:t>Caller: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calling function (in this case, </a:t>
            </a:r>
            <a:r>
              <a:rPr lang="en-US">
                <a:latin typeface="Courier New" pitchFamily="49" charset="0"/>
              </a:rPr>
              <a:t>main</a:t>
            </a:r>
            <a:r>
              <a:rPr lang="en-US"/>
              <a:t>)</a:t>
            </a:r>
          </a:p>
          <a:p>
            <a:r>
              <a:rPr lang="en-US" b="1">
                <a:solidFill>
                  <a:srgbClr val="0070C0"/>
                </a:solidFill>
              </a:rPr>
              <a:t>Callee: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called function (in this case, </a:t>
            </a:r>
            <a:r>
              <a:rPr lang="en-US">
                <a:latin typeface="Courier New" pitchFamily="49" charset="0"/>
              </a:rPr>
              <a:t>sum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47C7DBB-C95F-465F-AD62-EA37A94BF2E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2362200"/>
            <a:ext cx="4953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y = sum(42, 7);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return (a + 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81386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Simple Function Call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D0E75539-72D1-441D-BE8F-43AB3B9B3DC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76400" y="3489325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solidFill>
                  <a:srgbClr val="0070C0"/>
                </a:solidFill>
              </a:rPr>
              <a:t> means that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simple</a:t>
            </a:r>
            <a:r>
              <a:rPr lang="en-US" sz="2000" b="1" dirty="0">
                <a:solidFill>
                  <a:srgbClr val="0070C0"/>
                </a:solidFill>
              </a:rPr>
              <a:t> doesn’t return a value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FC46A02-151C-42EE-B235-1D08F1F5CBC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0200" y="3429000"/>
            <a:ext cx="57150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644C5-836D-41E5-8CEC-47223BC5246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9906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endParaRPr lang="en-US" sz="1700" dirty="0">
              <a:latin typeface="Courier New" pitchFamily="49" charset="0"/>
              <a:cs typeface="Arial" charset="0"/>
            </a:endParaRP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9D8AC-72B0-482B-A329-F0398DD8E8D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71800" y="990600"/>
            <a:ext cx="6477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  <a:endParaRPr lang="en-US" sz="1700" b="1" dirty="0">
              <a:latin typeface="Courier New" pitchFamily="49" charset="0"/>
              <a:cs typeface="Arial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0x00000300 main: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simple      # call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0x00000304         add  s0, s1, s2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	     ...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0x0000051c simple: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	 # return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AEF99846-1A74-493B-92EA-3C74877910B1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81200" y="4091000"/>
            <a:ext cx="5715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jal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simple: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/>
              <a:t> = PC + 4 (0x00000304)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	jumps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simple</a:t>
            </a:r>
            <a:r>
              <a:rPr lang="en-US" sz="2000" dirty="0"/>
              <a:t> label (PC = 0x0000051c)</a:t>
            </a:r>
          </a:p>
          <a:p>
            <a:pPr>
              <a:spcBef>
                <a:spcPts val="600"/>
              </a:spcBef>
            </a:pP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jr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	PC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/>
              <a:t> (0x00000304)</a:t>
            </a:r>
          </a:p>
        </p:txBody>
      </p:sp>
    </p:spTree>
    <p:extLst>
      <p:ext uri="{BB962C8B-B14F-4D97-AF65-F5344CB8AC3E}">
        <p14:creationId xmlns:p14="http://schemas.microsoft.com/office/powerpoint/2010/main" val="124892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Calling Conventions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D0F08B9-6D16-4848-8F59-FF6AD4FFE5C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Caller:</a:t>
            </a:r>
          </a:p>
          <a:p>
            <a:pPr lvl="1"/>
            <a:r>
              <a:rPr lang="en-US" sz="2600" dirty="0"/>
              <a:t>passes </a:t>
            </a:r>
            <a:r>
              <a:rPr lang="en-US" sz="2600" b="1" dirty="0"/>
              <a:t>arguments</a:t>
            </a:r>
            <a:r>
              <a:rPr lang="en-US" sz="2600" dirty="0"/>
              <a:t> to callee</a:t>
            </a:r>
          </a:p>
          <a:p>
            <a:pPr lvl="1"/>
            <a:r>
              <a:rPr lang="en-US" sz="2600" dirty="0"/>
              <a:t>jumps to callee</a:t>
            </a:r>
          </a:p>
          <a:p>
            <a:r>
              <a:rPr lang="en-US" b="1" dirty="0">
                <a:solidFill>
                  <a:srgbClr val="0070C0"/>
                </a:solidFill>
              </a:rPr>
              <a:t>Callee: </a:t>
            </a:r>
          </a:p>
          <a:p>
            <a:pPr lvl="1"/>
            <a:r>
              <a:rPr lang="en-US" sz="2600" b="1" dirty="0"/>
              <a:t>performs </a:t>
            </a:r>
            <a:r>
              <a:rPr lang="en-US" sz="2600" dirty="0"/>
              <a:t>the function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result to caller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to point of call</a:t>
            </a:r>
          </a:p>
          <a:p>
            <a:pPr lvl="1"/>
            <a:r>
              <a:rPr lang="en-US" sz="2600" b="1" dirty="0"/>
              <a:t>must  not overwrite</a:t>
            </a:r>
            <a:r>
              <a:rPr lang="en-US" sz="2600" dirty="0"/>
              <a:t> registers or memory needed by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792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RISC-V Function Calling Conventions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D0F08B9-6D16-4848-8F59-FF6AD4FFE5C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70C0"/>
                </a:solidFill>
              </a:rPr>
              <a:t>Call Function: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/>
              <a:t>jump and link (</a:t>
            </a:r>
            <a:r>
              <a:rPr lang="en-US" sz="3200" dirty="0" err="1">
                <a:latin typeface="Courier New" pitchFamily="49" charset="0"/>
              </a:rPr>
              <a:t>jal</a:t>
            </a:r>
            <a:r>
              <a:rPr lang="en-US" sz="3200" dirty="0">
                <a:latin typeface="Courier New" pitchFamily="49" charset="0"/>
              </a:rPr>
              <a:t> </a:t>
            </a:r>
            <a:r>
              <a:rPr lang="en-US" sz="3200" dirty="0" err="1">
                <a:latin typeface="Courier New" pitchFamily="49" charset="0"/>
              </a:rPr>
              <a:t>func</a:t>
            </a:r>
            <a:r>
              <a:rPr lang="en-US" sz="3200" dirty="0"/>
              <a:t>) 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Return</a:t>
            </a:r>
            <a:r>
              <a:rPr lang="en-US" sz="3200" dirty="0"/>
              <a:t> from function: jump register (</a:t>
            </a:r>
            <a:r>
              <a:rPr lang="en-US" sz="3200" dirty="0" err="1">
                <a:latin typeface="Courier New" pitchFamily="49" charset="0"/>
              </a:rPr>
              <a:t>jr</a:t>
            </a:r>
            <a:r>
              <a:rPr lang="en-US" sz="3200" dirty="0">
                <a:latin typeface="Courier New" pitchFamily="49" charset="0"/>
              </a:rPr>
              <a:t> ra</a:t>
            </a:r>
            <a:r>
              <a:rPr lang="en-US" sz="3200" dirty="0"/>
              <a:t>)</a:t>
            </a:r>
            <a:endParaRPr lang="en-US" sz="3200" dirty="0">
              <a:latin typeface="Courier New" pitchFamily="49" charset="0"/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Arguments</a:t>
            </a:r>
            <a:r>
              <a:rPr lang="en-US" sz="3200" dirty="0">
                <a:solidFill>
                  <a:srgbClr val="0070C0"/>
                </a:solidFill>
              </a:rPr>
              <a:t>: </a:t>
            </a:r>
            <a:r>
              <a:rPr lang="en-US" sz="3200" dirty="0">
                <a:latin typeface="Courier10 BT" pitchFamily="49" charset="0"/>
              </a:rPr>
              <a:t>a0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latin typeface="Courier10 BT" pitchFamily="49" charset="0"/>
              </a:rPr>
              <a:t>–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latin typeface="Courier10 BT" pitchFamily="49" charset="0"/>
              </a:rPr>
              <a:t>a7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Return value</a:t>
            </a:r>
            <a:r>
              <a:rPr lang="en-US" sz="3200" dirty="0">
                <a:solidFill>
                  <a:srgbClr val="0070C0"/>
                </a:solidFill>
              </a:rPr>
              <a:t>: </a:t>
            </a:r>
            <a:r>
              <a:rPr lang="en-US" sz="3200" dirty="0">
                <a:latin typeface="Courier10 BT" pitchFamily="49" charset="0"/>
              </a:rPr>
              <a:t>a0</a:t>
            </a:r>
          </a:p>
          <a:p>
            <a:pPr>
              <a:buFontTx/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10865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973E20-FD25-44AF-A001-509BB268277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main()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y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2, 3, 4, 5</a:t>
            </a:r>
            <a:r>
              <a:rPr lang="en-US" sz="1800" dirty="0">
                <a:latin typeface="Courier New" pitchFamily="49" charset="0"/>
                <a:cs typeface="Arial" charset="0"/>
              </a:rPr>
              <a:t>);  // 4 arguments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g,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h,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result = (f + g) - (h +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return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result</a:t>
            </a:r>
            <a:r>
              <a:rPr lang="en-US" sz="1800" dirty="0">
                <a:latin typeface="Courier New" pitchFamily="49" charset="0"/>
                <a:cs typeface="Arial" charset="0"/>
              </a:rPr>
              <a:t>;               // return value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2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John Hennessy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9966493-1791-4E77-843E-8E7F1B6E5D2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28600" y="914400"/>
            <a:ext cx="58674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President of Stanford University from 2000 - 2016.</a:t>
            </a:r>
          </a:p>
          <a:p>
            <a:r>
              <a:rPr lang="en-US" sz="2600" dirty="0"/>
              <a:t>Professor of Electrical Engineering and Computer Science at Stanford since 1977</a:t>
            </a:r>
          </a:p>
          <a:p>
            <a:r>
              <a:rPr lang="en-US" sz="2600" dirty="0"/>
              <a:t>Coinvented the Reduced Instruction Set Computer (</a:t>
            </a:r>
            <a:r>
              <a:rPr lang="en-US" sz="2600" b="1" dirty="0"/>
              <a:t>RISC</a:t>
            </a:r>
            <a:r>
              <a:rPr lang="en-US" sz="2600" dirty="0"/>
              <a:t>) with David Patterson in the 1980’s</a:t>
            </a:r>
          </a:p>
          <a:p>
            <a:r>
              <a:rPr lang="en-US" sz="2600" dirty="0"/>
              <a:t>Was given the Turing Award (with David Patterson) for pioneering a quantitative approach to the design and evaluation of computer architectures.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E6408-D173-4579-9BCA-6191A23D6A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2" r="13677"/>
          <a:stretch/>
        </p:blipFill>
        <p:spPr>
          <a:xfrm>
            <a:off x="6105932" y="1676400"/>
            <a:ext cx="2832166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652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92F2E8-79B9-4B2B-AA92-211020A8F5F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7162800" cy="490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RISC-V assembly code</a:t>
            </a:r>
          </a:p>
          <a:p>
            <a:r>
              <a:rPr lang="en-US" sz="1700" dirty="0">
                <a:latin typeface="Courier New" pitchFamily="49" charset="0"/>
              </a:rPr>
              <a:t># s7 = y</a:t>
            </a:r>
          </a:p>
          <a:p>
            <a:r>
              <a:rPr lang="en-US" sz="1700" dirty="0">
                <a:latin typeface="Courier New" pitchFamily="49" charset="0"/>
              </a:rPr>
              <a:t>main:</a:t>
            </a:r>
          </a:p>
          <a:p>
            <a:r>
              <a:rPr lang="en-US" sz="1700" dirty="0">
                <a:latin typeface="Courier New" pitchFamily="49" charset="0"/>
              </a:rPr>
              <a:t>. . .</a:t>
            </a:r>
          </a:p>
          <a:p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a0, zero, 2  # argument 0 = 2</a:t>
            </a:r>
          </a:p>
          <a:p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a1, zero, 3  # argument 1 = 3</a:t>
            </a:r>
          </a:p>
          <a:p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a2, zero, 4  # argument 2 = 4</a:t>
            </a:r>
          </a:p>
          <a:p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a3, zero, 5  # argument 3 = 5</a:t>
            </a:r>
          </a:p>
          <a:p>
            <a:r>
              <a:rPr lang="en-US" sz="1700" dirty="0" err="1">
                <a:latin typeface="Courier New" pitchFamily="49" charset="0"/>
              </a:rPr>
              <a:t>jal</a:t>
            </a:r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   # call function</a:t>
            </a:r>
          </a:p>
          <a:p>
            <a:r>
              <a:rPr lang="en-US" sz="1700" dirty="0">
                <a:latin typeface="Courier New" pitchFamily="49" charset="0"/>
              </a:rPr>
              <a:t>add  s7, a0, zero # y = returned value</a:t>
            </a:r>
          </a:p>
          <a:p>
            <a:r>
              <a:rPr lang="en-US" sz="1700" dirty="0">
                <a:latin typeface="Courier New" pitchFamily="49" charset="0"/>
              </a:rPr>
              <a:t>. . .</a:t>
            </a:r>
          </a:p>
          <a:p>
            <a:r>
              <a:rPr lang="en-US" sz="1700" dirty="0">
                <a:latin typeface="Courier New" pitchFamily="49" charset="0"/>
              </a:rPr>
              <a:t># s3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add  t0, a0, a1   # t0 = f + g</a:t>
            </a:r>
          </a:p>
          <a:p>
            <a:r>
              <a:rPr lang="en-US" sz="1700" dirty="0">
                <a:latin typeface="Courier New" pitchFamily="49" charset="0"/>
              </a:rPr>
              <a:t>add  t1, a2, a3   # 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sub  s3, t0, t1   # result = (f + g) −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add  a0, s3, zero # put return value in a0</a:t>
            </a:r>
          </a:p>
          <a:p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 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# return to caller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1097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44DCD67-D053-49F4-B849-E56D2A5BCEB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990600"/>
            <a:ext cx="7162800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RISC-V assembly code</a:t>
            </a:r>
          </a:p>
          <a:p>
            <a:r>
              <a:rPr lang="en-US" sz="1700" dirty="0">
                <a:latin typeface="Courier New" pitchFamily="49" charset="0"/>
              </a:rPr>
              <a:t># s3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t0</a:t>
            </a:r>
            <a:r>
              <a:rPr lang="en-US" sz="1700" dirty="0">
                <a:latin typeface="Courier New" pitchFamily="49" charset="0"/>
              </a:rPr>
              <a:t>, a0, a1   # t0 = f + g</a:t>
            </a:r>
          </a:p>
          <a:p>
            <a:r>
              <a:rPr lang="en-US" sz="1700" dirty="0">
                <a:latin typeface="Courier New" pitchFamily="49" charset="0"/>
              </a:rPr>
              <a:t>  add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t1</a:t>
            </a:r>
            <a:r>
              <a:rPr lang="en-US" sz="1700" dirty="0">
                <a:latin typeface="Courier New" pitchFamily="49" charset="0"/>
              </a:rPr>
              <a:t>, a2, a3   # 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s3</a:t>
            </a:r>
            <a:r>
              <a:rPr lang="en-US" sz="1700" dirty="0">
                <a:latin typeface="Courier New" pitchFamily="49" charset="0"/>
              </a:rPr>
              <a:t>, t0, t1   # result = (f + g) −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 a0, s3, zero # put return value in a0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 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# return to caller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816EAAA-6F9E-411F-9ABE-A34CD39B3B7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3733800"/>
            <a:ext cx="82296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+mj-lt"/>
              </a:rPr>
              <a:t>overwrote 3 registers: </a:t>
            </a:r>
            <a:r>
              <a:rPr lang="en-US" sz="2600" dirty="0">
                <a:latin typeface="Courier New" pitchFamily="49" charset="0"/>
              </a:rPr>
              <a:t>t0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t1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s3</a:t>
            </a:r>
            <a:endParaRPr lang="en-US" sz="26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+mj-lt"/>
              </a:rPr>
              <a:t>can use </a:t>
            </a:r>
            <a:r>
              <a:rPr lang="en-US" sz="2600" i="1" dirty="0">
                <a:latin typeface="+mj-lt"/>
              </a:rPr>
              <a:t>stack </a:t>
            </a:r>
            <a:r>
              <a:rPr lang="en-US" sz="2600" dirty="0">
                <a:latin typeface="+mj-lt"/>
              </a:rPr>
              <a:t>to temporarily store registers</a:t>
            </a:r>
          </a:p>
        </p:txBody>
      </p:sp>
    </p:spTree>
    <p:extLst>
      <p:ext uri="{BB962C8B-B14F-4D97-AF65-F5344CB8AC3E}">
        <p14:creationId xmlns:p14="http://schemas.microsoft.com/office/powerpoint/2010/main" val="39243496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The Stack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987351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83</a:t>
            </a:fld>
            <a:endParaRPr lang="en-US" dirty="0"/>
          </a:p>
        </p:txBody>
      </p:sp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BD6E6D94-A343-4D2F-8AA1-D7DB9E96D59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2793682"/>
              </p:ext>
            </p:extLst>
          </p:nvPr>
        </p:nvGraphicFramePr>
        <p:xfrm>
          <a:off x="6145213" y="1219200"/>
          <a:ext cx="246538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r:id="rId6" imgW="1104900" imgH="1981200" progId="">
                  <p:embed/>
                </p:oleObj>
              </mc:Choice>
              <mc:Fallback>
                <p:oleObj r:id="rId6" imgW="1104900" imgH="1981200" progId="">
                  <p:embed/>
                  <p:pic>
                    <p:nvPicPr>
                      <p:cNvPr id="10782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3" y="1219200"/>
                        <a:ext cx="2465387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>
            <a:extLst>
              <a:ext uri="{FF2B5EF4-FFF2-40B4-BE49-F238E27FC236}">
                <a16:creationId xmlns:a16="http://schemas.microsoft.com/office/drawing/2014/main" id="{635DDAFA-82B5-4932-8E9E-2E67482F60D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533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Memory used to temporarily save variables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Like stack of dishes, last-in-first-out (LIFO) queue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Expands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uses more memory when more space needed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Contracts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uses less memory when the space is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6791052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35DDAFA-82B5-4932-8E9E-2E67482F60D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Grows down (from higher to lower memory addresses)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Stack pointer: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points to top of the stack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4663B21-0310-49D8-9CA9-8293872D68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215948"/>
              </p:ext>
            </p:extLst>
          </p:nvPr>
        </p:nvGraphicFramePr>
        <p:xfrm>
          <a:off x="996950" y="2819400"/>
          <a:ext cx="713584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Visio" r:id="rId5" imgW="3558505" imgH="1291708" progId="Visio.Drawing.15">
                  <p:embed/>
                </p:oleObj>
              </mc:Choice>
              <mc:Fallback>
                <p:oleObj name="Visio" r:id="rId5" imgW="3558505" imgH="129170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6950" y="2819400"/>
                        <a:ext cx="7135840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2EDB10-BC86-4AE1-9334-07376FD1B3D1}"/>
              </a:ext>
            </a:extLst>
          </p:cNvPr>
          <p:cNvSpPr txBox="1"/>
          <p:nvPr/>
        </p:nvSpPr>
        <p:spPr>
          <a:xfrm>
            <a:off x="1981200" y="5606534"/>
            <a:ext cx="518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Make room on stack for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 words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28835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How Functions use the 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Called functions must have no unintended side effects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overwrites 3 registers: </a:t>
            </a:r>
            <a:r>
              <a:rPr lang="en-US" sz="3200" dirty="0">
                <a:latin typeface="Courier New" pitchFamily="49" charset="0"/>
                <a:cs typeface="Arial" charset="0"/>
              </a:rPr>
              <a:t>t0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t1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s3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97AF9F0-6E99-440E-9FD2-7E560A2238C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143000" y="3200400"/>
            <a:ext cx="7772400" cy="29130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# RISC-V assembly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# s3 = result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diffofsums: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add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t0</a:t>
            </a:r>
            <a:r>
              <a:rPr lang="en-US" sz="2000">
                <a:latin typeface="Courier New" pitchFamily="49" charset="0"/>
              </a:rPr>
              <a:t>, a0, a1   # t0 = f + g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add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t1</a:t>
            </a:r>
            <a:r>
              <a:rPr lang="en-US" sz="2000">
                <a:latin typeface="Courier New" pitchFamily="49" charset="0"/>
              </a:rPr>
              <a:t>, a2, a3   # t1 = h + i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sub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s3</a:t>
            </a:r>
            <a:r>
              <a:rPr lang="en-US" sz="2000">
                <a:latin typeface="Courier New" pitchFamily="49" charset="0"/>
              </a:rPr>
              <a:t>, t0, t1   # result = (f + g) − (h + i)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add  a0, s3, zero # put return value in a0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jr   ra           # return to caller</a:t>
            </a: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17773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Storing Register Values on the 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037A82-09A9-4CC5-9E2D-FA217005E47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s3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-12</a:t>
            </a:r>
            <a:r>
              <a:rPr lang="en-US" sz="1800" dirty="0">
                <a:latin typeface="Courier New" pitchFamily="49" charset="0"/>
              </a:rPr>
              <a:t>      # make space on stack to                   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       # store three registers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s3, 8(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save s3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t0, 4(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save t0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t1, 0(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save t1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t0, a0, a1       # 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t1, a2, a3       # 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s3, t0, t1       # result = (f + g) −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a0, s3, zero     # put return value in a0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s3, 8(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restore s3 from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t0, 4(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restore t0 from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t1, 0(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restore t1 from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12       </a:t>
            </a:r>
            <a:r>
              <a:rPr lang="en-US" sz="1800" dirty="0">
                <a:latin typeface="Courier New" pitchFamily="49" charset="0"/>
              </a:rPr>
              <a:t># deallocate stack space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ra               # return to caller</a:t>
            </a:r>
          </a:p>
        </p:txBody>
      </p:sp>
    </p:spTree>
    <p:extLst>
      <p:ext uri="{BB962C8B-B14F-4D97-AF65-F5344CB8AC3E}">
        <p14:creationId xmlns:p14="http://schemas.microsoft.com/office/powerpoint/2010/main" val="22765779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>
                <a:solidFill>
                  <a:schemeClr val="bg1"/>
                </a:solidFill>
                <a:latin typeface="+mj-lt"/>
              </a:rPr>
              <a:t>The Stack During </a:t>
            </a:r>
            <a:r>
              <a:rPr lang="en-US" sz="4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diffofsums</a:t>
            </a:r>
            <a:r>
              <a:rPr lang="en-US" sz="4300" dirty="0">
                <a:solidFill>
                  <a:schemeClr val="bg1"/>
                </a:solidFill>
                <a:latin typeface="+mj-lt"/>
              </a:rPr>
              <a:t> Call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87</a:t>
            </a:fld>
            <a:endParaRPr lang="en-US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707B8E6-0781-4D07-AB3D-6079A4C69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139436"/>
              </p:ext>
            </p:extLst>
          </p:nvPr>
        </p:nvGraphicFramePr>
        <p:xfrm>
          <a:off x="228600" y="1828802"/>
          <a:ext cx="2811463" cy="307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Visio" r:id="rId4" imgW="1360117" imgH="1447816" progId="Visio.Drawing.15">
                  <p:embed/>
                </p:oleObj>
              </mc:Choice>
              <mc:Fallback>
                <p:oleObj name="Visio" r:id="rId4" imgW="1360117" imgH="144781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1828802"/>
                        <a:ext cx="2811463" cy="3072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F396018-F7ED-4CDB-891C-55A976D1C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496359"/>
              </p:ext>
            </p:extLst>
          </p:nvPr>
        </p:nvGraphicFramePr>
        <p:xfrm>
          <a:off x="3199899" y="1828801"/>
          <a:ext cx="2972301" cy="307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Visio" r:id="rId6" imgW="1417533" imgH="1447816" progId="Visio.Drawing.15">
                  <p:embed/>
                </p:oleObj>
              </mc:Choice>
              <mc:Fallback>
                <p:oleObj name="Visio" r:id="rId6" imgW="1417533" imgH="144781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99899" y="1828801"/>
                        <a:ext cx="2972301" cy="3072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F01FD36-7651-4D36-B9AB-E4B311F488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405339"/>
              </p:ext>
            </p:extLst>
          </p:nvPr>
        </p:nvGraphicFramePr>
        <p:xfrm>
          <a:off x="6256337" y="1828800"/>
          <a:ext cx="2811463" cy="307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Visio" r:id="rId8" imgW="1306954" imgH="1447816" progId="Visio.Drawing.15">
                  <p:embed/>
                </p:oleObj>
              </mc:Choice>
              <mc:Fallback>
                <p:oleObj name="Visio" r:id="rId8" imgW="1306954" imgH="144781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56337" y="1828800"/>
                        <a:ext cx="2811463" cy="3072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5178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Preserved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88</a:t>
            </a:fld>
            <a:endParaRPr lang="en-US" dirty="0"/>
          </a:p>
        </p:txBody>
      </p:sp>
      <p:graphicFrame>
        <p:nvGraphicFramePr>
          <p:cNvPr id="5" name="Group 31">
            <a:extLst>
              <a:ext uri="{FF2B5EF4-FFF2-40B4-BE49-F238E27FC236}">
                <a16:creationId xmlns:a16="http://schemas.microsoft.com/office/drawing/2014/main" id="{E3036A76-3D66-4DD7-9ED5-AC2DB912F9D3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9065285"/>
              </p:ext>
            </p:extLst>
          </p:nvPr>
        </p:nvGraphicFramePr>
        <p:xfrm>
          <a:off x="990600" y="1371600"/>
          <a:ext cx="7162800" cy="3276600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Callee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-Saved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Nonpreserved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Caller-Saved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s0-s11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t0-t6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a0-a7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 above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 below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2801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Storing Saved Registers on the Stack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712C2AA-9521-4B3E-9E31-86813F6ABA7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s3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-4</a:t>
            </a:r>
            <a:r>
              <a:rPr lang="en-US" sz="1800" dirty="0">
                <a:latin typeface="Courier New" pitchFamily="49" charset="0"/>
              </a:rPr>
              <a:t>       # make space on stack to                   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       # store one register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s3, 0(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save s3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t0, a0, a1       # 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t1, a2, a3       # 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s3, t0, t1       # result = (f + g) −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a0, s3, zero     # put return value in a0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s3, 0(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restore s3 from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4        </a:t>
            </a:r>
            <a:r>
              <a:rPr lang="en-US" sz="1800" dirty="0">
                <a:latin typeface="Courier New" pitchFamily="49" charset="0"/>
              </a:rPr>
              <a:t># deallocate stack space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ra               # return to caller</a:t>
            </a:r>
          </a:p>
        </p:txBody>
      </p:sp>
    </p:spTree>
    <p:extLst>
      <p:ext uri="{BB962C8B-B14F-4D97-AF65-F5344CB8AC3E}">
        <p14:creationId xmlns:p14="http://schemas.microsoft.com/office/powerpoint/2010/main" val="423740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Architecture Design Principles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/>
              <a:t>Underlying design principles, as articulated by Hennessy and Patterson: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endParaRPr lang="en-US" sz="2800" b="1" dirty="0">
              <a:solidFill>
                <a:srgbClr val="0070C0"/>
              </a:solidFill>
            </a:endParaRP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Simplicity favors regularity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Make the common case fast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Smaller is faster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Good design demands good compromises</a:t>
            </a:r>
          </a:p>
        </p:txBody>
      </p:sp>
    </p:spTree>
    <p:extLst>
      <p:ext uri="{BB962C8B-B14F-4D97-AF65-F5344CB8AC3E}">
        <p14:creationId xmlns:p14="http://schemas.microsoft.com/office/powerpoint/2010/main" val="16615366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Optimized </a:t>
            </a:r>
            <a:r>
              <a:rPr lang="en-US" sz="4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diffofsums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712C2AA-9521-4B3E-9E31-86813F6ABA7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a0</a:t>
            </a:r>
            <a:r>
              <a:rPr lang="en-US" sz="1800" dirty="0">
                <a:latin typeface="Courier New" pitchFamily="49" charset="0"/>
              </a:rPr>
              <a:t>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t0, a0, a1   # 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t1, a2, a3   # 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a0, t0, t1   # result = (f + g) −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ra           # return to caller</a:t>
            </a:r>
          </a:p>
        </p:txBody>
      </p:sp>
    </p:spTree>
    <p:extLst>
      <p:ext uri="{BB962C8B-B14F-4D97-AF65-F5344CB8AC3E}">
        <p14:creationId xmlns:p14="http://schemas.microsoft.com/office/powerpoint/2010/main" val="33604110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Non-Leaf Function Calls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A0A273-0DC9-47D7-92A8-FF89723D30A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84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Non-leaf function: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dirty="0">
                <a:latin typeface="+mj-lt"/>
              </a:rPr>
              <a:t>	a function that calls another function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func1:    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, -4   # make space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  ra, 0(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)    # save ra on stack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func2	  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  ra, 0(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)    # restore ra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, 4    # deallocate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 ra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707C4-5490-4654-A26D-C78C3B523231}"/>
              </a:ext>
            </a:extLst>
          </p:cNvPr>
          <p:cNvSpPr txBox="1"/>
          <p:nvPr/>
        </p:nvSpPr>
        <p:spPr>
          <a:xfrm>
            <a:off x="1828800" y="5562600"/>
            <a:ext cx="502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Must preserve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400" dirty="0">
                <a:latin typeface="+mj-lt"/>
              </a:rPr>
              <a:t> before function call.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19649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Non-Leaf Function Call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A0A273-0DC9-47D7-92A8-FF89723D30A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f1 (non-leaf function) </a:t>
            </a:r>
            <a:r>
              <a:rPr lang="en-US" sz="1600" dirty="0">
                <a:latin typeface="Courier New" pitchFamily="49" charset="0"/>
              </a:rPr>
              <a:t>uses s4-s5 and needs a0-a1 after call to f2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f1: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-20   # make space on stack for 5 words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a0, 16(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a1, 12(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   ra, 8(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)     # save ra on stack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s4, 4(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s5, 0(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jal</a:t>
            </a:r>
            <a:r>
              <a:rPr lang="en-US" sz="1600" dirty="0">
                <a:latin typeface="Courier New" pitchFamily="49" charset="0"/>
              </a:rPr>
              <a:t>  func2	   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   ra, 8(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)     # restore ra (and other regs) from stack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...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20    # deallocate stack space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ra            # return to caller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f2 (leaf function)</a:t>
            </a:r>
            <a:r>
              <a:rPr lang="en-US" sz="1600" dirty="0">
                <a:latin typeface="Courier New" pitchFamily="49" charset="0"/>
              </a:rPr>
              <a:t> only uses s4 and calls no functions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f2: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-4    # make space on stack for 1 word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s4, 0(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s4, 0(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4     # deallocate stack space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ra            # return to caller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904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Stack during Function Calls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DC62B9-5E33-423C-A26F-AAB3B86F4F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24746"/>
              </p:ext>
            </p:extLst>
          </p:nvPr>
        </p:nvGraphicFramePr>
        <p:xfrm>
          <a:off x="184150" y="1219200"/>
          <a:ext cx="876726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Visio" r:id="rId5" imgW="4495871" imgH="1824935" progId="Visio.Drawing.15">
                  <p:embed/>
                </p:oleObj>
              </mc:Choice>
              <mc:Fallback>
                <p:oleObj name="Visio" r:id="rId5" imgW="4495871" imgH="1824935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9DC62B9-5E33-423C-A26F-AAB3B86F4F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150" y="1219200"/>
                        <a:ext cx="8767260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73734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Call 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9DD7C16-327D-469C-91DE-1A8F524FBD4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sz="3000" b="1" dirty="0">
                <a:solidFill>
                  <a:srgbClr val="0070C0"/>
                </a:solidFill>
              </a:rPr>
              <a:t>Caller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Save any needed registers (</a:t>
            </a:r>
            <a:r>
              <a:rPr lang="en-US" sz="2400" dirty="0">
                <a:latin typeface="Courier10 BT" pitchFamily="49" charset="0"/>
              </a:rPr>
              <a:t>ra</a:t>
            </a:r>
            <a:r>
              <a:rPr lang="en-US" sz="2400" dirty="0"/>
              <a:t>, maybe </a:t>
            </a:r>
            <a:r>
              <a:rPr lang="en-US" sz="2400" dirty="0">
                <a:latin typeface="Courier10 BT" pitchFamily="49" charset="0"/>
              </a:rPr>
              <a:t>t0-t6/a0-a7</a:t>
            </a:r>
            <a:r>
              <a:rPr lang="en-US" sz="2400" dirty="0"/>
              <a:t>)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Put arguments in </a:t>
            </a:r>
            <a:r>
              <a:rPr lang="en-US" sz="2400" dirty="0">
                <a:latin typeface="Courier10 BT" pitchFamily="49" charset="0"/>
              </a:rPr>
              <a:t>a0-a7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Call function: </a:t>
            </a:r>
            <a:r>
              <a:rPr lang="en-US" sz="2400" dirty="0" err="1">
                <a:latin typeface="Courier10 BT" pitchFamily="49" charset="0"/>
              </a:rPr>
              <a:t>jal</a:t>
            </a:r>
            <a:r>
              <a:rPr lang="en-US" sz="2400" dirty="0">
                <a:latin typeface="Courier10 BT" pitchFamily="49" charset="0"/>
              </a:rPr>
              <a:t> callee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Look for result in </a:t>
            </a:r>
            <a:r>
              <a:rPr lang="en-US" sz="2400" dirty="0">
                <a:latin typeface="Courier10 BT" pitchFamily="49" charset="0"/>
              </a:rPr>
              <a:t>a0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Restore any saved registers</a:t>
            </a:r>
          </a:p>
          <a:p>
            <a:pPr marL="346075" lvl="1" indent="0">
              <a:spcBef>
                <a:spcPts val="0"/>
              </a:spcBef>
              <a:buFont typeface="Arial" pitchFamily="34" charset="0"/>
              <a:buNone/>
            </a:pPr>
            <a:endParaRPr lang="en-US" sz="2400" dirty="0">
              <a:latin typeface="Courier10 BT" pitchFamily="49" charset="0"/>
            </a:endParaRPr>
          </a:p>
          <a:p>
            <a:pPr marL="0">
              <a:spcBef>
                <a:spcPts val="0"/>
              </a:spcBef>
            </a:pPr>
            <a:r>
              <a:rPr lang="en-US" sz="3000" b="1" dirty="0">
                <a:solidFill>
                  <a:srgbClr val="0070C0"/>
                </a:solidFill>
              </a:rPr>
              <a:t>Callee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Save registers that might be disturbed </a:t>
            </a:r>
            <a:r>
              <a:rPr lang="en-US" sz="2400" dirty="0">
                <a:latin typeface="Courier10 BT" pitchFamily="49" charset="0"/>
              </a:rPr>
              <a:t>(s0-s11</a:t>
            </a:r>
            <a:r>
              <a:rPr lang="en-US" sz="2400" dirty="0"/>
              <a:t>)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Perform function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Put result in </a:t>
            </a:r>
            <a:r>
              <a:rPr lang="en-US" sz="2400" dirty="0">
                <a:latin typeface="Courier10 BT" pitchFamily="49" charset="0"/>
              </a:rPr>
              <a:t>a0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Restore registers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Return: </a:t>
            </a:r>
            <a:r>
              <a:rPr lang="en-US" sz="2400" dirty="0" err="1">
                <a:latin typeface="Courier10 BT" pitchFamily="49" charset="0"/>
              </a:rPr>
              <a:t>jr</a:t>
            </a:r>
            <a:r>
              <a:rPr lang="en-US" sz="2400" dirty="0">
                <a:latin typeface="Courier10 BT" pitchFamily="49" charset="0"/>
              </a:rPr>
              <a:t> ra</a:t>
            </a:r>
          </a:p>
          <a:p>
            <a:pPr marL="0" lvl="1">
              <a:spcBef>
                <a:spcPts val="0"/>
              </a:spcBef>
            </a:pPr>
            <a:endParaRPr lang="en-US" sz="3200" dirty="0">
              <a:latin typeface="Courier10 B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378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Recursive Functions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866460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CCCAEE8-9C88-4910-8758-1C95C7ACC89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9906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sz="3000" dirty="0"/>
              <a:t>Function that </a:t>
            </a:r>
            <a:r>
              <a:rPr lang="en-US" sz="3000" b="1" dirty="0">
                <a:solidFill>
                  <a:srgbClr val="0070C0"/>
                </a:solidFill>
              </a:rPr>
              <a:t>calls itself</a:t>
            </a:r>
          </a:p>
          <a:p>
            <a:pPr marL="0">
              <a:spcBef>
                <a:spcPts val="0"/>
              </a:spcBef>
            </a:pPr>
            <a:r>
              <a:rPr lang="en-US" sz="3000" dirty="0"/>
              <a:t>When converting to assembly code:</a:t>
            </a:r>
          </a:p>
          <a:p>
            <a:pPr marL="400050" lvl="1">
              <a:spcBef>
                <a:spcPts val="0"/>
              </a:spcBef>
            </a:pPr>
            <a:r>
              <a:rPr lang="en-US" sz="2600" dirty="0">
                <a:latin typeface="+mj-lt"/>
              </a:rPr>
              <a:t>In the first pass, treat recursive calls as if it’s calling a different function and ignore overwritten registers.</a:t>
            </a:r>
          </a:p>
          <a:p>
            <a:pPr marL="400050" lvl="1">
              <a:spcBef>
                <a:spcPts val="0"/>
              </a:spcBef>
            </a:pPr>
            <a:r>
              <a:rPr lang="en-US" sz="2600" dirty="0">
                <a:latin typeface="+mj-lt"/>
              </a:rPr>
              <a:t>Then save/restore registers on stack as needed.</a:t>
            </a:r>
            <a:endParaRPr lang="en-US" sz="2000" dirty="0">
              <a:latin typeface="+mj-lt"/>
            </a:endParaRPr>
          </a:p>
          <a:p>
            <a:pPr marL="0" lvl="1">
              <a:spcBef>
                <a:spcPts val="0"/>
              </a:spcBef>
            </a:pPr>
            <a:endParaRPr lang="en-US" sz="3200" dirty="0">
              <a:latin typeface="Courier10 B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7086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CCCAEE8-9C88-4910-8758-1C95C7ACC89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9906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Factorial function:</a:t>
            </a:r>
          </a:p>
          <a:p>
            <a:pPr marL="914400" lvl="1" indent="-457200">
              <a:spcBef>
                <a:spcPts val="0"/>
              </a:spcBef>
            </a:pPr>
            <a:r>
              <a:rPr lang="en-US" sz="2600" dirty="0"/>
              <a:t>factorial(n) = n!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600" dirty="0"/>
              <a:t>		   = n*(n-1)*(n-2)*(n-3)…*1</a:t>
            </a:r>
          </a:p>
          <a:p>
            <a:pPr marL="114300" lvl="1" indent="0">
              <a:spcBef>
                <a:spcPts val="0"/>
              </a:spcBef>
              <a:buNone/>
            </a:pPr>
            <a:endParaRPr lang="en-US" sz="1000" dirty="0"/>
          </a:p>
          <a:p>
            <a:pPr marL="914400" lvl="1" indent="-457200">
              <a:spcBef>
                <a:spcPts val="0"/>
              </a:spcBef>
            </a:pPr>
            <a:r>
              <a:rPr lang="en-US" sz="2600" b="1" dirty="0">
                <a:solidFill>
                  <a:srgbClr val="0070C0"/>
                </a:solidFill>
                <a:latin typeface="+mj-lt"/>
              </a:rPr>
              <a:t>Example: </a:t>
            </a:r>
            <a:r>
              <a:rPr lang="en-US" sz="2600" dirty="0">
                <a:latin typeface="+mj-lt"/>
              </a:rPr>
              <a:t>factorial(6) = 6!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600" dirty="0">
                <a:latin typeface="+mj-lt"/>
              </a:rPr>
              <a:t>                                          = 6*5*4*3*2*1 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600" dirty="0">
                <a:latin typeface="+mj-lt"/>
              </a:rPr>
              <a:t>                                          = 720</a:t>
            </a:r>
          </a:p>
          <a:p>
            <a:pPr marL="114300" lvl="1" indent="0">
              <a:spcBef>
                <a:spcPts val="0"/>
              </a:spcBef>
              <a:buNone/>
            </a:pPr>
            <a:endParaRPr lang="en-US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14582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DF6067-AE0C-413A-A182-9898DBF9FFE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52400" y="990600"/>
            <a:ext cx="38862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High-Level Code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factorial(int n) {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(n &lt;= 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(n*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factorial(n−1)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85C28AF-F12D-4EC9-9DB6-900CFFD5ECE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886200" y="987188"/>
            <a:ext cx="6705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Example: n = 3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factorial(3): returns 3*factorial(2)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factorial(2): returns 2*factorial(1)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factorial(1): returns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2000" b="1" dirty="0">
                <a:latin typeface="+mj-lt"/>
                <a:cs typeface="Courier New" panose="02070309020205020404" pitchFamily="49" charset="0"/>
              </a:rPr>
              <a:t>Thus,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factorial(1): returns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factorial(2): returns 2*1 = 2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factorial(3): returns 3*2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DF6067-AE0C-413A-A182-9898DBF9FFE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52400" y="990600"/>
            <a:ext cx="38862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High-Level Code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factorial(int n) {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(n &lt;= 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(n*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factorial(n−1)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87BE910-DBF8-449C-9A7C-FCA636808601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886200" y="987188"/>
            <a:ext cx="6705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RISC-V Assembly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 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 zero, 1  # temporary =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a0, t0, else # if n&gt;1, go to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a0, zero, 1  # otherwise, return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# return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      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a0, a0, -1   # n = n − 1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    # recursive call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a0, a0, a0   # a0=n*factorial(n−1)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# return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3C535-25C1-43A5-9515-4822614878DA}"/>
              </a:ext>
            </a:extLst>
          </p:cNvPr>
          <p:cNvSpPr txBox="1"/>
          <p:nvPr/>
        </p:nvSpPr>
        <p:spPr>
          <a:xfrm>
            <a:off x="229170" y="4495800"/>
            <a:ext cx="35802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Pass 1.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Treat as if calling another function. Ignore stack.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Pass 2.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Save overwritten registers (needed after function call) on the stack before call.</a:t>
            </a:r>
            <a:endParaRPr lang="en-US" sz="1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B264D-1314-4BAD-B329-C343C1B18803}"/>
              </a:ext>
            </a:extLst>
          </p:cNvPr>
          <p:cNvSpPr txBox="1"/>
          <p:nvPr/>
        </p:nvSpPr>
        <p:spPr>
          <a:xfrm>
            <a:off x="3924300" y="5623787"/>
            <a:ext cx="5295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Problem: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a0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 was overwritten by function call!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Must save it (and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 on stack before function call.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DA12D-7A95-4610-B5EF-5FAE1AF579DA}"/>
              </a:ext>
            </a:extLst>
          </p:cNvPr>
          <p:cNvSpPr txBox="1"/>
          <p:nvPr/>
        </p:nvSpPr>
        <p:spPr>
          <a:xfrm>
            <a:off x="5282136" y="4434380"/>
            <a:ext cx="440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FFFEAA-23C9-41B3-8112-AF6DF7E6E49C}"/>
              </a:ext>
            </a:extLst>
          </p:cNvPr>
          <p:cNvCxnSpPr>
            <a:cxnSpLocks/>
          </p:cNvCxnSpPr>
          <p:nvPr/>
        </p:nvCxnSpPr>
        <p:spPr>
          <a:xfrm>
            <a:off x="5446594" y="4756243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C856F2-3BCA-4867-8796-9FC3CA1F39B2}"/>
              </a:ext>
            </a:extLst>
          </p:cNvPr>
          <p:cNvSpPr txBox="1"/>
          <p:nvPr/>
        </p:nvSpPr>
        <p:spPr>
          <a:xfrm>
            <a:off x="5750028" y="4433247"/>
            <a:ext cx="3393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return value: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factorial(n-1)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2DFA6-02B1-43FE-A7D8-EB54CDCC09B4}"/>
              </a:ext>
            </a:extLst>
          </p:cNvPr>
          <p:cNvCxnSpPr>
            <a:cxnSpLocks/>
          </p:cNvCxnSpPr>
          <p:nvPr/>
        </p:nvCxnSpPr>
        <p:spPr>
          <a:xfrm>
            <a:off x="5914487" y="4755110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640DD6-9AED-4796-893B-3FF0BBC74870}"/>
              </a:ext>
            </a:extLst>
          </p:cNvPr>
          <p:cNvSpPr/>
          <p:nvPr/>
        </p:nvSpPr>
        <p:spPr>
          <a:xfrm>
            <a:off x="3924300" y="1676400"/>
            <a:ext cx="5143500" cy="464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753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0.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7.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24.9|47.1|3.3|1.5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4.1|23.2|58.2|1.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52.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|33.2|25.4|38|7.9|27.6|25.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5.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5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5.7|21.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7.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6.7|17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46421</TotalTime>
  <Words>11422</Words>
  <Application>Microsoft Office PowerPoint</Application>
  <PresentationFormat>On-screen Show (4:3)</PresentationFormat>
  <Paragraphs>2373</Paragraphs>
  <Slides>190</Slides>
  <Notes>190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190</vt:i4>
      </vt:variant>
    </vt:vector>
  </HeadingPairs>
  <TitlesOfParts>
    <vt:vector size="200" baseType="lpstr">
      <vt:lpstr>Arial</vt:lpstr>
      <vt:lpstr>Arial Black</vt:lpstr>
      <vt:lpstr>Calibri</vt:lpstr>
      <vt:lpstr>Courier</vt:lpstr>
      <vt:lpstr>Courier New</vt:lpstr>
      <vt:lpstr>Courier10 BT</vt:lpstr>
      <vt:lpstr>Times New Roman</vt:lpstr>
      <vt:lpstr>Office Theme</vt:lpstr>
      <vt:lpstr>Visio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Sarah Harris</cp:lastModifiedBy>
  <cp:revision>776</cp:revision>
  <cp:lastPrinted>2020-10-15T19:55:21Z</cp:lastPrinted>
  <dcterms:created xsi:type="dcterms:W3CDTF">2012-08-07T04:56:47Z</dcterms:created>
  <dcterms:modified xsi:type="dcterms:W3CDTF">2021-11-25T03:35:47Z</dcterms:modified>
</cp:coreProperties>
</file>