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2" r:id="rId10"/>
    <p:sldId id="260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100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  <a:endParaRPr lang="ru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869"/>
            <a:ext cx="9144002" cy="646581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5233325" y="3766875"/>
            <a:ext cx="2084699" cy="9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>
                <a:solidFill>
                  <a:srgbClr val="FF0000"/>
                </a:solidFill>
              </a:rPr>
              <a:t>Тут резать</a:t>
            </a:r>
          </a:p>
          <a:p>
            <a:pPr lvl="0">
              <a:spcBef>
                <a:spcPts val="0"/>
              </a:spcBef>
              <a:buNone/>
            </a:pPr>
            <a:r>
              <a:rPr lang="ru" sz="3000">
                <a:solidFill>
                  <a:srgbClr val="FF0000"/>
                </a:solidFill>
              </a:rPr>
              <a:t>(прорези)</a:t>
            </a:r>
          </a:p>
        </p:txBody>
      </p:sp>
      <p:cxnSp>
        <p:nvCxnSpPr>
          <p:cNvPr id="36" name="Shape 36"/>
          <p:cNvCxnSpPr/>
          <p:nvPr/>
        </p:nvCxnSpPr>
        <p:spPr>
          <a:xfrm rot="10800000" flipH="1">
            <a:off x="7361200" y="3608724"/>
            <a:ext cx="301799" cy="948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7433100" y="4456850"/>
            <a:ext cx="776399" cy="8639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38"/>
          <p:cNvCxnSpPr>
            <a:stCxn id="35" idx="0"/>
          </p:cNvCxnSpPr>
          <p:nvPr/>
        </p:nvCxnSpPr>
        <p:spPr>
          <a:xfrm rot="10800000">
            <a:off x="5046574" y="3421875"/>
            <a:ext cx="1229100" cy="345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39"/>
          <p:cNvCxnSpPr>
            <a:stCxn id="35" idx="0"/>
          </p:cNvCxnSpPr>
          <p:nvPr/>
        </p:nvCxnSpPr>
        <p:spPr>
          <a:xfrm rot="10800000">
            <a:off x="5003374" y="1983975"/>
            <a:ext cx="1272300" cy="1782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-21332" y="0"/>
            <a:ext cx="9144000" cy="64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dirty="0" smtClean="0"/>
              <a:t>Команды</a:t>
            </a:r>
            <a:endParaRPr lang="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0" y="548680"/>
            <a:ext cx="4572000" cy="3483795"/>
            <a:chOff x="0" y="3257573"/>
            <a:chExt cx="4572000" cy="3483795"/>
          </a:xfrm>
        </p:grpSpPr>
        <p:sp>
          <p:nvSpPr>
            <p:cNvPr id="14" name="Shape 63"/>
            <p:cNvSpPr txBox="1"/>
            <p:nvPr/>
          </p:nvSpPr>
          <p:spPr>
            <a:xfrm>
              <a:off x="107504" y="3789042"/>
              <a:ext cx="4392488" cy="2952326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ru" sz="2400" b="1" dirty="0" smtClean="0">
                  <a:solidFill>
                    <a:srgbClr val="38761D"/>
                  </a:solidFill>
                </a:rPr>
                <a:t>Копия из </a:t>
              </a:r>
              <a:r>
                <a:rPr lang="ru" sz="2400" b="1" dirty="0">
                  <a:solidFill>
                    <a:srgbClr val="38761D"/>
                  </a:solidFill>
                </a:rPr>
                <a:t>одного окошка в другое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ru" sz="2400" b="1" dirty="0" smtClean="0"/>
                <a:t>AT</a:t>
              </a:r>
              <a:r>
                <a:rPr lang="en-US" sz="2400" b="1" dirty="0" smtClean="0"/>
                <a:t>	</a:t>
              </a:r>
              <a:r>
                <a:rPr lang="ru" sz="2400" b="1" dirty="0" smtClean="0"/>
                <a:t>A → T</a:t>
              </a:r>
              <a:r>
                <a:rPr lang="en-US" sz="2400" dirty="0" smtClean="0"/>
                <a:t>	</a:t>
              </a:r>
              <a:endParaRPr lang="ru-RU" sz="2400" dirty="0" smtClean="0"/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ru" sz="2400" b="1" dirty="0" smtClean="0"/>
                <a:t>MT</a:t>
              </a:r>
              <a:r>
                <a:rPr lang="en-US" sz="2400" b="1" dirty="0" smtClean="0"/>
                <a:t>	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MEM</a:t>
              </a:r>
              <a:r>
                <a:rPr lang="ru" sz="2400" b="1" dirty="0" smtClean="0"/>
                <a:t>→ T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ru" sz="2400" b="1" dirty="0" smtClean="0"/>
                <a:t>TA</a:t>
              </a:r>
              <a:r>
                <a:rPr lang="en-US" sz="2400" dirty="0" smtClean="0"/>
                <a:t>	</a:t>
              </a:r>
              <a:r>
                <a:rPr lang="ru" sz="2400" b="1" dirty="0" smtClean="0"/>
                <a:t>T </a:t>
              </a:r>
              <a:r>
                <a:rPr lang="ru" sz="2400" b="1" dirty="0"/>
                <a:t>→ </a:t>
              </a:r>
              <a:r>
                <a:rPr lang="ru" sz="2400" b="1" dirty="0" smtClean="0"/>
                <a:t>A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ru" sz="2400" b="1" dirty="0" smtClean="0"/>
                <a:t>TM</a:t>
              </a:r>
              <a:r>
                <a:rPr lang="en-US" sz="2400" dirty="0" smtClean="0"/>
                <a:t>	</a:t>
              </a:r>
              <a:r>
                <a:rPr lang="ru" sz="2400" b="1" dirty="0" smtClean="0"/>
                <a:t>T </a:t>
              </a:r>
              <a:r>
                <a:rPr lang="ru" sz="2400" b="1" dirty="0"/>
                <a:t>→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MEM</a:t>
              </a:r>
              <a:endParaRPr lang="ru-RU" sz="2400" b="1" dirty="0" smtClean="0">
                <a:solidFill>
                  <a:srgbClr val="FF0000"/>
                </a:solidFill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ru" sz="2400" b="1" dirty="0" smtClean="0"/>
                <a:t>TO</a:t>
              </a:r>
              <a:r>
                <a:rPr lang="en-US" sz="2400" dirty="0" smtClean="0"/>
                <a:t>	</a:t>
              </a:r>
              <a:r>
                <a:rPr lang="ru" sz="2400" b="1" dirty="0" smtClean="0"/>
                <a:t>T </a:t>
              </a:r>
              <a:r>
                <a:rPr lang="ru" sz="2400" b="1" dirty="0"/>
                <a:t>→ </a:t>
              </a:r>
              <a:r>
                <a:rPr lang="en-US" sz="2400" b="1" dirty="0" smtClean="0">
                  <a:solidFill>
                    <a:srgbClr val="00B0F0"/>
                  </a:solidFill>
                </a:rPr>
                <a:t>OUT</a:t>
              </a:r>
              <a:endParaRPr lang="ru-RU" sz="2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15" name="Shape 64"/>
            <p:cNvSpPr txBox="1"/>
            <p:nvPr/>
          </p:nvSpPr>
          <p:spPr>
            <a:xfrm>
              <a:off x="0" y="3257573"/>
              <a:ext cx="4572000" cy="53146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3200" b="1" dirty="0">
                  <a:solidFill>
                    <a:srgbClr val="38761D"/>
                  </a:solidFill>
                </a:rPr>
                <a:t>Перенос 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572000" y="574360"/>
            <a:ext cx="4572000" cy="3458115"/>
            <a:chOff x="4572000" y="3283253"/>
            <a:chExt cx="4572000" cy="3458115"/>
          </a:xfrm>
        </p:grpSpPr>
        <p:sp>
          <p:nvSpPr>
            <p:cNvPr id="17" name="Shape 65"/>
            <p:cNvSpPr txBox="1"/>
            <p:nvPr/>
          </p:nvSpPr>
          <p:spPr>
            <a:xfrm>
              <a:off x="4644008" y="3789040"/>
              <a:ext cx="4392488" cy="2952328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ru" sz="2400" b="1" dirty="0" smtClean="0">
                  <a:solidFill>
                    <a:srgbClr val="1155CC"/>
                  </a:solidFill>
                </a:rPr>
                <a:t>Операци</a:t>
              </a:r>
              <a:r>
                <a:rPr lang="ru-RU" sz="2400" b="1" dirty="0">
                  <a:solidFill>
                    <a:srgbClr val="1155CC"/>
                  </a:solidFill>
                </a:rPr>
                <a:t>я</a:t>
              </a:r>
              <a:r>
                <a:rPr lang="ru" sz="2400" b="1" dirty="0" smtClean="0">
                  <a:solidFill>
                    <a:srgbClr val="1155CC"/>
                  </a:solidFill>
                </a:rPr>
                <a:t> </a:t>
              </a:r>
              <a:r>
                <a:rPr lang="ru" sz="2400" b="1" dirty="0">
                  <a:solidFill>
                    <a:srgbClr val="1155CC"/>
                  </a:solidFill>
                </a:rPr>
                <a:t>с числами </a:t>
              </a:r>
              <a:r>
                <a:rPr lang="ru" sz="2400" b="1" dirty="0" smtClean="0">
                  <a:solidFill>
                    <a:srgbClr val="1155CC"/>
                  </a:solidFill>
                </a:rPr>
                <a:t>А </a:t>
              </a:r>
              <a:r>
                <a:rPr lang="ru" sz="2400" b="1" dirty="0">
                  <a:solidFill>
                    <a:srgbClr val="1155CC"/>
                  </a:solidFill>
                </a:rPr>
                <a:t>и </a:t>
              </a:r>
              <a:r>
                <a:rPr lang="ru" sz="2400" b="1" dirty="0" smtClean="0">
                  <a:solidFill>
                    <a:srgbClr val="1155CC"/>
                  </a:solidFill>
                </a:rPr>
                <a:t>Т, запись результата в А</a:t>
              </a:r>
              <a:endParaRPr lang="ru" sz="2400" b="1" dirty="0">
                <a:solidFill>
                  <a:srgbClr val="1155CC"/>
                </a:solidFill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ru" sz="2400" b="1" dirty="0" smtClean="0"/>
                <a:t>S</a:t>
              </a:r>
              <a:r>
                <a:rPr lang="en-US" sz="2400" b="1" dirty="0" smtClean="0"/>
                <a:t>UB</a:t>
              </a:r>
              <a:r>
                <a:rPr lang="ru" sz="2400" b="1" dirty="0" smtClean="0"/>
                <a:t>	A = A – T</a:t>
              </a:r>
              <a:endParaRPr lang="ru" sz="2400" dirty="0"/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ru" sz="2400" b="1" dirty="0" smtClean="0"/>
                <a:t>A</a:t>
              </a:r>
              <a:r>
                <a:rPr lang="en-US" sz="2400" b="1" dirty="0" smtClean="0"/>
                <a:t>DD</a:t>
              </a:r>
              <a:r>
                <a:rPr lang="ru" sz="2400" b="1" dirty="0" smtClean="0"/>
                <a:t>	A </a:t>
              </a:r>
              <a:r>
                <a:rPr lang="ru" sz="2400" b="1" dirty="0"/>
                <a:t>= A + </a:t>
              </a:r>
              <a:r>
                <a:rPr lang="ru" sz="2400" b="1" dirty="0" smtClean="0"/>
                <a:t>T</a:t>
              </a:r>
              <a:endParaRPr lang="ru" sz="2400" dirty="0"/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ru" sz="2400" b="1" dirty="0" smtClean="0"/>
                <a:t>M</a:t>
              </a:r>
              <a:r>
                <a:rPr lang="en-US" sz="2400" b="1" dirty="0" smtClean="0"/>
                <a:t>UL</a:t>
              </a:r>
              <a:r>
                <a:rPr lang="ru" sz="2400" b="1" dirty="0" smtClean="0"/>
                <a:t>	A </a:t>
              </a:r>
              <a:r>
                <a:rPr lang="ru" sz="2400" b="1" dirty="0"/>
                <a:t>= A * </a:t>
              </a:r>
              <a:r>
                <a:rPr lang="ru" sz="2400" b="1" dirty="0" smtClean="0"/>
                <a:t>T</a:t>
              </a:r>
              <a:endParaRPr lang="ru" sz="2400" dirty="0"/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ru" sz="2400" b="1" dirty="0" smtClean="0"/>
                <a:t>D</a:t>
              </a:r>
              <a:r>
                <a:rPr lang="en-US" sz="2400" b="1" dirty="0" smtClean="0"/>
                <a:t>IV</a:t>
              </a:r>
              <a:r>
                <a:rPr lang="ru" sz="2400" b="1" dirty="0" smtClean="0"/>
                <a:t>	A </a:t>
              </a:r>
              <a:r>
                <a:rPr lang="ru" sz="2400" b="1" dirty="0"/>
                <a:t>= A / </a:t>
              </a:r>
              <a:r>
                <a:rPr lang="ru" sz="2400" b="1" dirty="0" smtClean="0"/>
                <a:t>T</a:t>
              </a:r>
              <a:endParaRPr lang="ru" sz="2400" dirty="0"/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2400" b="1" dirty="0"/>
            </a:p>
            <a:p>
              <a:pPr lvl="0" rt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66"/>
            <p:cNvSpPr txBox="1"/>
            <p:nvPr/>
          </p:nvSpPr>
          <p:spPr>
            <a:xfrm>
              <a:off x="4572000" y="3283253"/>
              <a:ext cx="4572000" cy="69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3200" b="1" dirty="0">
                  <a:solidFill>
                    <a:srgbClr val="1155CC"/>
                  </a:solidFill>
                </a:rPr>
                <a:t>Математика</a:t>
              </a:r>
            </a:p>
          </p:txBody>
        </p:sp>
      </p:grpSp>
      <p:sp>
        <p:nvSpPr>
          <p:cNvPr id="20" name="Shape 67"/>
          <p:cNvSpPr txBox="1"/>
          <p:nvPr/>
        </p:nvSpPr>
        <p:spPr>
          <a:xfrm>
            <a:off x="107504" y="4569800"/>
            <a:ext cx="4392488" cy="2171568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 b="1" dirty="0" smtClean="0">
                <a:solidFill>
                  <a:srgbClr val="990000"/>
                </a:solidFill>
              </a:rPr>
              <a:t>Перемотка </a:t>
            </a:r>
            <a:r>
              <a:rPr lang="ru" sz="2400" b="1" dirty="0">
                <a:solidFill>
                  <a:srgbClr val="990000"/>
                </a:solidFill>
              </a:rPr>
              <a:t>ленты на количество </a:t>
            </a:r>
            <a:r>
              <a:rPr lang="ru" sz="2400" b="1" dirty="0" smtClean="0">
                <a:solidFill>
                  <a:srgbClr val="990000"/>
                </a:solidFill>
              </a:rPr>
              <a:t>в </a:t>
            </a:r>
            <a:r>
              <a:rPr lang="ru" sz="2400" b="1" dirty="0">
                <a:solidFill>
                  <a:srgbClr val="990000"/>
                </a:solidFill>
              </a:rPr>
              <a:t>окошке </a:t>
            </a:r>
            <a:r>
              <a:rPr lang="ru" sz="2400" b="1" dirty="0" smtClean="0">
                <a:solidFill>
                  <a:srgbClr val="990000"/>
                </a:solidFill>
              </a:rPr>
              <a:t>Т</a:t>
            </a:r>
            <a:endParaRPr lang="ru" sz="2400" b="1" dirty="0">
              <a:solidFill>
                <a:srgbClr val="99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/>
              <a:t>JI	I</a:t>
            </a:r>
            <a:r>
              <a:rPr lang="ru" sz="2400" b="1" dirty="0"/>
              <a:t># = I# + </a:t>
            </a:r>
            <a:r>
              <a:rPr lang="ru" sz="2400" b="1" dirty="0" smtClean="0"/>
              <a:t>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/>
              <a:t>JM</a:t>
            </a:r>
            <a:r>
              <a:rPr lang="ru" sz="2400" dirty="0" smtClean="0"/>
              <a:t>	</a:t>
            </a:r>
            <a:r>
              <a:rPr lang="ru" sz="2400" b="1" dirty="0" smtClean="0"/>
              <a:t>M</a:t>
            </a:r>
            <a:r>
              <a:rPr lang="ru" sz="2400" b="1" dirty="0"/>
              <a:t># = M# + </a:t>
            </a:r>
            <a:r>
              <a:rPr lang="ru" sz="2400" b="1" dirty="0" smtClean="0"/>
              <a:t>T</a:t>
            </a:r>
            <a:endParaRPr sz="24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1" name="Shape 66"/>
          <p:cNvSpPr txBox="1"/>
          <p:nvPr/>
        </p:nvSpPr>
        <p:spPr>
          <a:xfrm>
            <a:off x="0" y="4030744"/>
            <a:ext cx="4572000" cy="6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ru" sz="3200" b="1" dirty="0">
                <a:solidFill>
                  <a:srgbClr val="990000"/>
                </a:solidFill>
              </a:rPr>
              <a:t>Перемотка</a:t>
            </a:r>
            <a:endParaRPr lang="ru" sz="3200" b="1" dirty="0">
              <a:solidFill>
                <a:srgbClr val="1155CC"/>
              </a:solidFill>
            </a:endParaRPr>
          </a:p>
        </p:txBody>
      </p:sp>
      <p:sp>
        <p:nvSpPr>
          <p:cNvPr id="22" name="Shape 69"/>
          <p:cNvSpPr txBox="1"/>
          <p:nvPr/>
        </p:nvSpPr>
        <p:spPr>
          <a:xfrm>
            <a:off x="4644008" y="4569800"/>
            <a:ext cx="4392488" cy="2171568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>
                <a:solidFill>
                  <a:srgbClr val="B45F06"/>
                </a:solidFill>
              </a:rPr>
              <a:t>условие можно приписать к любой </a:t>
            </a:r>
            <a:r>
              <a:rPr lang="ru" sz="2400" b="1" dirty="0" smtClean="0">
                <a:solidFill>
                  <a:srgbClr val="B45F06"/>
                </a:solidFill>
              </a:rPr>
              <a:t>комманде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/>
              <a:t>?N     </a:t>
            </a:r>
            <a:r>
              <a:rPr lang="ru" sz="2400" dirty="0"/>
              <a:t>Выполнить </a:t>
            </a:r>
            <a:r>
              <a:rPr lang="ru" sz="2400" dirty="0" smtClean="0"/>
              <a:t>если </a:t>
            </a:r>
            <a:r>
              <a:rPr lang="ru" sz="2400" b="1" dirty="0"/>
              <a:t>A&lt;0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/>
              <a:t>?Z</a:t>
            </a:r>
            <a:r>
              <a:rPr lang="ru" sz="2400" dirty="0"/>
              <a:t>      Выполнить </a:t>
            </a:r>
            <a:r>
              <a:rPr lang="ru" sz="2400" dirty="0" smtClean="0"/>
              <a:t>если </a:t>
            </a:r>
            <a:r>
              <a:rPr lang="ru" sz="2400" b="1" dirty="0"/>
              <a:t>A=0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/>
              <a:t>?P</a:t>
            </a:r>
            <a:r>
              <a:rPr lang="ru" sz="2400" dirty="0"/>
              <a:t>      Выполнить </a:t>
            </a:r>
            <a:r>
              <a:rPr lang="ru" sz="2400" dirty="0" smtClean="0"/>
              <a:t>если </a:t>
            </a:r>
            <a:r>
              <a:rPr lang="ru" sz="2400" b="1" dirty="0"/>
              <a:t>A&gt;0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3" name="Shape 66"/>
          <p:cNvSpPr txBox="1"/>
          <p:nvPr/>
        </p:nvSpPr>
        <p:spPr>
          <a:xfrm>
            <a:off x="4572000" y="4030744"/>
            <a:ext cx="4572000" cy="6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ru" sz="3200" b="1" dirty="0">
                <a:solidFill>
                  <a:srgbClr val="E69138"/>
                </a:solidFill>
              </a:rPr>
              <a:t>Условия</a:t>
            </a:r>
            <a:endParaRPr lang="ru" sz="3200" b="1" dirty="0">
              <a:solidFill>
                <a:srgbClr val="1155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869"/>
            <a:ext cx="9144002" cy="646581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1907370" y="108875"/>
            <a:ext cx="5280980" cy="9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dirty="0"/>
              <a:t>Так будут </a:t>
            </a:r>
            <a:r>
              <a:rPr lang="ru-RU" sz="3000" dirty="0" smtClean="0"/>
              <a:t>расположены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ru" sz="3000" dirty="0" smtClean="0"/>
              <a:t>ленты</a:t>
            </a:r>
            <a:endParaRPr lang="ru" sz="3000" dirty="0"/>
          </a:p>
        </p:txBody>
      </p:sp>
      <p:cxnSp>
        <p:nvCxnSpPr>
          <p:cNvPr id="46" name="Shape 46"/>
          <p:cNvCxnSpPr/>
          <p:nvPr/>
        </p:nvCxnSpPr>
        <p:spPr>
          <a:xfrm rot="10800000" flipH="1">
            <a:off x="7361200" y="3608724"/>
            <a:ext cx="301799" cy="948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47" name="Shape 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023524" y="3579377"/>
            <a:ext cx="9143996" cy="81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94227"/>
            <a:ext cx="9143996" cy="81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-3071800" y="3579377"/>
            <a:ext cx="9143996" cy="81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053452"/>
            <a:ext cx="9143996" cy="81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105852"/>
            <a:ext cx="9143996" cy="81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3162975" y="108875"/>
            <a:ext cx="5233500" cy="9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Продеваем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050" y="48561"/>
            <a:ext cx="9143998" cy="66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66" y="116632"/>
            <a:ext cx="4195509" cy="29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07504" y="3125715"/>
            <a:ext cx="9015576" cy="3717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ru-RU" sz="2000" dirty="0"/>
              <a:t>Если в окошке </a:t>
            </a:r>
            <a:r>
              <a:rPr lang="en-US" sz="2000" b="1" dirty="0">
                <a:solidFill>
                  <a:srgbClr val="00B050"/>
                </a:solidFill>
              </a:rPr>
              <a:t>IN</a:t>
            </a:r>
            <a:r>
              <a:rPr lang="ru-RU" sz="2000" dirty="0"/>
              <a:t> появляется число, оно сразу перемещается в </a:t>
            </a:r>
            <a:r>
              <a:rPr lang="en-US" sz="2000" b="1" dirty="0"/>
              <a:t>T</a:t>
            </a:r>
            <a:r>
              <a:rPr lang="ru-RU" sz="2000" dirty="0"/>
              <a:t> (затирая то, что там было). 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ru-RU" sz="2000" dirty="0"/>
              <a:t>Если в окошке </a:t>
            </a:r>
            <a:r>
              <a:rPr lang="en-US" sz="2000" b="1" dirty="0">
                <a:solidFill>
                  <a:srgbClr val="00B050"/>
                </a:solidFill>
              </a:rPr>
              <a:t>IN</a:t>
            </a:r>
            <a:r>
              <a:rPr lang="ru-RU" sz="2000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появляется команда, она сразу выполняется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ru-RU" sz="2000" dirty="0"/>
              <a:t>После исполнения команды или чтения числа лента </a:t>
            </a:r>
            <a:r>
              <a:rPr lang="en-US" sz="2000" b="1" dirty="0">
                <a:solidFill>
                  <a:srgbClr val="00B050"/>
                </a:solidFill>
              </a:rPr>
              <a:t>IN</a:t>
            </a:r>
            <a:r>
              <a:rPr lang="ru-RU" sz="2000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перемещается на 1 клетку вниз, если не была перемотана.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ru-RU" sz="2000" dirty="0"/>
              <a:t>Лента </a:t>
            </a:r>
            <a:r>
              <a:rPr lang="en-US" sz="2000" b="1" dirty="0">
                <a:solidFill>
                  <a:srgbClr val="00B050"/>
                </a:solidFill>
              </a:rPr>
              <a:t>IN</a:t>
            </a:r>
            <a:r>
              <a:rPr lang="ru-RU" sz="2000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по команде может быть перемотана в любую сторону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ru-RU" sz="2000" dirty="0"/>
              <a:t>Лента </a:t>
            </a:r>
            <a:r>
              <a:rPr lang="en-US" sz="2000" b="1" dirty="0">
                <a:solidFill>
                  <a:srgbClr val="FF0000"/>
                </a:solidFill>
              </a:rPr>
              <a:t>MEM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может быть перемотана в любую сторону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ru-RU" sz="2000" dirty="0"/>
              <a:t>Лента </a:t>
            </a:r>
            <a:r>
              <a:rPr lang="en-US" sz="2000" b="1" dirty="0">
                <a:solidFill>
                  <a:srgbClr val="0070C0"/>
                </a:solidFill>
              </a:rPr>
              <a:t>OUT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не перематывается и при записи всегда смещается вниз на 1 клетку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66" y="116632"/>
            <a:ext cx="4195509" cy="29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3"/>
          <p:cNvSpPr txBox="1"/>
          <p:nvPr/>
        </p:nvSpPr>
        <p:spPr>
          <a:xfrm>
            <a:off x="107504" y="3789042"/>
            <a:ext cx="8928992" cy="2952326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400" b="1" dirty="0" smtClean="0">
                <a:solidFill>
                  <a:srgbClr val="38761D"/>
                </a:solidFill>
              </a:rPr>
              <a:t>Копия из </a:t>
            </a:r>
            <a:r>
              <a:rPr lang="ru" sz="2400" b="1" dirty="0">
                <a:solidFill>
                  <a:srgbClr val="38761D"/>
                </a:solidFill>
              </a:rPr>
              <a:t>одного окошка в другое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/>
              <a:t>AT</a:t>
            </a:r>
            <a:r>
              <a:rPr lang="en-US" sz="2400" b="1" dirty="0" smtClean="0"/>
              <a:t>	</a:t>
            </a:r>
            <a:r>
              <a:rPr lang="ru" sz="2400" b="1" dirty="0" smtClean="0"/>
              <a:t>A → T</a:t>
            </a:r>
            <a:r>
              <a:rPr lang="en-US" sz="2400" dirty="0" smtClean="0"/>
              <a:t>		</a:t>
            </a:r>
            <a:r>
              <a:rPr lang="ru" sz="2400" dirty="0" smtClean="0"/>
              <a:t>Перенести </a:t>
            </a:r>
            <a:r>
              <a:rPr lang="ru" sz="2400" dirty="0"/>
              <a:t>значение </a:t>
            </a:r>
            <a:r>
              <a:rPr lang="ru" sz="2400" b="1" dirty="0"/>
              <a:t>А</a:t>
            </a:r>
            <a:r>
              <a:rPr lang="ru" sz="2400" dirty="0"/>
              <a:t> в окошко </a:t>
            </a:r>
            <a:r>
              <a:rPr lang="ru" sz="2400" b="1" dirty="0"/>
              <a:t>Т</a:t>
            </a:r>
          </a:p>
          <a:p>
            <a:pPr lvl="0">
              <a:lnSpc>
                <a:spcPct val="115000"/>
              </a:lnSpc>
            </a:pPr>
            <a:r>
              <a:rPr lang="ru" sz="2400" b="1" dirty="0" smtClean="0"/>
              <a:t>MT</a:t>
            </a: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MEM</a:t>
            </a:r>
            <a:r>
              <a:rPr lang="ru" sz="2400" b="1" dirty="0" smtClean="0"/>
              <a:t>→ T</a:t>
            </a:r>
            <a:r>
              <a:rPr lang="en-US" sz="2400" dirty="0" smtClean="0"/>
              <a:t>	</a:t>
            </a:r>
            <a:r>
              <a:rPr lang="ru" sz="2400" dirty="0" smtClean="0"/>
              <a:t>Перенести </a:t>
            </a:r>
            <a:r>
              <a:rPr lang="ru" sz="2400" dirty="0"/>
              <a:t>из окошка </a:t>
            </a:r>
            <a:r>
              <a:rPr lang="en-US" sz="2400" b="1" dirty="0">
                <a:solidFill>
                  <a:srgbClr val="FF0000"/>
                </a:solidFill>
              </a:rPr>
              <a:t>MEM </a:t>
            </a:r>
            <a:r>
              <a:rPr lang="ru" sz="2400" dirty="0" smtClean="0"/>
              <a:t>в </a:t>
            </a:r>
            <a:r>
              <a:rPr lang="ru" sz="2400" dirty="0"/>
              <a:t>окошко </a:t>
            </a:r>
            <a:r>
              <a:rPr lang="ru" sz="2400" b="1" dirty="0"/>
              <a:t>Т</a:t>
            </a:r>
          </a:p>
          <a:p>
            <a:pPr lvl="0">
              <a:lnSpc>
                <a:spcPct val="115000"/>
              </a:lnSpc>
            </a:pPr>
            <a:r>
              <a:rPr lang="ru" sz="2400" b="1" dirty="0" smtClean="0"/>
              <a:t>TA</a:t>
            </a:r>
            <a:r>
              <a:rPr lang="en-US" sz="2400" dirty="0" smtClean="0"/>
              <a:t>	</a:t>
            </a:r>
            <a:r>
              <a:rPr lang="ru" sz="2400" b="1" dirty="0" smtClean="0"/>
              <a:t>T </a:t>
            </a:r>
            <a:r>
              <a:rPr lang="ru" sz="2400" b="1" dirty="0"/>
              <a:t>→ </a:t>
            </a:r>
            <a:r>
              <a:rPr lang="ru" sz="2400" b="1" dirty="0" smtClean="0"/>
              <a:t>A</a:t>
            </a:r>
            <a:r>
              <a:rPr lang="en-US" sz="2400" dirty="0" smtClean="0"/>
              <a:t>		</a:t>
            </a:r>
            <a:r>
              <a:rPr lang="ru" sz="2400" dirty="0" smtClean="0"/>
              <a:t>Перенести </a:t>
            </a:r>
            <a:r>
              <a:rPr lang="ru" sz="2400" dirty="0"/>
              <a:t>из </a:t>
            </a:r>
            <a:r>
              <a:rPr lang="ru" sz="2400" b="1" dirty="0"/>
              <a:t>Т</a:t>
            </a:r>
            <a:r>
              <a:rPr lang="ru" sz="2400" dirty="0"/>
              <a:t> в окошко </a:t>
            </a:r>
            <a:r>
              <a:rPr lang="ru" sz="2400" b="1" dirty="0"/>
              <a:t>А</a:t>
            </a:r>
          </a:p>
          <a:p>
            <a:pPr lvl="0">
              <a:lnSpc>
                <a:spcPct val="115000"/>
              </a:lnSpc>
            </a:pPr>
            <a:r>
              <a:rPr lang="ru" sz="2400" b="1" dirty="0" smtClean="0"/>
              <a:t>TM</a:t>
            </a:r>
            <a:r>
              <a:rPr lang="en-US" sz="2400" dirty="0" smtClean="0"/>
              <a:t>	</a:t>
            </a:r>
            <a:r>
              <a:rPr lang="ru" sz="2400" b="1" dirty="0" smtClean="0"/>
              <a:t>T </a:t>
            </a:r>
            <a:r>
              <a:rPr lang="ru" sz="2400" b="1" dirty="0"/>
              <a:t>→ </a:t>
            </a:r>
            <a:r>
              <a:rPr lang="en-US" sz="2400" b="1" dirty="0" smtClean="0">
                <a:solidFill>
                  <a:srgbClr val="FF0000"/>
                </a:solidFill>
              </a:rPr>
              <a:t>MEM</a:t>
            </a:r>
            <a:r>
              <a:rPr lang="en-US" sz="2400" dirty="0" smtClean="0"/>
              <a:t>	</a:t>
            </a:r>
            <a:r>
              <a:rPr lang="ru" sz="2400" dirty="0" smtClean="0"/>
              <a:t>Перенести </a:t>
            </a:r>
            <a:r>
              <a:rPr lang="ru" sz="2400" dirty="0"/>
              <a:t>из </a:t>
            </a:r>
            <a:r>
              <a:rPr lang="ru" sz="2400" b="1" dirty="0"/>
              <a:t>Т</a:t>
            </a:r>
            <a:r>
              <a:rPr lang="ru" sz="2400" dirty="0"/>
              <a:t> в окошко </a:t>
            </a:r>
            <a:r>
              <a:rPr lang="en-US" sz="2400" b="1" dirty="0">
                <a:solidFill>
                  <a:srgbClr val="FF0000"/>
                </a:solidFill>
              </a:rPr>
              <a:t>MEM</a:t>
            </a:r>
            <a:endParaRPr lang="ru" sz="2400" dirty="0"/>
          </a:p>
          <a:p>
            <a:pPr lvl="0">
              <a:lnSpc>
                <a:spcPct val="115000"/>
              </a:lnSpc>
            </a:pPr>
            <a:r>
              <a:rPr lang="ru" sz="2400" b="1" dirty="0" smtClean="0"/>
              <a:t>TO</a:t>
            </a:r>
            <a:r>
              <a:rPr lang="en-US" sz="2400" dirty="0" smtClean="0"/>
              <a:t>	</a:t>
            </a:r>
            <a:r>
              <a:rPr lang="ru" sz="2400" b="1" dirty="0" smtClean="0"/>
              <a:t>T </a:t>
            </a:r>
            <a:r>
              <a:rPr lang="ru" sz="2400" b="1" dirty="0"/>
              <a:t>→ </a:t>
            </a:r>
            <a:r>
              <a:rPr lang="en-US" sz="2400" b="1" dirty="0" smtClean="0">
                <a:solidFill>
                  <a:srgbClr val="00B0F0"/>
                </a:solidFill>
              </a:rPr>
              <a:t>OUT</a:t>
            </a:r>
            <a:r>
              <a:rPr lang="en-US" sz="2400" dirty="0" smtClean="0"/>
              <a:t>	</a:t>
            </a:r>
            <a:r>
              <a:rPr lang="ru" sz="2400" dirty="0" smtClean="0"/>
              <a:t>Перенести </a:t>
            </a:r>
            <a:r>
              <a:rPr lang="ru" sz="2400" dirty="0"/>
              <a:t>из </a:t>
            </a:r>
            <a:r>
              <a:rPr lang="ru" sz="2400" b="1" dirty="0"/>
              <a:t>Т</a:t>
            </a:r>
            <a:r>
              <a:rPr lang="ru" sz="2400" dirty="0"/>
              <a:t> в окошко </a:t>
            </a:r>
            <a:r>
              <a:rPr lang="en-US" sz="2400" b="1" dirty="0">
                <a:solidFill>
                  <a:srgbClr val="00B0F0"/>
                </a:solidFill>
              </a:rPr>
              <a:t>OUT</a:t>
            </a:r>
            <a:endParaRPr lang="ru" sz="2400" b="1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5" name="Shape 64"/>
          <p:cNvSpPr txBox="1"/>
          <p:nvPr/>
        </p:nvSpPr>
        <p:spPr>
          <a:xfrm>
            <a:off x="0" y="3113560"/>
            <a:ext cx="9144000" cy="531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200" b="1" dirty="0">
                <a:solidFill>
                  <a:srgbClr val="38761D"/>
                </a:solidFill>
              </a:rPr>
              <a:t>Перенос </a:t>
            </a:r>
          </a:p>
        </p:txBody>
      </p:sp>
    </p:spTree>
    <p:extLst>
      <p:ext uri="{BB962C8B-B14F-4D97-AF65-F5344CB8AC3E}">
        <p14:creationId xmlns:p14="http://schemas.microsoft.com/office/powerpoint/2010/main" val="32327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66" y="116632"/>
            <a:ext cx="4195509" cy="29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5"/>
          <p:cNvSpPr txBox="1"/>
          <p:nvPr/>
        </p:nvSpPr>
        <p:spPr>
          <a:xfrm>
            <a:off x="107504" y="3789040"/>
            <a:ext cx="8928992" cy="295232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>
                <a:solidFill>
                  <a:srgbClr val="1155CC"/>
                </a:solidFill>
              </a:rPr>
              <a:t>Операци</a:t>
            </a:r>
            <a:r>
              <a:rPr lang="ru-RU" sz="2400" b="1" dirty="0">
                <a:solidFill>
                  <a:srgbClr val="1155CC"/>
                </a:solidFill>
              </a:rPr>
              <a:t>я</a:t>
            </a:r>
            <a:r>
              <a:rPr lang="ru" sz="2400" b="1" dirty="0" smtClean="0">
                <a:solidFill>
                  <a:srgbClr val="1155CC"/>
                </a:solidFill>
              </a:rPr>
              <a:t> </a:t>
            </a:r>
            <a:r>
              <a:rPr lang="ru" sz="2400" b="1" dirty="0">
                <a:solidFill>
                  <a:srgbClr val="1155CC"/>
                </a:solidFill>
              </a:rPr>
              <a:t>с числами </a:t>
            </a:r>
            <a:r>
              <a:rPr lang="ru" sz="2400" b="1" dirty="0" smtClean="0">
                <a:solidFill>
                  <a:srgbClr val="1155CC"/>
                </a:solidFill>
              </a:rPr>
              <a:t>А </a:t>
            </a:r>
            <a:r>
              <a:rPr lang="ru" sz="2400" b="1" dirty="0">
                <a:solidFill>
                  <a:srgbClr val="1155CC"/>
                </a:solidFill>
              </a:rPr>
              <a:t>и </a:t>
            </a:r>
            <a:r>
              <a:rPr lang="ru" sz="2400" b="1" dirty="0" smtClean="0">
                <a:solidFill>
                  <a:srgbClr val="1155CC"/>
                </a:solidFill>
              </a:rPr>
              <a:t>Т, запись результата в А</a:t>
            </a:r>
            <a:endParaRPr lang="ru" sz="2400" b="1" dirty="0">
              <a:solidFill>
                <a:srgbClr val="1155CC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/>
              <a:t>S</a:t>
            </a:r>
            <a:r>
              <a:rPr lang="en-US" sz="2400" b="1" dirty="0" smtClean="0"/>
              <a:t>UB</a:t>
            </a:r>
            <a:r>
              <a:rPr lang="ru" sz="2400" b="1" dirty="0" smtClean="0"/>
              <a:t>	A = A – T</a:t>
            </a:r>
            <a:r>
              <a:rPr lang="ru" sz="2400" dirty="0" smtClean="0"/>
              <a:t>	Вычесть </a:t>
            </a:r>
            <a:r>
              <a:rPr lang="ru" sz="2400" dirty="0"/>
              <a:t>Т из А и записать в 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/>
              <a:t>A</a:t>
            </a:r>
            <a:r>
              <a:rPr lang="en-US" sz="2400" b="1" dirty="0" smtClean="0"/>
              <a:t>DD</a:t>
            </a:r>
            <a:r>
              <a:rPr lang="ru" sz="2400" b="1" dirty="0" smtClean="0"/>
              <a:t>	A </a:t>
            </a:r>
            <a:r>
              <a:rPr lang="ru" sz="2400" b="1" dirty="0"/>
              <a:t>= A + </a:t>
            </a:r>
            <a:r>
              <a:rPr lang="ru" sz="2400" b="1" dirty="0" smtClean="0"/>
              <a:t>T</a:t>
            </a:r>
            <a:r>
              <a:rPr lang="ru" sz="2400" dirty="0" smtClean="0"/>
              <a:t>	Добавить </a:t>
            </a:r>
            <a:r>
              <a:rPr lang="ru" sz="2400" dirty="0"/>
              <a:t>T к А и записать в 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/>
              <a:t>M</a:t>
            </a:r>
            <a:r>
              <a:rPr lang="en-US" sz="2400" b="1" dirty="0" smtClean="0"/>
              <a:t>UL</a:t>
            </a:r>
            <a:r>
              <a:rPr lang="ru" sz="2400" b="1" dirty="0" smtClean="0"/>
              <a:t>	A </a:t>
            </a:r>
            <a:r>
              <a:rPr lang="ru" sz="2400" b="1" dirty="0"/>
              <a:t>= A * </a:t>
            </a:r>
            <a:r>
              <a:rPr lang="ru" sz="2400" b="1" dirty="0" smtClean="0"/>
              <a:t>T</a:t>
            </a:r>
            <a:r>
              <a:rPr lang="ru" sz="2400" dirty="0" smtClean="0"/>
              <a:t>	Умножить </a:t>
            </a:r>
            <a:r>
              <a:rPr lang="ru" sz="2400" dirty="0"/>
              <a:t>Т на А и записать в 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/>
              <a:t>D</a:t>
            </a:r>
            <a:r>
              <a:rPr lang="en-US" sz="2400" b="1" smtClean="0"/>
              <a:t>IV</a:t>
            </a:r>
            <a:r>
              <a:rPr lang="ru" sz="2400" b="1" dirty="0" smtClean="0"/>
              <a:t>	A </a:t>
            </a:r>
            <a:r>
              <a:rPr lang="ru" sz="2400" b="1" dirty="0"/>
              <a:t>= A / </a:t>
            </a:r>
            <a:r>
              <a:rPr lang="ru" sz="2400" b="1" dirty="0" smtClean="0"/>
              <a:t>T</a:t>
            </a:r>
            <a:r>
              <a:rPr lang="ru" sz="2400" dirty="0" smtClean="0"/>
              <a:t>	Поделить </a:t>
            </a:r>
            <a:r>
              <a:rPr lang="ru" sz="2400" dirty="0"/>
              <a:t>А на Т и записать в 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7" name="Shape 66"/>
          <p:cNvSpPr txBox="1"/>
          <p:nvPr/>
        </p:nvSpPr>
        <p:spPr>
          <a:xfrm>
            <a:off x="0" y="3083312"/>
            <a:ext cx="9144000" cy="6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200" b="1" dirty="0">
                <a:solidFill>
                  <a:srgbClr val="1155CC"/>
                </a:solidFill>
              </a:rPr>
              <a:t>Математика</a:t>
            </a:r>
          </a:p>
        </p:txBody>
      </p:sp>
    </p:spTree>
    <p:extLst>
      <p:ext uri="{BB962C8B-B14F-4D97-AF65-F5344CB8AC3E}">
        <p14:creationId xmlns:p14="http://schemas.microsoft.com/office/powerpoint/2010/main" val="9379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/>
          <p:nvPr/>
        </p:nvSpPr>
        <p:spPr>
          <a:xfrm>
            <a:off x="107504" y="3777712"/>
            <a:ext cx="8928992" cy="2963656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 b="1" dirty="0" smtClean="0">
                <a:solidFill>
                  <a:srgbClr val="990000"/>
                </a:solidFill>
              </a:rPr>
              <a:t>Перемотка </a:t>
            </a:r>
            <a:r>
              <a:rPr lang="ru" sz="2400" b="1" dirty="0">
                <a:solidFill>
                  <a:srgbClr val="990000"/>
                </a:solidFill>
              </a:rPr>
              <a:t>ленты на количество </a:t>
            </a:r>
            <a:r>
              <a:rPr lang="ru" sz="2400" b="1" dirty="0" smtClean="0">
                <a:solidFill>
                  <a:srgbClr val="990000"/>
                </a:solidFill>
              </a:rPr>
              <a:t>в </a:t>
            </a:r>
            <a:r>
              <a:rPr lang="ru" sz="2400" b="1" dirty="0">
                <a:solidFill>
                  <a:srgbClr val="990000"/>
                </a:solidFill>
              </a:rPr>
              <a:t>окошке </a:t>
            </a:r>
            <a:r>
              <a:rPr lang="ru" sz="2400" b="1" dirty="0" smtClean="0">
                <a:solidFill>
                  <a:srgbClr val="990000"/>
                </a:solidFill>
              </a:rPr>
              <a:t>Т</a:t>
            </a:r>
            <a:r>
              <a:rPr lang="en-US" sz="2400" b="1" dirty="0" smtClean="0">
                <a:solidFill>
                  <a:srgbClr val="990000"/>
                </a:solidFill>
              </a:rPr>
              <a:t>, </a:t>
            </a:r>
            <a:r>
              <a:rPr lang="ru-RU" sz="2400" b="1" dirty="0" smtClean="0">
                <a:solidFill>
                  <a:srgbClr val="990000"/>
                </a:solidFill>
              </a:rPr>
              <a:t>если число положительно, то лента мотается в сторону увеличения номера, иначе в сторону уменьшения</a:t>
            </a:r>
          </a:p>
          <a:p>
            <a:pPr lvl="0" rtl="0">
              <a:spcBef>
                <a:spcPts val="0"/>
              </a:spcBef>
              <a:buNone/>
            </a:pPr>
            <a:endParaRPr lang="ru" sz="2400" b="1" dirty="0">
              <a:solidFill>
                <a:srgbClr val="99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/>
              <a:t>JI	I</a:t>
            </a:r>
            <a:r>
              <a:rPr lang="ru" sz="2400" b="1" dirty="0"/>
              <a:t># = I# + </a:t>
            </a:r>
            <a:r>
              <a:rPr lang="ru" sz="2400" b="1" dirty="0" smtClean="0"/>
              <a:t>T</a:t>
            </a:r>
            <a:r>
              <a:rPr lang="ru" sz="2400" dirty="0" smtClean="0"/>
              <a:t>		Перемотать </a:t>
            </a:r>
            <a:r>
              <a:rPr lang="ru" sz="2400" dirty="0"/>
              <a:t>ленту </a:t>
            </a:r>
            <a:r>
              <a:rPr lang="en-US" sz="2400" b="1" dirty="0" smtClean="0">
                <a:solidFill>
                  <a:srgbClr val="00B050"/>
                </a:solidFill>
              </a:rPr>
              <a:t>IN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" sz="2400" dirty="0" smtClean="0"/>
              <a:t>на </a:t>
            </a:r>
            <a:r>
              <a:rPr lang="ru" sz="2400" dirty="0"/>
              <a:t>число </a:t>
            </a:r>
            <a:r>
              <a:rPr lang="ru" sz="2400" b="1" dirty="0"/>
              <a:t>Т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/>
              <a:t>JM</a:t>
            </a:r>
            <a:r>
              <a:rPr lang="ru" sz="2400" dirty="0" smtClean="0"/>
              <a:t>	</a:t>
            </a:r>
            <a:r>
              <a:rPr lang="ru" sz="2400" b="1" dirty="0" smtClean="0"/>
              <a:t>M</a:t>
            </a:r>
            <a:r>
              <a:rPr lang="ru" sz="2400" b="1" dirty="0"/>
              <a:t># = M# + </a:t>
            </a:r>
            <a:r>
              <a:rPr lang="ru" sz="2400" b="1" dirty="0" smtClean="0"/>
              <a:t>T</a:t>
            </a:r>
            <a:r>
              <a:rPr lang="ru" sz="2400" dirty="0" smtClean="0"/>
              <a:t>		Перемотать </a:t>
            </a:r>
            <a:r>
              <a:rPr lang="ru" sz="2400" dirty="0"/>
              <a:t>ленту </a:t>
            </a:r>
            <a:r>
              <a:rPr lang="en-US" sz="2400" b="1" dirty="0" smtClean="0">
                <a:solidFill>
                  <a:srgbClr val="FF0000"/>
                </a:solidFill>
              </a:rPr>
              <a:t>MEM</a:t>
            </a:r>
            <a:r>
              <a:rPr lang="en-US" sz="2400" b="1" dirty="0" smtClean="0"/>
              <a:t> </a:t>
            </a:r>
            <a:r>
              <a:rPr lang="ru" sz="2400" dirty="0" smtClean="0"/>
              <a:t>y </a:t>
            </a:r>
            <a:r>
              <a:rPr lang="ru" sz="2400" dirty="0"/>
              <a:t>на </a:t>
            </a:r>
            <a:r>
              <a:rPr lang="ru" sz="2400" b="1" dirty="0"/>
              <a:t>Т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66" y="116632"/>
            <a:ext cx="4195509" cy="29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66"/>
          <p:cNvSpPr txBox="1"/>
          <p:nvPr/>
        </p:nvSpPr>
        <p:spPr>
          <a:xfrm>
            <a:off x="0" y="3083312"/>
            <a:ext cx="9144000" cy="6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ru" sz="3200" b="1" dirty="0">
                <a:solidFill>
                  <a:srgbClr val="990000"/>
                </a:solidFill>
              </a:rPr>
              <a:t>Перемотка</a:t>
            </a:r>
            <a:endParaRPr lang="ru" sz="3200" b="1" dirty="0">
              <a:solidFill>
                <a:srgbClr val="115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9"/>
          <p:cNvSpPr txBox="1"/>
          <p:nvPr/>
        </p:nvSpPr>
        <p:spPr>
          <a:xfrm>
            <a:off x="107504" y="3777712"/>
            <a:ext cx="8928992" cy="2963656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 smtClean="0">
                <a:solidFill>
                  <a:srgbClr val="B45F06"/>
                </a:solidFill>
              </a:rPr>
              <a:t>Условие </a:t>
            </a:r>
            <a:r>
              <a:rPr lang="ru" sz="2400" b="1" dirty="0">
                <a:solidFill>
                  <a:srgbClr val="B45F06"/>
                </a:solidFill>
              </a:rPr>
              <a:t>можно приписать к любой комманде, если </a:t>
            </a:r>
            <a:r>
              <a:rPr lang="ru" sz="2400" b="1" dirty="0" smtClean="0">
                <a:solidFill>
                  <a:srgbClr val="B45F06"/>
                </a:solidFill>
              </a:rPr>
              <a:t>условие не</a:t>
            </a:r>
            <a:r>
              <a:rPr lang="en-US" sz="2400" b="1" dirty="0" smtClean="0">
                <a:solidFill>
                  <a:srgbClr val="B45F06"/>
                </a:solidFill>
              </a:rPr>
              <a:t> </a:t>
            </a:r>
            <a:r>
              <a:rPr lang="ru" sz="2400" b="1" dirty="0" smtClean="0">
                <a:solidFill>
                  <a:srgbClr val="B45F06"/>
                </a:solidFill>
              </a:rPr>
              <a:t>выполняется </a:t>
            </a:r>
            <a:r>
              <a:rPr lang="ru" sz="2400" b="1" dirty="0">
                <a:solidFill>
                  <a:srgbClr val="B45F06"/>
                </a:solidFill>
              </a:rPr>
              <a:t>то комманду </a:t>
            </a:r>
            <a:r>
              <a:rPr lang="ru" sz="2400" b="1" dirty="0" smtClean="0">
                <a:solidFill>
                  <a:srgbClr val="B45F06"/>
                </a:solidFill>
              </a:rPr>
              <a:t>пропускается</a:t>
            </a:r>
            <a:r>
              <a:rPr lang="ru" sz="2400" dirty="0" smtClean="0">
                <a:solidFill>
                  <a:srgbClr val="B45F06"/>
                </a:solidFill>
              </a:rPr>
              <a:t>.</a:t>
            </a:r>
            <a:endParaRPr lang="ru" sz="2400" dirty="0">
              <a:solidFill>
                <a:srgbClr val="B45F0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/>
              <a:t>?N     </a:t>
            </a:r>
            <a:r>
              <a:rPr lang="ru" sz="2400" dirty="0"/>
              <a:t>Выполнить только если </a:t>
            </a:r>
            <a:r>
              <a:rPr lang="ru" sz="2400" b="1" dirty="0"/>
              <a:t>A&lt;0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/>
              <a:t>?Z</a:t>
            </a:r>
            <a:r>
              <a:rPr lang="ru" sz="2400" dirty="0"/>
              <a:t>      Выполнить только если </a:t>
            </a:r>
            <a:r>
              <a:rPr lang="ru" sz="2400" b="1" dirty="0"/>
              <a:t>A=0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b="1" dirty="0"/>
              <a:t>?P</a:t>
            </a:r>
            <a:r>
              <a:rPr lang="ru" sz="2400" dirty="0"/>
              <a:t>      Выполнить только если </a:t>
            </a:r>
            <a:r>
              <a:rPr lang="ru" sz="2400" b="1" dirty="0"/>
              <a:t>A&gt;0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66" y="116632"/>
            <a:ext cx="4195509" cy="29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66"/>
          <p:cNvSpPr txBox="1"/>
          <p:nvPr/>
        </p:nvSpPr>
        <p:spPr>
          <a:xfrm>
            <a:off x="0" y="3083312"/>
            <a:ext cx="9144000" cy="6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ru" sz="3200" b="1" dirty="0">
                <a:solidFill>
                  <a:srgbClr val="E69138"/>
                </a:solidFill>
              </a:rPr>
              <a:t>Условия</a:t>
            </a:r>
            <a:endParaRPr lang="ru" sz="3200" b="1" dirty="0">
              <a:solidFill>
                <a:srgbClr val="115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001034" y="-341326"/>
            <a:ext cx="9143996" cy="7666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7300818" y="2869493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Comic Sans MS" pitchFamily="66" charset="0"/>
              </a:rPr>
              <a:t>56</a:t>
            </a:r>
          </a:p>
        </p:txBody>
      </p:sp>
      <p:pic>
        <p:nvPicPr>
          <p:cNvPr id="2" name="Picture 2" descr="G:\Работа\разное\бумажный компьютер\Презентация\программа 7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4032800"/>
            <a:ext cx="792856" cy="85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9832" y="1446909"/>
            <a:ext cx="9143996" cy="777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:\Работа\разное\бумажный компьютер\Processor-Simp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" y="247688"/>
            <a:ext cx="9106869" cy="645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4376" y="3349171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7</a:t>
            </a:r>
            <a:endParaRPr lang="ru-RU" sz="28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8569" y="4378583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7</a:t>
            </a:r>
            <a:endParaRPr lang="ru-RU" sz="2800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4376" y="3349171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8</a:t>
            </a:r>
            <a:endParaRPr lang="ru-RU" sz="2800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8569" y="4378583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56</a:t>
            </a:r>
            <a:endParaRPr lang="ru-RU" sz="28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8569" y="3349171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56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908472" y="3071701"/>
            <a:ext cx="2231480" cy="55953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574416" y="3933056"/>
            <a:ext cx="0" cy="51507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4574416" y="3933055"/>
            <a:ext cx="0" cy="44552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5004048" y="3071701"/>
            <a:ext cx="2185640" cy="55953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1108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11088 L -8.33333E-7 0.222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2246 L 1.66667E-6 0.3247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32477 L -8.33333E-7 0.4344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43449 L 1.66667E-6 0.5442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54421 L 1.66667E-6 0.6530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28552E-7 L -1.66667E-6 0.1177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7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5493E-6 L 8.33333E-7 0.1191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" grpId="0"/>
      <p:bldP spid="3" grpId="1"/>
      <p:bldP spid="8" grpId="0"/>
      <p:bldP spid="8" grpId="1"/>
      <p:bldP spid="9" grpId="0"/>
      <p:bldP spid="9" grpId="1"/>
      <p:bldP spid="10" grpId="0"/>
      <p:bldP spid="11" grpId="0"/>
    </p:bld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234</Words>
  <Application>Microsoft Office PowerPoint</Application>
  <PresentationFormat>Экран (4:3)</PresentationFormat>
  <Paragraphs>66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simple-light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Команды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SOm</cp:lastModifiedBy>
  <cp:revision>15</cp:revision>
  <dcterms:modified xsi:type="dcterms:W3CDTF">2017-02-21T16:19:08Z</dcterms:modified>
</cp:coreProperties>
</file>