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24640-E8E4-154D-8BB3-5EE8E7744585}" type="datetimeFigureOut">
              <a:rPr lang="en-US" smtClean="0"/>
              <a:t>1/22/22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5BA41-4833-A740-9F8B-3F5A80087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94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Slowest growing to fastest growing functions.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5BA41-4833-A740-9F8B-3F5A800878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69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Ignore constants. (Eliminate all other variables other than input size)</a:t>
            </a:r>
          </a:p>
          <a:p>
            <a:pPr marL="228600" indent="-228600">
              <a:buAutoNum type="arabicPeriod"/>
            </a:pPr>
            <a:r>
              <a:rPr lang="en-US" dirty="0"/>
              <a:t>Ignore other lower order terms as shown in the example. Ex2: f(n) = 4.n^5 + 10000.n^5 + 234.n^4 = O(n^5)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5BA41-4833-A740-9F8B-3F5A800878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65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O(11) = O(1) since 11 is a constant.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5BA41-4833-A740-9F8B-3F5A800878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61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5BA41-4833-A740-9F8B-3F5A800878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02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+ (N – 1) + (N + 2) + …… + 2 + 1 = (N. (N + 1)) /2 = O(N^2)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5BA41-4833-A740-9F8B-3F5A800878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08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O(</a:t>
            </a:r>
            <a:r>
              <a:rPr lang="en-US" dirty="0" err="1"/>
              <a:t>logn</a:t>
            </a:r>
            <a:r>
              <a:rPr lang="en-US" dirty="0"/>
              <a:t>) : as we truncate half the array in every iteration. The depth of the recursion tree will be ceil(</a:t>
            </a:r>
            <a:r>
              <a:rPr lang="en-US" dirty="0" err="1"/>
              <a:t>logn</a:t>
            </a:r>
            <a:r>
              <a:rPr lang="en-US" dirty="0"/>
              <a:t>) :</a:t>
            </a:r>
          </a:p>
          <a:p>
            <a:r>
              <a:rPr lang="en-US" dirty="0"/>
              <a:t>Ceil() represents the ceiling function. </a:t>
            </a:r>
          </a:p>
          <a:p>
            <a:r>
              <a:rPr lang="en-US" dirty="0"/>
              <a:t>here the base is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5BA41-4833-A740-9F8B-3F5A800878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27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Feel free to </a:t>
            </a:r>
            <a:r>
              <a:rPr lang="en-US"/>
              <a:t>email 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5BA41-4833-A740-9F8B-3F5A800878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58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FA3C-56E3-3A4B-A9DD-31B184C6B4DD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F604-31EC-2A42-A235-59218811E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FA3C-56E3-3A4B-A9DD-31B184C6B4DD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F604-31EC-2A42-A235-59218811E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9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FA3C-56E3-3A4B-A9DD-31B184C6B4DD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F604-31EC-2A42-A235-59218811E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9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FA3C-56E3-3A4B-A9DD-31B184C6B4DD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F604-31EC-2A42-A235-59218811E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8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FA3C-56E3-3A4B-A9DD-31B184C6B4DD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F604-31EC-2A42-A235-59218811E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4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FA3C-56E3-3A4B-A9DD-31B184C6B4DD}" type="datetimeFigureOut">
              <a:rPr lang="en-US" smtClean="0"/>
              <a:t>1/22/22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F604-31EC-2A42-A235-59218811E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1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FA3C-56E3-3A4B-A9DD-31B184C6B4DD}" type="datetimeFigureOut">
              <a:rPr lang="en-US" smtClean="0"/>
              <a:t>1/22/22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F604-31EC-2A42-A235-59218811E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9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FA3C-56E3-3A4B-A9DD-31B184C6B4DD}" type="datetimeFigureOut">
              <a:rPr lang="en-US" smtClean="0"/>
              <a:t>1/22/22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F604-31EC-2A42-A235-59218811E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3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FA3C-56E3-3A4B-A9DD-31B184C6B4DD}" type="datetimeFigureOut">
              <a:rPr lang="en-US" smtClean="0"/>
              <a:t>1/22/22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F604-31EC-2A42-A235-59218811E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3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FA3C-56E3-3A4B-A9DD-31B184C6B4DD}" type="datetimeFigureOut">
              <a:rPr lang="en-US" smtClean="0"/>
              <a:t>1/22/22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F604-31EC-2A42-A235-59218811E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8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FA3C-56E3-3A4B-A9DD-31B184C6B4DD}" type="datetimeFigureOut">
              <a:rPr lang="en-US" smtClean="0"/>
              <a:t>1/22/22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F604-31EC-2A42-A235-59218811E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2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FFA3C-56E3-3A4B-A9DD-31B184C6B4DD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0F604-31EC-2A42-A235-59218811E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0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49C719-C861-6444-8111-04991E494BFD}"/>
              </a:ext>
            </a:extLst>
          </p:cNvPr>
          <p:cNvSpPr/>
          <p:nvPr/>
        </p:nvSpPr>
        <p:spPr>
          <a:xfrm>
            <a:off x="2337951" y="517749"/>
            <a:ext cx="751609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Structures using Java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83119-B83B-C042-B16F-8FC9F408BED3}"/>
              </a:ext>
            </a:extLst>
          </p:cNvPr>
          <p:cNvSpPr txBox="1"/>
          <p:nvPr/>
        </p:nvSpPr>
        <p:spPr>
          <a:xfrm>
            <a:off x="662730" y="1929468"/>
            <a:ext cx="109811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Linked Lists, Doubly Linked 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 Data Structures – Hash table of an array of Linked Lists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Hash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Heaps (Priority Queues)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Trees, Binary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Search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AVL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Tries (Prefix Tree)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 Data Structures – LRU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2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7D23C-F282-6440-BD8E-995047C8BEAD}"/>
              </a:ext>
            </a:extLst>
          </p:cNvPr>
          <p:cNvSpPr txBox="1"/>
          <p:nvPr/>
        </p:nvSpPr>
        <p:spPr>
          <a:xfrm>
            <a:off x="526073" y="489439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the time complexity for the following snippet?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, watch, gauge&#10;&#10;Description automatically generated">
            <a:extLst>
              <a:ext uri="{FF2B5EF4-FFF2-40B4-BE49-F238E27FC236}">
                <a16:creationId xmlns:a16="http://schemas.microsoft.com/office/drawing/2014/main" id="{520D3699-582D-A742-ABCD-0470E4EEA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3607212"/>
            <a:ext cx="11496821" cy="163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4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3197445-7474-2F48-981D-44AD1D03B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68196"/>
            <a:ext cx="11277600" cy="372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87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E04A0-309B-234B-9BCF-AFFCD421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Good example of ignoring lower order terms.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D7A7668-CA1A-CE45-9227-E0C924E9A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0579" y="467208"/>
            <a:ext cx="6369445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97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A1F4EBD-B861-3A4F-A123-5B67B5A90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499" y="918546"/>
            <a:ext cx="7602036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05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F6AD97-0D05-9341-A74C-9819E80CBA56}"/>
              </a:ext>
            </a:extLst>
          </p:cNvPr>
          <p:cNvSpPr txBox="1"/>
          <p:nvPr/>
        </p:nvSpPr>
        <p:spPr>
          <a:xfrm>
            <a:off x="3951215" y="1753299"/>
            <a:ext cx="35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Jenish</a:t>
            </a:r>
            <a:r>
              <a:rPr lang="en-US" dirty="0"/>
              <a:t> </a:t>
            </a:r>
            <a:r>
              <a:rPr lang="en-US" dirty="0" err="1"/>
              <a:t>Soni</a:t>
            </a:r>
            <a:r>
              <a:rPr lang="en-US" dirty="0"/>
              <a:t>: jenish1097@gmail.com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9C2D45-9519-F244-A6C3-433246AACC9F}"/>
              </a:ext>
            </a:extLst>
          </p:cNvPr>
          <p:cNvSpPr txBox="1"/>
          <p:nvPr/>
        </p:nvSpPr>
        <p:spPr>
          <a:xfrm>
            <a:off x="3951215" y="2986481"/>
            <a:ext cx="446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/pro1zero/Data-Structures</a:t>
            </a:r>
          </a:p>
        </p:txBody>
      </p:sp>
    </p:spTree>
    <p:extLst>
      <p:ext uri="{BB962C8B-B14F-4D97-AF65-F5344CB8AC3E}">
        <p14:creationId xmlns:p14="http://schemas.microsoft.com/office/powerpoint/2010/main" val="3351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9DEA42-A115-D942-9E72-BF6B1E51F80C}"/>
              </a:ext>
            </a:extLst>
          </p:cNvPr>
          <p:cNvSpPr/>
          <p:nvPr/>
        </p:nvSpPr>
        <p:spPr>
          <a:xfrm>
            <a:off x="648928" y="338328"/>
            <a:ext cx="3685032" cy="1608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What is a Data Structure?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B85A0-32F0-3843-B023-5A635735DCF9}"/>
              </a:ext>
            </a:extLst>
          </p:cNvPr>
          <p:cNvSpPr txBox="1"/>
          <p:nvPr/>
        </p:nvSpPr>
        <p:spPr>
          <a:xfrm>
            <a:off x="4864100" y="338328"/>
            <a:ext cx="6675627" cy="1605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Collection of Data values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Data can be anything (even objects in Java)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Relationship among the values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Or any functions or operations applied to the data. 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089188A-9168-6E48-B137-A73402455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79" y="2742397"/>
            <a:ext cx="4133938" cy="3291840"/>
          </a:xfrm>
          <a:prstGeom prst="rect">
            <a:avLst/>
          </a:prstGeom>
        </p:spPr>
      </p:pic>
      <p:pic>
        <p:nvPicPr>
          <p:cNvPr id="9" name="Picture 8" descr="Chart, waterfall chart&#10;&#10;Description automatically generated">
            <a:extLst>
              <a:ext uri="{FF2B5EF4-FFF2-40B4-BE49-F238E27FC236}">
                <a16:creationId xmlns:a16="http://schemas.microsoft.com/office/drawing/2014/main" id="{01A134F8-47FA-E648-BFD9-2E0165EFB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4" y="2788727"/>
            <a:ext cx="4974336" cy="319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7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0F57C8E-9C42-6849-9EEC-C0F96BFB0B13}"/>
              </a:ext>
            </a:extLst>
          </p:cNvPr>
          <p:cNvSpPr/>
          <p:nvPr/>
        </p:nvSpPr>
        <p:spPr>
          <a:xfrm>
            <a:off x="2199254" y="391915"/>
            <a:ext cx="796128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Type vs Data Structure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351ED9-C9C1-B244-96AE-2AF79101CB01}"/>
              </a:ext>
            </a:extLst>
          </p:cNvPr>
          <p:cNvSpPr txBox="1"/>
          <p:nvPr/>
        </p:nvSpPr>
        <p:spPr>
          <a:xfrm>
            <a:off x="553673" y="1803633"/>
            <a:ext cx="5008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Kind of Data / Variable used in the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Holds Value, not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Values are directly assigned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time complexity issues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AE704D-148B-3C41-BF37-10B0A78EEB05}"/>
              </a:ext>
            </a:extLst>
          </p:cNvPr>
          <p:cNvSpPr txBox="1"/>
          <p:nvPr/>
        </p:nvSpPr>
        <p:spPr>
          <a:xfrm>
            <a:off x="5543725" y="1803632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Collection of different type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Holds different type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Values are assigned using respective 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complexity matters here.</a:t>
            </a:r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86AD070E-E3E9-B748-A5D2-8C3FB63A3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37" y="3557958"/>
            <a:ext cx="5448300" cy="2463800"/>
          </a:xfrm>
          <a:prstGeom prst="rect">
            <a:avLst/>
          </a:prstGeom>
        </p:spPr>
      </p:pic>
      <p:pic>
        <p:nvPicPr>
          <p:cNvPr id="12" name="Picture 11" descr="Chart, diagram&#10;&#10;Description automatically generated">
            <a:extLst>
              <a:ext uri="{FF2B5EF4-FFF2-40B4-BE49-F238E27FC236}">
                <a16:creationId xmlns:a16="http://schemas.microsoft.com/office/drawing/2014/main" id="{D13586FB-5604-BF4D-9DAB-43C7B43EE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302" y="3297899"/>
            <a:ext cx="3971985" cy="329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7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D31FA-442A-1841-A21D-35C019F54473}"/>
              </a:ext>
            </a:extLst>
          </p:cNvPr>
          <p:cNvSpPr/>
          <p:nvPr/>
        </p:nvSpPr>
        <p:spPr>
          <a:xfrm>
            <a:off x="648929" y="629266"/>
            <a:ext cx="3505495" cy="1622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Time Complexity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8CF3B6-28D7-D44B-A266-85C063FE19FB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 simple words – time taken by our function to run.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Big-O Notation: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Upper bound to our running function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Gives the worst-case running time possible for any function.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Helps to quantity as the input becomes large.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9A1CD367-54B8-FE4E-89BD-80C73FACD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62" y="1937592"/>
            <a:ext cx="6019331" cy="297956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2097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D015-D83B-AE43-BA60-A10AEA30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dirty="0"/>
              <a:t>Big-O properties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Formulae written on a blackboard">
            <a:extLst>
              <a:ext uri="{FF2B5EF4-FFF2-40B4-BE49-F238E27FC236}">
                <a16:creationId xmlns:a16="http://schemas.microsoft.com/office/drawing/2014/main" id="{6020B331-0521-490F-9491-DDC2C6F5B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84" r="22582" b="-1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41F0A-4D7D-4E4F-8DCF-92D9AA9AE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578" y="2871982"/>
            <a:ext cx="5004073" cy="3181684"/>
          </a:xfrm>
        </p:spPr>
        <p:txBody>
          <a:bodyPr anchor="t">
            <a:normAutofit/>
          </a:bodyPr>
          <a:lstStyle/>
          <a:p>
            <a:r>
              <a:rPr lang="en-US" sz="1800" b="1" i="1" dirty="0"/>
              <a:t>Ignore Constants</a:t>
            </a:r>
          </a:p>
          <a:p>
            <a:r>
              <a:rPr lang="en-US" sz="1800" dirty="0"/>
              <a:t>Example: O(N + C) = O(N) for some input of size N.</a:t>
            </a:r>
          </a:p>
          <a:p>
            <a:r>
              <a:rPr lang="en-US" sz="1800" dirty="0"/>
              <a:t>Example: O(</a:t>
            </a:r>
            <a:r>
              <a:rPr lang="en-US" sz="1800" dirty="0" err="1"/>
              <a:t>NlogN</a:t>
            </a:r>
            <a:r>
              <a:rPr lang="en-US" sz="1800" dirty="0"/>
              <a:t> + CN) = O(</a:t>
            </a:r>
            <a:r>
              <a:rPr lang="en-US" sz="1800" dirty="0" err="1"/>
              <a:t>NlogN</a:t>
            </a:r>
            <a:r>
              <a:rPr lang="en-US" sz="1800" dirty="0"/>
              <a:t>) [shortly I’ll explain why we removed CN instead of just N]</a:t>
            </a:r>
          </a:p>
          <a:p>
            <a:r>
              <a:rPr lang="en-US" sz="1800" b="1" i="1" dirty="0"/>
              <a:t>Ignore the lower order terms</a:t>
            </a:r>
          </a:p>
          <a:p>
            <a:r>
              <a:rPr lang="en-US" sz="1800" dirty="0"/>
              <a:t>Example f(N) = 56NlogN + 10000000N + 1 =&gt; O(</a:t>
            </a:r>
            <a:r>
              <a:rPr lang="en-US" sz="1800" dirty="0" err="1"/>
              <a:t>NlogN</a:t>
            </a:r>
            <a:r>
              <a:rPr lang="en-US" sz="1800" dirty="0"/>
              <a:t> + N(1))</a:t>
            </a:r>
          </a:p>
        </p:txBody>
      </p:sp>
    </p:spTree>
    <p:extLst>
      <p:ext uri="{BB962C8B-B14F-4D97-AF65-F5344CB8AC3E}">
        <p14:creationId xmlns:p14="http://schemas.microsoft.com/office/powerpoint/2010/main" val="158796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7220B-4CFE-A040-984C-FE3D5515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text, clock, dark&#10;&#10;Description automatically generated">
            <a:extLst>
              <a:ext uri="{FF2B5EF4-FFF2-40B4-BE49-F238E27FC236}">
                <a16:creationId xmlns:a16="http://schemas.microsoft.com/office/drawing/2014/main" id="{C08AE366-7142-324F-AEA0-DD043BB29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6315" y="2370924"/>
            <a:ext cx="832841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6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5D393E9D-2046-0146-A619-F67BF3123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2916" y="643466"/>
            <a:ext cx="834616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17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6F0BA73-C451-694C-970A-C9AB78D83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128" y="457200"/>
            <a:ext cx="893774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545D820-5311-4B49-91DD-054C727A3781}"/>
              </a:ext>
            </a:extLst>
          </p:cNvPr>
          <p:cNvSpPr txBox="1"/>
          <p:nvPr/>
        </p:nvSpPr>
        <p:spPr>
          <a:xfrm>
            <a:off x="6095996" y="630936"/>
            <a:ext cx="5064191" cy="209676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Time Complexity is O(N^2) as for every i, we loop to all the other elements of the data structures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Exactly N times.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FF03BAD-4EC9-4A4C-A133-EBA3DED08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359" y="3108935"/>
            <a:ext cx="10843065" cy="2819197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232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</TotalTime>
  <Words>486</Words>
  <Application>Microsoft Macintosh PowerPoint</Application>
  <PresentationFormat>Widescreen</PresentationFormat>
  <Paragraphs>63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Big-O properties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Good example of ignoring lower order terms.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Jenish Soni</dc:creator>
  <cp:lastModifiedBy>Jenish Soni</cp:lastModifiedBy>
  <cp:revision>6</cp:revision>
  <dcterms:created xsi:type="dcterms:W3CDTF">2022-01-22T12:08:42Z</dcterms:created>
  <dcterms:modified xsi:type="dcterms:W3CDTF">2022-01-22T18:40:12Z</dcterms:modified>
</cp:coreProperties>
</file>