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0" r:id="rId4"/>
    <p:sldId id="274" r:id="rId5"/>
    <p:sldId id="279" r:id="rId6"/>
    <p:sldId id="275" r:id="rId7"/>
    <p:sldId id="278" r:id="rId8"/>
    <p:sldId id="276" r:id="rId9"/>
    <p:sldId id="277" r:id="rId10"/>
    <p:sldId id="267" r:id="rId11"/>
    <p:sldId id="269" r:id="rId12"/>
    <p:sldId id="290" r:id="rId13"/>
    <p:sldId id="291" r:id="rId14"/>
    <p:sldId id="292" r:id="rId15"/>
    <p:sldId id="293" r:id="rId16"/>
    <p:sldId id="268" r:id="rId17"/>
    <p:sldId id="297" r:id="rId18"/>
    <p:sldId id="287" r:id="rId19"/>
    <p:sldId id="289" r:id="rId20"/>
    <p:sldId id="294" r:id="rId21"/>
    <p:sldId id="295" r:id="rId22"/>
    <p:sldId id="296" r:id="rId23"/>
    <p:sldId id="284"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BC8BBA9-1324-45F4-9E62-060FC8EBE525}"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08330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50516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30028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359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7392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8BBA9-1324-45F4-9E62-060FC8EBE525}"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19079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8BBA9-1324-45F4-9E62-060FC8EBE525}"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801515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689224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92297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36794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6178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8BBA9-1324-45F4-9E62-060FC8EBE525}"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74365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8BBA9-1324-45F4-9E62-060FC8EBE525}"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62461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C8BBA9-1324-45F4-9E62-060FC8EBE525}"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9992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8BBA9-1324-45F4-9E62-060FC8EBE525}"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300138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21199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42918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BC8BBA9-1324-45F4-9E62-060FC8EBE525}" type="datetimeFigureOut">
              <a:rPr lang="en-US" smtClean="0"/>
              <a:t>8/21/2024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1DB1FC5-6C0A-4FF1-B79E-DA5D0DB8C970}" type="slidenum">
              <a:rPr lang="en-US" smtClean="0"/>
              <a:t>‹#›</a:t>
            </a:fld>
            <a:endParaRPr lang="en-US"/>
          </a:p>
        </p:txBody>
      </p:sp>
    </p:spTree>
    <p:extLst>
      <p:ext uri="{BB962C8B-B14F-4D97-AF65-F5344CB8AC3E}">
        <p14:creationId xmlns:p14="http://schemas.microsoft.com/office/powerpoint/2010/main" val="2512120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80D7120-B811-859D-7D45-B7080AFB9A0E}"/>
              </a:ext>
            </a:extLst>
          </p:cNvPr>
          <p:cNvSpPr>
            <a:spLocks noGrp="1"/>
          </p:cNvSpPr>
          <p:nvPr>
            <p:ph type="ctrTitle"/>
          </p:nvPr>
        </p:nvSpPr>
        <p:spPr>
          <a:xfrm>
            <a:off x="4377313" y="2595417"/>
            <a:ext cx="6290687" cy="3575195"/>
          </a:xfrm>
          <a:effectLst/>
        </p:spPr>
        <p:txBody>
          <a:bodyPr wrap="square" anchor="ctr">
            <a:normAutofit fontScale="90000"/>
          </a:bodyPr>
          <a:lstStyle/>
          <a:p>
            <a:pPr algn="l"/>
            <a:r>
              <a:rPr lang="en-US" sz="4000" dirty="0">
                <a:solidFill>
                  <a:schemeClr val="tx1">
                    <a:lumMod val="95000"/>
                  </a:schemeClr>
                </a:solidFill>
                <a:latin typeface="Times New Roman" panose="02020603050405020304" pitchFamily="18" charset="0"/>
                <a:cs typeface="Times New Roman" panose="02020603050405020304" pitchFamily="18" charset="0"/>
              </a:rPr>
              <a:t>By- group 4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Team Members :</a:t>
            </a:r>
            <a:br>
              <a:rPr lang="en-US" sz="4000" dirty="0">
                <a:solidFill>
                  <a:schemeClr val="tx1">
                    <a:lumMod val="95000"/>
                  </a:schemeClr>
                </a:solidFill>
                <a:latin typeface="Times New Roman" panose="02020603050405020304" pitchFamily="18" charset="0"/>
                <a:cs typeface="Times New Roman" panose="02020603050405020304" pitchFamily="18" charset="0"/>
              </a:rPr>
            </a:b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1. Jayanthi Kumari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2. Adarsh </a:t>
            </a:r>
            <a:r>
              <a:rPr lang="en-US" sz="4000" dirty="0" err="1">
                <a:solidFill>
                  <a:schemeClr val="tx1">
                    <a:lumMod val="95000"/>
                  </a:schemeClr>
                </a:solidFill>
                <a:latin typeface="Times New Roman" panose="02020603050405020304" pitchFamily="18" charset="0"/>
                <a:cs typeface="Times New Roman" panose="02020603050405020304" pitchFamily="18" charset="0"/>
              </a:rPr>
              <a:t>kumar</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3. Ketan </a:t>
            </a:r>
            <a:r>
              <a:rPr lang="en-US" sz="4000" dirty="0" err="1">
                <a:solidFill>
                  <a:schemeClr val="tx1">
                    <a:lumMod val="95000"/>
                  </a:schemeClr>
                </a:solidFill>
                <a:latin typeface="Times New Roman" panose="02020603050405020304" pitchFamily="18" charset="0"/>
                <a:cs typeface="Times New Roman" panose="02020603050405020304" pitchFamily="18" charset="0"/>
              </a:rPr>
              <a:t>Yelavikar</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4. Bharat </a:t>
            </a:r>
            <a:r>
              <a:rPr lang="en-US" sz="4000" dirty="0" err="1">
                <a:solidFill>
                  <a:schemeClr val="tx1">
                    <a:lumMod val="95000"/>
                  </a:schemeClr>
                </a:solidFill>
                <a:latin typeface="Times New Roman" panose="02020603050405020304" pitchFamily="18" charset="0"/>
                <a:cs typeface="Times New Roman" panose="02020603050405020304" pitchFamily="18" charset="0"/>
              </a:rPr>
              <a:t>Poojari</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endParaRPr lang="en-US"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5FA69C-1BF8-F037-51C6-5712A72CF760}"/>
              </a:ext>
            </a:extLst>
          </p:cNvPr>
          <p:cNvSpPr>
            <a:spLocks noGrp="1"/>
          </p:cNvSpPr>
          <p:nvPr>
            <p:ph type="subTitle" idx="1"/>
          </p:nvPr>
        </p:nvSpPr>
        <p:spPr>
          <a:xfrm>
            <a:off x="838200" y="1295400"/>
            <a:ext cx="2671617" cy="4267200"/>
          </a:xfrm>
        </p:spPr>
        <p:txBody>
          <a:bodyPr anchor="ctr">
            <a:normAutofit/>
          </a:bodyPr>
          <a:lstStyle/>
          <a:p>
            <a:r>
              <a:rPr lang="en-US" b="1" dirty="0">
                <a:solidFill>
                  <a:schemeClr val="tx1">
                    <a:lumMod val="95000"/>
                  </a:schemeClr>
                </a:solidFill>
                <a:latin typeface="Times New Roman" panose="02020603050405020304" pitchFamily="18" charset="0"/>
                <a:cs typeface="Times New Roman" panose="02020603050405020304" pitchFamily="18" charset="0"/>
              </a:rPr>
              <a:t>Project  Presentation</a:t>
            </a:r>
          </a:p>
        </p:txBody>
      </p:sp>
      <p:cxnSp>
        <p:nvCxnSpPr>
          <p:cNvPr id="15" name="Straight Connector 14">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65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073" y="1362741"/>
            <a:ext cx="3542145" cy="3452269"/>
          </a:xfrm>
        </p:spPr>
      </p:pic>
      <p:sp>
        <p:nvSpPr>
          <p:cNvPr id="6" name="TextBox 5">
            <a:extLst>
              <a:ext uri="{FF2B5EF4-FFF2-40B4-BE49-F238E27FC236}">
                <a16:creationId xmlns:a16="http://schemas.microsoft.com/office/drawing/2014/main" id="{BCD15D7A-7A04-4B74-50E2-51AEC7AC435B}"/>
              </a:ext>
            </a:extLst>
          </p:cNvPr>
          <p:cNvSpPr txBox="1"/>
          <p:nvPr/>
        </p:nvSpPr>
        <p:spPr>
          <a:xfrm>
            <a:off x="166254" y="1196631"/>
            <a:ext cx="3943928" cy="5109091"/>
          </a:xfrm>
          <a:prstGeom prst="rect">
            <a:avLst/>
          </a:prstGeom>
          <a:noFill/>
        </p:spPr>
        <p:txBody>
          <a:bodyPr wrap="square">
            <a:spAutoFit/>
          </a:bodyPr>
          <a:lstStyle/>
          <a:p>
            <a:pPr>
              <a:buFont typeface="Arial" panose="020B0604020202020204" pitchFamily="34" charset="0"/>
              <a:buChar char="•"/>
            </a:pPr>
            <a:r>
              <a:rPr lang="en-US" b="1" u="sng" dirty="0"/>
              <a:t>West (</a:t>
            </a:r>
            <a:r>
              <a:rPr lang="en-US" sz="20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Aharoni" panose="02010803020104030203" pitchFamily="2" charset="-79"/>
                <a:ea typeface="+mj-ea"/>
                <a:cs typeface="Aharoni" panose="02010803020104030203" pitchFamily="2" charset="-79"/>
              </a:rPr>
              <a:t>29</a:t>
            </a:r>
            <a:r>
              <a:rPr lang="en-US" b="1" u="sng" dirty="0"/>
              <a:t>%): </a:t>
            </a:r>
            <a:r>
              <a:rPr lang="en-US" dirty="0"/>
              <a:t>The West region has the highest sales percentage, indicating strong market presence or high demand.</a:t>
            </a:r>
          </a:p>
          <a:p>
            <a:pPr>
              <a:buFont typeface="Arial" panose="020B0604020202020204" pitchFamily="34" charset="0"/>
              <a:buChar char="•"/>
            </a:pPr>
            <a:endParaRPr lang="en-US" dirty="0"/>
          </a:p>
          <a:p>
            <a:pPr>
              <a:buFont typeface="Arial" panose="020B0604020202020204" pitchFamily="34" charset="0"/>
              <a:buChar char="•"/>
            </a:pPr>
            <a:r>
              <a:rPr lang="en-US" b="1" u="sng" dirty="0"/>
              <a:t>South (24%)</a:t>
            </a:r>
            <a:r>
              <a:rPr lang="en-US" dirty="0"/>
              <a:t>: The South region is performing well, with the second-highest sales.</a:t>
            </a:r>
          </a:p>
          <a:p>
            <a:pPr>
              <a:buFont typeface="Arial" panose="020B0604020202020204" pitchFamily="34" charset="0"/>
              <a:buChar char="•"/>
            </a:pPr>
            <a:endParaRPr lang="en-US" dirty="0"/>
          </a:p>
          <a:p>
            <a:pPr>
              <a:buFont typeface="Arial" panose="020B0604020202020204" pitchFamily="34" charset="0"/>
              <a:buChar char="•"/>
            </a:pPr>
            <a:r>
              <a:rPr lang="en-US" b="1" u="sng" dirty="0"/>
              <a:t>East (18%)</a:t>
            </a:r>
            <a:r>
              <a:rPr lang="en-US" u="sng" dirty="0"/>
              <a:t>: </a:t>
            </a:r>
            <a:r>
              <a:rPr lang="en-US" dirty="0"/>
              <a:t>The East region has moderate sales.</a:t>
            </a:r>
          </a:p>
          <a:p>
            <a:pPr>
              <a:buFont typeface="Arial" panose="020B0604020202020204" pitchFamily="34" charset="0"/>
              <a:buChar char="•"/>
            </a:pPr>
            <a:endParaRPr lang="en-US" dirty="0"/>
          </a:p>
          <a:p>
            <a:pPr>
              <a:buFont typeface="Arial" panose="020B0604020202020204" pitchFamily="34" charset="0"/>
              <a:buChar char="•"/>
            </a:pPr>
            <a:r>
              <a:rPr lang="en-US" b="1" u="sng" dirty="0"/>
              <a:t>Midwest (16%)</a:t>
            </a:r>
            <a:r>
              <a:rPr lang="en-US" u="sng" dirty="0"/>
              <a:t>: </a:t>
            </a:r>
            <a:r>
              <a:rPr lang="en-US" dirty="0"/>
              <a:t>Sales in the Midwest are slightly lower than in the East.</a:t>
            </a:r>
          </a:p>
          <a:p>
            <a:pPr>
              <a:buFont typeface="Arial" panose="020B0604020202020204" pitchFamily="34" charset="0"/>
              <a:buChar char="•"/>
            </a:pPr>
            <a:endParaRPr lang="en-US" dirty="0"/>
          </a:p>
          <a:p>
            <a:pPr>
              <a:buFont typeface="Arial" panose="020B0604020202020204" pitchFamily="34" charset="0"/>
              <a:buChar char="•"/>
            </a:pPr>
            <a:r>
              <a:rPr lang="en-US" b="1" u="sng" dirty="0"/>
              <a:t>Southwest (13%)</a:t>
            </a:r>
            <a:r>
              <a:rPr lang="en-US" u="sng" dirty="0"/>
              <a:t>: </a:t>
            </a:r>
            <a:r>
              <a:rPr lang="en-US" dirty="0"/>
              <a:t>The Southwest has the lowest sales percentage among the regions.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u="sng" dirty="0">
                <a:latin typeface="Aharoni" panose="02010803020104030203" pitchFamily="2" charset="-79"/>
                <a:cs typeface="Aharoni" panose="02010803020104030203" pitchFamily="2" charset="-79"/>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4027055" y="408971"/>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Aharoni" panose="02010803020104030203" pitchFamily="2" charset="-79"/>
                <a:cs typeface="Aharoni" panose="02010803020104030203" pitchFamily="2" charset="-79"/>
              </a:rPr>
              <a:t>KPI 7 –Region wise sales</a:t>
            </a: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970982" y="423358"/>
            <a:ext cx="4128655" cy="56341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Aharoni" panose="02010803020104030203" pitchFamily="2" charset="-79"/>
                <a:cs typeface="Aharoni" panose="02010803020104030203" pitchFamily="2" charset="-79"/>
              </a:rPr>
              <a:t>Strategies</a:t>
            </a:r>
            <a:r>
              <a:rPr lang="en-US" u="sng" dirty="0"/>
              <a:t> </a:t>
            </a:r>
            <a:r>
              <a:rPr lang="en-US" sz="5300" u="sng" dirty="0">
                <a:latin typeface="Aharoni" panose="02010803020104030203" pitchFamily="2" charset="-79"/>
                <a:cs typeface="Aharoni" panose="02010803020104030203" pitchFamily="2" charset="-79"/>
              </a:rPr>
              <a:t>to</a:t>
            </a:r>
            <a:r>
              <a:rPr lang="en-US" u="sng" dirty="0"/>
              <a:t> </a:t>
            </a:r>
            <a:r>
              <a:rPr lang="en-US" sz="5300" u="sng" dirty="0">
                <a:latin typeface="Aharoni" panose="02010803020104030203" pitchFamily="2" charset="-79"/>
                <a:cs typeface="Aharoni" panose="02010803020104030203" pitchFamily="2" charset="-79"/>
              </a:rPr>
              <a:t>Improve</a:t>
            </a:r>
            <a:r>
              <a:rPr lang="en-US" u="sng" dirty="0"/>
              <a:t> </a:t>
            </a:r>
            <a:r>
              <a:rPr lang="en-US" sz="5300" u="sng" dirty="0">
                <a:latin typeface="Aharoni" panose="02010803020104030203" pitchFamily="2" charset="-79"/>
                <a:cs typeface="Aharoni" panose="02010803020104030203" pitchFamily="2" charset="-79"/>
              </a:rPr>
              <a:t>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7874000" y="1439356"/>
            <a:ext cx="394392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600" b="1" u="sng"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Competitor Analysis.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Region-specific Campaigns.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Customization</a:t>
            </a:r>
            <a:r>
              <a:rPr lang="en-US" altLang="en-US" sz="1600" dirty="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Expand Distribution Channels</a:t>
            </a:r>
            <a:r>
              <a:rPr lang="en-US" altLang="en-US" sz="1600" dirty="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Feedback and Surveys.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0" indent="0" algn="just" eaLnBrk="0" fontAlgn="base" hangingPunct="0">
              <a:lnSpc>
                <a:spcPct val="100000"/>
              </a:lnSpc>
              <a:spcBef>
                <a:spcPct val="0"/>
              </a:spcBef>
              <a:spcAft>
                <a:spcPct val="0"/>
              </a:spcAft>
              <a:buFontTx/>
              <a:buNone/>
            </a:pPr>
            <a:r>
              <a:rPr lang="en-US" altLang="en-US" sz="1600" dirty="0">
                <a:solidFill>
                  <a:schemeClr val="tx1"/>
                </a:solidFill>
                <a:latin typeface="Arial" panose="020B0604020202020204" pitchFamily="34" charset="0"/>
              </a:rPr>
              <a:t>By implementing these strategies, you can improve sales in regions where performance is currently lower and further strengthen sales in already high-performing regions.</a:t>
            </a:r>
          </a:p>
          <a:p>
            <a:pPr marL="0" indent="0" eaLnBrk="0" fontAlgn="base" hangingPunct="0">
              <a:lnSpc>
                <a:spcPct val="100000"/>
              </a:lnSpc>
              <a:spcBef>
                <a:spcPct val="0"/>
              </a:spcBef>
              <a:spcAft>
                <a:spcPct val="0"/>
              </a:spcAft>
              <a:buFontTx/>
              <a:buNone/>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7337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D15D7A-7A04-4B74-50E2-51AEC7AC435B}"/>
              </a:ext>
            </a:extLst>
          </p:cNvPr>
          <p:cNvSpPr txBox="1"/>
          <p:nvPr/>
        </p:nvSpPr>
        <p:spPr>
          <a:xfrm>
            <a:off x="166254" y="1508626"/>
            <a:ext cx="3943927" cy="3416320"/>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current total inventory is 1096 units.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inventory represents the sum of all goods or materials a business holds, including raw materials, work-in-progress, and finished goods.</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Effective inventory management is crucial for meeting customer demand, minimizing holding costs, and maintaining operational efficiency.</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332508" y="540326"/>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3990110" y="441568"/>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8 – Total Inventory</a:t>
            </a: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815668" y="383308"/>
            <a:ext cx="4376332" cy="8774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Strategies to Improve Total Inventory</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7460067" y="1550193"/>
            <a:ext cx="437633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600" b="1" u="sng"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Accurate Demand Forecasting.</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Inventory Optimization Tools.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Regular Inventory Audits</a:t>
            </a:r>
            <a:r>
              <a:rPr lang="en-US" altLang="en-US" sz="1600" dirty="0">
                <a:solidFill>
                  <a:schemeClr val="tx1"/>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Safety Stock Management</a:t>
            </a:r>
            <a:r>
              <a:rPr lang="en-US" altLang="en-US" sz="1600" dirty="0">
                <a:solidFill>
                  <a:schemeClr val="tx1"/>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Inventory Turnover Ratio.</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None/>
            </a:pPr>
            <a:r>
              <a:rPr lang="en-US" altLang="en-US" sz="1600" dirty="0">
                <a:solidFill>
                  <a:schemeClr val="tx1"/>
                </a:solidFill>
                <a:latin typeface="Times New Roman" panose="02020603050405020304" pitchFamily="18" charset="0"/>
                <a:cs typeface="Times New Roman" panose="02020603050405020304" pitchFamily="18" charset="0"/>
              </a:rPr>
              <a:t>By implementing these strategies, you can improve your total inventory management, ensuring that you have the right products available at the right time while minimizing costs and maximizing efficiency.</a:t>
            </a:r>
          </a:p>
          <a:p>
            <a:pPr marL="0" indent="0" eaLnBrk="0" fontAlgn="base" hangingPunct="0">
              <a:lnSpc>
                <a:spcPct val="100000"/>
              </a:lnSpc>
              <a:spcBef>
                <a:spcPct val="0"/>
              </a:spcBef>
              <a:spcAft>
                <a:spcPct val="0"/>
              </a:spcAft>
              <a:buFontTx/>
              <a:buNone/>
            </a:pPr>
            <a:endParaRPr lang="en-US" altLang="en-US" sz="16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1DEDA8D-1B3C-84FA-8C7C-D419EE284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1892" y="1670258"/>
            <a:ext cx="2694102" cy="2116651"/>
          </a:xfrm>
        </p:spPr>
      </p:pic>
    </p:spTree>
    <p:extLst>
      <p:ext uri="{BB962C8B-B14F-4D97-AF65-F5344CB8AC3E}">
        <p14:creationId xmlns:p14="http://schemas.microsoft.com/office/powerpoint/2010/main" val="10655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59570" y="1440248"/>
            <a:ext cx="3478896" cy="2919316"/>
          </a:xfrm>
        </p:spPr>
      </p:pic>
      <p:sp>
        <p:nvSpPr>
          <p:cNvPr id="6" name="TextBox 5">
            <a:extLst>
              <a:ext uri="{FF2B5EF4-FFF2-40B4-BE49-F238E27FC236}">
                <a16:creationId xmlns:a16="http://schemas.microsoft.com/office/drawing/2014/main" id="{BCD15D7A-7A04-4B74-50E2-51AEC7AC435B}"/>
              </a:ext>
            </a:extLst>
          </p:cNvPr>
          <p:cNvSpPr txBox="1"/>
          <p:nvPr/>
        </p:nvSpPr>
        <p:spPr>
          <a:xfrm>
            <a:off x="166254" y="1196631"/>
            <a:ext cx="3943928" cy="3970318"/>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provided image displays the "Inventory value" with a value of 706.21K. Inventory value represents the total worth of a company's inventory, which includes raw materials, work-in-progress, and finished goods. It is a key metric for managing supply chain efficiency and financial planning. The value helps in assessing the company's ability to meet demand and manage production effectively. A high inventory value can indicate overstocking, while a low value can suggest potential shortages.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4027055" y="408971"/>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000" b="1" u="sng" dirty="0">
                <a:latin typeface="Times New Roman" panose="02020603050405020304" pitchFamily="18" charset="0"/>
                <a:cs typeface="Times New Roman" panose="02020603050405020304" pitchFamily="18" charset="0"/>
              </a:rPr>
              <a:t>KPI 9 –Total Inventory Value</a:t>
            </a:r>
          </a:p>
          <a:p>
            <a:endParaRPr lang="en-US" sz="2400" u="sng" dirty="0">
              <a:latin typeface="Aharoni" panose="02010803020104030203" pitchFamily="2" charset="-79"/>
              <a:cs typeface="Aharoni" panose="02010803020104030203" pitchFamily="2" charset="-79"/>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970982" y="423358"/>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0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299675" y="1440248"/>
            <a:ext cx="329537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Analyze Inventory Turnover</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Optimize Stock Levels</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Implement Dynamic Pricing</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Enhance Product Visibility</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Leverage Data Analytics</a:t>
            </a:r>
          </a:p>
          <a:p>
            <a:pPr algn="just" eaLnBrk="0" fontAlgn="base" hangingPunct="0">
              <a:lnSpc>
                <a:spcPct val="100000"/>
              </a:lnSpc>
              <a:spcBef>
                <a:spcPct val="0"/>
              </a:spcBef>
              <a:spcAft>
                <a:spcPct val="0"/>
              </a:spcAft>
            </a:pPr>
            <a:endParaRPr lang="en-US"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8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00582" y="1500835"/>
            <a:ext cx="3943928" cy="3540423"/>
          </a:xfrm>
        </p:spPr>
      </p:pic>
      <p:sp>
        <p:nvSpPr>
          <p:cNvPr id="6" name="TextBox 5">
            <a:extLst>
              <a:ext uri="{FF2B5EF4-FFF2-40B4-BE49-F238E27FC236}">
                <a16:creationId xmlns:a16="http://schemas.microsoft.com/office/drawing/2014/main" id="{BCD15D7A-7A04-4B74-50E2-51AEC7AC435B}"/>
              </a:ext>
            </a:extLst>
          </p:cNvPr>
          <p:cNvSpPr txBox="1"/>
          <p:nvPr/>
        </p:nvSpPr>
        <p:spPr>
          <a:xfrm>
            <a:off x="76803" y="1443841"/>
            <a:ext cx="2914876" cy="3970318"/>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provided image is a bar chart displaying "Purchase Method wise Sales" with data on various payment methods. Debit is the highest with 150M, followed by Credit and Cash both at 75M, and Other at 74M. This chart visually represents the distribution of sales across different purchase methods. It effectively highlights the dominance of Debit payments in sales.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2991679" y="408971"/>
            <a:ext cx="4979304"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7 –Purchase </a:t>
            </a:r>
            <a:r>
              <a:rPr lang="en-US" sz="2400" b="1" u="sng" dirty="0" err="1">
                <a:latin typeface="Times New Roman" panose="02020603050405020304" pitchFamily="18" charset="0"/>
                <a:cs typeface="Times New Roman" panose="02020603050405020304" pitchFamily="18" charset="0"/>
              </a:rPr>
              <a:t>methode</a:t>
            </a:r>
            <a:r>
              <a:rPr lang="en-US" sz="2400" b="1" u="sng" dirty="0">
                <a:latin typeface="Times New Roman" panose="02020603050405020304" pitchFamily="18" charset="0"/>
                <a:cs typeface="Times New Roman" panose="02020603050405020304" pitchFamily="18" charset="0"/>
              </a:rPr>
              <a:t> wise sales</a:t>
            </a:r>
          </a:p>
          <a:p>
            <a:endParaRPr lang="en-US" sz="1800"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8188838" y="623430"/>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18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054108" y="1500835"/>
            <a:ext cx="394392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altLang="en-US" sz="1600" b="1" u="sng" dirty="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Targeted Promotions and Discounts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Payment Method-Specific Campaigns.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Optimize Checkout Experience.</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Analyze Customer Preferences.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Partner with Financial Institutions.</a:t>
            </a:r>
          </a:p>
          <a:p>
            <a:pPr eaLnBrk="0" fontAlgn="base" hangingPunct="0">
              <a:lnSpc>
                <a:spcPct val="100000"/>
              </a:lnSpc>
              <a:spcBef>
                <a:spcPct val="0"/>
              </a:spcBef>
              <a:spcAft>
                <a:spcPct val="0"/>
              </a:spcAft>
            </a:pPr>
            <a:endParaRPr lang="en-US" alt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57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92944" y="1524000"/>
            <a:ext cx="4254147" cy="3763617"/>
          </a:xfrm>
        </p:spPr>
      </p:pic>
      <p:sp>
        <p:nvSpPr>
          <p:cNvPr id="6" name="TextBox 5">
            <a:extLst>
              <a:ext uri="{FF2B5EF4-FFF2-40B4-BE49-F238E27FC236}">
                <a16:creationId xmlns:a16="http://schemas.microsoft.com/office/drawing/2014/main" id="{BCD15D7A-7A04-4B74-50E2-51AEC7AC435B}"/>
              </a:ext>
            </a:extLst>
          </p:cNvPr>
          <p:cNvSpPr txBox="1"/>
          <p:nvPr/>
        </p:nvSpPr>
        <p:spPr>
          <a:xfrm>
            <a:off x="267855" y="1390595"/>
            <a:ext cx="2914876" cy="4247317"/>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table provided lists various product types and their corresponding inventory statuses. Each product type, including Photography, Music, Mobiles, Entertainment, Computers, and Arts &amp; Entertainment, is marked as "in stock." This indicates that all listed product categories currently have available inventory. The uniform status of "in stock" across all categories suggests no immediate supply issues.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67855" y="184729"/>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3413741" y="408971"/>
            <a:ext cx="4557241" cy="671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11 –In </a:t>
            </a:r>
            <a:r>
              <a:rPr lang="en-US" sz="2400" b="1" u="sng" dirty="0" err="1">
                <a:latin typeface="Times New Roman" panose="02020603050405020304" pitchFamily="18" charset="0"/>
                <a:cs typeface="Times New Roman" panose="02020603050405020304" pitchFamily="18" charset="0"/>
              </a:rPr>
              <a:t>stoch</a:t>
            </a:r>
            <a:r>
              <a:rPr lang="en-US" sz="2400" b="1" u="sng" dirty="0">
                <a:latin typeface="Times New Roman" panose="02020603050405020304" pitchFamily="18" charset="0"/>
                <a:cs typeface="Times New Roman" panose="02020603050405020304" pitchFamily="18" charset="0"/>
              </a:rPr>
              <a:t>, Out stock</a:t>
            </a:r>
          </a:p>
          <a:p>
            <a:endParaRPr lang="en-US" sz="2400" b="1" u="sng" dirty="0">
              <a:latin typeface="Times New Roman" panose="02020603050405020304" pitchFamily="18" charset="0"/>
              <a:cs typeface="Times New Roman" panose="02020603050405020304" pitchFamily="18" charset="0"/>
            </a:endParaRPr>
          </a:p>
          <a:p>
            <a:endParaRPr lang="en-US" sz="1800"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8063345" y="181395"/>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18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248072" y="1284041"/>
            <a:ext cx="3943928"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altLang="en-US" sz="1600" u="sng" dirty="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Regular Stock Review.</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Demand Forecasting.</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Supplier Management.</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Diversified  Inventory</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Promotion and Sales.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86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8FFD29B-D44D-FC11-D59E-607F74092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688" y="766618"/>
            <a:ext cx="11370364" cy="5773329"/>
          </a:xfrm>
        </p:spPr>
      </p:pic>
      <p:sp>
        <p:nvSpPr>
          <p:cNvPr id="4" name="Title 1">
            <a:extLst>
              <a:ext uri="{FF2B5EF4-FFF2-40B4-BE49-F238E27FC236}">
                <a16:creationId xmlns:a16="http://schemas.microsoft.com/office/drawing/2014/main" id="{78CBC908-9A3C-744E-09E3-8296283B6261}"/>
              </a:ext>
            </a:extLst>
          </p:cNvPr>
          <p:cNvSpPr txBox="1">
            <a:spLocks/>
          </p:cNvSpPr>
          <p:nvPr/>
        </p:nvSpPr>
        <p:spPr>
          <a:xfrm>
            <a:off x="2415410" y="121920"/>
            <a:ext cx="7989453" cy="5246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4000" dirty="0">
                <a:latin typeface="Times New Roman" panose="02020603050405020304" pitchFamily="18" charset="0"/>
                <a:cs typeface="Times New Roman" panose="02020603050405020304" pitchFamily="18" charset="0"/>
              </a:rPr>
              <a:t>Excel Dashboard For SCM</a:t>
            </a:r>
          </a:p>
        </p:txBody>
      </p:sp>
    </p:spTree>
    <p:extLst>
      <p:ext uri="{BB962C8B-B14F-4D97-AF65-F5344CB8AC3E}">
        <p14:creationId xmlns:p14="http://schemas.microsoft.com/office/powerpoint/2010/main" val="51325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2BF99A-DD7E-D773-81A2-8A9024F204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783" y="711200"/>
            <a:ext cx="10806544" cy="5903521"/>
          </a:xfrm>
        </p:spPr>
      </p:pic>
      <p:sp>
        <p:nvSpPr>
          <p:cNvPr id="6" name="Title 1">
            <a:extLst>
              <a:ext uri="{FF2B5EF4-FFF2-40B4-BE49-F238E27FC236}">
                <a16:creationId xmlns:a16="http://schemas.microsoft.com/office/drawing/2014/main" id="{353D4E43-2908-1AC1-9098-CAA109A1C92D}"/>
              </a:ext>
            </a:extLst>
          </p:cNvPr>
          <p:cNvSpPr>
            <a:spLocks noGrp="1"/>
          </p:cNvSpPr>
          <p:nvPr>
            <p:ph type="title"/>
          </p:nvPr>
        </p:nvSpPr>
        <p:spPr>
          <a:xfrm>
            <a:off x="2669310" y="132443"/>
            <a:ext cx="7375235" cy="467921"/>
          </a:xfrm>
        </p:spPr>
        <p:txBody>
          <a:bodyPr>
            <a:noAutofit/>
          </a:bodyPr>
          <a:lstStyle/>
          <a:p>
            <a:r>
              <a:rPr lang="en-US" sz="4000" dirty="0"/>
              <a:t>Power BI Dashboard For SCM</a:t>
            </a:r>
          </a:p>
        </p:txBody>
      </p:sp>
    </p:spTree>
    <p:extLst>
      <p:ext uri="{BB962C8B-B14F-4D97-AF65-F5344CB8AC3E}">
        <p14:creationId xmlns:p14="http://schemas.microsoft.com/office/powerpoint/2010/main" val="190522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F43AEA-D225-F143-05E1-D307E21D540B}"/>
              </a:ext>
            </a:extLst>
          </p:cNvPr>
          <p:cNvSpPr txBox="1">
            <a:spLocks/>
          </p:cNvSpPr>
          <p:nvPr/>
        </p:nvSpPr>
        <p:spPr>
          <a:xfrm>
            <a:off x="2544619" y="455716"/>
            <a:ext cx="7989453" cy="6627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Tableau Dashboard For SCM</a:t>
            </a:r>
          </a:p>
        </p:txBody>
      </p:sp>
      <p:pic>
        <p:nvPicPr>
          <p:cNvPr id="7" name="Content Placeholder 6" descr="A screenshot of a computer&#10;&#10;Description automatically generated">
            <a:extLst>
              <a:ext uri="{FF2B5EF4-FFF2-40B4-BE49-F238E27FC236}">
                <a16:creationId xmlns:a16="http://schemas.microsoft.com/office/drawing/2014/main" id="{6E72B4C7-1772-FD16-E94A-30FCCF4C0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40" y="1051063"/>
            <a:ext cx="11261034" cy="5469007"/>
          </a:xfrm>
        </p:spPr>
      </p:pic>
    </p:spTree>
    <p:extLst>
      <p:ext uri="{BB962C8B-B14F-4D97-AF65-F5344CB8AC3E}">
        <p14:creationId xmlns:p14="http://schemas.microsoft.com/office/powerpoint/2010/main" val="173919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671FD0-A718-EA8D-20F8-C133755DA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 y="965200"/>
            <a:ext cx="11988800" cy="5892800"/>
          </a:xfrm>
        </p:spPr>
      </p:pic>
      <p:sp>
        <p:nvSpPr>
          <p:cNvPr id="5" name="Title 1">
            <a:extLst>
              <a:ext uri="{FF2B5EF4-FFF2-40B4-BE49-F238E27FC236}">
                <a16:creationId xmlns:a16="http://schemas.microsoft.com/office/drawing/2014/main" id="{19F43AEA-D225-F143-05E1-D307E21D540B}"/>
              </a:ext>
            </a:extLst>
          </p:cNvPr>
          <p:cNvSpPr txBox="1">
            <a:spLocks/>
          </p:cNvSpPr>
          <p:nvPr/>
        </p:nvSpPr>
        <p:spPr>
          <a:xfrm>
            <a:off x="2544619" y="455716"/>
            <a:ext cx="7989453" cy="6627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Tableau Dashboard For SCM</a:t>
            </a:r>
          </a:p>
        </p:txBody>
      </p:sp>
    </p:spTree>
    <p:extLst>
      <p:ext uri="{BB962C8B-B14F-4D97-AF65-F5344CB8AC3E}">
        <p14:creationId xmlns:p14="http://schemas.microsoft.com/office/powerpoint/2010/main" val="301928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44CEF-6F04-714A-1628-9CBBE11BF5CC}"/>
              </a:ext>
            </a:extLst>
          </p:cNvPr>
          <p:cNvSpPr>
            <a:spLocks noGrp="1"/>
          </p:cNvSpPr>
          <p:nvPr>
            <p:ph idx="1"/>
          </p:nvPr>
        </p:nvSpPr>
        <p:spPr>
          <a:xfrm>
            <a:off x="323272" y="886691"/>
            <a:ext cx="10541000" cy="5523345"/>
          </a:xfrm>
        </p:spPr>
        <p:txBody>
          <a:bodyPr>
            <a:noAutofit/>
          </a:bodyPr>
          <a:lstStyle/>
          <a:p>
            <a:pPr>
              <a:lnSpc>
                <a:spcPct val="100000"/>
              </a:lnSpc>
            </a:pPr>
            <a:r>
              <a:rPr lang="en-US" sz="1600" b="1" dirty="0">
                <a:latin typeface="Courier New" panose="02070309020205020404" pitchFamily="49" charset="0"/>
              </a:rPr>
              <a:t>SELECT * FROM </a:t>
            </a:r>
            <a:r>
              <a:rPr lang="en-US" sz="1600" b="1" dirty="0" err="1">
                <a:latin typeface="Courier New" panose="02070309020205020404" pitchFamily="49" charset="0"/>
              </a:rPr>
              <a:t>mahendra.plugs_electronics_hands_on_lab_data</a:t>
            </a:r>
            <a:r>
              <a:rPr lang="en-US" sz="1600" b="1" dirty="0">
                <a:latin typeface="Courier New" panose="02070309020205020404" pitchFamily="49" charset="0"/>
              </a:rPr>
              <a:t>;</a:t>
            </a:r>
          </a:p>
          <a:p>
            <a:pPr>
              <a:lnSpc>
                <a:spcPct val="100000"/>
              </a:lnSpc>
            </a:pPr>
            <a:r>
              <a:rPr lang="en-US" sz="1600" b="1" dirty="0">
                <a:latin typeface="Courier New" panose="02070309020205020404" pitchFamily="49" charset="0"/>
              </a:rPr>
              <a:t>select * from lab;</a:t>
            </a:r>
          </a:p>
          <a:p>
            <a:pPr>
              <a:lnSpc>
                <a:spcPct val="100000"/>
              </a:lnSpc>
            </a:pPr>
            <a:r>
              <a:rPr lang="en-US" sz="1600" b="1" dirty="0">
                <a:latin typeface="Courier New" panose="02070309020205020404" pitchFamily="49" charset="0"/>
              </a:rPr>
              <a:t>create view </a:t>
            </a:r>
            <a:r>
              <a:rPr lang="en-US" sz="1600" b="1" dirty="0" err="1">
                <a:latin typeface="Courier New" panose="02070309020205020404" pitchFamily="49" charset="0"/>
              </a:rPr>
              <a:t>lab_data</a:t>
            </a:r>
            <a:r>
              <a:rPr lang="en-US" sz="1600" b="1" dirty="0">
                <a:latin typeface="Courier New" panose="02070309020205020404" pitchFamily="49" charset="0"/>
              </a:rPr>
              <a:t> as ( select *, (quantity*price ) as "Sale Amount" from lab);</a:t>
            </a:r>
          </a:p>
          <a:p>
            <a:pPr>
              <a:lnSpc>
                <a:spcPct val="100000"/>
              </a:lnSpc>
            </a:pPr>
            <a:r>
              <a:rPr lang="en-US" sz="1600" b="1" dirty="0">
                <a:latin typeface="Courier New" panose="02070309020205020404" pitchFamily="49" charset="0"/>
              </a:rPr>
              <a:t>select * from </a:t>
            </a:r>
            <a:r>
              <a:rPr lang="en-US" sz="1600" b="1" dirty="0" err="1">
                <a:latin typeface="Courier New" panose="02070309020205020404" pitchFamily="49" charset="0"/>
              </a:rPr>
              <a:t>lab_data</a:t>
            </a:r>
            <a:r>
              <a:rPr lang="en-US" sz="1600" b="1" dirty="0">
                <a:latin typeface="Courier New" panose="02070309020205020404" pitchFamily="49" charset="0"/>
              </a:rPr>
              <a:t>;</a:t>
            </a:r>
          </a:p>
          <a:p>
            <a:pPr>
              <a:lnSpc>
                <a:spcPct val="100000"/>
              </a:lnSpc>
            </a:pPr>
            <a:endParaRPr lang="en-US" sz="1600" b="1" dirty="0">
              <a:latin typeface="Courier New" panose="02070309020205020404" pitchFamily="49" charset="0"/>
            </a:endParaRPr>
          </a:p>
          <a:p>
            <a:pPr marL="0" indent="0">
              <a:lnSpc>
                <a:spcPct val="100000"/>
              </a:lnSpc>
              <a:buNone/>
            </a:pPr>
            <a:r>
              <a:rPr lang="en-US" sz="1600" b="1" u="sng" dirty="0">
                <a:latin typeface="Courier New" panose="02070309020205020404" pitchFamily="49" charset="0"/>
              </a:rPr>
              <a:t>#Product wise sales</a:t>
            </a:r>
          </a:p>
          <a:p>
            <a:pPr marL="0" indent="0">
              <a:lnSpc>
                <a:spcPct val="100000"/>
              </a:lnSpc>
              <a:buNone/>
            </a:pPr>
            <a:r>
              <a:rPr lang="en-US" sz="1600" b="1" dirty="0">
                <a:latin typeface="Courier New" panose="02070309020205020404" pitchFamily="49" charset="0"/>
              </a:rPr>
              <a:t>select `product name`,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amount`/1000),0),"k")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`product name`;</a:t>
            </a:r>
          </a:p>
          <a:p>
            <a:pPr>
              <a:lnSpc>
                <a:spcPct val="100000"/>
              </a:lnSpc>
            </a:pPr>
            <a:r>
              <a:rPr lang="en-US" sz="1600" b="1" dirty="0">
                <a:latin typeface="Courier New" panose="02070309020205020404" pitchFamily="49" charset="0"/>
              </a:rPr>
              <a:t>select sum(`sale amount`) from </a:t>
            </a:r>
            <a:r>
              <a:rPr lang="en-US" sz="1600" b="1" dirty="0" err="1">
                <a:latin typeface="Courier New" panose="02070309020205020404" pitchFamily="49" charset="0"/>
              </a:rPr>
              <a:t>lab_data</a:t>
            </a:r>
            <a:r>
              <a:rPr lang="en-US" sz="1600" b="1" dirty="0">
                <a:latin typeface="Courier New" panose="02070309020205020404" pitchFamily="49" charset="0"/>
              </a:rPr>
              <a:t>;</a:t>
            </a:r>
          </a:p>
          <a:p>
            <a:pPr marL="0" indent="0">
              <a:lnSpc>
                <a:spcPct val="100000"/>
              </a:lnSpc>
              <a:buNone/>
            </a:pPr>
            <a:endParaRPr lang="en-US" sz="1600" b="1" dirty="0">
              <a:latin typeface="Courier New" panose="02070309020205020404" pitchFamily="49" charset="0"/>
            </a:endParaRPr>
          </a:p>
          <a:p>
            <a:pPr marL="0" indent="0">
              <a:lnSpc>
                <a:spcPct val="100000"/>
              </a:lnSpc>
              <a:buNone/>
            </a:pPr>
            <a:r>
              <a:rPr lang="en-US" sz="1600" b="1" u="sng" dirty="0">
                <a:latin typeface="Courier New" panose="02070309020205020404" pitchFamily="49" charset="0"/>
              </a:rPr>
              <a:t>#state wise sales</a:t>
            </a:r>
          </a:p>
          <a:p>
            <a:pPr marL="0" indent="0">
              <a:lnSpc>
                <a:spcPct val="100000"/>
              </a:lnSpc>
              <a:buNone/>
            </a:pPr>
            <a:r>
              <a:rPr lang="en-US" sz="1600" b="1" dirty="0">
                <a:latin typeface="Courier New" panose="02070309020205020404" pitchFamily="49" charset="0"/>
              </a:rPr>
              <a:t>SELECT `store STATE`,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`store state`;</a:t>
            </a:r>
          </a:p>
          <a:p>
            <a:pPr>
              <a:lnSpc>
                <a:spcPct val="100000"/>
              </a:lnSpc>
            </a:pPr>
            <a:endParaRPr lang="en-US" sz="1600" b="1" dirty="0">
              <a:latin typeface="Courier New" panose="02070309020205020404" pitchFamily="49" charset="0"/>
            </a:endParaRPr>
          </a:p>
          <a:p>
            <a:pPr marL="0" indent="0">
              <a:lnSpc>
                <a:spcPct val="100000"/>
              </a:lnSpc>
              <a:buNone/>
            </a:pPr>
            <a:r>
              <a:rPr lang="en-US" sz="1600" b="1" u="sng" dirty="0">
                <a:latin typeface="Courier New" panose="02070309020205020404" pitchFamily="49" charset="0"/>
              </a:rPr>
              <a:t>#Rregion wise sales</a:t>
            </a:r>
          </a:p>
          <a:p>
            <a:pPr marL="0" indent="0">
              <a:lnSpc>
                <a:spcPct val="100000"/>
              </a:lnSpc>
              <a:buNone/>
            </a:pPr>
            <a:r>
              <a:rPr lang="en-US" sz="1600" b="1" dirty="0">
                <a:latin typeface="Courier New" panose="02070309020205020404" pitchFamily="49" charset="0"/>
              </a:rPr>
              <a:t>select `store region`,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`store region`;</a:t>
            </a:r>
          </a:p>
        </p:txBody>
      </p:sp>
      <p:sp>
        <p:nvSpPr>
          <p:cNvPr id="4" name="Title 1">
            <a:extLst>
              <a:ext uri="{FF2B5EF4-FFF2-40B4-BE49-F238E27FC236}">
                <a16:creationId xmlns:a16="http://schemas.microsoft.com/office/drawing/2014/main" id="{5C4BA777-A56E-0888-456A-419E4890B120}"/>
              </a:ext>
            </a:extLst>
          </p:cNvPr>
          <p:cNvSpPr txBox="1">
            <a:spLocks noGrp="1"/>
          </p:cNvSpPr>
          <p:nvPr>
            <p:ph type="title"/>
          </p:nvPr>
        </p:nvSpPr>
        <p:spPr>
          <a:xfrm>
            <a:off x="671945" y="207818"/>
            <a:ext cx="7123546" cy="2770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000" dirty="0"/>
              <a:t>MY SQL Queries For SCM</a:t>
            </a:r>
          </a:p>
        </p:txBody>
      </p:sp>
    </p:spTree>
    <p:extLst>
      <p:ext uri="{BB962C8B-B14F-4D97-AF65-F5344CB8AC3E}">
        <p14:creationId xmlns:p14="http://schemas.microsoft.com/office/powerpoint/2010/main" val="281053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8BB8-D166-C0BE-75FE-CF695FC84B56}"/>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6E0E9EB6-5252-3BBC-DB09-92A4BD45D2AC}"/>
              </a:ext>
            </a:extLst>
          </p:cNvPr>
          <p:cNvSpPr>
            <a:spLocks noGrp="1"/>
          </p:cNvSpPr>
          <p:nvPr>
            <p:ph idx="1"/>
          </p:nvPr>
        </p:nvSpPr>
        <p:spPr>
          <a:xfrm>
            <a:off x="838200" y="1773384"/>
            <a:ext cx="6707909" cy="4181908"/>
          </a:xfrm>
        </p:spPr>
        <p:txBody>
          <a:bodyPr>
            <a:normAutofit fontScale="92500" lnSpcReduction="10000"/>
          </a:bodyPr>
          <a:lstStyle/>
          <a:p>
            <a:pPr>
              <a:buFont typeface="Wingdings" panose="05000000000000000000" pitchFamily="2" charset="2"/>
              <a:buChar char="v"/>
            </a:pPr>
            <a:r>
              <a:rPr lang="en-US" dirty="0"/>
              <a:t>Objective.</a:t>
            </a:r>
          </a:p>
          <a:p>
            <a:pPr>
              <a:buFont typeface="Wingdings" panose="05000000000000000000" pitchFamily="2" charset="2"/>
              <a:buChar char="v"/>
            </a:pPr>
            <a:endParaRPr lang="en-US" dirty="0"/>
          </a:p>
          <a:p>
            <a:pPr>
              <a:buFont typeface="Wingdings" panose="05000000000000000000" pitchFamily="2" charset="2"/>
              <a:buChar char="v"/>
            </a:pPr>
            <a:r>
              <a:rPr lang="en-US" dirty="0"/>
              <a:t>Analysis Of  All KPIs.</a:t>
            </a:r>
          </a:p>
          <a:p>
            <a:pPr>
              <a:buFont typeface="Wingdings" panose="05000000000000000000" pitchFamily="2" charset="2"/>
              <a:buChar char="v"/>
            </a:pPr>
            <a:endParaRPr lang="en-US" dirty="0"/>
          </a:p>
          <a:p>
            <a:pPr>
              <a:buFont typeface="Wingdings" panose="05000000000000000000" pitchFamily="2" charset="2"/>
              <a:buChar char="v"/>
            </a:pPr>
            <a:r>
              <a:rPr lang="en-US" dirty="0"/>
              <a:t>Presentation of All Dashboards.</a:t>
            </a:r>
          </a:p>
          <a:p>
            <a:pPr>
              <a:buFont typeface="Wingdings" panose="05000000000000000000" pitchFamily="2" charset="2"/>
              <a:buChar char="v"/>
            </a:pPr>
            <a:endParaRPr lang="en-US" dirty="0"/>
          </a:p>
          <a:p>
            <a:pPr>
              <a:buFont typeface="Wingdings" panose="05000000000000000000" pitchFamily="2" charset="2"/>
              <a:buChar char="v"/>
            </a:pPr>
            <a:r>
              <a:rPr lang="en-US" dirty="0"/>
              <a:t>MY SQL Queries.</a:t>
            </a:r>
          </a:p>
          <a:p>
            <a:pPr>
              <a:buFont typeface="Wingdings" panose="05000000000000000000" pitchFamily="2" charset="2"/>
              <a:buChar char="v"/>
            </a:pPr>
            <a:endParaRPr lang="en-US" dirty="0"/>
          </a:p>
          <a:p>
            <a:pPr>
              <a:buFont typeface="Wingdings" panose="05000000000000000000" pitchFamily="2" charset="2"/>
              <a:buChar char="v"/>
            </a:pPr>
            <a:r>
              <a:rPr lang="en-US" dirty="0"/>
              <a:t>Challenges Occurred.</a:t>
            </a:r>
          </a:p>
        </p:txBody>
      </p:sp>
    </p:spTree>
    <p:extLst>
      <p:ext uri="{BB962C8B-B14F-4D97-AF65-F5344CB8AC3E}">
        <p14:creationId xmlns:p14="http://schemas.microsoft.com/office/powerpoint/2010/main" val="3876055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18446-A39C-F08D-306B-5556672ECFC6}"/>
              </a:ext>
            </a:extLst>
          </p:cNvPr>
          <p:cNvSpPr>
            <a:spLocks noGrp="1"/>
          </p:cNvSpPr>
          <p:nvPr>
            <p:ph idx="1"/>
          </p:nvPr>
        </p:nvSpPr>
        <p:spPr>
          <a:xfrm>
            <a:off x="304800" y="184728"/>
            <a:ext cx="11049000" cy="6410036"/>
          </a:xfrm>
        </p:spPr>
        <p:txBody>
          <a:bodyPr>
            <a:noAutofit/>
          </a:bodyPr>
          <a:lstStyle/>
          <a:p>
            <a:pPr marL="0" indent="0">
              <a:lnSpc>
                <a:spcPct val="120000"/>
              </a:lnSpc>
              <a:buNone/>
            </a:pPr>
            <a:r>
              <a:rPr lang="en-US" sz="1600" b="1" u="sng" dirty="0">
                <a:latin typeface="Courier New" panose="02070309020205020404" pitchFamily="49" charset="0"/>
              </a:rPr>
              <a:t>#Top 5 stores</a:t>
            </a:r>
          </a:p>
          <a:p>
            <a:pPr marL="0" indent="0">
              <a:lnSpc>
                <a:spcPct val="120000"/>
              </a:lnSpc>
              <a:buFont typeface="Arial" panose="020B0604020202020204" pitchFamily="34" charset="0"/>
              <a:buNone/>
            </a:pPr>
            <a:r>
              <a:rPr lang="en-US" sz="1600" b="1" dirty="0">
                <a:latin typeface="Courier New" panose="02070309020205020404" pitchFamily="49" charset="0"/>
              </a:rPr>
              <a:t>select `store name`,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`store name` order by </a:t>
            </a:r>
            <a:r>
              <a:rPr lang="en-US" sz="1600" b="1" dirty="0" err="1">
                <a:latin typeface="Courier New" panose="02070309020205020404" pitchFamily="49" charset="0"/>
              </a:rPr>
              <a:t>sale_amount</a:t>
            </a:r>
            <a:r>
              <a:rPr lang="en-US" sz="1600" b="1" dirty="0">
                <a:latin typeface="Courier New" panose="02070309020205020404" pitchFamily="49" charset="0"/>
              </a:rPr>
              <a:t> desc limit 5;</a:t>
            </a:r>
          </a:p>
          <a:p>
            <a:pPr marL="0" indent="0">
              <a:lnSpc>
                <a:spcPct val="120000"/>
              </a:lnSpc>
              <a:buNone/>
            </a:pPr>
            <a:r>
              <a:rPr lang="en-US" sz="1600" b="1" u="sng" dirty="0">
                <a:latin typeface="Courier New" panose="02070309020205020404" pitchFamily="49" charset="0"/>
              </a:rPr>
              <a:t>#Sales growth</a:t>
            </a:r>
            <a:endParaRPr lang="en-US" sz="1600" b="1" dirty="0">
              <a:latin typeface="Courier New" panose="02070309020205020404" pitchFamily="49" charset="0"/>
            </a:endParaRPr>
          </a:p>
          <a:p>
            <a:pPr marL="0" indent="0">
              <a:lnSpc>
                <a:spcPct val="120000"/>
              </a:lnSpc>
              <a:buFont typeface="Arial" panose="020B0604020202020204" pitchFamily="34" charset="0"/>
              <a:buNone/>
            </a:pPr>
            <a:r>
              <a:rPr lang="en-US" sz="1600" b="1" dirty="0">
                <a:latin typeface="Courier New" panose="02070309020205020404" pitchFamily="49" charset="0"/>
              </a:rPr>
              <a:t>with sales as(select year(`date`) as "year",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sale_amount,lag</a:t>
            </a:r>
            <a:r>
              <a:rPr lang="en-US" sz="1600" b="1" dirty="0">
                <a:latin typeface="Courier New" panose="02070309020205020404" pitchFamily="49" charset="0"/>
              </a:rPr>
              <a:t>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over ( order by year( `date`)) as </a:t>
            </a:r>
            <a:r>
              <a:rPr lang="en-US" sz="1600" b="1" dirty="0" err="1">
                <a:latin typeface="Courier New" panose="02070309020205020404" pitchFamily="49" charset="0"/>
              </a:rPr>
              <a:t>previous_year_sale</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(year(`date`)))select  year (`date`) as "year",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a:t>
            </a:r>
            <a:r>
              <a:rPr lang="en-US" sz="1600" b="1" dirty="0" err="1">
                <a:latin typeface="Courier New" panose="02070309020205020404" pitchFamily="49" charset="0"/>
              </a:rPr>
              <a:t>previous_year_sale</a:t>
            </a:r>
            <a:r>
              <a:rPr lang="en-US" sz="1600" b="1" dirty="0">
                <a:latin typeface="Courier New" panose="02070309020205020404" pitchFamily="49" charset="0"/>
              </a:rPr>
              <a:t>, case when </a:t>
            </a:r>
            <a:r>
              <a:rPr lang="en-US" sz="1600" b="1" dirty="0" err="1">
                <a:latin typeface="Courier New" panose="02070309020205020404" pitchFamily="49" charset="0"/>
              </a:rPr>
              <a:t>previous_year_sale</a:t>
            </a:r>
            <a:r>
              <a:rPr lang="en-US" sz="1600" b="1" dirty="0">
                <a:latin typeface="Courier New" panose="02070309020205020404" pitchFamily="49" charset="0"/>
              </a:rPr>
              <a:t> is not null then </a:t>
            </a:r>
            <a:r>
              <a:rPr lang="en-US" sz="1600" b="1" dirty="0" err="1">
                <a:latin typeface="Courier New" panose="02070309020205020404" pitchFamily="49" charset="0"/>
              </a:rPr>
              <a:t>concat</a:t>
            </a:r>
            <a:r>
              <a:rPr lang="en-US" sz="1600" b="1" dirty="0">
                <a:latin typeface="Courier New" panose="02070309020205020404" pitchFamily="49" charset="0"/>
              </a:rPr>
              <a:t>(round(((</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a:t>
            </a:r>
            <a:r>
              <a:rPr lang="en-US" sz="1600" b="1" dirty="0" err="1">
                <a:latin typeface="Courier New" panose="02070309020205020404" pitchFamily="49" charset="0"/>
              </a:rPr>
              <a:t>previous_year_sale</a:t>
            </a:r>
            <a:r>
              <a:rPr lang="en-US" sz="1600" b="1" dirty="0">
                <a:latin typeface="Courier New" panose="02070309020205020404" pitchFamily="49" charset="0"/>
              </a:rPr>
              <a:t>)/</a:t>
            </a:r>
            <a:r>
              <a:rPr lang="en-US" sz="1600" b="1" dirty="0" err="1">
                <a:latin typeface="Courier New" panose="02070309020205020404" pitchFamily="49" charset="0"/>
              </a:rPr>
              <a:t>previous_year_sale</a:t>
            </a:r>
            <a:r>
              <a:rPr lang="en-US" sz="1600" b="1" dirty="0">
                <a:latin typeface="Courier New" panose="02070309020205020404" pitchFamily="49" charset="0"/>
              </a:rPr>
              <a:t>)*100,1),"%") else "There is no year before “ end as </a:t>
            </a:r>
            <a:r>
              <a:rPr lang="en-US" sz="1600" b="1" dirty="0" err="1">
                <a:latin typeface="Courier New" panose="02070309020205020404" pitchFamily="49" charset="0"/>
              </a:rPr>
              <a:t>sales_growth_percentage</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join sales ON YEAR(`date`) = </a:t>
            </a:r>
            <a:r>
              <a:rPr lang="en-US" sz="1600" b="1" dirty="0" err="1">
                <a:latin typeface="Courier New" panose="02070309020205020404" pitchFamily="49" charset="0"/>
              </a:rPr>
              <a:t>sales.year</a:t>
            </a:r>
            <a:r>
              <a:rPr lang="en-US" sz="1600" b="1" dirty="0">
                <a:latin typeface="Courier New" panose="02070309020205020404" pitchFamily="49" charset="0"/>
              </a:rPr>
              <a:t> GROUP BY    YEAR(`date`), </a:t>
            </a:r>
            <a:r>
              <a:rPr lang="en-US" sz="1600" b="1" dirty="0" err="1">
                <a:latin typeface="Courier New" panose="02070309020205020404" pitchFamily="49" charset="0"/>
              </a:rPr>
              <a:t>previous_year_sales</a:t>
            </a:r>
            <a:r>
              <a:rPr lang="en-US" sz="1600" b="1" dirty="0">
                <a:latin typeface="Courier New" panose="02070309020205020404" pitchFamily="49" charset="0"/>
              </a:rPr>
              <a:t> ORDER BY YEAR(`date`);</a:t>
            </a:r>
          </a:p>
          <a:p>
            <a:pPr marL="0" indent="0">
              <a:lnSpc>
                <a:spcPct val="120000"/>
              </a:lnSpc>
              <a:buNone/>
            </a:pPr>
            <a:r>
              <a:rPr lang="en-US" sz="1600" b="1" u="sng" dirty="0">
                <a:latin typeface="Courier New" panose="02070309020205020404" pitchFamily="49" charset="0"/>
              </a:rPr>
              <a:t>#Total inventory</a:t>
            </a:r>
          </a:p>
          <a:p>
            <a:pPr marL="0" indent="0">
              <a:lnSpc>
                <a:spcPct val="120000"/>
              </a:lnSpc>
              <a:buFont typeface="Arial" panose="020B0604020202020204" pitchFamily="34" charset="0"/>
              <a:buNone/>
            </a:pPr>
            <a:r>
              <a:rPr lang="en-US" sz="1600" b="1" dirty="0">
                <a:latin typeface="Courier New" panose="02070309020205020404" pitchFamily="49" charset="0"/>
              </a:rPr>
              <a:t>select sum(`quantity on hand`) as " total inventory" from </a:t>
            </a:r>
            <a:r>
              <a:rPr lang="en-US" sz="1600" b="1" dirty="0" err="1">
                <a:latin typeface="Courier New" panose="02070309020205020404" pitchFamily="49" charset="0"/>
              </a:rPr>
              <a:t>inventory_adjusted</a:t>
            </a:r>
            <a:r>
              <a:rPr lang="en-US" sz="1600" b="1" dirty="0">
                <a:latin typeface="Courier New" panose="02070309020205020404" pitchFamily="49" charset="0"/>
              </a:rPr>
              <a:t>;</a:t>
            </a:r>
            <a:endParaRPr lang="en-US" sz="1600" b="1" u="sng" dirty="0">
              <a:latin typeface="Courier New" panose="02070309020205020404" pitchFamily="49" charset="0"/>
            </a:endParaRPr>
          </a:p>
          <a:p>
            <a:pPr marL="0" indent="0">
              <a:lnSpc>
                <a:spcPct val="120000"/>
              </a:lnSpc>
              <a:buFont typeface="Arial" panose="020B0604020202020204" pitchFamily="34" charset="0"/>
              <a:buNone/>
            </a:pPr>
            <a:r>
              <a:rPr lang="en-US" sz="1600" b="1" u="sng" dirty="0">
                <a:latin typeface="Courier New" panose="02070309020205020404" pitchFamily="49" charset="0"/>
              </a:rPr>
              <a:t>#Inventory value</a:t>
            </a:r>
          </a:p>
          <a:p>
            <a:pPr marL="0" indent="0">
              <a:lnSpc>
                <a:spcPct val="120000"/>
              </a:lnSpc>
              <a:buFont typeface="Arial" panose="020B0604020202020204" pitchFamily="34" charset="0"/>
              <a:buNone/>
            </a:pPr>
            <a:r>
              <a:rPr lang="en-US" sz="1600" b="1" dirty="0">
                <a:latin typeface="Courier New" panose="02070309020205020404" pitchFamily="49" charset="0"/>
              </a:rPr>
              <a:t>select </a:t>
            </a:r>
            <a:r>
              <a:rPr lang="en-US" sz="1600" b="1" dirty="0" err="1">
                <a:latin typeface="Courier New" panose="02070309020205020404" pitchFamily="49" charset="0"/>
              </a:rPr>
              <a:t>concat</a:t>
            </a:r>
            <a:r>
              <a:rPr lang="en-US" sz="1600" b="1" dirty="0">
                <a:latin typeface="Courier New" panose="02070309020205020404" pitchFamily="49" charset="0"/>
              </a:rPr>
              <a:t>(round(sum(`quantity on hand`* price/1000),0),"K") as " total inventory" from </a:t>
            </a:r>
            <a:r>
              <a:rPr lang="en-US" sz="1600" b="1" dirty="0" err="1">
                <a:latin typeface="Courier New" panose="02070309020205020404" pitchFamily="49" charset="0"/>
              </a:rPr>
              <a:t>inventory_adjusted</a:t>
            </a:r>
            <a:r>
              <a:rPr lang="en-US" sz="1600" b="1" dirty="0">
                <a:latin typeface="Courier New" panose="02070309020205020404" pitchFamily="49" charset="0"/>
              </a:rPr>
              <a:t>;</a:t>
            </a:r>
          </a:p>
          <a:p>
            <a:endParaRPr lang="en-US" sz="1600" dirty="0">
              <a:latin typeface="Courier New" panose="02070309020205020404" pitchFamily="49" charset="0"/>
            </a:endParaRPr>
          </a:p>
          <a:p>
            <a:endParaRPr lang="en-US" sz="1600" dirty="0"/>
          </a:p>
        </p:txBody>
      </p:sp>
    </p:spTree>
    <p:extLst>
      <p:ext uri="{BB962C8B-B14F-4D97-AF65-F5344CB8AC3E}">
        <p14:creationId xmlns:p14="http://schemas.microsoft.com/office/powerpoint/2010/main" val="199705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5C5754-BC36-3278-FB2D-C315A8AEA68F}"/>
              </a:ext>
            </a:extLst>
          </p:cNvPr>
          <p:cNvSpPr>
            <a:spLocks noGrp="1"/>
          </p:cNvSpPr>
          <p:nvPr>
            <p:ph idx="1"/>
          </p:nvPr>
        </p:nvSpPr>
        <p:spPr>
          <a:xfrm>
            <a:off x="222250" y="111125"/>
            <a:ext cx="11655425" cy="6604000"/>
          </a:xfrm>
        </p:spPr>
        <p:txBody>
          <a:bodyPr>
            <a:noAutofit/>
          </a:bodyPr>
          <a:lstStyle/>
          <a:p>
            <a:pPr marL="0" indent="0">
              <a:buNone/>
            </a:pPr>
            <a:r>
              <a:rPr lang="en-US" sz="1600" b="1" u="sng" dirty="0">
                <a:latin typeface="Courier New" panose="02070309020205020404" pitchFamily="49" charset="0"/>
              </a:rPr>
              <a:t>#YTD,MTD,QTD</a:t>
            </a:r>
          </a:p>
          <a:p>
            <a:pPr marL="0" indent="0">
              <a:buNone/>
            </a:pPr>
            <a:r>
              <a:rPr lang="en-US" sz="1600" b="1" dirty="0">
                <a:latin typeface="Courier New" panose="02070309020205020404" pitchFamily="49" charset="0"/>
              </a:rPr>
              <a:t>SELECT  YEAR(`date`) AS "year", sum(`sale amount`) as </a:t>
            </a:r>
            <a:r>
              <a:rPr lang="en-US" sz="1600" b="1" dirty="0" err="1">
                <a:latin typeface="Courier New" panose="02070309020205020404" pitchFamily="49" charset="0"/>
              </a:rPr>
              <a:t>sale_amount</a:t>
            </a:r>
            <a:r>
              <a:rPr lang="en-US" sz="1600" b="1" dirty="0">
                <a:latin typeface="Courier New" panose="02070309020205020404" pitchFamily="49" charset="0"/>
              </a:rPr>
              <a:t>, sum(SUM(`sale amount`)) OVER ( ORDER BY `date` ROWS BETWEEN UNBOUNDED PRECEDING AND CURRENT ROW) AS YTD FROM </a:t>
            </a:r>
            <a:r>
              <a:rPr lang="en-US" sz="1600" b="1" dirty="0" err="1">
                <a:latin typeface="Courier New" panose="02070309020205020404" pitchFamily="49" charset="0"/>
              </a:rPr>
              <a:t>lab_data</a:t>
            </a:r>
            <a:r>
              <a:rPr lang="en-US" sz="1600" b="1" dirty="0">
                <a:latin typeface="Courier New" panose="02070309020205020404" pitchFamily="49" charset="0"/>
              </a:rPr>
              <a:t> group by "year“ ORDER BY "year";</a:t>
            </a:r>
          </a:p>
          <a:p>
            <a:pPr marL="0" indent="0">
              <a:buNone/>
            </a:pPr>
            <a:endParaRPr lang="en-US" sz="1600" b="1" dirty="0">
              <a:latin typeface="Courier New" panose="02070309020205020404" pitchFamily="49" charset="0"/>
            </a:endParaRPr>
          </a:p>
          <a:p>
            <a:pPr marL="0" indent="0">
              <a:buNone/>
            </a:pPr>
            <a:r>
              <a:rPr lang="en-US" sz="1600" b="1" dirty="0">
                <a:latin typeface="Courier New" panose="02070309020205020404" pitchFamily="49" charset="0"/>
              </a:rPr>
              <a:t>SELECT year(`date`) as "year",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sale_amount,sum</a:t>
            </a:r>
            <a:r>
              <a:rPr lang="en-US" sz="1600" b="1" dirty="0">
                <a:latin typeface="Courier New" panose="02070309020205020404" pitchFamily="49" charset="0"/>
              </a:rPr>
              <a:t>(sum(`sale amount`)) OVER ( ORDER BY year(`date`) ) AS YTD FROM  </a:t>
            </a:r>
            <a:r>
              <a:rPr lang="en-US" sz="1600" b="1" dirty="0" err="1">
                <a:latin typeface="Courier New" panose="02070309020205020404" pitchFamily="49" charset="0"/>
              </a:rPr>
              <a:t>lab_data</a:t>
            </a:r>
            <a:r>
              <a:rPr lang="en-US" sz="1600" b="1" dirty="0">
                <a:latin typeface="Courier New" panose="02070309020205020404" pitchFamily="49" charset="0"/>
              </a:rPr>
              <a:t> group by year(`date`);</a:t>
            </a:r>
          </a:p>
          <a:p>
            <a:pPr marL="0" indent="0">
              <a:buNone/>
            </a:pPr>
            <a:r>
              <a:rPr lang="en-US" sz="1600" b="1" dirty="0">
                <a:latin typeface="Courier New" panose="02070309020205020404" pitchFamily="49" charset="0"/>
              </a:rPr>
              <a:t>SELECT </a:t>
            </a:r>
            <a:r>
              <a:rPr lang="en-US" sz="1600" b="1" dirty="0" err="1">
                <a:latin typeface="Courier New" panose="02070309020205020404" pitchFamily="49" charset="0"/>
              </a:rPr>
              <a:t>monthname</a:t>
            </a:r>
            <a:r>
              <a:rPr lang="en-US" sz="1600" b="1" dirty="0">
                <a:latin typeface="Courier New" panose="02070309020205020404" pitchFamily="49" charset="0"/>
              </a:rPr>
              <a:t>(`date`) as "month",</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sale_amount,sum</a:t>
            </a:r>
            <a:r>
              <a:rPr lang="en-US" sz="1600" b="1" dirty="0">
                <a:latin typeface="Courier New" panose="02070309020205020404" pitchFamily="49" charset="0"/>
              </a:rPr>
              <a:t>(SUM(`sale amount`)) OVER ( ORDER BY </a:t>
            </a:r>
            <a:r>
              <a:rPr lang="en-US" sz="1600" b="1" dirty="0" err="1">
                <a:latin typeface="Courier New" panose="02070309020205020404" pitchFamily="49" charset="0"/>
              </a:rPr>
              <a:t>monthname</a:t>
            </a:r>
            <a:r>
              <a:rPr lang="en-US" sz="1600" b="1" dirty="0">
                <a:latin typeface="Courier New" panose="02070309020205020404" pitchFamily="49" charset="0"/>
              </a:rPr>
              <a:t>(`date`) ) AS MTD FROM  </a:t>
            </a:r>
            <a:r>
              <a:rPr lang="en-US" sz="1600" b="1" dirty="0" err="1">
                <a:latin typeface="Courier New" panose="02070309020205020404" pitchFamily="49" charset="0"/>
              </a:rPr>
              <a:t>lab_data</a:t>
            </a:r>
            <a:r>
              <a:rPr lang="en-US" sz="1600" b="1" dirty="0">
                <a:latin typeface="Courier New" panose="02070309020205020404" pitchFamily="49" charset="0"/>
              </a:rPr>
              <a:t> group by </a:t>
            </a:r>
            <a:r>
              <a:rPr lang="en-US" sz="1600" b="1" dirty="0" err="1">
                <a:latin typeface="Courier New" panose="02070309020205020404" pitchFamily="49" charset="0"/>
              </a:rPr>
              <a:t>monthname</a:t>
            </a:r>
            <a:r>
              <a:rPr lang="en-US" sz="1600" b="1" dirty="0">
                <a:latin typeface="Courier New" panose="02070309020205020404" pitchFamily="49" charset="0"/>
              </a:rPr>
              <a:t>(`date`);</a:t>
            </a:r>
          </a:p>
          <a:p>
            <a:endParaRPr lang="en-US" sz="1600" b="1" dirty="0">
              <a:latin typeface="Courier New" panose="02070309020205020404" pitchFamily="49" charset="0"/>
            </a:endParaRPr>
          </a:p>
          <a:p>
            <a:pPr marL="0" indent="0">
              <a:buNone/>
            </a:pPr>
            <a:r>
              <a:rPr lang="en-US" sz="1600" b="1" dirty="0">
                <a:latin typeface="Courier New" panose="02070309020205020404" pitchFamily="49" charset="0"/>
              </a:rPr>
              <a:t>SELECT quarter(`date`) as "quarter",</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sale_amount,sum</a:t>
            </a:r>
            <a:r>
              <a:rPr lang="en-US" sz="1600" b="1" dirty="0">
                <a:latin typeface="Courier New" panose="02070309020205020404" pitchFamily="49" charset="0"/>
              </a:rPr>
              <a:t>(SUM(`sale amount`)) OVER ( ORDER BY quarter(`date`) ) AS QTD FROM  </a:t>
            </a:r>
            <a:r>
              <a:rPr lang="en-US" sz="1600" b="1" dirty="0" err="1">
                <a:latin typeface="Courier New" panose="02070309020205020404" pitchFamily="49" charset="0"/>
              </a:rPr>
              <a:t>lab_data</a:t>
            </a:r>
            <a:r>
              <a:rPr lang="en-US" sz="1600" b="1" dirty="0">
                <a:latin typeface="Courier New" panose="02070309020205020404" pitchFamily="49" charset="0"/>
              </a:rPr>
              <a:t> group by quarter(`date`);</a:t>
            </a:r>
          </a:p>
          <a:p>
            <a:pPr marL="0" indent="0">
              <a:buNone/>
            </a:pPr>
            <a:r>
              <a:rPr lang="en-US" sz="1600" b="1" dirty="0">
                <a:latin typeface="Courier New" panose="02070309020205020404" pitchFamily="49" charset="0"/>
              </a:rPr>
              <a:t>select day(`date`) as "day",</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day(`date`)order by day(`date`);</a:t>
            </a:r>
          </a:p>
          <a:p>
            <a:pPr marL="0" indent="0">
              <a:buNone/>
            </a:pPr>
            <a:endParaRPr lang="en-US" sz="1600" b="1" dirty="0">
              <a:latin typeface="Courier New" panose="02070309020205020404" pitchFamily="49" charset="0"/>
            </a:endParaRPr>
          </a:p>
          <a:p>
            <a:pPr marL="0" indent="0">
              <a:buNone/>
            </a:pPr>
            <a:r>
              <a:rPr lang="en-US" sz="1600" b="1" u="sng" dirty="0">
                <a:effectLst>
                  <a:outerShdw blurRad="38100" dist="38100" dir="2700000" algn="tl">
                    <a:srgbClr val="000000">
                      <a:alpha val="43137"/>
                    </a:srgbClr>
                  </a:outerShdw>
                </a:effectLst>
                <a:latin typeface="Courier New" panose="02070309020205020404" pitchFamily="49" charset="0"/>
              </a:rPr>
              <a:t>#IN stock, out stock</a:t>
            </a:r>
          </a:p>
          <a:p>
            <a:pPr marL="0" indent="0">
              <a:buNone/>
            </a:pPr>
            <a:r>
              <a:rPr lang="en-US" sz="1600" b="1" dirty="0">
                <a:latin typeface="Courier New" panose="02070309020205020404" pitchFamily="49" charset="0"/>
              </a:rPr>
              <a:t>SELECT  `product </a:t>
            </a:r>
            <a:r>
              <a:rPr lang="en-US" sz="1600" b="1" dirty="0" err="1">
                <a:latin typeface="Courier New" panose="02070309020205020404" pitchFamily="49" charset="0"/>
              </a:rPr>
              <a:t>name`,`quantity</a:t>
            </a:r>
            <a:r>
              <a:rPr lang="en-US" sz="1600" b="1" dirty="0">
                <a:latin typeface="Courier New" panose="02070309020205020404" pitchFamily="49" charset="0"/>
              </a:rPr>
              <a:t> on hand`, CASE WHEN `quantity on hand` &lt;= 0 THEN 'Out of Stock’ </a:t>
            </a:r>
            <a:r>
              <a:rPr lang="en-US" sz="1600" b="1" dirty="0" err="1">
                <a:latin typeface="Courier New" panose="02070309020205020404" pitchFamily="49" charset="0"/>
              </a:rPr>
              <a:t>WHEN`quantity</a:t>
            </a:r>
            <a:r>
              <a:rPr lang="en-US" sz="1600" b="1" dirty="0">
                <a:latin typeface="Courier New" panose="02070309020205020404" pitchFamily="49" charset="0"/>
              </a:rPr>
              <a:t> on hand` &gt;= 0  THEN 'In Stock’ ELSE '</a:t>
            </a:r>
            <a:r>
              <a:rPr lang="en-US" sz="1600" b="1" dirty="0" err="1">
                <a:latin typeface="Courier New" panose="02070309020205020404" pitchFamily="49" charset="0"/>
              </a:rPr>
              <a:t>Unknown'END</a:t>
            </a:r>
            <a:r>
              <a:rPr lang="en-US" sz="1600" b="1" dirty="0">
                <a:latin typeface="Courier New" panose="02070309020205020404" pitchFamily="49" charset="0"/>
              </a:rPr>
              <a:t> AS </a:t>
            </a:r>
            <a:r>
              <a:rPr lang="en-US" sz="1600" b="1" dirty="0" err="1">
                <a:latin typeface="Courier New" panose="02070309020205020404" pitchFamily="49" charset="0"/>
              </a:rPr>
              <a:t>stock_status</a:t>
            </a:r>
            <a:r>
              <a:rPr lang="en-US" sz="1600" b="1" dirty="0">
                <a:latin typeface="Courier New" panose="02070309020205020404" pitchFamily="49" charset="0"/>
              </a:rPr>
              <a:t> FROM </a:t>
            </a:r>
            <a:r>
              <a:rPr lang="en-US" sz="1600" b="1" dirty="0" err="1">
                <a:latin typeface="Courier New" panose="02070309020205020404" pitchFamily="49" charset="0"/>
              </a:rPr>
              <a:t>inventory_adjusted</a:t>
            </a:r>
            <a:r>
              <a:rPr lang="en-US" sz="1600" b="1" dirty="0">
                <a:latin typeface="Courier New" panose="02070309020205020404" pitchFamily="49" charset="0"/>
              </a:rPr>
              <a:t>;</a:t>
            </a:r>
          </a:p>
          <a:p>
            <a:endParaRPr lang="en-US" sz="1600" b="1" dirty="0">
              <a:latin typeface="Courier New" panose="02070309020205020404" pitchFamily="49" charset="0"/>
            </a:endParaRPr>
          </a:p>
          <a:p>
            <a:endParaRPr lang="en-US" sz="1600" b="1" dirty="0"/>
          </a:p>
        </p:txBody>
      </p:sp>
    </p:spTree>
    <p:extLst>
      <p:ext uri="{BB962C8B-B14F-4D97-AF65-F5344CB8AC3E}">
        <p14:creationId xmlns:p14="http://schemas.microsoft.com/office/powerpoint/2010/main" val="3304801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D9EDB9-7787-CFF6-47AF-79CD703D70EC}"/>
              </a:ext>
            </a:extLst>
          </p:cNvPr>
          <p:cNvSpPr>
            <a:spLocks noGrp="1"/>
          </p:cNvSpPr>
          <p:nvPr>
            <p:ph idx="1"/>
          </p:nvPr>
        </p:nvSpPr>
        <p:spPr>
          <a:xfrm>
            <a:off x="268288" y="166688"/>
            <a:ext cx="11085512" cy="6010275"/>
          </a:xfrm>
        </p:spPr>
        <p:txBody>
          <a:bodyPr>
            <a:noAutofit/>
          </a:bodyPr>
          <a:lstStyle/>
          <a:p>
            <a:pPr marL="0" indent="0">
              <a:buNone/>
            </a:pPr>
            <a:r>
              <a:rPr lang="en-US" sz="1600" b="1" u="sng" dirty="0">
                <a:latin typeface="Courier New" panose="02070309020205020404" pitchFamily="49" charset="0"/>
              </a:rPr>
              <a:t>#purchase </a:t>
            </a:r>
            <a:r>
              <a:rPr lang="en-US" sz="1600" b="1" u="sng" dirty="0" err="1">
                <a:latin typeface="Courier New" panose="02070309020205020404" pitchFamily="49" charset="0"/>
              </a:rPr>
              <a:t>methode</a:t>
            </a:r>
            <a:r>
              <a:rPr lang="en-US" sz="1600" b="1" u="sng" dirty="0">
                <a:latin typeface="Courier New" panose="02070309020205020404" pitchFamily="49" charset="0"/>
              </a:rPr>
              <a:t> wise sales </a:t>
            </a:r>
          </a:p>
          <a:p>
            <a:pPr marL="0" indent="0">
              <a:buNone/>
            </a:pPr>
            <a:endParaRPr lang="en-US" sz="1600" b="1" u="sng" dirty="0">
              <a:latin typeface="Courier New" panose="02070309020205020404" pitchFamily="49" charset="0"/>
            </a:endParaRPr>
          </a:p>
          <a:p>
            <a:pPr marL="0" indent="0">
              <a:buNone/>
            </a:pPr>
            <a:r>
              <a:rPr lang="en-US" sz="1600" b="1" dirty="0">
                <a:latin typeface="Courier New" panose="02070309020205020404" pitchFamily="49" charset="0"/>
              </a:rPr>
              <a:t>SELECT </a:t>
            </a:r>
            <a:r>
              <a:rPr lang="en-US" sz="1600" b="1" dirty="0" err="1">
                <a:latin typeface="Courier New" panose="02070309020205020404" pitchFamily="49" charset="0"/>
              </a:rPr>
              <a:t>s.`purchase</a:t>
            </a:r>
            <a:r>
              <a:rPr lang="en-US" sz="1600" b="1" dirty="0">
                <a:latin typeface="Courier New" panose="02070309020205020404" pitchFamily="49" charset="0"/>
              </a:rPr>
              <a:t> method`,</a:t>
            </a:r>
            <a:r>
              <a:rPr lang="en-US" sz="1600" b="1" dirty="0" err="1">
                <a:latin typeface="Courier New" panose="02070309020205020404" pitchFamily="49" charset="0"/>
              </a:rPr>
              <a:t>concat</a:t>
            </a:r>
            <a:r>
              <a:rPr lang="en-US" sz="1600" b="1" dirty="0">
                <a:latin typeface="Courier New" panose="02070309020205020404" pitchFamily="49" charset="0"/>
              </a:rPr>
              <a:t>(round(SUM(</a:t>
            </a:r>
            <a:r>
              <a:rPr lang="en-US" sz="1600" b="1" dirty="0" err="1">
                <a:latin typeface="Courier New" panose="02070309020205020404" pitchFamily="49" charset="0"/>
              </a:rPr>
              <a:t>l.`sale</a:t>
            </a:r>
            <a:r>
              <a:rPr lang="en-US" sz="1600" b="1" dirty="0">
                <a:latin typeface="Courier New" panose="02070309020205020404" pitchFamily="49" charset="0"/>
              </a:rPr>
              <a:t>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l LEFT JOIN sales s ON </a:t>
            </a:r>
            <a:r>
              <a:rPr lang="en-US" sz="1600" b="1" dirty="0" err="1">
                <a:latin typeface="Courier New" panose="02070309020205020404" pitchFamily="49" charset="0"/>
              </a:rPr>
              <a:t>l.`Order</a:t>
            </a:r>
            <a:r>
              <a:rPr lang="en-US" sz="1600" b="1" dirty="0">
                <a:latin typeface="Courier New" panose="02070309020205020404" pitchFamily="49" charset="0"/>
              </a:rPr>
              <a:t> Number` = </a:t>
            </a:r>
            <a:r>
              <a:rPr lang="en-US" sz="1600" b="1" dirty="0" err="1">
                <a:latin typeface="Courier New" panose="02070309020205020404" pitchFamily="49" charset="0"/>
              </a:rPr>
              <a:t>s.`order</a:t>
            </a:r>
            <a:r>
              <a:rPr lang="en-US" sz="1600" b="1" dirty="0">
                <a:latin typeface="Courier New" panose="02070309020205020404" pitchFamily="49" charset="0"/>
              </a:rPr>
              <a:t> number`</a:t>
            </a:r>
          </a:p>
          <a:p>
            <a:r>
              <a:rPr lang="en-US" sz="1600" b="1" dirty="0">
                <a:latin typeface="Courier New" panose="02070309020205020404" pitchFamily="49" charset="0"/>
              </a:rPr>
              <a:t>GROUP BY </a:t>
            </a:r>
          </a:p>
          <a:p>
            <a:r>
              <a:rPr lang="en-US" sz="1600" b="1" dirty="0">
                <a:latin typeface="Courier New" panose="02070309020205020404" pitchFamily="49" charset="0"/>
              </a:rPr>
              <a:t>    </a:t>
            </a:r>
            <a:r>
              <a:rPr lang="en-US" sz="1600" b="1" dirty="0" err="1">
                <a:latin typeface="Courier New" panose="02070309020205020404" pitchFamily="49" charset="0"/>
              </a:rPr>
              <a:t>s.`purchase</a:t>
            </a:r>
            <a:r>
              <a:rPr lang="en-US" sz="1600" b="1" dirty="0">
                <a:latin typeface="Courier New" panose="02070309020205020404" pitchFamily="49" charset="0"/>
              </a:rPr>
              <a:t> method`</a:t>
            </a:r>
          </a:p>
          <a:p>
            <a:r>
              <a:rPr lang="en-US" sz="1600" b="1" dirty="0">
                <a:latin typeface="Courier New" panose="02070309020205020404" pitchFamily="49" charset="0"/>
              </a:rPr>
              <a:t>HAVING </a:t>
            </a:r>
          </a:p>
          <a:p>
            <a:r>
              <a:rPr lang="en-US" sz="1600" b="1" dirty="0">
                <a:latin typeface="Courier New" panose="02070309020205020404" pitchFamily="49" charset="0"/>
              </a:rPr>
              <a:t>    </a:t>
            </a:r>
            <a:r>
              <a:rPr lang="en-US" sz="1600" b="1" dirty="0" err="1">
                <a:latin typeface="Courier New" panose="02070309020205020404" pitchFamily="49" charset="0"/>
              </a:rPr>
              <a:t>s.`purchase</a:t>
            </a:r>
            <a:r>
              <a:rPr lang="en-US" sz="1600" b="1" dirty="0">
                <a:latin typeface="Courier New" panose="02070309020205020404" pitchFamily="49" charset="0"/>
              </a:rPr>
              <a:t> method` IS NOT NULL</a:t>
            </a:r>
          </a:p>
          <a:p>
            <a:r>
              <a:rPr lang="en-US" sz="1600" b="1" dirty="0">
                <a:latin typeface="Courier New" panose="02070309020205020404" pitchFamily="49" charset="0"/>
              </a:rPr>
              <a:t>UNION</a:t>
            </a:r>
          </a:p>
          <a:p>
            <a:r>
              <a:rPr lang="en-US" sz="1600" b="1" dirty="0">
                <a:latin typeface="Courier New" panose="02070309020205020404" pitchFamily="49" charset="0"/>
              </a:rPr>
              <a:t>SELECT</a:t>
            </a:r>
          </a:p>
          <a:p>
            <a:r>
              <a:rPr lang="en-US" sz="1600" b="1" dirty="0">
                <a:latin typeface="Courier New" panose="02070309020205020404" pitchFamily="49" charset="0"/>
              </a:rPr>
              <a:t>    'No Purchase Method' AS `purchase method`,</a:t>
            </a:r>
          </a:p>
          <a:p>
            <a:r>
              <a:rPr lang="en-US" sz="1600" b="1" dirty="0">
                <a:latin typeface="Courier New" panose="02070309020205020404" pitchFamily="49" charset="0"/>
              </a:rPr>
              <a:t>    </a:t>
            </a:r>
            <a:r>
              <a:rPr lang="en-US" sz="1600" b="1" dirty="0" err="1">
                <a:latin typeface="Courier New" panose="02070309020205020404" pitchFamily="49" charset="0"/>
              </a:rPr>
              <a:t>concat</a:t>
            </a:r>
            <a:r>
              <a:rPr lang="en-US" sz="1600" b="1" dirty="0">
                <a:latin typeface="Courier New" panose="02070309020205020404" pitchFamily="49" charset="0"/>
              </a:rPr>
              <a:t>(round(SUM(</a:t>
            </a:r>
            <a:r>
              <a:rPr lang="en-US" sz="1600" b="1" dirty="0" err="1">
                <a:latin typeface="Courier New" panose="02070309020205020404" pitchFamily="49" charset="0"/>
              </a:rPr>
              <a:t>l.`sale</a:t>
            </a:r>
            <a:r>
              <a:rPr lang="en-US" sz="1600" b="1" dirty="0">
                <a:latin typeface="Courier New" panose="02070309020205020404" pitchFamily="49" charset="0"/>
              </a:rPr>
              <a:t> amount`/1000000),0),"M") AS </a:t>
            </a:r>
            <a:r>
              <a:rPr lang="en-US" sz="1600" b="1" dirty="0" err="1">
                <a:latin typeface="Courier New" panose="02070309020205020404" pitchFamily="49" charset="0"/>
              </a:rPr>
              <a:t>sale_amount</a:t>
            </a:r>
            <a:endParaRPr lang="en-US" sz="1600" b="1" dirty="0">
              <a:latin typeface="Courier New" panose="02070309020205020404" pitchFamily="49" charset="0"/>
            </a:endParaRPr>
          </a:p>
          <a:p>
            <a:r>
              <a:rPr lang="en-US" sz="1600" b="1" dirty="0">
                <a:latin typeface="Courier New" panose="02070309020205020404" pitchFamily="49" charset="0"/>
              </a:rPr>
              <a:t>FROM</a:t>
            </a:r>
          </a:p>
          <a:p>
            <a:r>
              <a:rPr lang="en-US" sz="1600" b="1" dirty="0">
                <a:latin typeface="Courier New" panose="02070309020205020404" pitchFamily="49" charset="0"/>
              </a:rPr>
              <a:t>    </a:t>
            </a:r>
            <a:r>
              <a:rPr lang="en-US" sz="1600" b="1" dirty="0" err="1">
                <a:latin typeface="Courier New" panose="02070309020205020404" pitchFamily="49" charset="0"/>
              </a:rPr>
              <a:t>lab_data</a:t>
            </a:r>
            <a:r>
              <a:rPr lang="en-US" sz="1600" b="1" dirty="0">
                <a:latin typeface="Courier New" panose="02070309020205020404" pitchFamily="49" charset="0"/>
              </a:rPr>
              <a:t> l</a:t>
            </a:r>
          </a:p>
          <a:p>
            <a:r>
              <a:rPr lang="en-US" sz="1600" b="1" dirty="0">
                <a:latin typeface="Courier New" panose="02070309020205020404" pitchFamily="49" charset="0"/>
              </a:rPr>
              <a:t>LEFT JOIN  </a:t>
            </a:r>
          </a:p>
          <a:p>
            <a:r>
              <a:rPr lang="en-US" sz="1600" b="1" dirty="0">
                <a:latin typeface="Courier New" panose="02070309020205020404" pitchFamily="49" charset="0"/>
              </a:rPr>
              <a:t>    sales s ON </a:t>
            </a:r>
            <a:r>
              <a:rPr lang="en-US" sz="1600" b="1" dirty="0" err="1">
                <a:latin typeface="Courier New" panose="02070309020205020404" pitchFamily="49" charset="0"/>
              </a:rPr>
              <a:t>l.`Order</a:t>
            </a:r>
            <a:r>
              <a:rPr lang="en-US" sz="1600" b="1" dirty="0">
                <a:latin typeface="Courier New" panose="02070309020205020404" pitchFamily="49" charset="0"/>
              </a:rPr>
              <a:t> Number` = </a:t>
            </a:r>
            <a:r>
              <a:rPr lang="en-US" sz="1600" b="1" dirty="0" err="1">
                <a:latin typeface="Courier New" panose="02070309020205020404" pitchFamily="49" charset="0"/>
              </a:rPr>
              <a:t>s.`order</a:t>
            </a:r>
            <a:r>
              <a:rPr lang="en-US" sz="1600" b="1" dirty="0">
                <a:latin typeface="Courier New" panose="02070309020205020404" pitchFamily="49" charset="0"/>
              </a:rPr>
              <a:t> number`</a:t>
            </a:r>
          </a:p>
          <a:p>
            <a:r>
              <a:rPr lang="en-US" sz="1600" b="1" dirty="0">
                <a:latin typeface="Courier New" panose="02070309020205020404" pitchFamily="49" charset="0"/>
              </a:rPr>
              <a:t>WHERE </a:t>
            </a:r>
          </a:p>
          <a:p>
            <a:r>
              <a:rPr lang="en-US" sz="1600" b="1" dirty="0">
                <a:latin typeface="Courier New" panose="02070309020205020404" pitchFamily="49" charset="0"/>
              </a:rPr>
              <a:t>    </a:t>
            </a:r>
            <a:r>
              <a:rPr lang="en-US" sz="1600" b="1" dirty="0" err="1">
                <a:latin typeface="Courier New" panose="02070309020205020404" pitchFamily="49" charset="0"/>
              </a:rPr>
              <a:t>s.`purchase</a:t>
            </a:r>
            <a:r>
              <a:rPr lang="en-US" sz="1600" b="1" dirty="0">
                <a:latin typeface="Courier New" panose="02070309020205020404" pitchFamily="49" charset="0"/>
              </a:rPr>
              <a:t> method` IS NULL;</a:t>
            </a:r>
          </a:p>
          <a:p>
            <a:endParaRPr lang="en-US" sz="1600" b="1" dirty="0"/>
          </a:p>
        </p:txBody>
      </p:sp>
    </p:spTree>
    <p:extLst>
      <p:ext uri="{BB962C8B-B14F-4D97-AF65-F5344CB8AC3E}">
        <p14:creationId xmlns:p14="http://schemas.microsoft.com/office/powerpoint/2010/main" val="395653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A8B9-6BE1-8768-888B-FFA9166CF4E3}"/>
              </a:ext>
            </a:extLst>
          </p:cNvPr>
          <p:cNvSpPr>
            <a:spLocks noGrp="1"/>
          </p:cNvSpPr>
          <p:nvPr>
            <p:ph type="title"/>
          </p:nvPr>
        </p:nvSpPr>
        <p:spPr>
          <a:xfrm>
            <a:off x="616527" y="226580"/>
            <a:ext cx="10515600" cy="669348"/>
          </a:xfrm>
        </p:spPr>
        <p:txBody>
          <a:bodyPr>
            <a:normAutofit/>
          </a:bodyPr>
          <a:lstStyle/>
          <a:p>
            <a:r>
              <a:rPr lang="en-US" sz="4000" dirty="0">
                <a:latin typeface="Times New Roman" panose="02020603050405020304" pitchFamily="18" charset="0"/>
                <a:cs typeface="Times New Roman" panose="02020603050405020304" pitchFamily="18" charset="0"/>
              </a:rPr>
              <a:t>Challenges Occurred </a:t>
            </a:r>
          </a:p>
        </p:txBody>
      </p:sp>
      <p:sp>
        <p:nvSpPr>
          <p:cNvPr id="3" name="Content Placeholder 2">
            <a:extLst>
              <a:ext uri="{FF2B5EF4-FFF2-40B4-BE49-F238E27FC236}">
                <a16:creationId xmlns:a16="http://schemas.microsoft.com/office/drawing/2014/main" id="{520AA69D-B091-A831-8636-7F39BE732DAF}"/>
              </a:ext>
            </a:extLst>
          </p:cNvPr>
          <p:cNvSpPr>
            <a:spLocks noGrp="1"/>
          </p:cNvSpPr>
          <p:nvPr>
            <p:ph idx="1"/>
          </p:nvPr>
        </p:nvSpPr>
        <p:spPr>
          <a:xfrm>
            <a:off x="323273" y="1200728"/>
            <a:ext cx="11030527" cy="497623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Study of data set is very essential before making any dashboards so, we took time to study and understand such huge data 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we faced a big challenge to import huge data set into workbench as it took literally 2 days to import data through “data import wizard”. </a:t>
            </a:r>
          </a:p>
          <a:p>
            <a:r>
              <a:rPr lang="en-US" dirty="0">
                <a:latin typeface="Times New Roman" panose="02020603050405020304" pitchFamily="18" charset="0"/>
                <a:cs typeface="Times New Roman" panose="02020603050405020304" pitchFamily="18" charset="0"/>
              </a:rPr>
              <a:t>Connecting DB with Power bi and Tableau is again a big task.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some values its bit difficult to plot in visuals like product wise sales where number of products are high so we switched to product type wise sales.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Designing an interactive dashboard is again a big task as it all depends on individual skills.</a:t>
            </a:r>
          </a:p>
        </p:txBody>
      </p:sp>
    </p:spTree>
    <p:extLst>
      <p:ext uri="{BB962C8B-B14F-4D97-AF65-F5344CB8AC3E}">
        <p14:creationId xmlns:p14="http://schemas.microsoft.com/office/powerpoint/2010/main" val="1908189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51D3-9C7B-A7EB-24FC-98B4C81A598B}"/>
              </a:ext>
            </a:extLst>
          </p:cNvPr>
          <p:cNvSpPr>
            <a:spLocks noGrp="1"/>
          </p:cNvSpPr>
          <p:nvPr>
            <p:ph type="title"/>
          </p:nvPr>
        </p:nvSpPr>
        <p:spPr>
          <a:xfrm>
            <a:off x="838200" y="2575665"/>
            <a:ext cx="10515600" cy="1325563"/>
          </a:xfrm>
        </p:spPr>
        <p:txBody>
          <a:bodyPr/>
          <a:lstStyle/>
          <a:p>
            <a:r>
              <a:rPr lang="en-US" dirty="0"/>
              <a:t>             </a:t>
            </a:r>
            <a:r>
              <a:rPr lang="en-US" sz="8800" dirty="0"/>
              <a:t>Thank you !!!</a:t>
            </a:r>
          </a:p>
        </p:txBody>
      </p:sp>
    </p:spTree>
    <p:extLst>
      <p:ext uri="{BB962C8B-B14F-4D97-AF65-F5344CB8AC3E}">
        <p14:creationId xmlns:p14="http://schemas.microsoft.com/office/powerpoint/2010/main" val="235714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2DF5-2BF6-6FE6-2449-D639D89B57C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 Of SCM Project</a:t>
            </a:r>
          </a:p>
        </p:txBody>
      </p:sp>
      <p:sp>
        <p:nvSpPr>
          <p:cNvPr id="3" name="Content Placeholder 2">
            <a:extLst>
              <a:ext uri="{FF2B5EF4-FFF2-40B4-BE49-F238E27FC236}">
                <a16:creationId xmlns:a16="http://schemas.microsoft.com/office/drawing/2014/main" id="{7BDDB87F-7FEB-C2D9-95D4-C694C4393663}"/>
              </a:ext>
            </a:extLst>
          </p:cNvPr>
          <p:cNvSpPr>
            <a:spLocks noGrp="1"/>
          </p:cNvSpPr>
          <p:nvPr>
            <p:ph idx="1"/>
          </p:nvPr>
        </p:nvSpPr>
        <p:spPr>
          <a:xfrm>
            <a:off x="609600" y="1690688"/>
            <a:ext cx="10744200" cy="438510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primary objective is to create a dynamic and insightful dashboard that </a:t>
            </a:r>
            <a:r>
              <a:rPr lang="en-US" dirty="0">
                <a:latin typeface="Times New Roman" panose="02020603050405020304" pitchFamily="18" charset="0"/>
                <a:cs typeface="Times New Roman" panose="02020603050405020304" pitchFamily="18" charset="0"/>
              </a:rPr>
              <a:t>provides real-time insights and a comprehensive overview of supply chain operations. The key objectives of creating such a dashboard include:</a:t>
            </a:r>
          </a:p>
          <a:p>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Increase Supply Chain Visibility</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Enhanced Decision-Making</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Cost Management</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Strengthen Supplier Relationships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Improve Demand Forecasting etc.</a:t>
            </a:r>
          </a:p>
        </p:txBody>
      </p:sp>
    </p:spTree>
    <p:extLst>
      <p:ext uri="{BB962C8B-B14F-4D97-AF65-F5344CB8AC3E}">
        <p14:creationId xmlns:p14="http://schemas.microsoft.com/office/powerpoint/2010/main" val="211380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6D6CB5-15F0-B0F8-A1F9-89F511EC249D}"/>
              </a:ext>
            </a:extLst>
          </p:cNvPr>
          <p:cNvSpPr>
            <a:spLocks noGrp="1"/>
          </p:cNvSpPr>
          <p:nvPr>
            <p:ph type="title"/>
          </p:nvPr>
        </p:nvSpPr>
        <p:spPr>
          <a:xfrm>
            <a:off x="720437" y="158607"/>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118A4F38-DF75-E056-7391-4DEC5B4341E8}"/>
              </a:ext>
            </a:extLst>
          </p:cNvPr>
          <p:cNvSpPr txBox="1">
            <a:spLocks/>
          </p:cNvSpPr>
          <p:nvPr/>
        </p:nvSpPr>
        <p:spPr>
          <a:xfrm>
            <a:off x="3925455" y="332509"/>
            <a:ext cx="2770909" cy="4513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Aharoni" panose="02010803020104030203" pitchFamily="2" charset="-79"/>
                <a:cs typeface="Aharoni" panose="02010803020104030203" pitchFamily="2" charset="-79"/>
              </a:rPr>
              <a:t>KPI 1 –Total Sales </a:t>
            </a:r>
            <a:endParaRPr lang="en-IN" sz="2400" u="sng" dirty="0">
              <a:latin typeface="Aharoni" panose="02010803020104030203" pitchFamily="2" charset="-79"/>
              <a:cs typeface="Aharoni" panose="02010803020104030203" pitchFamily="2" charset="-79"/>
            </a:endParaRPr>
          </a:p>
          <a:p>
            <a:endParaRPr lang="en-US" sz="2400" u="sng" dirty="0">
              <a:latin typeface="Aharoni" panose="02010803020104030203" pitchFamily="2" charset="-79"/>
              <a:cs typeface="Aharoni" panose="02010803020104030203" pitchFamily="2" charset="-79"/>
            </a:endParaRPr>
          </a:p>
        </p:txBody>
      </p:sp>
      <p:sp>
        <p:nvSpPr>
          <p:cNvPr id="6" name="Title 1">
            <a:extLst>
              <a:ext uri="{FF2B5EF4-FFF2-40B4-BE49-F238E27FC236}">
                <a16:creationId xmlns:a16="http://schemas.microsoft.com/office/drawing/2014/main" id="{CF78C211-6B3B-1495-F4B1-D86B7703A82F}"/>
              </a:ext>
            </a:extLst>
          </p:cNvPr>
          <p:cNvSpPr txBox="1">
            <a:spLocks/>
          </p:cNvSpPr>
          <p:nvPr/>
        </p:nvSpPr>
        <p:spPr>
          <a:xfrm>
            <a:off x="7961746" y="118632"/>
            <a:ext cx="4128655" cy="56341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Sales</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7A8A9DA-C6BD-605E-0D69-D92C16ECB973}"/>
              </a:ext>
            </a:extLst>
          </p:cNvPr>
          <p:cNvSpPr txBox="1"/>
          <p:nvPr/>
        </p:nvSpPr>
        <p:spPr>
          <a:xfrm>
            <a:off x="301106" y="948804"/>
            <a:ext cx="3195782"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Year To Date:</a:t>
            </a:r>
          </a:p>
          <a:p>
            <a:r>
              <a:rPr lang="en-US" dirty="0">
                <a:latin typeface="Times New Roman" panose="02020603050405020304" pitchFamily="18" charset="0"/>
                <a:cs typeface="Times New Roman" panose="02020603050405020304" pitchFamily="18" charset="0"/>
              </a:rPr>
              <a:t>The total sales for the period show consistent daily fluctuations with amounts mostly between ₹0.22M and ₹0.32M, indicating stable sales performance with minor variances</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Quarter To Date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Month To Date</a:t>
            </a:r>
            <a:r>
              <a:rPr lang="en-I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Sales at the beginning of April show variability, peaking at ₹0.32M on April 2, with subsequent days experiencing a decline, ending at ₹0.21M on April 6. Overall, the trend suggests fluctuating but slightly decreasing sales in the first week of the quarter/month.</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B7A8883-7779-B658-8DBA-8EAF51D9608F}"/>
              </a:ext>
            </a:extLst>
          </p:cNvPr>
          <p:cNvSpPr txBox="1"/>
          <p:nvPr/>
        </p:nvSpPr>
        <p:spPr>
          <a:xfrm>
            <a:off x="8055032" y="1361441"/>
            <a:ext cx="2763520" cy="226773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CRM Implementation</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Sales Training</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New Markets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Strategic Partnerships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Influencer Collaborations</a:t>
            </a:r>
          </a:p>
        </p:txBody>
      </p:sp>
      <p:pic>
        <p:nvPicPr>
          <p:cNvPr id="2" name="Content Placeholder 26" descr="A graph of blue bars&#10;&#10;Description automatically generated with medium confidence">
            <a:extLst>
              <a:ext uri="{FF2B5EF4-FFF2-40B4-BE49-F238E27FC236}">
                <a16:creationId xmlns:a16="http://schemas.microsoft.com/office/drawing/2014/main" id="{4D4461A8-982E-336E-20FA-AEBB5E10B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935" y="1031304"/>
            <a:ext cx="3606338" cy="1882434"/>
          </a:xfrm>
        </p:spPr>
      </p:pic>
      <p:pic>
        <p:nvPicPr>
          <p:cNvPr id="8" name="Content Placeholder 26">
            <a:extLst>
              <a:ext uri="{FF2B5EF4-FFF2-40B4-BE49-F238E27FC236}">
                <a16:creationId xmlns:a16="http://schemas.microsoft.com/office/drawing/2014/main" id="{87917903-A2D9-D524-2509-4A0B80FBAA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28935" y="3161198"/>
            <a:ext cx="3606338" cy="1454794"/>
          </a:xfrm>
          <a:prstGeom prst="rect">
            <a:avLst/>
          </a:prstGeom>
        </p:spPr>
      </p:pic>
      <p:pic>
        <p:nvPicPr>
          <p:cNvPr id="9" name="Content Placeholder 26">
            <a:extLst>
              <a:ext uri="{FF2B5EF4-FFF2-40B4-BE49-F238E27FC236}">
                <a16:creationId xmlns:a16="http://schemas.microsoft.com/office/drawing/2014/main" id="{CF4377A0-BBDA-F629-FC96-3F77E8C85B0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28935" y="4863453"/>
            <a:ext cx="3643053" cy="1568963"/>
          </a:xfrm>
          <a:prstGeom prst="rect">
            <a:avLst/>
          </a:prstGeom>
        </p:spPr>
      </p:pic>
    </p:spTree>
    <p:extLst>
      <p:ext uri="{BB962C8B-B14F-4D97-AF65-F5344CB8AC3E}">
        <p14:creationId xmlns:p14="http://schemas.microsoft.com/office/powerpoint/2010/main" val="143680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80EB38-526B-CBA2-624C-7C43D87DC8B3}"/>
              </a:ext>
            </a:extLst>
          </p:cNvPr>
          <p:cNvSpPr>
            <a:spLocks noGrp="1"/>
          </p:cNvSpPr>
          <p:nvPr>
            <p:ph type="title"/>
          </p:nvPr>
        </p:nvSpPr>
        <p:spPr>
          <a:xfrm>
            <a:off x="318655" y="443345"/>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B3B4C5C2-D818-B604-CA59-3EBE61DB543B}"/>
              </a:ext>
            </a:extLst>
          </p:cNvPr>
          <p:cNvSpPr txBox="1">
            <a:spLocks/>
          </p:cNvSpPr>
          <p:nvPr/>
        </p:nvSpPr>
        <p:spPr>
          <a:xfrm>
            <a:off x="3740728" y="575758"/>
            <a:ext cx="4128655"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2 – Product Wise Sales</a:t>
            </a:r>
            <a:endParaRPr lang="en-IN"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D022299C-7000-62BC-7650-190AEA37CA91}"/>
              </a:ext>
            </a:extLst>
          </p:cNvPr>
          <p:cNvSpPr txBox="1">
            <a:spLocks/>
          </p:cNvSpPr>
          <p:nvPr/>
        </p:nvSpPr>
        <p:spPr>
          <a:xfrm>
            <a:off x="8123382" y="443345"/>
            <a:ext cx="4128655" cy="695831"/>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Product wise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26F8001-C859-8F3A-50E2-5B73C992CDC6}"/>
              </a:ext>
            </a:extLst>
          </p:cNvPr>
          <p:cNvSpPr txBox="1"/>
          <p:nvPr/>
        </p:nvSpPr>
        <p:spPr>
          <a:xfrm>
            <a:off x="241996" y="1915536"/>
            <a:ext cx="322349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product with the highest sales is Finger and hand cymbals at over 11 million, followed by Harmonica holders and Hand percussion stand at around 7 million and 5 million respectively. Other products have significantly lower sales, mostly under 2 million units.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3E1F8D-501F-B9A3-5702-9254EAD1B93C}"/>
              </a:ext>
            </a:extLst>
          </p:cNvPr>
          <p:cNvSpPr txBox="1"/>
          <p:nvPr/>
        </p:nvSpPr>
        <p:spPr>
          <a:xfrm>
            <a:off x="8726515" y="1630010"/>
            <a:ext cx="2578794" cy="3156377"/>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and Promotions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Discount</a:t>
            </a:r>
            <a:r>
              <a:rPr lang="en-US"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Optimize Stock Levels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Supply Chain Efficiency</a:t>
            </a:r>
          </a:p>
          <a:p>
            <a:endParaRPr lang="en-IN" dirty="0">
              <a:latin typeface="Times New Roman" panose="02020603050405020304" pitchFamily="18" charset="0"/>
              <a:cs typeface="Times New Roman" panose="02020603050405020304" pitchFamily="18" charset="0"/>
            </a:endParaRPr>
          </a:p>
        </p:txBody>
      </p:sp>
      <p:pic>
        <p:nvPicPr>
          <p:cNvPr id="3" name="Content Placeholder 10">
            <a:extLst>
              <a:ext uri="{FF2B5EF4-FFF2-40B4-BE49-F238E27FC236}">
                <a16:creationId xmlns:a16="http://schemas.microsoft.com/office/drawing/2014/main" id="{C627A244-D1CA-1624-58FE-2A0834CE17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4512"/>
          <a:stretch/>
        </p:blipFill>
        <p:spPr>
          <a:xfrm>
            <a:off x="3832182" y="1630010"/>
            <a:ext cx="4052887" cy="3597979"/>
          </a:xfrm>
        </p:spPr>
      </p:pic>
    </p:spTree>
    <p:extLst>
      <p:ext uri="{BB962C8B-B14F-4D97-AF65-F5344CB8AC3E}">
        <p14:creationId xmlns:p14="http://schemas.microsoft.com/office/powerpoint/2010/main" val="233283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6C38BB-73C6-C91D-35DB-2B2CA2F1C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836" y="1750256"/>
            <a:ext cx="3006435" cy="2945196"/>
          </a:xfrm>
        </p:spPr>
      </p:pic>
      <p:sp>
        <p:nvSpPr>
          <p:cNvPr id="5" name="Title 1">
            <a:extLst>
              <a:ext uri="{FF2B5EF4-FFF2-40B4-BE49-F238E27FC236}">
                <a16:creationId xmlns:a16="http://schemas.microsoft.com/office/drawing/2014/main" id="{B2C97484-DC64-741C-93B9-8C82FC157D71}"/>
              </a:ext>
            </a:extLst>
          </p:cNvPr>
          <p:cNvSpPr>
            <a:spLocks noGrp="1"/>
          </p:cNvSpPr>
          <p:nvPr>
            <p:ph type="title"/>
          </p:nvPr>
        </p:nvSpPr>
        <p:spPr>
          <a:xfrm>
            <a:off x="477983" y="561371"/>
            <a:ext cx="2669309"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7" name="Title 1">
            <a:extLst>
              <a:ext uri="{FF2B5EF4-FFF2-40B4-BE49-F238E27FC236}">
                <a16:creationId xmlns:a16="http://schemas.microsoft.com/office/drawing/2014/main" id="{457C6F8B-1AB9-702D-7EF4-D253A4C829D1}"/>
              </a:ext>
            </a:extLst>
          </p:cNvPr>
          <p:cNvSpPr txBox="1">
            <a:spLocks/>
          </p:cNvSpPr>
          <p:nvPr/>
        </p:nvSpPr>
        <p:spPr>
          <a:xfrm>
            <a:off x="3828473" y="536765"/>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Times New Roman" panose="02020603050405020304" pitchFamily="18" charset="0"/>
                <a:cs typeface="Times New Roman" panose="02020603050405020304" pitchFamily="18" charset="0"/>
              </a:rPr>
              <a:t>KPI 3 – Sales Growth</a:t>
            </a:r>
          </a:p>
        </p:txBody>
      </p:sp>
      <p:sp>
        <p:nvSpPr>
          <p:cNvPr id="8" name="Title 1">
            <a:extLst>
              <a:ext uri="{FF2B5EF4-FFF2-40B4-BE49-F238E27FC236}">
                <a16:creationId xmlns:a16="http://schemas.microsoft.com/office/drawing/2014/main" id="{CFBEAE53-E888-0AF2-2458-2058D0436492}"/>
              </a:ext>
            </a:extLst>
          </p:cNvPr>
          <p:cNvSpPr txBox="1">
            <a:spLocks/>
          </p:cNvSpPr>
          <p:nvPr/>
        </p:nvSpPr>
        <p:spPr>
          <a:xfrm>
            <a:off x="7610764" y="536765"/>
            <a:ext cx="4128655"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sales growth</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717F65-DFA4-494F-49BF-B9369FD4B7A6}"/>
              </a:ext>
            </a:extLst>
          </p:cNvPr>
          <p:cNvSpPr txBox="1"/>
          <p:nvPr/>
        </p:nvSpPr>
        <p:spPr>
          <a:xfrm>
            <a:off x="477983" y="1514695"/>
            <a:ext cx="2865581"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Sales trends refer to the patterns and directions in which sales figures move over a specific period. </a:t>
            </a:r>
          </a:p>
          <a:p>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77M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91M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93M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24M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3E07472-C145-00FA-0FE1-73C3BF453B3D}"/>
              </a:ext>
            </a:extLst>
          </p:cNvPr>
          <p:cNvSpPr txBox="1"/>
          <p:nvPr/>
        </p:nvSpPr>
        <p:spPr>
          <a:xfrm>
            <a:off x="7333673" y="1576250"/>
            <a:ext cx="4313381" cy="3293209"/>
          </a:xfrm>
          <a:prstGeom prst="rect">
            <a:avLst/>
          </a:prstGeom>
          <a:noFill/>
        </p:spPr>
        <p:txBody>
          <a:bodyPr wrap="square">
            <a:spAutoFit/>
          </a:bodyPr>
          <a:lstStyle/>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Market Research and Competitor Analysis.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Product and Service Improvements.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Marketing and Promotion.</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Sales Strategies.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Customer Engagement.</a:t>
            </a:r>
          </a:p>
          <a:p>
            <a:pPr lvl="1" defTabSz="914400" eaLnBrk="0" fontAlgn="base" hangingPunct="0">
              <a:spcBef>
                <a:spcPct val="0"/>
              </a:spcBef>
              <a:spcAft>
                <a:spcPct val="0"/>
              </a:spcAft>
            </a:pPr>
            <a:endParaRPr lang="en-US" sz="1600" u="sng" dirty="0">
              <a:latin typeface="Times New Roman" panose="02020603050405020304" pitchFamily="18" charset="0"/>
              <a:cs typeface="Times New Roman" panose="02020603050405020304" pitchFamily="18" charset="0"/>
            </a:endParaRPr>
          </a:p>
          <a:p>
            <a:pPr lvl="1" algn="just" defTabSz="914400" eaLnBrk="0" fontAlgn="base" hangingPunct="0">
              <a:spcBef>
                <a:spcPct val="0"/>
              </a:spcBef>
              <a:spcAft>
                <a:spcPct val="0"/>
              </a:spcAft>
            </a:pPr>
            <a:r>
              <a:rPr lang="en-US" sz="1600" dirty="0">
                <a:latin typeface="Times New Roman" panose="02020603050405020304" pitchFamily="18" charset="0"/>
                <a:cs typeface="Times New Roman" panose="02020603050405020304" pitchFamily="18" charset="0"/>
              </a:rPr>
              <a:t>Implementing these strategies can help reverse the downward trend and foster sustainable sales growth.</a:t>
            </a:r>
          </a:p>
        </p:txBody>
      </p:sp>
    </p:spTree>
    <p:extLst>
      <p:ext uri="{BB962C8B-B14F-4D97-AF65-F5344CB8AC3E}">
        <p14:creationId xmlns:p14="http://schemas.microsoft.com/office/powerpoint/2010/main" val="272328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4B4B20-C561-239E-B96A-61AFE6AC521D}"/>
              </a:ext>
            </a:extLst>
          </p:cNvPr>
          <p:cNvSpPr>
            <a:spLocks noGrp="1"/>
          </p:cNvSpPr>
          <p:nvPr>
            <p:ph idx="1"/>
          </p:nvPr>
        </p:nvSpPr>
        <p:spPr>
          <a:xfrm>
            <a:off x="150656" y="1380931"/>
            <a:ext cx="3562927" cy="6503435"/>
          </a:xfrm>
        </p:spPr>
        <p:txBody>
          <a:bodyPr>
            <a:normAutofit fontScale="550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4400" dirty="0">
                <a:latin typeface="Times New Roman" panose="02020603050405020304" pitchFamily="18" charset="0"/>
                <a:cs typeface="Times New Roman" panose="02020603050405020304" pitchFamily="18" charset="0"/>
              </a:rPr>
              <a:t>Overall Sales Performance by State</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3800" b="1" dirty="0">
                <a:latin typeface="Times New Roman" panose="02020603050405020304" pitchFamily="18" charset="0"/>
                <a:cs typeface="Times New Roman" panose="02020603050405020304" pitchFamily="18" charset="0"/>
              </a:rPr>
              <a:t>Total sales</a:t>
            </a:r>
            <a:r>
              <a:rPr lang="en-US" sz="3800" dirty="0">
                <a:latin typeface="Times New Roman" panose="02020603050405020304" pitchFamily="18" charset="0"/>
                <a:cs typeface="Times New Roman" panose="02020603050405020304" pitchFamily="18" charset="0"/>
              </a:rPr>
              <a:t> for each state: Identify top-performing and underperforming states.</a:t>
            </a:r>
          </a:p>
          <a:p>
            <a:pPr marL="0" indent="0">
              <a:buNone/>
            </a:pPr>
            <a:r>
              <a:rPr lang="en-US" sz="3800" b="1" dirty="0">
                <a:latin typeface="Times New Roman" panose="02020603050405020304" pitchFamily="18" charset="0"/>
                <a:cs typeface="Times New Roman" panose="02020603050405020304" pitchFamily="18" charset="0"/>
              </a:rPr>
              <a:t>Sales growth or decline</a:t>
            </a:r>
            <a:r>
              <a:rPr lang="en-US" sz="3800" dirty="0">
                <a:latin typeface="Times New Roman" panose="02020603050405020304" pitchFamily="18" charset="0"/>
                <a:cs typeface="Times New Roman" panose="02020603050405020304" pitchFamily="18" charset="0"/>
              </a:rPr>
              <a:t> year-over-year: Analyze trends in sales performance.</a:t>
            </a:r>
          </a:p>
          <a:p>
            <a:pPr marL="0" indent="0">
              <a:buNone/>
            </a:pPr>
            <a:r>
              <a:rPr lang="en-US" sz="3800" b="1" dirty="0">
                <a:latin typeface="Times New Roman" panose="02020603050405020304" pitchFamily="18" charset="0"/>
                <a:cs typeface="Times New Roman" panose="02020603050405020304" pitchFamily="18" charset="0"/>
              </a:rPr>
              <a:t>Market share</a:t>
            </a:r>
            <a:r>
              <a:rPr lang="en-US" sz="3800" dirty="0">
                <a:latin typeface="Times New Roman" panose="02020603050405020304" pitchFamily="18" charset="0"/>
                <a:cs typeface="Times New Roman" panose="02020603050405020304" pitchFamily="18" charset="0"/>
              </a:rPr>
              <a:t> in each state: Assess your company's position relative to competitors.</a:t>
            </a:r>
            <a:endParaRPr lang="en-US" sz="5100" dirty="0">
              <a:latin typeface="Times New Roman" panose="02020603050405020304" pitchFamily="18" charset="0"/>
              <a:cs typeface="Times New Roman" panose="02020603050405020304" pitchFamily="18" charset="0"/>
            </a:endParaRPr>
          </a:p>
          <a:p>
            <a:pPr marL="0" indent="0">
              <a:buNone/>
            </a:pPr>
            <a:r>
              <a:rPr lang="en-US" sz="3800" b="1" dirty="0">
                <a:latin typeface="Times New Roman" panose="02020603050405020304" pitchFamily="18" charset="0"/>
                <a:cs typeface="Times New Roman" panose="02020603050405020304" pitchFamily="18" charset="0"/>
              </a:rPr>
              <a:t>Best-selling products</a:t>
            </a:r>
            <a:r>
              <a:rPr lang="en-US" sz="3800" dirty="0">
                <a:latin typeface="Times New Roman" panose="02020603050405020304" pitchFamily="18" charset="0"/>
                <a:cs typeface="Times New Roman" panose="02020603050405020304" pitchFamily="18" charset="0"/>
              </a:rPr>
              <a:t> in each state: Identify regional preferences and opportunities</a:t>
            </a:r>
            <a:r>
              <a:rPr lang="en-US" sz="21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38FE3A53-2358-B830-EF9E-CCFBFE984782}"/>
              </a:ext>
            </a:extLst>
          </p:cNvPr>
          <p:cNvSpPr>
            <a:spLocks noGrp="1"/>
          </p:cNvSpPr>
          <p:nvPr>
            <p:ph type="title"/>
          </p:nvPr>
        </p:nvSpPr>
        <p:spPr>
          <a:xfrm>
            <a:off x="790181" y="673715"/>
            <a:ext cx="1610237"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  </a:t>
            </a: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 </a:t>
            </a:r>
          </a:p>
        </p:txBody>
      </p:sp>
      <p:sp>
        <p:nvSpPr>
          <p:cNvPr id="5" name="Title 1">
            <a:extLst>
              <a:ext uri="{FF2B5EF4-FFF2-40B4-BE49-F238E27FC236}">
                <a16:creationId xmlns:a16="http://schemas.microsoft.com/office/drawing/2014/main" id="{D2F5A6F8-07D2-9DA9-85E4-BA1BA1925613}"/>
              </a:ext>
            </a:extLst>
          </p:cNvPr>
          <p:cNvSpPr txBox="1">
            <a:spLocks/>
          </p:cNvSpPr>
          <p:nvPr/>
        </p:nvSpPr>
        <p:spPr>
          <a:xfrm>
            <a:off x="3939310" y="524425"/>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4 – State Wise Sale</a:t>
            </a:r>
          </a:p>
        </p:txBody>
      </p:sp>
      <p:sp>
        <p:nvSpPr>
          <p:cNvPr id="6" name="Title 1">
            <a:extLst>
              <a:ext uri="{FF2B5EF4-FFF2-40B4-BE49-F238E27FC236}">
                <a16:creationId xmlns:a16="http://schemas.microsoft.com/office/drawing/2014/main" id="{54172C81-1B62-3AB9-4A4F-00CE9EACD8A7}"/>
              </a:ext>
            </a:extLst>
          </p:cNvPr>
          <p:cNvSpPr txBox="1">
            <a:spLocks/>
          </p:cNvSpPr>
          <p:nvPr/>
        </p:nvSpPr>
        <p:spPr>
          <a:xfrm>
            <a:off x="7878595" y="538810"/>
            <a:ext cx="3948571" cy="56341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State wise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7BF6467-507E-191E-B8E9-FA4ED22E90F2}"/>
              </a:ext>
            </a:extLst>
          </p:cNvPr>
          <p:cNvSpPr txBox="1">
            <a:spLocks/>
          </p:cNvSpPr>
          <p:nvPr/>
        </p:nvSpPr>
        <p:spPr>
          <a:xfrm>
            <a:off x="7878595" y="1607844"/>
            <a:ext cx="4313406" cy="4914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 Market Research</a:t>
            </a:r>
          </a:p>
          <a:p>
            <a:r>
              <a:rPr lang="en-US" sz="2400" dirty="0">
                <a:latin typeface="Times New Roman" panose="02020603050405020304" pitchFamily="18" charset="0"/>
                <a:cs typeface="Times New Roman" panose="02020603050405020304" pitchFamily="18" charset="0"/>
              </a:rPr>
              <a:t> Marketing Campaigns</a:t>
            </a:r>
          </a:p>
          <a:p>
            <a:r>
              <a:rPr lang="en-US" sz="2400" dirty="0">
                <a:latin typeface="Times New Roman" panose="02020603050405020304" pitchFamily="18" charset="0"/>
                <a:cs typeface="Times New Roman" panose="02020603050405020304" pitchFamily="18" charset="0"/>
              </a:rPr>
              <a:t> Localized Promotions &amp;        Discounts</a:t>
            </a:r>
          </a:p>
          <a:p>
            <a:r>
              <a:rPr lang="en-US" sz="2400" dirty="0">
                <a:latin typeface="Times New Roman" panose="02020603050405020304" pitchFamily="18" charset="0"/>
                <a:cs typeface="Times New Roman" panose="02020603050405020304" pitchFamily="18" charset="0"/>
              </a:rPr>
              <a:t> Sales Team Deployment </a:t>
            </a:r>
          </a:p>
          <a:p>
            <a:r>
              <a:rPr lang="en-US" sz="2400" dirty="0">
                <a:latin typeface="Times New Roman" panose="02020603050405020304" pitchFamily="18" charset="0"/>
                <a:cs typeface="Times New Roman" panose="02020603050405020304" pitchFamily="18" charset="0"/>
              </a:rPr>
              <a:t> Partnerships &amp; Collaborations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We can improve our State wise sales adapting this 5 strategy     in future we can get good growth in which state have low and poor sales.                                             </a:t>
            </a:r>
          </a:p>
        </p:txBody>
      </p:sp>
      <p:pic>
        <p:nvPicPr>
          <p:cNvPr id="9" name="Picture 8">
            <a:extLst>
              <a:ext uri="{FF2B5EF4-FFF2-40B4-BE49-F238E27FC236}">
                <a16:creationId xmlns:a16="http://schemas.microsoft.com/office/drawing/2014/main" id="{33F1BFA6-9A81-6512-1970-3AF3FF093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583" y="1921069"/>
            <a:ext cx="3853873" cy="3556000"/>
          </a:xfrm>
          <a:prstGeom prst="rect">
            <a:avLst/>
          </a:prstGeom>
        </p:spPr>
      </p:pic>
    </p:spTree>
    <p:extLst>
      <p:ext uri="{BB962C8B-B14F-4D97-AF65-F5344CB8AC3E}">
        <p14:creationId xmlns:p14="http://schemas.microsoft.com/office/powerpoint/2010/main" val="98661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5B9018-6ED6-08D1-59BB-03B0460B7CFE}"/>
              </a:ext>
            </a:extLst>
          </p:cNvPr>
          <p:cNvSpPr>
            <a:spLocks noGrp="1"/>
          </p:cNvSpPr>
          <p:nvPr>
            <p:ph type="title"/>
          </p:nvPr>
        </p:nvSpPr>
        <p:spPr>
          <a:xfrm>
            <a:off x="983673" y="561371"/>
            <a:ext cx="2669309"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FFD39596-A82C-220F-A921-179E642CB139}"/>
              </a:ext>
            </a:extLst>
          </p:cNvPr>
          <p:cNvSpPr txBox="1">
            <a:spLocks/>
          </p:cNvSpPr>
          <p:nvPr/>
        </p:nvSpPr>
        <p:spPr>
          <a:xfrm>
            <a:off x="3830088" y="708943"/>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Times New Roman" panose="02020603050405020304" pitchFamily="18" charset="0"/>
                <a:cs typeface="Times New Roman" panose="02020603050405020304" pitchFamily="18" charset="0"/>
              </a:rPr>
              <a:t>KPI 5 – Store Wise Sale</a:t>
            </a:r>
          </a:p>
        </p:txBody>
      </p:sp>
      <p:sp>
        <p:nvSpPr>
          <p:cNvPr id="6" name="Title 1">
            <a:extLst>
              <a:ext uri="{FF2B5EF4-FFF2-40B4-BE49-F238E27FC236}">
                <a16:creationId xmlns:a16="http://schemas.microsoft.com/office/drawing/2014/main" id="{B3A5E8AE-A79E-D7BE-0DDB-9548D65C3E3E}"/>
              </a:ext>
            </a:extLst>
          </p:cNvPr>
          <p:cNvSpPr txBox="1">
            <a:spLocks/>
          </p:cNvSpPr>
          <p:nvPr/>
        </p:nvSpPr>
        <p:spPr>
          <a:xfrm>
            <a:off x="8123382" y="575758"/>
            <a:ext cx="4128655"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store sales</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849DD7B-A92A-D90C-3D2D-27B9A2F92A9D}"/>
              </a:ext>
            </a:extLst>
          </p:cNvPr>
          <p:cNvSpPr txBox="1"/>
          <p:nvPr/>
        </p:nvSpPr>
        <p:spPr>
          <a:xfrm>
            <a:off x="7856375" y="1351508"/>
            <a:ext cx="4245428" cy="5632311"/>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Store layout &amp; Presentation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Staff  Training </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Inventory Management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Identifying Customer Trends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Personalized Marketing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We can improve our Store wise sales adapting this 5 strategy     in future we can get good growth in which store have low and poor sales.                                             </a:t>
            </a:r>
          </a:p>
        </p:txBody>
      </p:sp>
      <p:sp>
        <p:nvSpPr>
          <p:cNvPr id="8" name="TextBox 7">
            <a:extLst>
              <a:ext uri="{FF2B5EF4-FFF2-40B4-BE49-F238E27FC236}">
                <a16:creationId xmlns:a16="http://schemas.microsoft.com/office/drawing/2014/main" id="{57DD6567-D1AD-0B0C-A9AD-28FDFB9CF7E2}"/>
              </a:ext>
            </a:extLst>
          </p:cNvPr>
          <p:cNvSpPr txBox="1"/>
          <p:nvPr/>
        </p:nvSpPr>
        <p:spPr>
          <a:xfrm>
            <a:off x="158620" y="1272361"/>
            <a:ext cx="3671468" cy="766363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Overall Store Performance</a:t>
            </a:r>
            <a:endParaRPr lang="en-US" sz="24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Total Sales:</a:t>
            </a:r>
            <a:r>
              <a:rPr lang="en-US" sz="2000" dirty="0">
                <a:latin typeface="Times New Roman" panose="02020603050405020304" pitchFamily="18" charset="0"/>
                <a:cs typeface="Times New Roman" panose="02020603050405020304" pitchFamily="18" charset="0"/>
              </a:rPr>
              <a:t> Compare sales figures for each store to identify top performers and underperformers.</a:t>
            </a:r>
          </a:p>
          <a:p>
            <a:pPr marL="0" marR="0" lvl="0" indent="0" algn="l" defTabSz="457200" rtl="0" eaLnBrk="1" fontAlgn="auto" latinLnBrk="0" hangingPunct="1">
              <a:lnSpc>
                <a:spcPct val="100000"/>
              </a:lnSpc>
              <a:spcBef>
                <a:spcPts val="0"/>
              </a:spcBef>
              <a:spcAft>
                <a:spcPts val="0"/>
              </a:spcAft>
              <a:buClrTx/>
              <a:buSzTx/>
              <a:tabLst/>
              <a:defRPr/>
            </a:pPr>
            <a:endParaRPr lang="en-US"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Sales Growth:</a:t>
            </a:r>
            <a:r>
              <a:rPr lang="en-US" sz="2000" dirty="0">
                <a:latin typeface="Times New Roman" panose="02020603050405020304" pitchFamily="18" charset="0"/>
                <a:cs typeface="Times New Roman" panose="02020603050405020304" pitchFamily="18" charset="0"/>
              </a:rPr>
              <a:t> Analyze year-over-year sales growth to identify stores with increasing or declining sales trends.</a:t>
            </a:r>
          </a:p>
          <a:p>
            <a:pPr marL="0" marR="0" lvl="0" indent="0" algn="l" defTabSz="457200" rtl="0" eaLnBrk="1" fontAlgn="auto" latinLnBrk="0" hangingPunct="1">
              <a:lnSpc>
                <a:spcPct val="100000"/>
              </a:lnSpc>
              <a:spcBef>
                <a:spcPts val="0"/>
              </a:spcBef>
              <a:spcAft>
                <a:spcPts val="0"/>
              </a:spcAft>
              <a:buClrTx/>
              <a:buSzTx/>
              <a:tabLst/>
              <a:defRPr/>
            </a:pPr>
            <a:endParaRPr lang="en-US"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Sales Per Square Foot:</a:t>
            </a:r>
            <a:r>
              <a:rPr lang="en-US" sz="2000" dirty="0">
                <a:latin typeface="Times New Roman" panose="02020603050405020304" pitchFamily="18" charset="0"/>
                <a:cs typeface="Times New Roman" panose="02020603050405020304" pitchFamily="18" charset="0"/>
              </a:rPr>
              <a:t> Evaluate store efficiency by comparing sales generated per square foot of retail space.</a:t>
            </a: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5680DE8D-5704-50D2-12CD-2035B49DD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709" y="2038595"/>
            <a:ext cx="3325091" cy="3004460"/>
          </a:xfrm>
        </p:spPr>
      </p:pic>
    </p:spTree>
    <p:extLst>
      <p:ext uri="{BB962C8B-B14F-4D97-AF65-F5344CB8AC3E}">
        <p14:creationId xmlns:p14="http://schemas.microsoft.com/office/powerpoint/2010/main" val="388600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AEE266-7EEB-F725-1F6C-1FD54C400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7709" y="2013527"/>
            <a:ext cx="3943927" cy="3048000"/>
          </a:xfrm>
        </p:spPr>
      </p:pic>
      <p:sp>
        <p:nvSpPr>
          <p:cNvPr id="4" name="Title 1">
            <a:extLst>
              <a:ext uri="{FF2B5EF4-FFF2-40B4-BE49-F238E27FC236}">
                <a16:creationId xmlns:a16="http://schemas.microsoft.com/office/drawing/2014/main" id="{E74638F3-C37D-E2F1-A196-1BEA266BD1D5}"/>
              </a:ext>
            </a:extLst>
          </p:cNvPr>
          <p:cNvSpPr>
            <a:spLocks noGrp="1"/>
          </p:cNvSpPr>
          <p:nvPr>
            <p:ph type="title"/>
          </p:nvPr>
        </p:nvSpPr>
        <p:spPr>
          <a:xfrm>
            <a:off x="983673" y="561371"/>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34822049-6872-05E1-E029-F8B21B6D8A88}"/>
              </a:ext>
            </a:extLst>
          </p:cNvPr>
          <p:cNvSpPr txBox="1">
            <a:spLocks/>
          </p:cNvSpPr>
          <p:nvPr/>
        </p:nvSpPr>
        <p:spPr>
          <a:xfrm>
            <a:off x="3837709" y="527529"/>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6 –Daily Sales Trend</a:t>
            </a:r>
          </a:p>
        </p:txBody>
      </p:sp>
      <p:sp>
        <p:nvSpPr>
          <p:cNvPr id="6" name="Title 1">
            <a:extLst>
              <a:ext uri="{FF2B5EF4-FFF2-40B4-BE49-F238E27FC236}">
                <a16:creationId xmlns:a16="http://schemas.microsoft.com/office/drawing/2014/main" id="{D82BD0B0-F64E-B7C1-42D8-111E734AE9AC}"/>
              </a:ext>
            </a:extLst>
          </p:cNvPr>
          <p:cNvSpPr txBox="1">
            <a:spLocks/>
          </p:cNvSpPr>
          <p:nvPr/>
        </p:nvSpPr>
        <p:spPr>
          <a:xfrm>
            <a:off x="8054110" y="575758"/>
            <a:ext cx="4197928"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Daily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D66D50D-39E1-958B-DD2C-EE06C760A6D1}"/>
              </a:ext>
            </a:extLst>
          </p:cNvPr>
          <p:cNvSpPr txBox="1"/>
          <p:nvPr/>
        </p:nvSpPr>
        <p:spPr>
          <a:xfrm>
            <a:off x="205510" y="1124789"/>
            <a:ext cx="3230417" cy="590931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"Daily Sales Trend" chart shows the sales figures over a span of 30 days. It represents how sales numbers fluctuate on a daily basis.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Sales: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sales start at 11.9M on the first day.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Fluctuations: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are daily variations, with sales peaking at 12.8M and 12.6M on certain days and dipping to around 11.9M and 12.0M on others.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of Period: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significant drop is observed at the end of the period, down to 0M on the 30th day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AD9C91-5F1A-34FB-9868-2346DD418631}"/>
              </a:ext>
            </a:extLst>
          </p:cNvPr>
          <p:cNvSpPr txBox="1"/>
          <p:nvPr/>
        </p:nvSpPr>
        <p:spPr>
          <a:xfrm>
            <a:off x="8218055" y="1384492"/>
            <a:ext cx="3078018"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Investigate the Drop</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Stability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Promotional Analysis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analyzing and understanding the daily sales trends, businesses can make informed decisions to optimize sales strategies, address anomalies, and ensure consistent performance.</a:t>
            </a:r>
          </a:p>
        </p:txBody>
      </p:sp>
    </p:spTree>
    <p:extLst>
      <p:ext uri="{BB962C8B-B14F-4D97-AF65-F5344CB8AC3E}">
        <p14:creationId xmlns:p14="http://schemas.microsoft.com/office/powerpoint/2010/main" val="22518112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Facet</Template>
  <TotalTime>2031</TotalTime>
  <Words>2403</Words>
  <Application>Microsoft Office PowerPoint</Application>
  <PresentationFormat>Widescreen</PresentationFormat>
  <Paragraphs>284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Aharoni</vt:lpstr>
      <vt:lpstr>Arial</vt:lpstr>
      <vt:lpstr>Corbel</vt:lpstr>
      <vt:lpstr>Courier New</vt:lpstr>
      <vt:lpstr>Times New Roman</vt:lpstr>
      <vt:lpstr>Wingdings</vt:lpstr>
      <vt:lpstr>Depth</vt:lpstr>
      <vt:lpstr>By- group 4  Team Members :         1. Jayanthi Kumari     2. Adarsh kumar    3. Ketan Yelavikar    4. Bharat Poojari           </vt:lpstr>
      <vt:lpstr>Agenda </vt:lpstr>
      <vt:lpstr>Objective Of SCM Project</vt:lpstr>
      <vt:lpstr>Analysis</vt:lpstr>
      <vt:lpstr>Analysis</vt:lpstr>
      <vt:lpstr>Analysis</vt:lpstr>
      <vt:lpstr>Analysis    </vt:lpstr>
      <vt:lpstr>Analysis</vt:lpstr>
      <vt:lpstr>Analysis</vt:lpstr>
      <vt:lpstr>Analysis</vt:lpstr>
      <vt:lpstr>Analysis</vt:lpstr>
      <vt:lpstr>Analysis</vt:lpstr>
      <vt:lpstr>Analysis</vt:lpstr>
      <vt:lpstr>Analysis</vt:lpstr>
      <vt:lpstr>PowerPoint Presentation</vt:lpstr>
      <vt:lpstr>Power BI Dashboard For SCM</vt:lpstr>
      <vt:lpstr>PowerPoint Presentation</vt:lpstr>
      <vt:lpstr>PowerPoint Presentation</vt:lpstr>
      <vt:lpstr>MY SQL Queries For SCM</vt:lpstr>
      <vt:lpstr>PowerPoint Presentation</vt:lpstr>
      <vt:lpstr>PowerPoint Presentation</vt:lpstr>
      <vt:lpstr>PowerPoint Presentation</vt:lpstr>
      <vt:lpstr>Challenges Occurred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T</dc:creator>
  <cp:lastModifiedBy>Adarsh Kumar</cp:lastModifiedBy>
  <cp:revision>95</cp:revision>
  <dcterms:created xsi:type="dcterms:W3CDTF">2024-03-25T12:45:52Z</dcterms:created>
  <dcterms:modified xsi:type="dcterms:W3CDTF">2024-08-21T03:36:06Z</dcterms:modified>
</cp:coreProperties>
</file>