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66" r:id="rId4"/>
    <p:sldId id="267" r:id="rId5"/>
    <p:sldId id="257" r:id="rId6"/>
    <p:sldId id="268" r:id="rId7"/>
    <p:sldId id="258" r:id="rId8"/>
    <p:sldId id="260" r:id="rId9"/>
    <p:sldId id="261" r:id="rId10"/>
    <p:sldId id="272" r:id="rId11"/>
    <p:sldId id="270" r:id="rId12"/>
    <p:sldId id="271" r:id="rId13"/>
    <p:sldId id="275" r:id="rId14"/>
    <p:sldId id="263" r:id="rId15"/>
    <p:sldId id="264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3209" autoAdjust="0"/>
  </p:normalViewPr>
  <p:slideViewPr>
    <p:cSldViewPr snapToGrid="0">
      <p:cViewPr>
        <p:scale>
          <a:sx n="100" d="100"/>
          <a:sy n="100" d="100"/>
        </p:scale>
        <p:origin x="-7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B81A-C411-4C25-A83B-68F602D218F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94EC-38F3-4900-830E-33F170CC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8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embedded documents, we do not need complicated join table. </a:t>
            </a:r>
          </a:p>
          <a:p>
            <a:r>
              <a:rPr lang="en-US" baseline="0" dirty="0" smtClean="0"/>
              <a:t>Why objectId1 – a hex string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embedded documents, we do not need complicated join table. </a:t>
            </a:r>
          </a:p>
          <a:p>
            <a:r>
              <a:rPr lang="en-US" baseline="0" dirty="0" smtClean="0"/>
              <a:t>Why objectId1 – a hex string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https://infocus.emc.com/april_reeve/big-data-and-nosql-the-problem-with-relational-databases/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https://www.mongodb.com/nosql-explained</a:t>
            </a:r>
            <a:br>
              <a:rPr lang="en-US" dirty="0" smtClean="0"/>
            </a:br>
            <a:r>
              <a:rPr lang="en-US" dirty="0" smtClean="0"/>
              <a:t>http://aryannava.com/2014/04/06/nosql-databases-family/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dynamic schemas?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the index in MongoDB</a:t>
            </a:r>
          </a:p>
          <a:p>
            <a:r>
              <a:rPr lang="en-US" baseline="0" dirty="0" smtClean="0"/>
              <a:t>Embedded documents and linking??</a:t>
            </a:r>
          </a:p>
          <a:p>
            <a:r>
              <a:rPr lang="en-US" baseline="0" dirty="0" smtClean="0"/>
              <a:t>Aggregation pipeline??</a:t>
            </a:r>
          </a:p>
          <a:p>
            <a:r>
              <a:rPr lang="en-US" dirty="0" smtClean="0"/>
              <a:t>http://docs.mongodb.org/manual/core/data-model-design/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is very flexible. Documents in each collection can have different structures.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is very flexible. Documents in each collection can have different structures.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92B-D2BC-4B4A-9103-8833C70EC3A8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5A8C-9DFF-4928-A6E4-04051F50C8F1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9204-C074-44E1-B293-CABB5F80EB53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A0F3-5F77-4DC2-9CCB-B3977FA0AAB1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59C1-A5FA-4ACD-AC3D-D60FD153C862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8E7-E111-4F36-BB1E-4C67C3296AFA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F11-0213-424A-AA45-039CCBBE925F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BF1-D95A-4C62-B6FC-41CA662E51D8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1499-D3DA-478B-981C-22B76F005B5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9B6C-E08D-47EE-896C-192ECAE839F6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2F6-AB4C-4157-B380-9D641F7766BF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733B-54C6-4A6E-827E-DD1C3F9CE873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7A-2620-465A-B45E-DE7041884AFA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B893-BBFC-4DE0-B374-3860F9650844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1ECB-3731-47CE-AEFD-5FF28C66873D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578F-7EF4-47FE-9EB9-E2BE3AAEB459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97FF-FD26-430C-9695-8B5F9B745B67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14683C-E14C-462C-BAA2-833014B0A3E0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ct=false#atla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506071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Structure of a JSON-document: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42682" y="1965047"/>
            <a:ext cx="7189693" cy="3413774"/>
            <a:chOff x="2501153" y="1201271"/>
            <a:chExt cx="6149788" cy="2133600"/>
          </a:xfrm>
        </p:grpSpPr>
        <p:sp>
          <p:nvSpPr>
            <p:cNvPr id="6" name="Flowchart: Process 5"/>
            <p:cNvSpPr/>
            <p:nvPr/>
          </p:nvSpPr>
          <p:spPr>
            <a:xfrm>
              <a:off x="2501153" y="1201271"/>
              <a:ext cx="6149788" cy="21336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 descr="C:\Users\frog\Desktop\crud-annotated-docum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447" y="1415675"/>
              <a:ext cx="5791200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8247529" y="1973222"/>
            <a:ext cx="3729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value of </a:t>
            </a:r>
            <a:r>
              <a:rPr lang="en-US" sz="2000" b="1" dirty="0" smtClean="0"/>
              <a:t>field</a:t>
            </a:r>
            <a:r>
              <a:rPr lang="en-US" sz="2000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Native data 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Arrays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Other documents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3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353169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Embedded documents: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17177" y="1798311"/>
            <a:ext cx="10291482" cy="4696797"/>
            <a:chOff x="717177" y="1762453"/>
            <a:chExt cx="10291482" cy="4696797"/>
          </a:xfrm>
        </p:grpSpPr>
        <p:sp>
          <p:nvSpPr>
            <p:cNvPr id="6" name="Flowchart: Process 5"/>
            <p:cNvSpPr/>
            <p:nvPr/>
          </p:nvSpPr>
          <p:spPr>
            <a:xfrm>
              <a:off x="842683" y="1875402"/>
              <a:ext cx="10165976" cy="4435751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frog\Desktop\data-model-denormaliz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77" y="1762453"/>
              <a:ext cx="9574305" cy="4696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1257300" y="2269671"/>
            <a:ext cx="33399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80887" y="231360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primary key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353169"/>
            <a:ext cx="670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 documents or linking documents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47046" y="1835117"/>
            <a:ext cx="7707087" cy="4749252"/>
            <a:chOff x="1322613" y="1639169"/>
            <a:chExt cx="7707087" cy="4749252"/>
          </a:xfrm>
        </p:grpSpPr>
        <p:sp>
          <p:nvSpPr>
            <p:cNvPr id="7" name="Rectangle 6"/>
            <p:cNvSpPr/>
            <p:nvPr/>
          </p:nvSpPr>
          <p:spPr>
            <a:xfrm>
              <a:off x="1322613" y="1639169"/>
              <a:ext cx="7707087" cy="47492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C:\Users\frog\Desktop\data-model-normaliz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613" y="1727001"/>
              <a:ext cx="7516813" cy="457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2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Download and install  suitable package for each platform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www.mongodb.com/download-center?ct=false#atlas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a folder e.g. </a:t>
            </a:r>
            <a:r>
              <a:rPr lang="en-US" dirty="0" smtClean="0">
                <a:solidFill>
                  <a:srgbClr val="FFC000"/>
                </a:solidFill>
              </a:rPr>
              <a:t>C:\mongo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 to </a:t>
            </a:r>
            <a:r>
              <a:rPr lang="en-US" b="1" dirty="0" smtClean="0"/>
              <a:t>bin</a:t>
            </a:r>
            <a:r>
              <a:rPr lang="en-US" dirty="0" smtClean="0"/>
              <a:t> of installation folder.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 following command: </a:t>
            </a:r>
            <a:r>
              <a:rPr lang="en-US" dirty="0" err="1" smtClean="0">
                <a:solidFill>
                  <a:srgbClr val="FFC000"/>
                </a:solidFill>
              </a:rPr>
              <a:t>mongod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--</a:t>
            </a:r>
            <a:r>
              <a:rPr lang="en-US" dirty="0" err="1">
                <a:solidFill>
                  <a:srgbClr val="FFC000"/>
                </a:solidFill>
              </a:rPr>
              <a:t>dbpath</a:t>
            </a:r>
            <a:r>
              <a:rPr lang="en-US" dirty="0">
                <a:solidFill>
                  <a:srgbClr val="FFC000"/>
                </a:solidFill>
              </a:rPr>
              <a:t>=C:/</a:t>
            </a:r>
            <a:r>
              <a:rPr lang="en-US" dirty="0" smtClean="0">
                <a:solidFill>
                  <a:srgbClr val="FFC000"/>
                </a:solidFill>
              </a:rPr>
              <a:t>mongo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another command: </a:t>
            </a:r>
            <a:r>
              <a:rPr lang="en-US" dirty="0">
                <a:solidFill>
                  <a:srgbClr val="FFC000"/>
                </a:solidFill>
              </a:rPr>
              <a:t>mongo.exe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server is running.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</a:t>
            </a:r>
            <a:r>
              <a:rPr lang="en-US" dirty="0" smtClean="0">
                <a:solidFill>
                  <a:srgbClr val="FFFF00"/>
                </a:solidFill>
              </a:rPr>
              <a:t>Create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– Update – Delete)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 database: use </a:t>
            </a:r>
            <a:r>
              <a:rPr lang="en-US" dirty="0" err="1" smtClean="0"/>
              <a:t>database_name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 collection: </a:t>
            </a:r>
            <a:r>
              <a:rPr lang="en-US" dirty="0" err="1" smtClean="0"/>
              <a:t>db.createCollection</a:t>
            </a:r>
            <a:r>
              <a:rPr lang="en-US" dirty="0" smtClean="0"/>
              <a:t>(name, </a:t>
            </a:r>
            <a:r>
              <a:rPr lang="en-US" dirty="0" smtClean="0">
                <a:solidFill>
                  <a:srgbClr val="FF0000"/>
                </a:solidFill>
              </a:rPr>
              <a:t>options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options: specify the number of documents in a collection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Insert a document: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&gt;.insert({“name”: “</a:t>
            </a:r>
            <a:r>
              <a:rPr lang="en-US" dirty="0" err="1"/>
              <a:t>nguyen</a:t>
            </a:r>
            <a:r>
              <a:rPr lang="en-US" dirty="0"/>
              <a:t>”, “age”: 24, “gender”: “male”})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[e.g. select all]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&gt;.find().pretty()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with conditions: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&gt;.find( </a:t>
            </a:r>
            <a:r>
              <a:rPr lang="en-US" dirty="0">
                <a:solidFill>
                  <a:srgbClr val="FFC000"/>
                </a:solidFill>
              </a:rPr>
              <a:t>{</a:t>
            </a:r>
            <a:r>
              <a:rPr lang="en-US" dirty="0"/>
              <a:t> “gender”: “female”, “age”: {$lte:20} </a:t>
            </a:r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/>
              <a:t>).pretty()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(Create – </a:t>
            </a:r>
            <a:r>
              <a:rPr lang="en-US" dirty="0" smtClean="0">
                <a:solidFill>
                  <a:srgbClr val="FFFF00"/>
                </a:solidFill>
              </a:rPr>
              <a:t>Update</a:t>
            </a:r>
            <a:r>
              <a:rPr lang="en-US" dirty="0" smtClean="0"/>
              <a:t> – Delete)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db</a:t>
            </a:r>
            <a:r>
              <a:rPr lang="en-US" sz="1600" dirty="0" smtClean="0"/>
              <a:t>.&lt;</a:t>
            </a:r>
            <a:r>
              <a:rPr lang="en-US" sz="1600" dirty="0" err="1" smtClean="0"/>
              <a:t>collection_name</a:t>
            </a:r>
            <a:r>
              <a:rPr lang="en-US" sz="1600" dirty="0" smtClean="0"/>
              <a:t>&gt;.</a:t>
            </a:r>
            <a:r>
              <a:rPr lang="en-US" sz="1600" dirty="0"/>
              <a:t>update</a:t>
            </a:r>
            <a:r>
              <a:rPr lang="en-US" sz="1600" dirty="0" smtClean="0"/>
              <a:t>(&lt;</a:t>
            </a:r>
            <a:r>
              <a:rPr lang="en-US" sz="1600" dirty="0" err="1" smtClean="0"/>
              <a:t>select_criteria</a:t>
            </a:r>
            <a:r>
              <a:rPr lang="en-US" sz="1600" dirty="0" smtClean="0"/>
              <a:t>&gt;,&lt;</a:t>
            </a:r>
            <a:r>
              <a:rPr lang="en-US" sz="1600" dirty="0" err="1" smtClean="0"/>
              <a:t>updated_data</a:t>
            </a:r>
            <a:r>
              <a:rPr lang="en-US" sz="1600" dirty="0" smtClean="0"/>
              <a:t>&gt;)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/>
              <a:t>db.students.update</a:t>
            </a:r>
            <a:r>
              <a:rPr lang="en-US" sz="1600" dirty="0" smtClean="0"/>
              <a:t>({‘name':‘</a:t>
            </a:r>
            <a:r>
              <a:rPr lang="en-US" sz="1600" dirty="0" err="1" smtClean="0"/>
              <a:t>nguyen</a:t>
            </a:r>
            <a:r>
              <a:rPr lang="en-US" sz="1600" dirty="0" smtClean="0"/>
              <a:t>'}, { $</a:t>
            </a:r>
            <a:r>
              <a:rPr lang="en-US" sz="1600" dirty="0"/>
              <a:t>set</a:t>
            </a:r>
            <a:r>
              <a:rPr lang="en-US" sz="1600" dirty="0" smtClean="0"/>
              <a:t>:{‘age': 20 } } 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Replace the existing document with new one: </a:t>
            </a:r>
            <a:r>
              <a:rPr lang="en-US" sz="1600" dirty="0" smtClean="0">
                <a:solidFill>
                  <a:srgbClr val="FFFF00"/>
                </a:solidFill>
              </a:rPr>
              <a:t>save</a:t>
            </a:r>
            <a:r>
              <a:rPr lang="en-US" sz="1600" dirty="0" smtClean="0"/>
              <a:t> method: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 smtClean="0"/>
              <a:t>db.students.save</a:t>
            </a:r>
            <a:r>
              <a:rPr lang="en-US" sz="1400" dirty="0" smtClean="0"/>
              <a:t>({_</a:t>
            </a:r>
            <a:r>
              <a:rPr lang="en-US" sz="1400" dirty="0" err="1" smtClean="0"/>
              <a:t>id:ObjectId</a:t>
            </a:r>
            <a:r>
              <a:rPr lang="en-US" sz="1400" dirty="0" smtClean="0"/>
              <a:t>(‘</a:t>
            </a:r>
            <a:r>
              <a:rPr lang="en-US" sz="1400" dirty="0" err="1" smtClean="0"/>
              <a:t>string_id</a:t>
            </a:r>
            <a:r>
              <a:rPr lang="en-US" sz="1400" dirty="0" smtClean="0"/>
              <a:t>’), “name”: “ben”, “age”: 23, “gender”: “male”}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(Create – Update – 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a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Show database:	show </a:t>
            </a:r>
            <a:r>
              <a:rPr lang="en-US" dirty="0" err="1" smtClean="0"/>
              <a:t>dbs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a database: use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Drop it: </a:t>
            </a:r>
            <a:r>
              <a:rPr lang="en-US" dirty="0" err="1" smtClean="0"/>
              <a:t>db.dropDatabase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a collection: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db.&lt;</a:t>
            </a:r>
            <a:r>
              <a:rPr lang="en-US" dirty="0" err="1" smtClean="0"/>
              <a:t>collection_name</a:t>
            </a:r>
            <a:r>
              <a:rPr lang="en-US" dirty="0" smtClean="0"/>
              <a:t>&gt;.drop()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Delete a document: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db</a:t>
            </a:r>
            <a:r>
              <a:rPr lang="en-US" dirty="0" smtClean="0"/>
              <a:t>.&lt;</a:t>
            </a:r>
            <a:r>
              <a:rPr lang="en-US" dirty="0" err="1" smtClean="0"/>
              <a:t>collection_name</a:t>
            </a:r>
            <a:r>
              <a:rPr lang="en-US" dirty="0" smtClean="0"/>
              <a:t>&gt;.remove({“gender”: “male” 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23625"/>
              </p:ext>
            </p:extLst>
          </p:nvPr>
        </p:nvGraphicFramePr>
        <p:xfrm>
          <a:off x="1103313" y="2052638"/>
          <a:ext cx="89471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Overview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SQL vs MongoDB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MongoDB Data Model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Installation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MongoDB Queries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651380" y="1514902"/>
            <a:ext cx="8461611" cy="316628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one day:</a:t>
            </a:r>
          </a:p>
          <a:p>
            <a:pPr algn="ctr"/>
            <a:r>
              <a:rPr lang="en-US" dirty="0"/>
              <a:t>24 million transactions processed by Walmart</a:t>
            </a:r>
          </a:p>
          <a:p>
            <a:pPr algn="ctr"/>
            <a:r>
              <a:rPr lang="en-US" dirty="0"/>
              <a:t>100 TB of data uploaded to Facebook</a:t>
            </a:r>
          </a:p>
          <a:p>
            <a:pPr algn="ctr"/>
            <a:r>
              <a:rPr lang="en-US" dirty="0"/>
              <a:t>175 million tweets  on </a:t>
            </a:r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……….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1651381" y="4776716"/>
            <a:ext cx="8461610" cy="144666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process</a:t>
            </a:r>
            <a:r>
              <a:rPr lang="en-US" dirty="0" smtClean="0"/>
              <a:t> these data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problems with Relational Database: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verhead for </a:t>
            </a:r>
            <a:r>
              <a:rPr lang="en-US" dirty="0"/>
              <a:t>complex </a:t>
            </a:r>
            <a:r>
              <a:rPr lang="en-US" dirty="0" smtClean="0"/>
              <a:t>select,  update, delete operations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Select: Joining too many tables to create a huge size table.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Update: Each update affects many other tables.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Delete:  Must guarantee the consistency of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</a:t>
            </a:r>
            <a:r>
              <a:rPr lang="en-US" dirty="0" smtClean="0"/>
              <a:t>well-supported </a:t>
            </a:r>
            <a:r>
              <a:rPr lang="en-US" dirty="0"/>
              <a:t>the mix of unstructured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well-scaling with </a:t>
            </a:r>
            <a:r>
              <a:rPr lang="en-US" dirty="0"/>
              <a:t>very large size of data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6537" y="4995078"/>
            <a:ext cx="8557146" cy="11737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 is a good solution to deal with 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NoSQL: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NoSQL = </a:t>
            </a:r>
            <a:r>
              <a:rPr lang="en-US" dirty="0" smtClean="0">
                <a:solidFill>
                  <a:srgbClr val="FFC000"/>
                </a:solidFill>
              </a:rPr>
              <a:t>Non SQL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C000"/>
                </a:solidFill>
              </a:rPr>
              <a:t>Not only 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Wikipedia’s definition: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737" y="3432409"/>
            <a:ext cx="9704777" cy="23152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200" dirty="0"/>
              <a:t>A </a:t>
            </a:r>
            <a:r>
              <a:rPr lang="en-US" sz="2200" b="1" dirty="0"/>
              <a:t>NoSQL</a:t>
            </a:r>
            <a:r>
              <a:rPr lang="en-US" sz="2200" dirty="0"/>
              <a:t> database provides a mechanism for storage and retrieval of data that is modeled in </a:t>
            </a:r>
            <a:r>
              <a:rPr lang="en-US" sz="2200" dirty="0">
                <a:solidFill>
                  <a:srgbClr val="FFFF00"/>
                </a:solidFill>
              </a:rPr>
              <a:t>means other than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FFFF00"/>
                </a:solidFill>
              </a:rPr>
              <a:t>tabular relations </a:t>
            </a:r>
            <a:r>
              <a:rPr lang="en-US" sz="2200" dirty="0"/>
              <a:t>used in relational databases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05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72"/>
          </a:xfrm>
        </p:spPr>
        <p:txBody>
          <a:bodyPr/>
          <a:lstStyle/>
          <a:p>
            <a:r>
              <a:rPr lang="en-US" dirty="0" smtClean="0"/>
              <a:t>Overview – NoSQL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32915" y="1353123"/>
            <a:ext cx="7103658" cy="5309984"/>
            <a:chOff x="3991971" y="1162051"/>
            <a:chExt cx="7103658" cy="5309984"/>
          </a:xfrm>
        </p:grpSpPr>
        <p:pic>
          <p:nvPicPr>
            <p:cNvPr id="1027" name="Picture 3" descr="C:\Users\frog\Desktop\Untitled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71" y="1162051"/>
              <a:ext cx="7103658" cy="530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619466" y="2866029"/>
              <a:ext cx="1907275" cy="9510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9683" y="1353123"/>
            <a:ext cx="3016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stored in 4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Wide-column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smtClean="0"/>
              <a:t>MongoDB</a:t>
            </a:r>
            <a:r>
              <a:rPr lang="en-US" sz="2000" dirty="0"/>
              <a:t> </a:t>
            </a:r>
            <a:r>
              <a:rPr lang="en-US" sz="2000" dirty="0" smtClean="0"/>
              <a:t>is: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open </a:t>
            </a:r>
            <a:r>
              <a:rPr lang="en-US" dirty="0" smtClean="0"/>
              <a:t>source</a:t>
            </a:r>
            <a:r>
              <a:rPr lang="en-US" dirty="0"/>
              <a:t> </a:t>
            </a:r>
            <a:r>
              <a:rPr lang="en-US" dirty="0" smtClean="0"/>
              <a:t>and document-oriented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is stored in JSON-like documents.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Designed </a:t>
            </a:r>
            <a:r>
              <a:rPr lang="en-US" dirty="0"/>
              <a:t>with both scalability and developer </a:t>
            </a:r>
            <a:r>
              <a:rPr lang="en-US" dirty="0" smtClean="0"/>
              <a:t>agility.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schemas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65731"/>
              </p:ext>
            </p:extLst>
          </p:nvPr>
        </p:nvGraphicFramePr>
        <p:xfrm>
          <a:off x="920374" y="1616138"/>
          <a:ext cx="10106214" cy="473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107"/>
                <a:gridCol w="5053107"/>
              </a:tblGrid>
              <a:tr h="48641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Terms/Concepts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Terms/Concepts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839565">
                <a:tc>
                  <a:txBody>
                    <a:bodyPr/>
                    <a:lstStyle/>
                    <a:p>
                      <a:r>
                        <a:rPr lang="en-US" dirty="0" smtClean="0"/>
                        <a:t>table joins (e.g.</a:t>
                      </a:r>
                      <a:r>
                        <a:rPr lang="en-US" baseline="0" dirty="0" smtClean="0"/>
                        <a:t> select queries)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documents and linking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_id </a:t>
                      </a:r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is always the primary key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Aggregation </a:t>
                      </a:r>
                      <a:r>
                        <a:rPr lang="en-US" baseline="0" dirty="0" smtClean="0"/>
                        <a:t> (e.g. group by)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 pipeline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506071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i="1" dirty="0" smtClean="0"/>
              <a:t>collection</a:t>
            </a:r>
            <a:r>
              <a:rPr lang="en-US" sz="2000" dirty="0" smtClean="0"/>
              <a:t> includes </a:t>
            </a:r>
            <a:r>
              <a:rPr lang="en-US" sz="2000" b="1" i="1" dirty="0" smtClean="0"/>
              <a:t>documents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47056" y="1906181"/>
            <a:ext cx="8180615" cy="4559933"/>
            <a:chOff x="979714" y="1906181"/>
            <a:chExt cx="8180615" cy="4559933"/>
          </a:xfrm>
        </p:grpSpPr>
        <p:sp>
          <p:nvSpPr>
            <p:cNvPr id="9" name="Rectangle 8"/>
            <p:cNvSpPr/>
            <p:nvPr/>
          </p:nvSpPr>
          <p:spPr>
            <a:xfrm>
              <a:off x="979714" y="1906181"/>
              <a:ext cx="8180615" cy="4559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C:\Users\frog\Desktop\crud-annotated-collec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676" y="2182585"/>
              <a:ext cx="7326086" cy="366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07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2751</TotalTime>
  <Words>542</Words>
  <Application>Microsoft Office PowerPoint</Application>
  <PresentationFormat>Custom</PresentationFormat>
  <Paragraphs>154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Introduction to MongoDB</vt:lpstr>
      <vt:lpstr>Content</vt:lpstr>
      <vt:lpstr>Overview</vt:lpstr>
      <vt:lpstr>Overview</vt:lpstr>
      <vt:lpstr>Overview</vt:lpstr>
      <vt:lpstr>Overview – NoSQL Family</vt:lpstr>
      <vt:lpstr>Overview – MongoDB</vt:lpstr>
      <vt:lpstr>SQL vs MongoDB</vt:lpstr>
      <vt:lpstr>MongoDB Data Model</vt:lpstr>
      <vt:lpstr>MongoDB Data Model</vt:lpstr>
      <vt:lpstr>MongoDB Data Model</vt:lpstr>
      <vt:lpstr>MongoDB Data Model</vt:lpstr>
      <vt:lpstr>Installation</vt:lpstr>
      <vt:lpstr>MongoDB Queries: </vt:lpstr>
      <vt:lpstr>MongoDB Queries: </vt:lpstr>
      <vt:lpstr>MongoDB Queries: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cp:lastModifiedBy>Mohit Sharma1</cp:lastModifiedBy>
  <cp:revision>7</cp:revision>
  <dcterms:created xsi:type="dcterms:W3CDTF">2014-09-12T17:24:29Z</dcterms:created>
  <dcterms:modified xsi:type="dcterms:W3CDTF">2018-06-07T12:20:00Z</dcterms:modified>
</cp:coreProperties>
</file>