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9" r:id="rId4"/>
    <p:sldId id="270" r:id="rId5"/>
    <p:sldId id="259" r:id="rId6"/>
    <p:sldId id="260" r:id="rId7"/>
    <p:sldId id="265" r:id="rId8"/>
    <p:sldId id="275" r:id="rId9"/>
    <p:sldId id="271" r:id="rId10"/>
    <p:sldId id="273" r:id="rId11"/>
    <p:sldId id="274" r:id="rId12"/>
    <p:sldId id="263" r:id="rId13"/>
    <p:sldId id="278" r:id="rId14"/>
    <p:sldId id="272" r:id="rId15"/>
    <p:sldId id="277" r:id="rId16"/>
    <p:sldId id="267" r:id="rId17"/>
    <p:sldId id="268" r:id="rId18"/>
    <p:sldId id="26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5E720F-0280-42B8-BA61-1FCFBEF3E2BC}">
          <p14:sldIdLst>
            <p14:sldId id="256"/>
            <p14:sldId id="257"/>
            <p14:sldId id="279"/>
            <p14:sldId id="270"/>
            <p14:sldId id="259"/>
            <p14:sldId id="260"/>
            <p14:sldId id="265"/>
            <p14:sldId id="275"/>
            <p14:sldId id="271"/>
            <p14:sldId id="273"/>
            <p14:sldId id="274"/>
            <p14:sldId id="263"/>
            <p14:sldId id="278"/>
            <p14:sldId id="272"/>
            <p14:sldId id="277"/>
            <p14:sldId id="267"/>
            <p14:sldId id="268"/>
            <p14:sldId id="269"/>
            <p14:sldId id="276"/>
          </p14:sldIdLst>
        </p14:section>
        <p14:section name="Untitled Section" id="{3A853BB7-1922-45E1-BBEB-7EF92F272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3" d="100"/>
          <a:sy n="73" d="100"/>
        </p:scale>
        <p:origin x="61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8655C-6C07-4051-8958-99C702CA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77" y="1982950"/>
            <a:ext cx="4908848" cy="288394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1C948-C6F5-4CF1-B8B8-D8BA86F64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en-IN" sz="5500" dirty="0"/>
              <a:t>Working with GIT</a:t>
            </a:r>
            <a:br>
              <a:rPr lang="en-IN" sz="5500" dirty="0"/>
            </a:br>
            <a:br>
              <a:rPr lang="en-IN" sz="5500" dirty="0"/>
            </a:br>
            <a:endParaRPr lang="en-IN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1F9DE-0575-4DA4-B38F-F3237C26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33461"/>
            <a:ext cx="4705801" cy="1251185"/>
          </a:xfrm>
        </p:spPr>
        <p:txBody>
          <a:bodyPr>
            <a:normAutofit/>
          </a:bodyPr>
          <a:lstStyle/>
          <a:p>
            <a:r>
              <a:rPr lang="en-IN" dirty="0"/>
              <a:t>An Introduction </a:t>
            </a:r>
          </a:p>
          <a:p>
            <a:r>
              <a:rPr lang="en-IN" dirty="0"/>
              <a:t>with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86564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C2-413F-400C-929C-A80A2EE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200" dirty="0"/>
              <a:t>How can I tell what's going to be committed?</a:t>
            </a:r>
            <a:br>
              <a:rPr lang="en-US" sz="3200" dirty="0"/>
            </a:br>
            <a:br>
              <a:rPr lang="en-IN" dirty="0"/>
            </a:br>
            <a:r>
              <a:rPr lang="en-US" altLang="en-US" sz="1800" dirty="0">
                <a:solidFill>
                  <a:srgbClr val="C00000"/>
                </a:solidFill>
                <a:cs typeface="Courier New" panose="02070309020205020404" pitchFamily="49" charset="0"/>
              </a:rPr>
              <a:t>git diff -r HEAD path/to/file</a:t>
            </a:r>
            <a:br>
              <a:rPr lang="en-US" altLang="en-US" sz="1800" dirty="0">
                <a:solidFill>
                  <a:srgbClr val="C00000"/>
                </a:solidFill>
                <a:cs typeface="Courier New" panose="02070309020205020404" pitchFamily="49" charset="0"/>
              </a:rPr>
            </a:br>
            <a:br>
              <a:rPr lang="en-US" altLang="en-US" sz="1800" dirty="0">
                <a:solidFill>
                  <a:srgbClr val="C00000"/>
                </a:solidFill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or to reset to latest commit</a:t>
            </a:r>
            <a:br>
              <a:rPr lang="en-US" altLang="en-US" sz="1800" dirty="0">
                <a:solidFill>
                  <a:schemeClr val="bg1"/>
                </a:solidFill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C00000"/>
                </a:solidFill>
                <a:cs typeface="Courier New" panose="02070309020205020404" pitchFamily="49" charset="0"/>
              </a:rPr>
              <a:t>git reset HEAD</a:t>
            </a:r>
            <a:br>
              <a:rPr lang="en-US" altLang="en-US" sz="1800" dirty="0">
                <a:solidFill>
                  <a:srgbClr val="C00000"/>
                </a:solidFill>
                <a:cs typeface="Courier New" panose="02070309020205020404" pitchFamily="49" charset="0"/>
              </a:rPr>
            </a:br>
            <a:endParaRPr lang="en-US" altLang="en-US" sz="1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B02A-6EA1-4A1A-8E1C-0E222E2C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Snippet from Visual Studio Code</a:t>
            </a:r>
            <a:endParaRPr lang="en-IN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1571346"/>
            <a:ext cx="7329261" cy="415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50461" y="3294744"/>
            <a:ext cx="4180396" cy="751640"/>
          </a:xfrm>
          <a:prstGeom prst="wedgeRoundRectCallout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66"/>
                </a:solidFill>
              </a:rPr>
              <a:t>git diff –r HEAD</a:t>
            </a:r>
            <a:endParaRPr lang="en-IN" sz="36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C2-413F-400C-929C-A80A2EE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200" dirty="0"/>
              <a:t>How do I commit my changes?</a:t>
            </a:r>
            <a:br>
              <a:rPr lang="en-IN" dirty="0"/>
            </a:br>
            <a:br>
              <a:rPr lang="en-IN" dirty="0"/>
            </a:br>
            <a:r>
              <a:rPr lang="en-US" altLang="en-US" sz="18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git commit -m “committing my changes" </a:t>
            </a:r>
            <a:br>
              <a:rPr lang="en-US" altLang="en-US" sz="1800" dirty="0">
                <a:solidFill>
                  <a:srgbClr val="C00000"/>
                </a:solidFill>
              </a:rPr>
            </a:br>
            <a:endParaRPr lang="en-US" altLang="en-US" sz="18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will unstage any changes that you have staged, and git checkout  will then restore those files to their previous state.</a:t>
            </a:r>
            <a:endParaRPr lang="en-IN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How can I undo all of the changes I have made?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git reset HEAD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git checkout</a:t>
            </a:r>
          </a:p>
          <a:p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20" y="918883"/>
            <a:ext cx="6762750" cy="2676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9239" y="981027"/>
            <a:ext cx="4927107" cy="794507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Line Arrow: Slight curve">
            <a:extLst>
              <a:ext uri="{FF2B5EF4-FFF2-40B4-BE49-F238E27FC236}">
                <a16:creationId xmlns:a16="http://schemas.microsoft.com/office/drawing/2014/main" id="{3B939EE5-30EA-4DCB-A56C-ED8E40E24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080" y="4410661"/>
            <a:ext cx="800563" cy="8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4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7119-9600-4A08-9D40-D25CF9C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view my commit?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40CA-28F4-4268-BE7F-D9C781E2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git log</a:t>
            </a:r>
          </a:p>
          <a:p>
            <a:r>
              <a:rPr lang="en-IN" dirty="0">
                <a:solidFill>
                  <a:srgbClr val="C00000"/>
                </a:solidFill>
              </a:rPr>
              <a:t>git show &lt;&lt;commit-version&gt;&gt;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git diff abc123..def456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0F85B-1D93-4B8D-ABB4-B6434A6B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endParaRPr lang="en-IN" sz="2000" b="1" dirty="0"/>
          </a:p>
          <a:p>
            <a:r>
              <a:rPr lang="en-IN" sz="2000" dirty="0"/>
              <a:t>Difference between 2 commits?</a:t>
            </a:r>
          </a:p>
        </p:txBody>
      </p:sp>
    </p:spTree>
    <p:extLst>
      <p:ext uri="{BB962C8B-B14F-4D97-AF65-F5344CB8AC3E}">
        <p14:creationId xmlns:p14="http://schemas.microsoft.com/office/powerpoint/2010/main" val="104203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2461-55D2-4B25-A960-E86796FAE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Pull a day </a:t>
            </a:r>
            <a:br>
              <a:rPr lang="en-IN" dirty="0"/>
            </a:br>
            <a:r>
              <a:rPr lang="en-IN" dirty="0"/>
              <a:t>keeps the conflicts away ;)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B848-11A0-440F-AF9D-58FD35910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1"/>
            <a:ext cx="7345367" cy="93268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7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C2-413F-400C-929C-A80A2EE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Pushing to Remote repositories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B02A-6EA1-4A1A-8E1C-0E222E2C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git push remote-name branch-name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74" y="2006353"/>
            <a:ext cx="7088969" cy="39277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052506" y="3737498"/>
            <a:ext cx="2787588" cy="887768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1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 to set up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9267" y="802168"/>
            <a:ext cx="7437361" cy="5244519"/>
          </a:xfrm>
        </p:spPr>
        <p:txBody>
          <a:bodyPr>
            <a:normAutofit fontScale="25000" lnSpcReduction="20000"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5600" b="1" dirty="0"/>
              <a:t>Creating and pushing repository to Git</a:t>
            </a:r>
          </a:p>
          <a:p>
            <a:r>
              <a:rPr lang="en-US" sz="5600" dirty="0"/>
              <a:t>D:\MyWorkspace\angular-mee&gt;</a:t>
            </a:r>
            <a:r>
              <a:rPr lang="en-US" sz="5600" dirty="0">
                <a:solidFill>
                  <a:srgbClr val="C00000"/>
                </a:solidFill>
              </a:rPr>
              <a:t>git remote add origin https://github.com/meenzy/angular-mee.git</a:t>
            </a:r>
          </a:p>
          <a:p>
            <a:r>
              <a:rPr lang="en-US" sz="5600" dirty="0">
                <a:solidFill>
                  <a:srgbClr val="C00000"/>
                </a:solidFill>
              </a:rPr>
              <a:t>git commit -m "first commit"</a:t>
            </a:r>
          </a:p>
          <a:p>
            <a:r>
              <a:rPr lang="en-US" sz="5600" dirty="0"/>
              <a:t>D:\MyWorkspace\angular-mee&gt;</a:t>
            </a:r>
            <a:r>
              <a:rPr lang="en-US" sz="5600" dirty="0">
                <a:solidFill>
                  <a:srgbClr val="C00000"/>
                </a:solidFill>
              </a:rPr>
              <a:t>git push -u origin master</a:t>
            </a:r>
          </a:p>
          <a:p>
            <a:pPr marL="0" indent="0">
              <a:buNone/>
            </a:pPr>
            <a:endParaRPr lang="en-US" sz="5600" dirty="0">
              <a:solidFill>
                <a:srgbClr val="C00000"/>
              </a:solidFill>
            </a:endParaRPr>
          </a:p>
          <a:p>
            <a:r>
              <a:rPr lang="en-US" sz="5600" b="1" dirty="0"/>
              <a:t>Step 1</a:t>
            </a:r>
            <a:r>
              <a:rPr lang="en-US" sz="5600" dirty="0"/>
              <a:t>: Switch to branch 'master'</a:t>
            </a:r>
          </a:p>
          <a:p>
            <a:pPr lvl="1"/>
            <a:r>
              <a:rPr lang="en-US" sz="5600" dirty="0"/>
              <a:t>D:\MyWorkspace\angular-mee&gt;</a:t>
            </a:r>
            <a:r>
              <a:rPr lang="en-US" sz="5600" dirty="0">
                <a:solidFill>
                  <a:srgbClr val="C00000"/>
                </a:solidFill>
              </a:rPr>
              <a:t>git checkout master</a:t>
            </a:r>
            <a:endParaRPr lang="en-US" sz="5600" dirty="0"/>
          </a:p>
          <a:p>
            <a:r>
              <a:rPr lang="en-US" sz="5600" b="1" dirty="0"/>
              <a:t>Step2</a:t>
            </a:r>
            <a:r>
              <a:rPr lang="en-US" sz="5600" dirty="0"/>
              <a:t>: Create branch of master to work on</a:t>
            </a:r>
          </a:p>
          <a:p>
            <a:pPr lvl="1"/>
            <a:r>
              <a:rPr lang="en-US" sz="5600" dirty="0"/>
              <a:t>D:\MyWorkspace\angular-mee&gt;</a:t>
            </a:r>
            <a:r>
              <a:rPr lang="en-US" sz="5600" dirty="0">
                <a:solidFill>
                  <a:srgbClr val="C00000"/>
                </a:solidFill>
              </a:rPr>
              <a:t>git branch angular-</a:t>
            </a:r>
            <a:r>
              <a:rPr lang="en-US" sz="5600" dirty="0" err="1">
                <a:solidFill>
                  <a:srgbClr val="C00000"/>
                </a:solidFill>
              </a:rPr>
              <a:t>mee</a:t>
            </a:r>
            <a:r>
              <a:rPr lang="en-US" sz="5600" dirty="0">
                <a:solidFill>
                  <a:srgbClr val="C00000"/>
                </a:solidFill>
              </a:rPr>
              <a:t>-data-binding master</a:t>
            </a:r>
            <a:endParaRPr lang="en-US" sz="5600" dirty="0"/>
          </a:p>
          <a:p>
            <a:r>
              <a:rPr lang="en-US" sz="5600" b="1" dirty="0"/>
              <a:t>Step 3</a:t>
            </a:r>
            <a:r>
              <a:rPr lang="en-US" sz="5600" dirty="0"/>
              <a:t>: Switch to branch newly created branch</a:t>
            </a:r>
          </a:p>
          <a:p>
            <a:pPr lvl="1"/>
            <a:r>
              <a:rPr lang="en-US" sz="5600" dirty="0"/>
              <a:t>D:\MyWorkspace\angular-mee&gt;</a:t>
            </a:r>
            <a:r>
              <a:rPr lang="en-US" sz="5600" dirty="0">
                <a:solidFill>
                  <a:srgbClr val="C00000"/>
                </a:solidFill>
              </a:rPr>
              <a:t>git checkout angular-</a:t>
            </a:r>
            <a:r>
              <a:rPr lang="en-US" sz="5600" dirty="0" err="1">
                <a:solidFill>
                  <a:srgbClr val="C00000"/>
                </a:solidFill>
              </a:rPr>
              <a:t>mee</a:t>
            </a:r>
            <a:r>
              <a:rPr lang="en-US" sz="5600" dirty="0">
                <a:solidFill>
                  <a:srgbClr val="C00000"/>
                </a:solidFill>
              </a:rPr>
              <a:t>-data-binding</a:t>
            </a:r>
          </a:p>
          <a:p>
            <a:pPr lvl="2"/>
            <a:r>
              <a:rPr lang="en-US" sz="5600" dirty="0"/>
              <a:t>Switched to branch 'angular-</a:t>
            </a:r>
            <a:r>
              <a:rPr lang="en-US" sz="5600" dirty="0" err="1"/>
              <a:t>mee</a:t>
            </a:r>
            <a:r>
              <a:rPr lang="en-US" sz="5600" dirty="0"/>
              <a:t>-data-binding'</a:t>
            </a:r>
          </a:p>
          <a:p>
            <a:r>
              <a:rPr lang="en-US" sz="5600" b="1" dirty="0"/>
              <a:t>Step 4</a:t>
            </a:r>
            <a:r>
              <a:rPr lang="en-US" sz="5600" dirty="0"/>
              <a:t>: to create upstream - when you want to commit changes</a:t>
            </a:r>
          </a:p>
          <a:p>
            <a:pPr lvl="1"/>
            <a:r>
              <a:rPr lang="en-US" sz="5600" dirty="0">
                <a:solidFill>
                  <a:srgbClr val="C00000"/>
                </a:solidFill>
              </a:rPr>
              <a:t>git push --set-upstream origin angular-mee-creating-component</a:t>
            </a:r>
          </a:p>
          <a:p>
            <a:pPr lvl="2"/>
            <a:r>
              <a:rPr lang="en-US" sz="5600" dirty="0"/>
              <a:t>Setting up upstream tells which branch to push the changes in remote repository.</a:t>
            </a:r>
          </a:p>
          <a:p>
            <a:r>
              <a:rPr lang="en-IN" sz="5600" b="1" dirty="0"/>
              <a:t>Step 5</a:t>
            </a:r>
            <a:r>
              <a:rPr lang="en-IN" sz="5600" dirty="0"/>
              <a:t>: commit your changes</a:t>
            </a:r>
          </a:p>
          <a:p>
            <a:r>
              <a:rPr lang="en-IN" sz="5600" b="1" dirty="0"/>
              <a:t>Step 6</a:t>
            </a:r>
            <a:r>
              <a:rPr lang="en-IN" sz="5600" dirty="0"/>
              <a:t>: Pull from origin master</a:t>
            </a:r>
          </a:p>
          <a:p>
            <a:r>
              <a:rPr lang="en-IN" sz="5600" b="1" dirty="0"/>
              <a:t>Step 7</a:t>
            </a:r>
            <a:r>
              <a:rPr lang="en-IN" sz="5600" dirty="0"/>
              <a:t>: Push into upstream.</a:t>
            </a:r>
            <a:endParaRPr lang="en-US" sz="56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7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BE8C-4A54-48A3-B0F8-405CBE3C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between branches?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64A2-A431-455D-9FA5-9F977362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run git branch, it puts a * beside the name of the branch you are currently in. To switch to another branch, you use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git checkout branch-name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git diff branch-1..branch-2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168F8-71FB-42FE-A007-458BC412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How can I view the differences between branches?</a:t>
            </a:r>
            <a:endParaRPr lang="en-IN" sz="2000" dirty="0"/>
          </a:p>
        </p:txBody>
      </p:sp>
      <p:pic>
        <p:nvPicPr>
          <p:cNvPr id="6" name="Graphic 5" descr="Line Arrow: Slight curve">
            <a:extLst>
              <a:ext uri="{FF2B5EF4-FFF2-40B4-BE49-F238E27FC236}">
                <a16:creationId xmlns:a16="http://schemas.microsoft.com/office/drawing/2014/main" id="{66EBED63-4257-4940-B9AD-7F9F214B2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3512" y="1874520"/>
            <a:ext cx="914400" cy="914400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2A0B62D4-76EE-446D-B416-C21621F8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3512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3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C2-413F-400C-929C-A80A2EE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But, how can I merge two branches?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1800" dirty="0">
                <a:solidFill>
                  <a:srgbClr val="C00000"/>
                </a:solidFill>
              </a:rPr>
              <a:t>git merge source destination</a:t>
            </a:r>
            <a:endParaRPr lang="en-IN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t="846" r="2163" b="-282"/>
          <a:stretch/>
        </p:blipFill>
        <p:spPr>
          <a:xfrm>
            <a:off x="3923379" y="1652835"/>
            <a:ext cx="6955867" cy="3746479"/>
          </a:xfrm>
        </p:spPr>
      </p:pic>
    </p:spTree>
    <p:extLst>
      <p:ext uri="{BB962C8B-B14F-4D97-AF65-F5344CB8AC3E}">
        <p14:creationId xmlns:p14="http://schemas.microsoft.com/office/powerpoint/2010/main" val="350059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C2-413F-400C-929C-A80A2EE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about there is a conflict while merging?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1800" dirty="0">
                <a:solidFill>
                  <a:srgbClr val="C00000"/>
                </a:solidFill>
              </a:rPr>
              <a:t>git merge source destination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B02A-6EA1-4A1A-8E1C-0E222E2C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Some hints?</a:t>
            </a:r>
          </a:p>
          <a:p>
            <a:r>
              <a:rPr lang="en-IN" dirty="0"/>
              <a:t>Check status – git status</a:t>
            </a:r>
          </a:p>
          <a:p>
            <a:r>
              <a:rPr lang="en-IN" dirty="0"/>
              <a:t>Edit the file</a:t>
            </a:r>
          </a:p>
          <a:p>
            <a:r>
              <a:rPr lang="en-IN" dirty="0"/>
              <a:t>Stage the changed files</a:t>
            </a:r>
          </a:p>
          <a:p>
            <a:r>
              <a:rPr lang="en-IN" dirty="0"/>
              <a:t>Commit your merged changes</a:t>
            </a:r>
          </a:p>
        </p:txBody>
      </p:sp>
    </p:spTree>
    <p:extLst>
      <p:ext uri="{BB962C8B-B14F-4D97-AF65-F5344CB8AC3E}">
        <p14:creationId xmlns:p14="http://schemas.microsoft.com/office/powerpoint/2010/main" val="63119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C2-413F-400C-929C-A80A2EE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Creating </a:t>
            </a:r>
            <a:br>
              <a:rPr lang="en-IN" sz="3200" dirty="0"/>
            </a:br>
            <a:br>
              <a:rPr lang="en-IN" sz="3200" dirty="0"/>
            </a:br>
            <a:r>
              <a:rPr lang="en-IN" sz="4400" dirty="0"/>
              <a:t>Pull Request</a:t>
            </a:r>
            <a:br>
              <a:rPr lang="en-IN" sz="4400" dirty="0"/>
            </a:br>
            <a:br>
              <a:rPr lang="en-IN" dirty="0"/>
            </a:br>
            <a:br>
              <a:rPr lang="en-IN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B02A-6EA1-4A1A-8E1C-0E222E2C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Once you have pushed your changes to remote branch, the next step is to merge that branch with your remote/master.</a:t>
            </a:r>
          </a:p>
          <a:p>
            <a:r>
              <a:rPr lang="en-US" dirty="0"/>
              <a:t>It is a good practice to work  on branches. The chances of corrupting the master is less likely.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33" y="1056443"/>
            <a:ext cx="6384968" cy="46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B664-9CC5-4B69-BA86-2AB88E41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9842C-2C5B-4D76-8B96-9A76EDEB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Once you go git, you never go back!</a:t>
            </a:r>
            <a:endParaRPr lang="en-US" sz="28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Lucida Sans Typewriter" panose="020B0509030504030204" pitchFamily="49" charset="0"/>
            </a:endParaRPr>
          </a:p>
          <a:p>
            <a:r>
              <a:rPr lang="en-US" sz="2600" dirty="0">
                <a:solidFill>
                  <a:schemeClr val="accent1"/>
                </a:solidFill>
              </a:rPr>
              <a:t>Version Control System</a:t>
            </a:r>
          </a:p>
          <a:p>
            <a:r>
              <a:rPr lang="en-US" sz="2600" dirty="0">
                <a:solidFill>
                  <a:schemeClr val="accent1"/>
                </a:solidFill>
              </a:rPr>
              <a:t>Distributed – Full local repository</a:t>
            </a:r>
          </a:p>
          <a:p>
            <a:r>
              <a:rPr lang="en-US" sz="2600" dirty="0">
                <a:solidFill>
                  <a:schemeClr val="accent1"/>
                </a:solidFill>
              </a:rPr>
              <a:t>Branching made easy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Lucida Sans Typewriter" panose="020B05090305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Lucida Sans Typewriter" panose="020B05090305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Lucida Sans Typewriter" panose="020B05090305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Lucida Sans Typewriter" panose="020B05090305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Lucida Sans Typewriter" panose="020B0509030504030204" pitchFamily="49" charset="0"/>
            </a:endParaRPr>
          </a:p>
          <a:p>
            <a:endParaRPr lang="en-IN" dirty="0">
              <a:solidFill>
                <a:schemeClr val="accent1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6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E83065-2CE1-464D-BF86-1FB6F2F3A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6" t="8678" r="4467" b="8564"/>
          <a:stretch/>
        </p:blipFill>
        <p:spPr>
          <a:xfrm>
            <a:off x="1268069" y="1569739"/>
            <a:ext cx="9360176" cy="3717879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3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8E5-3213-413B-8AA3-2DA99C11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Repository</a:t>
            </a:r>
            <a:br>
              <a:rPr lang="en-IN" dirty="0"/>
            </a:br>
            <a:r>
              <a:rPr lang="en-IN" dirty="0"/>
              <a:t>&amp; Branches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C5B1-00EA-467B-8BB5-203DA4EA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How can I create a copy of an existing repository?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87223-CE50-4656-9086-F998ACDE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git clone URL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08699" y="175097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75" y="1584315"/>
            <a:ext cx="6454066" cy="44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8E5-3213-413B-8AA3-2DA99C11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Repository</a:t>
            </a:r>
            <a:br>
              <a:rPr lang="en-IN" dirty="0"/>
            </a:br>
            <a:r>
              <a:rPr lang="en-IN" dirty="0"/>
              <a:t>&amp; Branches…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C5B1-00EA-467B-8BB5-203DA4EA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How can I see what branches my repository has?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dirty="0"/>
              <a:t>By default, every Git repository has a branch called </a:t>
            </a:r>
            <a:r>
              <a:rPr lang="en-US" b="1" dirty="0">
                <a:solidFill>
                  <a:srgbClr val="C00000"/>
                </a:solidFill>
              </a:rPr>
              <a:t>master</a:t>
            </a:r>
            <a:r>
              <a:rPr lang="en-US" dirty="0"/>
              <a:t>.</a:t>
            </a:r>
          </a:p>
          <a:p>
            <a:r>
              <a:rPr lang="en-US" dirty="0"/>
              <a:t>To list all of the branches in a repository, you can run the command 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git branch</a:t>
            </a:r>
            <a:endParaRPr lang="en-US" dirty="0"/>
          </a:p>
          <a:p>
            <a:r>
              <a:rPr lang="en-US" dirty="0"/>
              <a:t>The branch you are currently in will be shown with a * beside its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How can I turn an existing project into a Git repository?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Creating a new 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87223-CE50-4656-9086-F998ACDE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rgbClr val="C00000"/>
              </a:solidFill>
            </a:endParaRPr>
          </a:p>
          <a:p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git init project-name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git remote add &lt;remote_name&gt; &lt;remote_repo_url&gt;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Graphic 6" descr="Line Arrow: Straight">
            <a:extLst>
              <a:ext uri="{FF2B5EF4-FFF2-40B4-BE49-F238E27FC236}">
                <a16:creationId xmlns:a16="http://schemas.microsoft.com/office/drawing/2014/main" id="{6FCBA960-6092-44AD-B2A5-13339B8B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591" y="45090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D6F8-7648-40FB-9F17-0AEECB4B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Lifecycle?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F146-FE70-4AF8-BB7C-27305FF97A5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You commit changes to a Git repository in two steps:</a:t>
            </a:r>
          </a:p>
          <a:p>
            <a:pPr lvl="1"/>
            <a:r>
              <a:rPr lang="en-US" sz="2000" dirty="0"/>
              <a:t>Add one or more files to the staging area.</a:t>
            </a:r>
          </a:p>
          <a:p>
            <a:pPr lvl="1"/>
            <a:r>
              <a:rPr lang="en-US" sz="2000" dirty="0"/>
              <a:t>Commit everything in the staging area.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D1B48-65E1-47DB-9610-4785F0F5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AFCA9C-AEBB-46BA-8E13-7A4596305BD5}"/>
              </a:ext>
            </a:extLst>
          </p:cNvPr>
          <p:cNvSpPr/>
          <p:nvPr/>
        </p:nvSpPr>
        <p:spPr>
          <a:xfrm>
            <a:off x="4905025" y="2626249"/>
            <a:ext cx="1484244" cy="7288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724711-2F65-4427-B9E4-FD741D49B8AE}"/>
              </a:ext>
            </a:extLst>
          </p:cNvPr>
          <p:cNvSpPr/>
          <p:nvPr/>
        </p:nvSpPr>
        <p:spPr>
          <a:xfrm>
            <a:off x="7984434" y="2626249"/>
            <a:ext cx="1603513" cy="7507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8E1AF5-E93D-4E3C-A688-8EC4AF2A5BCF}"/>
              </a:ext>
            </a:extLst>
          </p:cNvPr>
          <p:cNvSpPr/>
          <p:nvPr/>
        </p:nvSpPr>
        <p:spPr>
          <a:xfrm>
            <a:off x="4953261" y="5126485"/>
            <a:ext cx="1603513" cy="7855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Push to Remote</a:t>
            </a:r>
          </a:p>
        </p:txBody>
      </p:sp>
      <p:pic>
        <p:nvPicPr>
          <p:cNvPr id="10" name="Graphic 9" descr="Line Arrow: Slight curve">
            <a:extLst>
              <a:ext uri="{FF2B5EF4-FFF2-40B4-BE49-F238E27FC236}">
                <a16:creationId xmlns:a16="http://schemas.microsoft.com/office/drawing/2014/main" id="{3B939EE5-30EA-4DCB-A56C-ED8E40E2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437" y="2626249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Clockwise curve">
            <a:extLst>
              <a:ext uri="{FF2B5EF4-FFF2-40B4-BE49-F238E27FC236}">
                <a16:creationId xmlns:a16="http://schemas.microsoft.com/office/drawing/2014/main" id="{433ED6CD-B000-494A-9DD5-416C094C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0201">
            <a:off x="9717637" y="2897918"/>
            <a:ext cx="914400" cy="914400"/>
          </a:xfrm>
          <a:prstGeom prst="rect">
            <a:avLst/>
          </a:prstGeom>
        </p:spPr>
      </p:pic>
      <p:pic>
        <p:nvPicPr>
          <p:cNvPr id="11" name="Graphic 10" descr="Line Arrow: Slight curve">
            <a:extLst>
              <a:ext uri="{FF2B5EF4-FFF2-40B4-BE49-F238E27FC236}">
                <a16:creationId xmlns:a16="http://schemas.microsoft.com/office/drawing/2014/main" id="{56ACDD16-661C-4DD9-B562-DCD9F3F3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3013" y="2544417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BA71AF-F8C4-4C5B-9988-4D6F7391A21A}"/>
              </a:ext>
            </a:extLst>
          </p:cNvPr>
          <p:cNvSpPr/>
          <p:nvPr/>
        </p:nvSpPr>
        <p:spPr>
          <a:xfrm>
            <a:off x="9587947" y="4124780"/>
            <a:ext cx="1497495" cy="79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Pull from Remote</a:t>
            </a:r>
          </a:p>
        </p:txBody>
      </p:sp>
      <p:pic>
        <p:nvPicPr>
          <p:cNvPr id="15" name="Graphic 14" descr="Line Arrow: Clockwise curve">
            <a:extLst>
              <a:ext uri="{FF2B5EF4-FFF2-40B4-BE49-F238E27FC236}">
                <a16:creationId xmlns:a16="http://schemas.microsoft.com/office/drawing/2014/main" id="{EFF900E9-7821-46A6-AADE-D143A82D8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496036" y="5013813"/>
            <a:ext cx="962641" cy="96264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028DAC-B961-471E-93AB-EB4029CD1DE4}"/>
              </a:ext>
            </a:extLst>
          </p:cNvPr>
          <p:cNvSpPr/>
          <p:nvPr/>
        </p:nvSpPr>
        <p:spPr>
          <a:xfrm>
            <a:off x="7752519" y="5126485"/>
            <a:ext cx="1518301" cy="7855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Merge &amp; commit</a:t>
            </a:r>
          </a:p>
        </p:txBody>
      </p:sp>
      <p:pic>
        <p:nvPicPr>
          <p:cNvPr id="18" name="Graphic 17" descr="Line Arrow: Slight curve">
            <a:extLst>
              <a:ext uri="{FF2B5EF4-FFF2-40B4-BE49-F238E27FC236}">
                <a16:creationId xmlns:a16="http://schemas.microsoft.com/office/drawing/2014/main" id="{A0116ABA-A4B3-4E36-B9E9-E0315FFF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03013" y="50620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A8A-505F-4742-AED3-BFDD0D1A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see how Git is </a:t>
            </a:r>
            <a:br>
              <a:rPr lang="en-US" dirty="0"/>
            </a:br>
            <a:r>
              <a:rPr lang="en-US" dirty="0"/>
              <a:t>configured?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AD69-C85B-4915-93C5-82267E78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git config --list</a:t>
            </a:r>
          </a:p>
          <a:p>
            <a:r>
              <a:rPr lang="en-IN" sz="1800" dirty="0"/>
              <a:t>--system :  settings for every user on this computer</a:t>
            </a:r>
          </a:p>
          <a:p>
            <a:r>
              <a:rPr lang="en-IN" sz="1800" dirty="0"/>
              <a:t>--global : settings for every of  your projects</a:t>
            </a:r>
          </a:p>
          <a:p>
            <a:r>
              <a:rPr lang="en-IN" sz="1800" dirty="0"/>
              <a:t>--local : settings for a specific project</a:t>
            </a:r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>
                <a:solidFill>
                  <a:srgbClr val="C00000"/>
                </a:solidFill>
              </a:rPr>
              <a:t>git config --global setting.name setting.value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25DBC-D890-40AB-B356-9E349ED7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sz="2000" dirty="0"/>
              <a:t>How can I change my Git configuration?</a:t>
            </a:r>
          </a:p>
          <a:p>
            <a:endParaRPr lang="en-US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C40AEA-CECA-4B9F-884A-55022799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897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0" rIns="2697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9110E22C-E017-4A61-8149-970521B32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3512" y="2255475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Slight curve">
            <a:extLst>
              <a:ext uri="{FF2B5EF4-FFF2-40B4-BE49-F238E27FC236}">
                <a16:creationId xmlns:a16="http://schemas.microsoft.com/office/drawing/2014/main" id="{3A25CDE1-A313-4817-8717-918436ACD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3512" y="4195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 w="19050"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Visual Studio Code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GitLens </a:t>
            </a:r>
            <a:r>
              <a:rPr lang="en-US" sz="2400" dirty="0"/>
              <a:t>extension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  <a:r>
              <a:rPr lang="en-US" sz="1400" dirty="0"/>
              <a:t>Local branches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Remote branches</a:t>
            </a:r>
            <a:endParaRPr lang="en-IN" sz="1400" dirty="0"/>
          </a:p>
        </p:txBody>
      </p:sp>
      <p:pic>
        <p:nvPicPr>
          <p:cNvPr id="1026" name="Picture 2" descr="D:\MyWorkspace\Docs\Git_lens_view.JPG" title="Local branch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816" y="1167953"/>
            <a:ext cx="7408067" cy="42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87915" y="1961965"/>
            <a:ext cx="5681708" cy="68358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43338" y="2900509"/>
            <a:ext cx="3701989" cy="11274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426127" y="4314548"/>
            <a:ext cx="585926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127" y="4687409"/>
            <a:ext cx="5859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C2-413F-400C-929C-A80A2EE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Remote repositories </a:t>
            </a:r>
            <a:br>
              <a:rPr lang="en-IN" sz="3200" dirty="0"/>
            </a:br>
            <a:r>
              <a:rPr lang="en-IN" sz="3200" dirty="0"/>
              <a:t>and </a:t>
            </a:r>
            <a:br>
              <a:rPr lang="en-IN" sz="3200" dirty="0"/>
            </a:br>
            <a:r>
              <a:rPr lang="en-IN" sz="3200" dirty="0"/>
              <a:t>How can I define them?</a:t>
            </a:r>
            <a:br>
              <a:rPr lang="en-IN" sz="3200" dirty="0"/>
            </a:br>
            <a:br>
              <a:rPr lang="en-IN" dirty="0"/>
            </a:br>
            <a:br>
              <a:rPr lang="en-IN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B02A-6EA1-4A1A-8E1C-0E222E2C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clone a repository, Git automatically creates a remote called origin that points to the original repository. You can add more remotes using: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git remote add remote-name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remove existing ones using: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git remote rm remote-name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422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886</TotalTime>
  <Words>680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Corbel</vt:lpstr>
      <vt:lpstr>Courier New</vt:lpstr>
      <vt:lpstr>Lucida Sans Typewriter</vt:lpstr>
      <vt:lpstr>Wingdings 2</vt:lpstr>
      <vt:lpstr>Frame</vt:lpstr>
      <vt:lpstr>Working with GIT  </vt:lpstr>
      <vt:lpstr>What is GIT  </vt:lpstr>
      <vt:lpstr>PowerPoint Presentation</vt:lpstr>
      <vt:lpstr>Git Repository &amp; Branches </vt:lpstr>
      <vt:lpstr>Git Repository &amp; Branches… </vt:lpstr>
      <vt:lpstr>Git Lifecycle? </vt:lpstr>
      <vt:lpstr>How can I see how Git is  configured? </vt:lpstr>
      <vt:lpstr>Visual Studio Code  GitLens extension   Local branches   Remote branches</vt:lpstr>
      <vt:lpstr>Remote repositories  and  How can I define them?   </vt:lpstr>
      <vt:lpstr>How can I tell what's going to be committed?  git diff -r HEAD path/to/file  or to reset to latest commit git reset HEAD </vt:lpstr>
      <vt:lpstr>How do I commit my changes?  git commit -m “committing my changes"  </vt:lpstr>
      <vt:lpstr>How to view my commit? </vt:lpstr>
      <vt:lpstr>Git Pull a day  keeps the conflicts away ;)</vt:lpstr>
      <vt:lpstr>Pushing to Remote repositories   </vt:lpstr>
      <vt:lpstr>Quick Start to set up</vt:lpstr>
      <vt:lpstr>Switching between branches? </vt:lpstr>
      <vt:lpstr>But, how can I merge two branches?    git merge source destination</vt:lpstr>
      <vt:lpstr>How about there is a conflict while merging?   git merge source destination</vt:lpstr>
      <vt:lpstr>Creating   Pull Request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</dc:title>
  <dc:creator>Paritosh Gahlan</dc:creator>
  <cp:lastModifiedBy>Paritosh Gahlan</cp:lastModifiedBy>
  <cp:revision>178</cp:revision>
  <dcterms:created xsi:type="dcterms:W3CDTF">2018-05-13T06:47:54Z</dcterms:created>
  <dcterms:modified xsi:type="dcterms:W3CDTF">2018-05-17T17:19:04Z</dcterms:modified>
</cp:coreProperties>
</file>