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7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74574"/>
            <a:ext cx="8686800" cy="1554480"/>
          </a:xfrm>
          <a:custGeom>
            <a:avLst/>
            <a:gdLst/>
            <a:ahLst/>
            <a:cxnLst/>
            <a:rect l="l" t="t" r="r" b="b"/>
            <a:pathLst>
              <a:path w="8686800" h="1554480">
                <a:moveTo>
                  <a:pt x="0" y="1554352"/>
                </a:moveTo>
                <a:lnTo>
                  <a:pt x="8686800" y="1554352"/>
                </a:lnTo>
                <a:lnTo>
                  <a:pt x="8686800" y="0"/>
                </a:lnTo>
                <a:lnTo>
                  <a:pt x="0" y="0"/>
                </a:lnTo>
                <a:lnTo>
                  <a:pt x="0" y="1554352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9321"/>
            <a:ext cx="7614919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579321"/>
            <a:ext cx="7614919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rajakvk/3Yp6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rajakvk/gv64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ddyosmani.com/resources/essentialjsdesignpatterns/boo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rajakvk/69Ed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javascript-observer-pattern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understanding-data-types-in-python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4490"/>
            <a:ext cx="8458200" cy="949960"/>
          </a:xfrm>
          <a:custGeom>
            <a:avLst/>
            <a:gdLst/>
            <a:ahLst/>
            <a:cxnLst/>
            <a:rect l="l" t="t" r="r" b="b"/>
            <a:pathLst>
              <a:path w="8458200" h="949960">
                <a:moveTo>
                  <a:pt x="0" y="949794"/>
                </a:moveTo>
                <a:lnTo>
                  <a:pt x="8458200" y="949794"/>
                </a:lnTo>
                <a:lnTo>
                  <a:pt x="8458200" y="0"/>
                </a:lnTo>
                <a:lnTo>
                  <a:pt x="0" y="0"/>
                </a:lnTo>
                <a:lnTo>
                  <a:pt x="0" y="94979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spc="-120" dirty="0"/>
              <a:t> </a:t>
            </a:r>
            <a:r>
              <a:rPr dirty="0"/>
              <a:t>Oriented  JavaScript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7182" y="4348353"/>
            <a:ext cx="527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>
                <a:solidFill>
                  <a:srgbClr val="CCCCCC"/>
                </a:solidFill>
                <a:latin typeface="Arial"/>
                <a:cs typeface="Arial"/>
              </a:rPr>
              <a:t>By </a:t>
            </a:r>
            <a:r>
              <a:rPr lang="en-US" sz="3000" b="1" spc="-5" dirty="0" err="1" smtClean="0">
                <a:solidFill>
                  <a:srgbClr val="CCCCCC"/>
                </a:solidFill>
                <a:latin typeface="Arial"/>
                <a:cs typeface="Arial"/>
              </a:rPr>
              <a:t>Ashwani</a:t>
            </a:r>
            <a:r>
              <a:rPr lang="en-US" sz="3000" b="1" spc="-5" dirty="0" smtClean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lang="en-US" sz="3000" b="1" spc="-5" dirty="0" err="1" smtClean="0">
                <a:solidFill>
                  <a:srgbClr val="CCCCCC"/>
                </a:solidFill>
                <a:latin typeface="Arial"/>
                <a:cs typeface="Arial"/>
              </a:rPr>
              <a:t>Saxena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04800"/>
            <a:ext cx="807466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4800" b="1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lang="en-US" sz="4800" b="1" dirty="0" smtClean="0">
                <a:solidFill>
                  <a:srgbClr val="FFFFFF"/>
                </a:solidFill>
                <a:latin typeface="Arial"/>
                <a:cs typeface="Arial"/>
              </a:rPr>
              <a:t>E - </a:t>
            </a:r>
            <a:r>
              <a:rPr lang="en-US" sz="4800" b="1" i="1" dirty="0">
                <a:solidFill>
                  <a:schemeClr val="bg1"/>
                </a:solidFill>
              </a:rPr>
              <a:t>Immediately-invoked Function Expression</a:t>
            </a:r>
            <a:endParaRPr sz="4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172200"/>
            <a:ext cx="119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https://medium.com/@vvkchandra/essential-javascript-mastering-immediately-invoked-function-expressions-67791338ddc6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2393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hoi</a:t>
            </a:r>
            <a:r>
              <a:rPr sz="4800" spc="-20" dirty="0">
                <a:solidFill>
                  <a:srgbClr val="FFFFFF"/>
                </a:solidFill>
              </a:rPr>
              <a:t>s</a:t>
            </a:r>
            <a:r>
              <a:rPr sz="4800" spc="-5" dirty="0">
                <a:solidFill>
                  <a:srgbClr val="FFFFFF"/>
                </a:solidFill>
              </a:rPr>
              <a:t>ting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1931670"/>
            <a:ext cx="7698105" cy="358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50000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 declarations and variable  declarations are always moved (hoisted)  invisibly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the top of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their containing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scope  by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javascript</a:t>
            </a:r>
            <a:r>
              <a:rPr sz="300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interpreter.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one var statement per scope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at the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top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3140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argumen</a:t>
            </a:r>
            <a:r>
              <a:rPr sz="4800" spc="-20" dirty="0">
                <a:solidFill>
                  <a:srgbClr val="FFFFFF"/>
                </a:solidFill>
              </a:rPr>
              <a:t>t</a:t>
            </a:r>
            <a:r>
              <a:rPr sz="4800" spc="-5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130220"/>
            <a:ext cx="6831330" cy="36125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33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an object available within all</a:t>
            </a:r>
            <a:r>
              <a:rPr sz="3000" spc="-6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exists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only inside function</a:t>
            </a:r>
            <a:r>
              <a:rPr sz="3000" spc="-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body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not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an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Array but</a:t>
            </a:r>
            <a:r>
              <a:rPr sz="300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similar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4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have length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property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does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not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have Array methods like</a:t>
            </a:r>
            <a:r>
              <a:rPr sz="300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pop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3141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call </a:t>
            </a:r>
            <a:r>
              <a:rPr sz="4800" dirty="0">
                <a:solidFill>
                  <a:srgbClr val="FFFFFF"/>
                </a:solidFill>
              </a:rPr>
              <a:t>/</a:t>
            </a:r>
            <a:r>
              <a:rPr sz="4800" spc="-5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apply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5744"/>
            <a:ext cx="7974965" cy="205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call is used when you want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control</a:t>
            </a:r>
            <a:r>
              <a:rPr sz="3000" spc="-5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scope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that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will be used in the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</a:t>
            </a:r>
            <a:r>
              <a:rPr sz="3000" spc="-1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called.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Clr>
                <a:srgbClr val="181818"/>
              </a:buClr>
              <a:buSzPct val="166666"/>
              <a:buChar char="•"/>
              <a:tabLst>
                <a:tab pos="431800" algn="l"/>
              </a:tabLst>
            </a:pPr>
            <a:r>
              <a:rPr sz="3000" u="heavy" spc="-5" dirty="0">
                <a:solidFill>
                  <a:srgbClr val="217978"/>
                </a:solidFill>
                <a:latin typeface="Arial"/>
                <a:cs typeface="Arial"/>
                <a:hlinkClick r:id="rId2"/>
              </a:rPr>
              <a:t>http://jsfiddle.net/rajakvk/3Yp6D/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971294"/>
            <a:ext cx="7406005" cy="352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152400">
              <a:lnSpc>
                <a:spcPct val="114999"/>
              </a:lnSpc>
              <a:spcBef>
                <a:spcPts val="100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Definition: closure is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local variable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for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  function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- kept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alive after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 has  returned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24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Garbage</a:t>
            </a:r>
            <a:r>
              <a:rPr sz="30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collection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260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Memory</a:t>
            </a:r>
            <a:r>
              <a:rPr sz="3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leak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2192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clo</a:t>
            </a:r>
            <a:r>
              <a:rPr sz="4800" spc="-20" dirty="0">
                <a:solidFill>
                  <a:srgbClr val="FFFFFF"/>
                </a:solidFill>
              </a:rPr>
              <a:t>s</a:t>
            </a:r>
            <a:r>
              <a:rPr sz="4800" spc="-5" dirty="0">
                <a:solidFill>
                  <a:srgbClr val="FFFFFF"/>
                </a:solidFill>
              </a:rPr>
              <a:t>ure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3515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name</a:t>
            </a:r>
            <a:r>
              <a:rPr sz="4800" spc="-6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space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1971294"/>
            <a:ext cx="7504430" cy="3859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4999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Name spacing is a technique employed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avoid collisions with other objects or  variables in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global</a:t>
            </a:r>
            <a:r>
              <a:rPr sz="3000" spc="-9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scope.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3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No built in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support.</a:t>
            </a:r>
            <a:endParaRPr sz="3000">
              <a:latin typeface="Arial"/>
              <a:cs typeface="Arial"/>
            </a:endParaRPr>
          </a:p>
          <a:p>
            <a:pPr marL="431800" marR="1719580" indent="-419100">
              <a:lnSpc>
                <a:spcPct val="114999"/>
              </a:lnSpc>
              <a:spcBef>
                <a:spcPts val="6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var AppSpace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=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AppSpace </a:t>
            </a:r>
            <a:r>
              <a:rPr sz="3000" spc="-15" dirty="0">
                <a:solidFill>
                  <a:srgbClr val="181818"/>
                </a:solidFill>
                <a:latin typeface="Arial"/>
                <a:cs typeface="Arial"/>
              </a:rPr>
              <a:t>||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{};  AppSpace.Mail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=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function(){};  AppSpace.Video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=</a:t>
            </a:r>
            <a:r>
              <a:rPr sz="3000" spc="-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function(){};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2834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proto</a:t>
            </a:r>
            <a:r>
              <a:rPr sz="4800" spc="-20" dirty="0">
                <a:solidFill>
                  <a:srgbClr val="FFFFFF"/>
                </a:solidFill>
              </a:rPr>
              <a:t>t</a:t>
            </a:r>
            <a:r>
              <a:rPr sz="4800" spc="-5" dirty="0">
                <a:solidFill>
                  <a:srgbClr val="FFFFFF"/>
                </a:solidFill>
              </a:rPr>
              <a:t>ype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5744"/>
            <a:ext cx="7341870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prototype is an object from which</a:t>
            </a:r>
            <a:r>
              <a:rPr sz="30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other</a:t>
            </a:r>
            <a:endParaRPr sz="30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objects inherit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properties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3000" spc="-9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methods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Every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 has a prototype by default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4490"/>
            <a:ext cx="8458200" cy="949960"/>
          </a:xfrm>
          <a:custGeom>
            <a:avLst/>
            <a:gdLst/>
            <a:ahLst/>
            <a:cxnLst/>
            <a:rect l="l" t="t" r="r" b="b"/>
            <a:pathLst>
              <a:path w="8458200" h="949960">
                <a:moveTo>
                  <a:pt x="0" y="949794"/>
                </a:moveTo>
                <a:lnTo>
                  <a:pt x="8458200" y="949794"/>
                </a:lnTo>
                <a:lnTo>
                  <a:pt x="8458200" y="0"/>
                </a:lnTo>
                <a:lnTo>
                  <a:pt x="0" y="0"/>
                </a:lnTo>
                <a:lnTo>
                  <a:pt x="0" y="94979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753055"/>
            <a:ext cx="6477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10" dirty="0"/>
              <a:t> </a:t>
            </a:r>
            <a:r>
              <a:rPr dirty="0"/>
              <a:t>Pattern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3579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1931670"/>
            <a:ext cx="7613650" cy="297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258445" indent="-419100">
              <a:lnSpc>
                <a:spcPct val="150100"/>
              </a:lnSpc>
              <a:spcBef>
                <a:spcPts val="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Patterns are proven solutions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software  development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problems.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Patterns are reusable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for similar</a:t>
            </a:r>
            <a:r>
              <a:rPr sz="300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problems.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4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Creational, Structural,</a:t>
            </a:r>
            <a:r>
              <a:rPr sz="300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Behavioural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6534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What is covered</a:t>
            </a:r>
            <a:r>
              <a:rPr sz="4800" spc="1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here?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26440" y="1939655"/>
            <a:ext cx="3942079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Singleton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-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Creational 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Module -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Structural  Decorator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-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Structural  Observer -</a:t>
            </a:r>
            <a:r>
              <a:rPr sz="30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Behavioural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3546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Why</a:t>
            </a:r>
            <a:r>
              <a:rPr sz="4800" spc="-7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OOJS?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130220"/>
            <a:ext cx="4974590" cy="36125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335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Not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only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for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form</a:t>
            </a:r>
            <a:r>
              <a:rPr sz="300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validation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Complex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Client side</a:t>
            </a:r>
            <a:r>
              <a:rPr sz="3000" spc="-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intensive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4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Need better</a:t>
            </a:r>
            <a:r>
              <a:rPr sz="30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organisation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Reuse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5073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Singleton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Pattern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5744"/>
            <a:ext cx="7972425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singleton pattern is a design pattern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that  is used to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restrict instantiation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of a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class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one</a:t>
            </a:r>
            <a:r>
              <a:rPr sz="300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object.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79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Namespacing, Grouping related</a:t>
            </a:r>
            <a:r>
              <a:rPr sz="3000" spc="-5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methods</a:t>
            </a:r>
            <a:endParaRPr sz="30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540"/>
              </a:spcBef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attributes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together.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4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Tightly coupled, Unit testing is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difficult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40"/>
              </a:spcBef>
              <a:buClr>
                <a:srgbClr val="181818"/>
              </a:buClr>
              <a:buSzPct val="166666"/>
              <a:buChar char="•"/>
              <a:tabLst>
                <a:tab pos="431800" algn="l"/>
              </a:tabLst>
            </a:pPr>
            <a:r>
              <a:rPr sz="3000" u="heavy" spc="-5" dirty="0">
                <a:solidFill>
                  <a:srgbClr val="217978"/>
                </a:solidFill>
                <a:latin typeface="Arial"/>
                <a:cs typeface="Arial"/>
                <a:hlinkClick r:id="rId2"/>
              </a:rPr>
              <a:t>http://jsfiddle.net/rajakvk/gv644/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4430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Module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Pattern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5744"/>
            <a:ext cx="7934959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Loose definition: a way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provide</a:t>
            </a:r>
            <a:r>
              <a:rPr sz="3000" spc="-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both</a:t>
            </a:r>
            <a:endParaRPr sz="30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private and public encapsulation for</a:t>
            </a:r>
            <a:r>
              <a:rPr sz="3000" spc="-2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classes.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marL="431800" marR="5080" indent="-419100" algn="just">
              <a:lnSpc>
                <a:spcPct val="100000"/>
              </a:lnSpc>
              <a:buClr>
                <a:srgbClr val="181818"/>
              </a:buClr>
              <a:buSzPct val="166666"/>
              <a:buChar char="•"/>
              <a:tabLst>
                <a:tab pos="431800" algn="l"/>
              </a:tabLst>
            </a:pPr>
            <a:r>
              <a:rPr sz="3000" u="heavy" spc="-5" dirty="0">
                <a:solidFill>
                  <a:srgbClr val="217978"/>
                </a:solidFill>
                <a:latin typeface="Arial"/>
                <a:cs typeface="Arial"/>
                <a:hlinkClick r:id="rId2"/>
              </a:rPr>
              <a:t>http://addyosmani.com/resources/essentialjs  designpatterns/book/#modulepatternjavascri  </a:t>
            </a:r>
            <a:r>
              <a:rPr sz="3000" u="heavy" dirty="0">
                <a:solidFill>
                  <a:srgbClr val="217978"/>
                </a:solidFill>
                <a:latin typeface="Arial"/>
                <a:cs typeface="Arial"/>
                <a:hlinkClick r:id="rId2"/>
              </a:rPr>
              <a:t>pt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2901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Decorat</a:t>
            </a:r>
            <a:r>
              <a:rPr sz="4800" spc="-25" dirty="0">
                <a:solidFill>
                  <a:srgbClr val="FFFFFF"/>
                </a:solidFill>
              </a:rPr>
              <a:t>o</a:t>
            </a:r>
            <a:r>
              <a:rPr sz="4800" spc="-5" dirty="0">
                <a:solidFill>
                  <a:srgbClr val="FFFFFF"/>
                </a:solidFill>
              </a:rPr>
              <a:t>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5744"/>
            <a:ext cx="7337425" cy="251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Decorators offered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ability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add  behaviour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to existing classes in a</a:t>
            </a:r>
            <a:r>
              <a:rPr sz="3000" spc="-1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system  dynamically.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81818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Clr>
                <a:srgbClr val="181818"/>
              </a:buClr>
              <a:buSzPct val="166666"/>
              <a:buChar char="•"/>
              <a:tabLst>
                <a:tab pos="431800" algn="l"/>
              </a:tabLst>
            </a:pPr>
            <a:r>
              <a:rPr sz="3000" u="heavy" spc="-5" dirty="0">
                <a:solidFill>
                  <a:srgbClr val="217978"/>
                </a:solidFill>
                <a:latin typeface="Arial"/>
                <a:cs typeface="Arial"/>
                <a:hlinkClick r:id="rId2"/>
              </a:rPr>
              <a:t>http://jsfiddle.net/rajakvk/69EdP/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497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Observer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Pattern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5744"/>
            <a:ext cx="7824470" cy="337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Define a one-to-many dependency</a:t>
            </a:r>
            <a:r>
              <a:rPr sz="3000" spc="-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between 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objects so that when one object changes 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state, all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its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dependents are notified and  updated</a:t>
            </a:r>
            <a:r>
              <a:rPr sz="3000" spc="-4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automatically.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81818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31800" marR="1270635" indent="-419100">
              <a:lnSpc>
                <a:spcPct val="100000"/>
              </a:lnSpc>
              <a:buClr>
                <a:srgbClr val="181818"/>
              </a:buClr>
              <a:buSzPct val="166666"/>
              <a:buChar char="•"/>
              <a:tabLst>
                <a:tab pos="431800" algn="l"/>
              </a:tabLst>
            </a:pPr>
            <a:r>
              <a:rPr sz="3000" u="heavy" spc="-5" dirty="0">
                <a:solidFill>
                  <a:srgbClr val="217978"/>
                </a:solidFill>
                <a:latin typeface="Arial"/>
                <a:cs typeface="Arial"/>
                <a:hlinkClick r:id="rId2"/>
              </a:rPr>
              <a:t>http://www.dofactory.com/javascript-  observer-pattern.aspx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1819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obj</a:t>
            </a:r>
            <a:r>
              <a:rPr sz="4800" spc="-20" dirty="0">
                <a:solidFill>
                  <a:srgbClr val="FFFFFF"/>
                </a:solidFill>
              </a:rPr>
              <a:t>e</a:t>
            </a:r>
            <a:r>
              <a:rPr sz="4800" spc="-5" dirty="0">
                <a:solidFill>
                  <a:srgbClr val="FFFFFF"/>
                </a:solidFill>
              </a:rPr>
              <a:t>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8792"/>
            <a:ext cx="6665595" cy="441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key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value pair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key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is string, value is </a:t>
            </a:r>
            <a:r>
              <a:rPr sz="2400" spc="-114" dirty="0">
                <a:solidFill>
                  <a:srgbClr val="181818"/>
                </a:solidFill>
                <a:latin typeface="Arial"/>
                <a:cs typeface="Arial"/>
              </a:rPr>
              <a:t>„any‟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javascript</a:t>
            </a:r>
            <a:r>
              <a:rPr sz="2400" spc="1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var myObj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= {}; // empty</a:t>
            </a:r>
            <a:r>
              <a:rPr sz="2400" spc="-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var myObj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new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Object(); // empty</a:t>
            </a:r>
            <a:r>
              <a:rPr sz="2400" spc="-6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var myObj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new Human();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will be</a:t>
            </a:r>
            <a:r>
              <a:rPr sz="2400" spc="2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explained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myObj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= { fname</a:t>
            </a:r>
            <a:r>
              <a:rPr sz="2400">
                <a:solidFill>
                  <a:srgbClr val="181818"/>
                </a:solidFill>
                <a:latin typeface="Arial"/>
                <a:cs typeface="Arial"/>
              </a:rPr>
              <a:t>: </a:t>
            </a:r>
            <a:r>
              <a:rPr lang="en-US" sz="2400" spc="-85" dirty="0">
                <a:solidFill>
                  <a:srgbClr val="181818"/>
                </a:solidFill>
                <a:latin typeface="Arial"/>
                <a:cs typeface="Arial"/>
              </a:rPr>
              <a:t>"</a:t>
            </a:r>
            <a:r>
              <a:rPr sz="2400" spc="-85" smtClean="0">
                <a:solidFill>
                  <a:srgbClr val="181818"/>
                </a:solidFill>
                <a:latin typeface="Arial"/>
                <a:cs typeface="Arial"/>
              </a:rPr>
              <a:t>raja</a:t>
            </a:r>
            <a:r>
              <a:rPr sz="2400" spc="-85" dirty="0">
                <a:solidFill>
                  <a:srgbClr val="181818"/>
                </a:solidFill>
                <a:latin typeface="Arial"/>
                <a:cs typeface="Arial"/>
              </a:rPr>
              <a:t>‟,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lname</a:t>
            </a:r>
            <a:r>
              <a:rPr sz="2400" spc="-5">
                <a:solidFill>
                  <a:srgbClr val="181818"/>
                </a:solidFill>
                <a:latin typeface="Arial"/>
                <a:cs typeface="Arial"/>
              </a:rPr>
              <a:t>: </a:t>
            </a:r>
            <a:r>
              <a:rPr lang="en-US" sz="2400" spc="-114" dirty="0">
                <a:solidFill>
                  <a:srgbClr val="181818"/>
                </a:solidFill>
                <a:latin typeface="Arial"/>
                <a:cs typeface="Arial"/>
              </a:rPr>
              <a:t>"</a:t>
            </a:r>
            <a:r>
              <a:rPr sz="2400" spc="-114" smtClean="0">
                <a:solidFill>
                  <a:srgbClr val="181818"/>
                </a:solidFill>
                <a:latin typeface="Arial"/>
                <a:cs typeface="Arial"/>
              </a:rPr>
              <a:t>kvk</a:t>
            </a:r>
            <a:r>
              <a:rPr sz="2400" spc="-114" dirty="0">
                <a:solidFill>
                  <a:srgbClr val="181818"/>
                </a:solidFill>
                <a:latin typeface="Arial"/>
                <a:cs typeface="Arial"/>
              </a:rPr>
              <a:t>‟</a:t>
            </a:r>
            <a:r>
              <a:rPr sz="2400" spc="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console.log(myObj.fname);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//</a:t>
            </a:r>
            <a:r>
              <a:rPr sz="24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raja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myObj.project </a:t>
            </a:r>
            <a:r>
              <a:rPr sz="2400">
                <a:solidFill>
                  <a:srgbClr val="181818"/>
                </a:solidFill>
                <a:latin typeface="Arial"/>
                <a:cs typeface="Arial"/>
              </a:rPr>
              <a:t>=</a:t>
            </a:r>
            <a:r>
              <a:rPr sz="2400" spc="-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solidFill>
                  <a:srgbClr val="181818"/>
                </a:solidFill>
                <a:latin typeface="Arial"/>
                <a:cs typeface="Arial"/>
              </a:rPr>
              <a:t>"</a:t>
            </a:r>
            <a:r>
              <a:rPr sz="2400" spc="-75" smtClean="0">
                <a:solidFill>
                  <a:srgbClr val="181818"/>
                </a:solidFill>
                <a:latin typeface="Arial"/>
                <a:cs typeface="Arial"/>
              </a:rPr>
              <a:t>hertz</a:t>
            </a:r>
            <a:r>
              <a:rPr sz="2400" spc="-75" dirty="0">
                <a:solidFill>
                  <a:srgbClr val="181818"/>
                </a:solidFill>
                <a:latin typeface="Arial"/>
                <a:cs typeface="Arial"/>
              </a:rPr>
              <a:t>‟;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console.log</a:t>
            </a:r>
            <a:r>
              <a:rPr sz="2400" spc="-5">
                <a:solidFill>
                  <a:srgbClr val="181818"/>
                </a:solidFill>
                <a:latin typeface="Arial"/>
                <a:cs typeface="Arial"/>
              </a:rPr>
              <a:t>( </a:t>
            </a:r>
            <a:r>
              <a:rPr sz="2400" spc="-35" smtClean="0">
                <a:solidFill>
                  <a:srgbClr val="181818"/>
                </a:solidFill>
                <a:latin typeface="Arial"/>
                <a:cs typeface="Arial"/>
              </a:rPr>
              <a:t>myObj[</a:t>
            </a:r>
            <a:r>
              <a:rPr lang="en-US" sz="2400" spc="-35" dirty="0" smtClean="0">
                <a:solidFill>
                  <a:srgbClr val="181818"/>
                </a:solidFill>
                <a:latin typeface="Arial"/>
                <a:cs typeface="Arial"/>
              </a:rPr>
              <a:t>"</a:t>
            </a:r>
            <a:r>
              <a:rPr sz="2400" spc="-35" smtClean="0">
                <a:solidFill>
                  <a:srgbClr val="181818"/>
                </a:solidFill>
                <a:latin typeface="Arial"/>
                <a:cs typeface="Arial"/>
              </a:rPr>
              <a:t>project</a:t>
            </a:r>
            <a:r>
              <a:rPr sz="2400" spc="-35" dirty="0">
                <a:solidFill>
                  <a:srgbClr val="181818"/>
                </a:solidFill>
                <a:latin typeface="Arial"/>
                <a:cs typeface="Arial"/>
              </a:rPr>
              <a:t>‟]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);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//</a:t>
            </a:r>
            <a:r>
              <a:rPr sz="2400" spc="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hertz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delete myObj.name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5682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Important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concepts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8792"/>
            <a:ext cx="4876165" cy="441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Falsy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IIF /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Function as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first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class</a:t>
            </a:r>
            <a:r>
              <a:rPr sz="2400" spc="-6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Hoisting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Call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/</a:t>
            </a:r>
            <a:r>
              <a:rPr sz="24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Apply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Closure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Name spacing</a:t>
            </a:r>
            <a:endParaRPr sz="24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95"/>
              </a:spcBef>
              <a:buSzPct val="166666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3275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Data</a:t>
            </a:r>
            <a:r>
              <a:rPr sz="4800" spc="-70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Types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1848967"/>
            <a:ext cx="5980430" cy="49129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819"/>
              </a:spcBef>
              <a:buSzPct val="166071"/>
              <a:buChar char="•"/>
              <a:tabLst>
                <a:tab pos="431800" algn="l"/>
              </a:tabLst>
            </a:pP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Primitive</a:t>
            </a:r>
            <a:r>
              <a:rPr sz="28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525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49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50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boolean</a:t>
            </a:r>
            <a:endParaRPr sz="20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50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undefined</a:t>
            </a:r>
            <a:endParaRPr sz="20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49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SzPct val="166071"/>
              <a:buChar char="•"/>
              <a:tabLst>
                <a:tab pos="431800" algn="l"/>
              </a:tabLst>
            </a:pP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Everything else is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52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50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49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 marL="889000" lvl="1" indent="-381000">
              <a:lnSpc>
                <a:spcPct val="100000"/>
              </a:lnSpc>
              <a:spcBef>
                <a:spcPts val="500"/>
              </a:spcBef>
              <a:buSzPct val="80000"/>
              <a:buFont typeface="Courier New"/>
              <a:buChar char="o"/>
              <a:tabLst>
                <a:tab pos="889000" algn="l"/>
                <a:tab pos="889635" algn="l"/>
              </a:tabLst>
            </a:pP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regex,</a:t>
            </a:r>
            <a:r>
              <a:rPr sz="2000" spc="-5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81818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SzPct val="166071"/>
              <a:buChar char="•"/>
              <a:tabLst>
                <a:tab pos="431800" algn="l"/>
              </a:tabLst>
            </a:pP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Object is nothing but key/value</a:t>
            </a:r>
            <a:r>
              <a:rPr sz="2800" spc="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pair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19812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Typing</a:t>
            </a:r>
          </a:p>
          <a:p>
            <a:r>
              <a:rPr lang="en-US" dirty="0"/>
              <a:t>JavaScript has dynamic data types, meaning that type checking is done at runtime rather than compile time. Python’s </a:t>
            </a:r>
            <a:r>
              <a:rPr lang="en-US" dirty="0">
                <a:hlinkClick r:id="rId2"/>
              </a:rPr>
              <a:t>data types</a:t>
            </a:r>
            <a:r>
              <a:rPr lang="en-US" dirty="0"/>
              <a:t> are also dynamically typed.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9624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 in JavaScript are considered to be accurate up to 15 digits. That means that numbers will be rounded after the 16th digit is reached</a:t>
            </a:r>
            <a:r>
              <a:rPr lang="en-US" dirty="0" smtClean="0"/>
              <a:t>: -  </a:t>
            </a:r>
            <a:r>
              <a:rPr lang="en-US" dirty="0" err="1" smtClean="0"/>
              <a:t>elese</a:t>
            </a:r>
            <a:r>
              <a:rPr lang="en-US" dirty="0" smtClean="0"/>
              <a:t> show error – Infinity and –Infinity and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num7 = </a:t>
            </a:r>
            <a:r>
              <a:rPr lang="en-US" dirty="0"/>
              <a:t>5</a:t>
            </a:r>
            <a:r>
              <a:rPr lang="en-US" dirty="0" smtClean="0"/>
              <a:t> / </a:t>
            </a:r>
            <a:r>
              <a:rPr lang="en-US" dirty="0"/>
              <a:t>0</a:t>
            </a:r>
            <a:r>
              <a:rPr lang="en-US" dirty="0" smtClean="0"/>
              <a:t>; </a:t>
            </a:r>
            <a:r>
              <a:rPr lang="en-US" dirty="0"/>
              <a:t>// will return Infinity</a:t>
            </a:r>
            <a:r>
              <a:rPr lang="en-US" dirty="0" smtClean="0"/>
              <a:t> </a:t>
            </a:r>
            <a:r>
              <a:rPr lang="en-US" b="1" dirty="0" err="1" smtClean="0"/>
              <a:t>var</a:t>
            </a:r>
            <a:r>
              <a:rPr lang="en-US" dirty="0" smtClean="0"/>
              <a:t> num8 = -</a:t>
            </a:r>
            <a:r>
              <a:rPr lang="en-US" dirty="0"/>
              <a:t>5</a:t>
            </a:r>
            <a:r>
              <a:rPr lang="en-US" dirty="0" smtClean="0"/>
              <a:t> / </a:t>
            </a:r>
            <a:r>
              <a:rPr lang="en-US" dirty="0"/>
              <a:t>0</a:t>
            </a:r>
            <a:r>
              <a:rPr lang="en-US" dirty="0" smtClean="0"/>
              <a:t>; </a:t>
            </a:r>
            <a:r>
              <a:rPr lang="en-US" dirty="0"/>
              <a:t>// will return -Infinity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1854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Scope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15744"/>
            <a:ext cx="7745730" cy="441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1524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Scope in a programing language controls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the  visibility and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lifetimes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of variables and 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parameters.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Global</a:t>
            </a:r>
            <a:r>
              <a:rPr sz="300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scope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39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</a:t>
            </a:r>
            <a:r>
              <a:rPr sz="3000" spc="-3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scope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2400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this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191000"/>
            <a:ext cx="40005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44625"/>
            <a:ext cx="158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Fal</a:t>
            </a:r>
            <a:r>
              <a:rPr sz="4800" spc="-20" dirty="0">
                <a:solidFill>
                  <a:srgbClr val="FFFFFF"/>
                </a:solidFill>
              </a:rPr>
              <a:t>s</a:t>
            </a:r>
            <a:r>
              <a:rPr sz="4800" spc="-5" dirty="0">
                <a:solidFill>
                  <a:srgbClr val="FFFFFF"/>
                </a:solidFill>
              </a:rPr>
              <a:t>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26440" y="1933974"/>
            <a:ext cx="5012690" cy="36741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The following values are</a:t>
            </a:r>
            <a:r>
              <a:rPr sz="3000" spc="-5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falsy</a:t>
            </a:r>
            <a:endParaRPr sz="3000">
              <a:latin typeface="Arial"/>
              <a:cs typeface="Arial"/>
            </a:endParaRPr>
          </a:p>
          <a:p>
            <a:pPr marL="736600" indent="-381000">
              <a:lnSpc>
                <a:spcPct val="100000"/>
              </a:lnSpc>
              <a:spcBef>
                <a:spcPts val="515"/>
              </a:spcBef>
              <a:buSzPct val="79166"/>
              <a:buFont typeface="Courier New"/>
              <a:buChar char="o"/>
              <a:tabLst>
                <a:tab pos="736600" algn="l"/>
                <a:tab pos="737235" algn="l"/>
              </a:tabLst>
            </a:pP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 marL="736600" indent="-381000">
              <a:lnSpc>
                <a:spcPct val="100000"/>
              </a:lnSpc>
              <a:spcBef>
                <a:spcPts val="505"/>
              </a:spcBef>
              <a:buSzPct val="79166"/>
              <a:buFont typeface="Courier New"/>
              <a:buChar char="o"/>
              <a:tabLst>
                <a:tab pos="736600" algn="l"/>
                <a:tab pos="737235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0</a:t>
            </a:r>
            <a:r>
              <a:rPr sz="24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(zero)</a:t>
            </a:r>
            <a:endParaRPr sz="2400">
              <a:latin typeface="Arial"/>
              <a:cs typeface="Arial"/>
            </a:endParaRPr>
          </a:p>
          <a:p>
            <a:pPr marL="736600" indent="-381000">
              <a:lnSpc>
                <a:spcPct val="100000"/>
              </a:lnSpc>
              <a:spcBef>
                <a:spcPts val="505"/>
              </a:spcBef>
              <a:buSzPct val="79166"/>
              <a:buFont typeface="Courier New"/>
              <a:buChar char="o"/>
              <a:tabLst>
                <a:tab pos="736600" algn="l"/>
                <a:tab pos="737235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“” (empty</a:t>
            </a:r>
            <a:r>
              <a:rPr sz="24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string”)</a:t>
            </a:r>
            <a:endParaRPr sz="2400">
              <a:latin typeface="Arial"/>
              <a:cs typeface="Arial"/>
            </a:endParaRPr>
          </a:p>
          <a:p>
            <a:pPr marL="736600" indent="-381000">
              <a:lnSpc>
                <a:spcPct val="100000"/>
              </a:lnSpc>
              <a:spcBef>
                <a:spcPts val="490"/>
              </a:spcBef>
              <a:buSzPct val="79166"/>
              <a:buFont typeface="Courier New"/>
              <a:buChar char="o"/>
              <a:tabLst>
                <a:tab pos="736600" algn="l"/>
                <a:tab pos="737235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736600" indent="-381000">
              <a:lnSpc>
                <a:spcPct val="100000"/>
              </a:lnSpc>
              <a:spcBef>
                <a:spcPts val="505"/>
              </a:spcBef>
              <a:buSzPct val="79166"/>
              <a:buFont typeface="Courier New"/>
              <a:buChar char="o"/>
              <a:tabLst>
                <a:tab pos="736600" algn="l"/>
                <a:tab pos="737235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undefined</a:t>
            </a:r>
            <a:endParaRPr sz="2400">
              <a:latin typeface="Arial"/>
              <a:cs typeface="Arial"/>
            </a:endParaRPr>
          </a:p>
          <a:p>
            <a:pPr marL="736600" indent="-381000">
              <a:lnSpc>
                <a:spcPct val="100000"/>
              </a:lnSpc>
              <a:spcBef>
                <a:spcPts val="505"/>
              </a:spcBef>
              <a:buSzPct val="79166"/>
              <a:buFont typeface="Courier New"/>
              <a:buChar char="o"/>
              <a:tabLst>
                <a:tab pos="736600" algn="l"/>
                <a:tab pos="737235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NaN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(not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a number)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Everything else is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truthy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2801"/>
            <a:ext cx="62979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Function </a:t>
            </a:r>
            <a:r>
              <a:rPr sz="4800" dirty="0">
                <a:solidFill>
                  <a:srgbClr val="FFFFFF"/>
                </a:solidFill>
              </a:rPr>
              <a:t>- first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class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</a:rPr>
              <a:t>object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74040" y="2040127"/>
            <a:ext cx="5732145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4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is an instance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of Object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type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35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can have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properties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4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can have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methods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4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can be stored in a</a:t>
            </a:r>
            <a:r>
              <a:rPr sz="3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variable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40"/>
              </a:spcBef>
              <a:buSzPct val="166666"/>
              <a:buChar char="•"/>
              <a:tabLst>
                <a:tab pos="431800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can be passed as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parameter</a:t>
            </a:r>
            <a:endParaRPr sz="30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1140"/>
              </a:spcBef>
              <a:buSzPct val="166666"/>
              <a:buChar char="•"/>
              <a:tabLst>
                <a:tab pos="431800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can be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returned from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3000" spc="-7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04800"/>
            <a:ext cx="807466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4800" b="1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lang="en-US" sz="4800" b="1" dirty="0" smtClean="0">
                <a:solidFill>
                  <a:srgbClr val="FFFFFF"/>
                </a:solidFill>
                <a:latin typeface="Arial"/>
                <a:cs typeface="Arial"/>
              </a:rPr>
              <a:t>E - </a:t>
            </a:r>
            <a:r>
              <a:rPr lang="en-US" sz="4800" b="1" i="1" dirty="0">
                <a:solidFill>
                  <a:schemeClr val="bg1"/>
                </a:solidFill>
              </a:rPr>
              <a:t>Immediately-invoked Function Expression</a:t>
            </a:r>
            <a:endParaRPr sz="4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939655"/>
            <a:ext cx="6893560" cy="4293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anonymous</a:t>
            </a:r>
            <a:r>
              <a:rPr sz="3000" spc="-5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function(){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//</a:t>
            </a:r>
            <a:r>
              <a:rPr sz="3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Immediately invoked</a:t>
            </a:r>
            <a:r>
              <a:rPr sz="3000" spc="-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function  function(arg)</a:t>
            </a:r>
            <a:r>
              <a:rPr sz="3000" spc="-3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alert(arg)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}</a:t>
            </a:r>
            <a:r>
              <a:rPr sz="3000" spc="-2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(5)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79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17265</TotalTime>
  <Words>679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Why OOJS?</vt:lpstr>
      <vt:lpstr>object</vt:lpstr>
      <vt:lpstr>Important concepts</vt:lpstr>
      <vt:lpstr>Data Types</vt:lpstr>
      <vt:lpstr>Scope</vt:lpstr>
      <vt:lpstr>Falsy</vt:lpstr>
      <vt:lpstr>Function - first class object</vt:lpstr>
      <vt:lpstr>Slide 9</vt:lpstr>
      <vt:lpstr>Slide 10</vt:lpstr>
      <vt:lpstr>hoisting</vt:lpstr>
      <vt:lpstr>arguments</vt:lpstr>
      <vt:lpstr>call / apply</vt:lpstr>
      <vt:lpstr>closure</vt:lpstr>
      <vt:lpstr>name space</vt:lpstr>
      <vt:lpstr>prototype</vt:lpstr>
      <vt:lpstr>Design Pattern</vt:lpstr>
      <vt:lpstr>Introduction</vt:lpstr>
      <vt:lpstr>What is covered here?</vt:lpstr>
      <vt:lpstr>Singleton Pattern</vt:lpstr>
      <vt:lpstr>Module Pattern</vt:lpstr>
      <vt:lpstr>Decorator</vt:lpstr>
      <vt:lpstr>Observer Pattern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SAMSUNG</cp:lastModifiedBy>
  <cp:revision>4</cp:revision>
  <dcterms:created xsi:type="dcterms:W3CDTF">2018-04-14T02:25:58Z</dcterms:created>
  <dcterms:modified xsi:type="dcterms:W3CDTF">2018-04-26T02:12:11Z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2018-04-14T00:00:00Z</vt:filetime>
  </property>
</Properties>
</file>