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</p:sldMasterIdLst>
  <p:notesMasterIdLst>
    <p:notesMasterId r:id="rId37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84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body"/>
          </p:nvPr>
        </p:nvSpPr>
        <p:spPr>
          <a:xfrm>
            <a:off x="685800" y="4343040"/>
            <a:ext cx="5486040" cy="41144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IN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Click to edit the notes format</a:t>
            </a:r>
          </a:p>
        </p:txBody>
      </p:sp>
      <p:sp>
        <p:nvSpPr>
          <p:cNvPr id="160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2976120" cy="4568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IN" sz="14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 </a:t>
            </a:r>
          </a:p>
        </p:txBody>
      </p:sp>
      <p:sp>
        <p:nvSpPr>
          <p:cNvPr id="161" name="PlaceHolder 3"/>
          <p:cNvSpPr>
            <a:spLocks noGrp="1"/>
          </p:cNvSpPr>
          <p:nvPr>
            <p:ph type="dt"/>
          </p:nvPr>
        </p:nvSpPr>
        <p:spPr>
          <a:xfrm>
            <a:off x="3881520" y="0"/>
            <a:ext cx="2976120" cy="4568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IN" sz="14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 </a:t>
            </a:r>
          </a:p>
        </p:txBody>
      </p:sp>
      <p:sp>
        <p:nvSpPr>
          <p:cNvPr id="162" name="PlaceHolder 4"/>
          <p:cNvSpPr>
            <a:spLocks noGrp="1"/>
          </p:cNvSpPr>
          <p:nvPr>
            <p:ph type="ftr"/>
          </p:nvPr>
        </p:nvSpPr>
        <p:spPr>
          <a:xfrm>
            <a:off x="0" y="8686800"/>
            <a:ext cx="2976120" cy="4568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IN" sz="14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 </a:t>
            </a:r>
          </a:p>
        </p:txBody>
      </p:sp>
      <p:sp>
        <p:nvSpPr>
          <p:cNvPr id="163" name="PlaceHolder 5"/>
          <p:cNvSpPr>
            <a:spLocks noGrp="1"/>
          </p:cNvSpPr>
          <p:nvPr>
            <p:ph type="sldNum"/>
          </p:nvPr>
        </p:nvSpPr>
        <p:spPr>
          <a:xfrm>
            <a:off x="3881520" y="8686800"/>
            <a:ext cx="2976120" cy="4568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CE530BF6-FBD2-43ED-9157-CAA3B8F519C0}" type="slidenum">
              <a:rPr lang="en-IN" sz="14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‹#›</a:t>
            </a:fld>
            <a:endParaRPr lang="en-IN" sz="140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</p:spTree>
    <p:extLst>
      <p:ext uri="{BB962C8B-B14F-4D97-AF65-F5344CB8AC3E}">
        <p14:creationId xmlns:p14="http://schemas.microsoft.com/office/powerpoint/2010/main" val="4281583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pring-projects/spring-data-commons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17000"/>
              </a:lnSpc>
            </a:pPr>
            <a:r>
              <a:rPr lang="en-IN" sz="900" b="0" strike="noStrike" spc="-1">
                <a:solidFill>
                  <a:srgbClr val="80800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@TableGenerator</a:t>
            </a:r>
            <a:r>
              <a:rPr lang="en-IN" sz="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(name = </a:t>
            </a:r>
            <a:r>
              <a:rPr lang="en-IN" sz="900" b="1" strike="noStrike" spc="-1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"empGen"</a:t>
            </a:r>
            <a:r>
              <a:rPr lang="en-IN" sz="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, allocationSize = </a:t>
            </a:r>
            <a:r>
              <a:rPr lang="en-IN" sz="900" b="0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50</a:t>
            </a:r>
            <a:r>
              <a:rPr lang="en-IN" sz="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)</a:t>
            </a:r>
            <a:endParaRPr lang="en-IN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>
              <a:lnSpc>
                <a:spcPct val="117000"/>
              </a:lnSpc>
            </a:pPr>
            <a:endParaRPr lang="en-IN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</p:spPr>
        <p:txBody>
          <a:bodyPr/>
          <a:lstStyle/>
          <a:p>
            <a:pPr marL="838080" indent="-313920">
              <a:lnSpc>
                <a:spcPct val="162000"/>
              </a:lnSpc>
            </a:pPr>
            <a:r>
              <a:rPr lang="en-IN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CrudRepository is part of </a:t>
            </a:r>
            <a:r>
              <a:rPr lang="en-IN" sz="1350" b="0" u="sng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  <a:hlinkClick r:id="rId3"/>
              </a:rPr>
              <a:t>Spring Data Commons</a:t>
            </a:r>
            <a:r>
              <a:rPr lang="en-IN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 project and declared under the package </a:t>
            </a:r>
            <a:r>
              <a:rPr lang="en-IN" sz="1350" b="0" strike="noStrike" spc="-1">
                <a:solidFill>
                  <a:srgbClr val="DDDDDD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org.springframework.data.repository</a:t>
            </a:r>
            <a:r>
              <a:rPr lang="en-IN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. Where as JpaRepository is part of store specific implementation and declared under the package</a:t>
            </a:r>
            <a:r>
              <a:rPr lang="en-IN" sz="1350" b="0" strike="noStrike" spc="-1">
                <a:solidFill>
                  <a:srgbClr val="DDDDDD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org.springframework.data.jpa.repository</a:t>
            </a:r>
            <a:r>
              <a:rPr lang="en-IN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.</a:t>
            </a:r>
            <a:endParaRPr lang="en-IN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>
              <a:lnSpc>
                <a:spcPct val="117000"/>
              </a:lnSpc>
            </a:pPr>
            <a:endParaRPr lang="en-IN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Any Questions  or concerns so far?</a:t>
            </a:r>
            <a:endParaRPr lang="en-IN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26520" y="273240"/>
            <a:ext cx="8490960" cy="869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279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326520" y="1796040"/>
            <a:ext cx="8490960" cy="218052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326520" y="4184280"/>
            <a:ext cx="8490960" cy="218052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326520" y="273240"/>
            <a:ext cx="8490960" cy="869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279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326520" y="1796040"/>
            <a:ext cx="4143240" cy="218052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7480" y="1796040"/>
            <a:ext cx="4143240" cy="218052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7480" y="4184280"/>
            <a:ext cx="4143240" cy="218052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326520" y="4184280"/>
            <a:ext cx="4143240" cy="218052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326520" y="273240"/>
            <a:ext cx="8490960" cy="869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279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326520" y="1796040"/>
            <a:ext cx="8490960" cy="457200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6520" y="1796040"/>
            <a:ext cx="8490960" cy="457200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pic>
        <p:nvPicPr>
          <p:cNvPr id="37" name="Picture 36"/>
          <p:cNvPicPr/>
          <p:nvPr/>
        </p:nvPicPr>
        <p:blipFill>
          <a:blip r:embed="rId2"/>
          <a:stretch/>
        </p:blipFill>
        <p:spPr>
          <a:xfrm>
            <a:off x="1706760" y="1796040"/>
            <a:ext cx="5730120" cy="4572000"/>
          </a:xfrm>
          <a:prstGeom prst="rect">
            <a:avLst/>
          </a:prstGeom>
          <a:ln>
            <a:noFill/>
          </a:ln>
        </p:spPr>
      </p:pic>
      <p:pic>
        <p:nvPicPr>
          <p:cNvPr id="38" name="Picture 37"/>
          <p:cNvPicPr/>
          <p:nvPr/>
        </p:nvPicPr>
        <p:blipFill>
          <a:blip r:embed="rId2"/>
          <a:stretch/>
        </p:blipFill>
        <p:spPr>
          <a:xfrm>
            <a:off x="1706760" y="1796040"/>
            <a:ext cx="5730120" cy="4572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326520" y="273240"/>
            <a:ext cx="8490960" cy="869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279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326520" y="1796040"/>
            <a:ext cx="8490960" cy="4572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326520" y="273240"/>
            <a:ext cx="8490960" cy="869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279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326520" y="1796040"/>
            <a:ext cx="8490960" cy="457200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26520" y="273240"/>
            <a:ext cx="8490960" cy="869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279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326520" y="1796040"/>
            <a:ext cx="4143240" cy="457200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677480" y="1796040"/>
            <a:ext cx="4143240" cy="457200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326520" y="273240"/>
            <a:ext cx="8490960" cy="869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279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326520" y="273240"/>
            <a:ext cx="8490960" cy="4033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326520" y="273240"/>
            <a:ext cx="8490960" cy="869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279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326520" y="1796040"/>
            <a:ext cx="4143240" cy="218052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326520" y="4184280"/>
            <a:ext cx="4143240" cy="218052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4677480" y="1796040"/>
            <a:ext cx="4143240" cy="457200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26520" y="273240"/>
            <a:ext cx="8490960" cy="869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279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326520" y="1796040"/>
            <a:ext cx="8490960" cy="4572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326520" y="273240"/>
            <a:ext cx="8490960" cy="869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279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326520" y="1796040"/>
            <a:ext cx="4143240" cy="457200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677480" y="1796040"/>
            <a:ext cx="4143240" cy="218052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677480" y="4184280"/>
            <a:ext cx="4143240" cy="218052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326520" y="273240"/>
            <a:ext cx="8490960" cy="869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279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326520" y="1796040"/>
            <a:ext cx="4143240" cy="218052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77480" y="1796040"/>
            <a:ext cx="4143240" cy="218052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326520" y="4184280"/>
            <a:ext cx="8490960" cy="218052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26520" y="273240"/>
            <a:ext cx="8490960" cy="869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279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326520" y="1796040"/>
            <a:ext cx="8490960" cy="218052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326520" y="4184280"/>
            <a:ext cx="8490960" cy="218052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326520" y="273240"/>
            <a:ext cx="8490960" cy="869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279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326520" y="1796040"/>
            <a:ext cx="4143240" cy="218052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7480" y="1796040"/>
            <a:ext cx="4143240" cy="218052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677480" y="4184280"/>
            <a:ext cx="4143240" cy="218052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326520" y="4184280"/>
            <a:ext cx="4143240" cy="218052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326520" y="273240"/>
            <a:ext cx="8490960" cy="869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279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326520" y="1796040"/>
            <a:ext cx="8490960" cy="457200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326520" y="1796040"/>
            <a:ext cx="8490960" cy="457200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pic>
        <p:nvPicPr>
          <p:cNvPr id="75" name="Picture 74"/>
          <p:cNvPicPr/>
          <p:nvPr/>
        </p:nvPicPr>
        <p:blipFill>
          <a:blip r:embed="rId2"/>
          <a:stretch/>
        </p:blipFill>
        <p:spPr>
          <a:xfrm>
            <a:off x="1706760" y="1796040"/>
            <a:ext cx="5730120" cy="4572000"/>
          </a:xfrm>
          <a:prstGeom prst="rect">
            <a:avLst/>
          </a:prstGeom>
          <a:ln>
            <a:noFill/>
          </a:ln>
        </p:spPr>
      </p:pic>
      <p:pic>
        <p:nvPicPr>
          <p:cNvPr id="76" name="Picture 75"/>
          <p:cNvPicPr/>
          <p:nvPr/>
        </p:nvPicPr>
        <p:blipFill>
          <a:blip r:embed="rId2"/>
          <a:stretch/>
        </p:blipFill>
        <p:spPr>
          <a:xfrm>
            <a:off x="1706760" y="1796040"/>
            <a:ext cx="5730120" cy="4572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326520" y="273240"/>
            <a:ext cx="8490960" cy="869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279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subTitle"/>
          </p:nvPr>
        </p:nvSpPr>
        <p:spPr>
          <a:xfrm>
            <a:off x="326520" y="1796040"/>
            <a:ext cx="8490960" cy="4572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326520" y="273240"/>
            <a:ext cx="8490960" cy="869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279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326520" y="1796040"/>
            <a:ext cx="8490960" cy="457200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326520" y="273240"/>
            <a:ext cx="8490960" cy="869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279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326520" y="1796040"/>
            <a:ext cx="4143240" cy="457200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7480" y="1796040"/>
            <a:ext cx="4143240" cy="457200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326520" y="273240"/>
            <a:ext cx="8490960" cy="869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279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26520" y="273240"/>
            <a:ext cx="8490960" cy="869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279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326520" y="1796040"/>
            <a:ext cx="8490960" cy="457200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subTitle"/>
          </p:nvPr>
        </p:nvSpPr>
        <p:spPr>
          <a:xfrm>
            <a:off x="326520" y="273240"/>
            <a:ext cx="8490960" cy="4033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326520" y="273240"/>
            <a:ext cx="8490960" cy="869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279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326520" y="1796040"/>
            <a:ext cx="4143240" cy="218052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326520" y="4184280"/>
            <a:ext cx="4143240" cy="218052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4677480" y="1796040"/>
            <a:ext cx="4143240" cy="457200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326520" y="273240"/>
            <a:ext cx="8490960" cy="869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279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326520" y="1796040"/>
            <a:ext cx="4143240" cy="457200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677480" y="1796040"/>
            <a:ext cx="4143240" cy="218052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4677480" y="4184280"/>
            <a:ext cx="4143240" cy="218052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326520" y="273240"/>
            <a:ext cx="8490960" cy="869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279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326520" y="1796040"/>
            <a:ext cx="4143240" cy="218052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677480" y="1796040"/>
            <a:ext cx="4143240" cy="218052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326520" y="4184280"/>
            <a:ext cx="8490960" cy="218052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326520" y="273240"/>
            <a:ext cx="8490960" cy="869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279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326520" y="1796040"/>
            <a:ext cx="8490960" cy="218052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326520" y="4184280"/>
            <a:ext cx="8490960" cy="218052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326520" y="273240"/>
            <a:ext cx="8490960" cy="869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279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326520" y="1796040"/>
            <a:ext cx="4143240" cy="218052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677480" y="1796040"/>
            <a:ext cx="4143240" cy="218052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4677480" y="4184280"/>
            <a:ext cx="4143240" cy="218052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326520" y="4184280"/>
            <a:ext cx="4143240" cy="218052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326520" y="273240"/>
            <a:ext cx="8490960" cy="869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279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326520" y="1796040"/>
            <a:ext cx="8490960" cy="457200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326520" y="1796040"/>
            <a:ext cx="8490960" cy="457200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pic>
        <p:nvPicPr>
          <p:cNvPr id="115" name="Picture 114"/>
          <p:cNvPicPr/>
          <p:nvPr/>
        </p:nvPicPr>
        <p:blipFill>
          <a:blip r:embed="rId2"/>
          <a:stretch/>
        </p:blipFill>
        <p:spPr>
          <a:xfrm>
            <a:off x="1706760" y="1796040"/>
            <a:ext cx="5730120" cy="4572000"/>
          </a:xfrm>
          <a:prstGeom prst="rect">
            <a:avLst/>
          </a:prstGeom>
          <a:ln>
            <a:noFill/>
          </a:ln>
        </p:spPr>
      </p:pic>
      <p:pic>
        <p:nvPicPr>
          <p:cNvPr id="116" name="Picture 115"/>
          <p:cNvPicPr/>
          <p:nvPr/>
        </p:nvPicPr>
        <p:blipFill>
          <a:blip r:embed="rId2"/>
          <a:stretch/>
        </p:blipFill>
        <p:spPr>
          <a:xfrm>
            <a:off x="1706760" y="1796040"/>
            <a:ext cx="5730120" cy="4572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326520" y="273240"/>
            <a:ext cx="8490960" cy="869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279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subTitle"/>
          </p:nvPr>
        </p:nvSpPr>
        <p:spPr>
          <a:xfrm>
            <a:off x="326520" y="1796040"/>
            <a:ext cx="8490960" cy="4572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326520" y="273240"/>
            <a:ext cx="8490960" cy="869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279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326520" y="1796040"/>
            <a:ext cx="8490960" cy="457200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26520" y="273240"/>
            <a:ext cx="8490960" cy="869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279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326520" y="1796040"/>
            <a:ext cx="4143240" cy="457200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7480" y="1796040"/>
            <a:ext cx="4143240" cy="457200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326520" y="273240"/>
            <a:ext cx="8490960" cy="869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279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326520" y="1796040"/>
            <a:ext cx="4143240" cy="457200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4677480" y="1796040"/>
            <a:ext cx="4143240" cy="457200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326520" y="273240"/>
            <a:ext cx="8490960" cy="869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279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subTitle"/>
          </p:nvPr>
        </p:nvSpPr>
        <p:spPr>
          <a:xfrm>
            <a:off x="326520" y="273240"/>
            <a:ext cx="8490960" cy="4033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326520" y="273240"/>
            <a:ext cx="8490960" cy="869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279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326520" y="1796040"/>
            <a:ext cx="4143240" cy="218052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326520" y="4184280"/>
            <a:ext cx="4143240" cy="218052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137" name="PlaceHolder 4"/>
          <p:cNvSpPr>
            <a:spLocks noGrp="1"/>
          </p:cNvSpPr>
          <p:nvPr>
            <p:ph type="body"/>
          </p:nvPr>
        </p:nvSpPr>
        <p:spPr>
          <a:xfrm>
            <a:off x="4677480" y="1796040"/>
            <a:ext cx="4143240" cy="457200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326520" y="273240"/>
            <a:ext cx="8490960" cy="869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279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326520" y="1796040"/>
            <a:ext cx="4143240" cy="457200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4677480" y="1796040"/>
            <a:ext cx="4143240" cy="218052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 type="body"/>
          </p:nvPr>
        </p:nvSpPr>
        <p:spPr>
          <a:xfrm>
            <a:off x="4677480" y="4184280"/>
            <a:ext cx="4143240" cy="218052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326520" y="273240"/>
            <a:ext cx="8490960" cy="869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279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326520" y="1796040"/>
            <a:ext cx="4143240" cy="218052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4677480" y="1796040"/>
            <a:ext cx="4143240" cy="218052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 type="body"/>
          </p:nvPr>
        </p:nvSpPr>
        <p:spPr>
          <a:xfrm>
            <a:off x="326520" y="4184280"/>
            <a:ext cx="8490960" cy="218052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326520" y="273240"/>
            <a:ext cx="8490960" cy="869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279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326520" y="1796040"/>
            <a:ext cx="8490960" cy="218052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326520" y="4184280"/>
            <a:ext cx="8490960" cy="218052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326520" y="273240"/>
            <a:ext cx="8490960" cy="869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279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326520" y="1796040"/>
            <a:ext cx="4143240" cy="218052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4677480" y="1796040"/>
            <a:ext cx="4143240" cy="218052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 type="body"/>
          </p:nvPr>
        </p:nvSpPr>
        <p:spPr>
          <a:xfrm>
            <a:off x="4677480" y="4184280"/>
            <a:ext cx="4143240" cy="218052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153" name="PlaceHolder 5"/>
          <p:cNvSpPr>
            <a:spLocks noGrp="1"/>
          </p:cNvSpPr>
          <p:nvPr>
            <p:ph type="body"/>
          </p:nvPr>
        </p:nvSpPr>
        <p:spPr>
          <a:xfrm>
            <a:off x="326520" y="4184280"/>
            <a:ext cx="4143240" cy="218052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326520" y="273240"/>
            <a:ext cx="8490960" cy="869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279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326520" y="1796040"/>
            <a:ext cx="8490960" cy="457200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326520" y="1796040"/>
            <a:ext cx="8490960" cy="457200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pic>
        <p:nvPicPr>
          <p:cNvPr id="157" name="Picture 156"/>
          <p:cNvPicPr/>
          <p:nvPr/>
        </p:nvPicPr>
        <p:blipFill>
          <a:blip r:embed="rId2"/>
          <a:stretch/>
        </p:blipFill>
        <p:spPr>
          <a:xfrm>
            <a:off x="1706760" y="1796040"/>
            <a:ext cx="5730120" cy="4572000"/>
          </a:xfrm>
          <a:prstGeom prst="rect">
            <a:avLst/>
          </a:prstGeom>
          <a:ln>
            <a:noFill/>
          </a:ln>
        </p:spPr>
      </p:pic>
      <p:pic>
        <p:nvPicPr>
          <p:cNvPr id="158" name="Picture 157"/>
          <p:cNvPicPr/>
          <p:nvPr/>
        </p:nvPicPr>
        <p:blipFill>
          <a:blip r:embed="rId2"/>
          <a:stretch/>
        </p:blipFill>
        <p:spPr>
          <a:xfrm>
            <a:off x="1706760" y="1796040"/>
            <a:ext cx="5730120" cy="4572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26520" y="273240"/>
            <a:ext cx="8490960" cy="869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279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326520" y="273240"/>
            <a:ext cx="8490960" cy="4033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326520" y="273240"/>
            <a:ext cx="8490960" cy="869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279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326520" y="1796040"/>
            <a:ext cx="4143240" cy="218052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326520" y="4184280"/>
            <a:ext cx="4143240" cy="218052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7480" y="1796040"/>
            <a:ext cx="4143240" cy="457200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326520" y="273240"/>
            <a:ext cx="8490960" cy="869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279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326520" y="1796040"/>
            <a:ext cx="4143240" cy="457200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7480" y="1796040"/>
            <a:ext cx="4143240" cy="218052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7480" y="4184280"/>
            <a:ext cx="4143240" cy="218052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326520" y="273240"/>
            <a:ext cx="8490960" cy="869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279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326520" y="1796040"/>
            <a:ext cx="4143240" cy="218052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7480" y="1796040"/>
            <a:ext cx="4143240" cy="218052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326520" y="4184280"/>
            <a:ext cx="8490960" cy="218052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6" Type="http://schemas.openxmlformats.org/officeDocument/2006/relationships/image" Target="../media/image5.png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4.jpe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hape 6"/>
          <p:cNvPicPr/>
          <p:nvPr/>
        </p:nvPicPr>
        <p:blipFill>
          <a:blip r:embed="rId14"/>
          <a:stretch/>
        </p:blipFill>
        <p:spPr>
          <a:xfrm>
            <a:off x="1440" y="0"/>
            <a:ext cx="9142200" cy="6857640"/>
          </a:xfrm>
          <a:prstGeom prst="rect">
            <a:avLst/>
          </a:prstGeom>
          <a:ln>
            <a:noFill/>
          </a:ln>
        </p:spPr>
      </p:pic>
      <p:pic>
        <p:nvPicPr>
          <p:cNvPr id="6" name="Shape 11"/>
          <p:cNvPicPr/>
          <p:nvPr/>
        </p:nvPicPr>
        <p:blipFill>
          <a:blip r:embed="rId15"/>
          <a:stretch/>
        </p:blipFill>
        <p:spPr>
          <a:xfrm>
            <a:off x="0" y="0"/>
            <a:ext cx="9142200" cy="6857640"/>
          </a:xfrm>
          <a:prstGeom prst="rect">
            <a:avLst/>
          </a:prstGeom>
          <a:ln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body"/>
          </p:nvPr>
        </p:nvSpPr>
        <p:spPr>
          <a:xfrm>
            <a:off x="1371600" y="3886200"/>
            <a:ext cx="6400440" cy="2612880"/>
          </a:xfrm>
          <a:prstGeom prst="rect">
            <a:avLst/>
          </a:prstGeom>
        </p:spPr>
        <p:txBody>
          <a:bodyPr tIns="91440" bIns="9144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/>
          </p:nvPr>
        </p:nvSpPr>
        <p:spPr>
          <a:xfrm>
            <a:off x="6553080" y="6404400"/>
            <a:ext cx="2133360" cy="268920"/>
          </a:xfrm>
          <a:prstGeom prst="rect">
            <a:avLst/>
          </a:prstGeom>
        </p:spPr>
        <p:txBody>
          <a:bodyPr lIns="45720" rIns="45720" anchor="ctr"/>
          <a:lstStyle/>
          <a:p>
            <a:pPr algn="r">
              <a:lnSpc>
                <a:spcPct val="100000"/>
              </a:lnSpc>
            </a:pPr>
            <a:fld id="{C8E27F7E-69D4-4DC0-921B-5538C85C6F24}" type="slidenum">
              <a:rPr lang="en-IN" sz="1200" b="0" strike="noStrike" spc="-1">
                <a:solidFill>
                  <a:srgbClr val="888888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</a:rPr>
              <a:t>‹#›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Shape 6"/>
          <p:cNvPicPr/>
          <p:nvPr/>
        </p:nvPicPr>
        <p:blipFill>
          <a:blip r:embed="rId14"/>
          <a:stretch/>
        </p:blipFill>
        <p:spPr>
          <a:xfrm>
            <a:off x="1440" y="0"/>
            <a:ext cx="9142200" cy="6857640"/>
          </a:xfrm>
          <a:prstGeom prst="rect">
            <a:avLst/>
          </a:prstGeom>
          <a:ln>
            <a:noFill/>
          </a:ln>
        </p:spPr>
      </p:pic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280440" y="481320"/>
            <a:ext cx="8564040" cy="803160"/>
          </a:xfrm>
          <a:prstGeom prst="rect">
            <a:avLst/>
          </a:prstGeom>
        </p:spPr>
        <p:txBody>
          <a:bodyPr tIns="91440" bIns="9144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280440" y="1284840"/>
            <a:ext cx="8564040" cy="5572800"/>
          </a:xfrm>
          <a:prstGeom prst="rect">
            <a:avLst/>
          </a:prstGeom>
        </p:spPr>
        <p:txBody>
          <a:bodyPr tIns="91440" bIns="9144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  <p:sp>
        <p:nvSpPr>
          <p:cNvPr id="42" name="PlaceHolder 3"/>
          <p:cNvSpPr>
            <a:spLocks noGrp="1"/>
          </p:cNvSpPr>
          <p:nvPr>
            <p:ph type="sldNum"/>
          </p:nvPr>
        </p:nvSpPr>
        <p:spPr>
          <a:xfrm>
            <a:off x="6553080" y="6404400"/>
            <a:ext cx="2133360" cy="268920"/>
          </a:xfrm>
          <a:prstGeom prst="rect">
            <a:avLst/>
          </a:prstGeom>
        </p:spPr>
        <p:txBody>
          <a:bodyPr lIns="45720" rIns="45720" anchor="ctr"/>
          <a:lstStyle/>
          <a:p>
            <a:pPr algn="r">
              <a:lnSpc>
                <a:spcPct val="100000"/>
              </a:lnSpc>
            </a:pPr>
            <a:fld id="{469F1042-4062-4289-AEAD-8A688F3BCAD9}" type="slidenum">
              <a:rPr lang="en-IN" sz="1200" b="0" strike="noStrike" spc="-1">
                <a:solidFill>
                  <a:srgbClr val="888888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</a:rPr>
              <a:t>‹#›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Shape 6"/>
          <p:cNvPicPr/>
          <p:nvPr/>
        </p:nvPicPr>
        <p:blipFill>
          <a:blip r:embed="rId14"/>
          <a:stretch/>
        </p:blipFill>
        <p:spPr>
          <a:xfrm>
            <a:off x="1440" y="0"/>
            <a:ext cx="9142200" cy="6857640"/>
          </a:xfrm>
          <a:prstGeom prst="rect">
            <a:avLst/>
          </a:prstGeom>
          <a:ln>
            <a:noFill/>
          </a:ln>
        </p:spPr>
      </p:pic>
      <p:pic>
        <p:nvPicPr>
          <p:cNvPr id="78" name="Shape 19"/>
          <p:cNvPicPr/>
          <p:nvPr/>
        </p:nvPicPr>
        <p:blipFill>
          <a:blip r:embed="rId15"/>
          <a:stretch/>
        </p:blipFill>
        <p:spPr>
          <a:xfrm>
            <a:off x="0" y="0"/>
            <a:ext cx="9142200" cy="6857640"/>
          </a:xfrm>
          <a:prstGeom prst="rect">
            <a:avLst/>
          </a:prstGeom>
          <a:ln>
            <a:noFill/>
          </a:ln>
        </p:spPr>
      </p:pic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280440" y="481320"/>
            <a:ext cx="8564040" cy="803160"/>
          </a:xfrm>
          <a:prstGeom prst="rect">
            <a:avLst/>
          </a:prstGeom>
        </p:spPr>
        <p:txBody>
          <a:bodyPr tIns="91440" bIns="9144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280440" y="1284840"/>
            <a:ext cx="8564040" cy="5572800"/>
          </a:xfrm>
          <a:prstGeom prst="rect">
            <a:avLst/>
          </a:prstGeom>
        </p:spPr>
        <p:txBody>
          <a:bodyPr tIns="91440" bIns="9144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  <p:sp>
        <p:nvSpPr>
          <p:cNvPr id="81" name="PlaceHolder 3"/>
          <p:cNvSpPr>
            <a:spLocks noGrp="1"/>
          </p:cNvSpPr>
          <p:nvPr>
            <p:ph type="sldNum"/>
          </p:nvPr>
        </p:nvSpPr>
        <p:spPr>
          <a:xfrm>
            <a:off x="6553080" y="6404400"/>
            <a:ext cx="2133360" cy="268920"/>
          </a:xfrm>
          <a:prstGeom prst="rect">
            <a:avLst/>
          </a:prstGeom>
        </p:spPr>
        <p:txBody>
          <a:bodyPr lIns="45720" rIns="45720" anchor="ctr"/>
          <a:lstStyle/>
          <a:p>
            <a:pPr algn="r">
              <a:lnSpc>
                <a:spcPct val="100000"/>
              </a:lnSpc>
            </a:pPr>
            <a:fld id="{603526EE-9F4B-4E69-84AF-E43773F3658E}" type="slidenum">
              <a:rPr lang="en-IN" sz="1200" b="0" strike="noStrike" spc="-1">
                <a:solidFill>
                  <a:srgbClr val="888888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</a:rPr>
              <a:t>‹#›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82" name="Shape 23"/>
          <p:cNvPicPr/>
          <p:nvPr/>
        </p:nvPicPr>
        <p:blipFill>
          <a:blip r:embed="rId16"/>
          <a:stretch/>
        </p:blipFill>
        <p:spPr>
          <a:xfrm rot="10800000">
            <a:off x="9143640" y="2002680"/>
            <a:ext cx="9143640" cy="1001520"/>
          </a:xfrm>
          <a:prstGeom prst="rect">
            <a:avLst/>
          </a:prstGeom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0" y="6531120"/>
            <a:ext cx="9144000" cy="326520"/>
          </a:xfrm>
          <a:prstGeom prst="rect">
            <a:avLst/>
          </a:prstGeom>
          <a:solidFill>
            <a:srgbClr val="2C3E50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8" name="CustomShape 2"/>
          <p:cNvSpPr/>
          <p:nvPr/>
        </p:nvSpPr>
        <p:spPr>
          <a:xfrm>
            <a:off x="0" y="0"/>
            <a:ext cx="9144000" cy="1469520"/>
          </a:xfrm>
          <a:prstGeom prst="rect">
            <a:avLst/>
          </a:prstGeom>
          <a:solidFill>
            <a:srgbClr val="2C3E50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9" name="PlaceHolder 3"/>
          <p:cNvSpPr>
            <a:spLocks noGrp="1"/>
          </p:cNvSpPr>
          <p:nvPr>
            <p:ph type="title"/>
          </p:nvPr>
        </p:nvSpPr>
        <p:spPr>
          <a:xfrm>
            <a:off x="326520" y="273240"/>
            <a:ext cx="8490960" cy="8697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IN" sz="279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Click to edit the title text format</a:t>
            </a: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326520" y="1796040"/>
            <a:ext cx="8490960" cy="457200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IN" sz="2910" b="1" strike="noStrike" spc="-1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Click to edit the outline text format</a:t>
            </a:r>
          </a:p>
          <a:p>
            <a:pPr marL="864000" lvl="1" indent="-324000"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lang="en-IN" sz="2540" b="0" strike="noStrike" spc="-1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Second Outline Level</a:t>
            </a:r>
          </a:p>
          <a:p>
            <a:pPr marL="1296000" lvl="2" indent="-288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IN" sz="2180" b="0" strike="noStrike" spc="-1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Third Outline Level</a:t>
            </a:r>
          </a:p>
          <a:p>
            <a:pPr marL="1728000" lvl="3" indent="-216000"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lang="en-IN" sz="1820" b="0" strike="noStrike" spc="-1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Fourth Outline Level</a:t>
            </a:r>
          </a:p>
          <a:p>
            <a:pPr marL="2160000" lvl="4" indent="-216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IN" sz="1820" b="0" strike="noStrike" spc="-1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Fifth Outline Level</a:t>
            </a:r>
          </a:p>
          <a:p>
            <a:pPr marL="2592000" lvl="5" indent="-216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IN" sz="1820" b="0" strike="noStrike" spc="-1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Sixth Outline Level</a:t>
            </a:r>
          </a:p>
          <a:p>
            <a:pPr marL="3024000" lvl="6" indent="-216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IN" sz="1820" b="0" strike="noStrike" spc="-1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Seventh Outline Level</a:t>
            </a:r>
          </a:p>
        </p:txBody>
      </p:sp>
      <p:sp>
        <p:nvSpPr>
          <p:cNvPr id="121" name="PlaceHolder 5"/>
          <p:cNvSpPr>
            <a:spLocks noGrp="1"/>
          </p:cNvSpPr>
          <p:nvPr>
            <p:ph type="dt"/>
          </p:nvPr>
        </p:nvSpPr>
        <p:spPr>
          <a:xfrm>
            <a:off x="326520" y="6531120"/>
            <a:ext cx="2612520" cy="3265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 </a:t>
            </a:r>
            <a:endParaRPr lang="en-IN" sz="180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22" name="PlaceHolder 6"/>
          <p:cNvSpPr>
            <a:spLocks noGrp="1"/>
          </p:cNvSpPr>
          <p:nvPr>
            <p:ph type="ftr"/>
          </p:nvPr>
        </p:nvSpPr>
        <p:spPr>
          <a:xfrm>
            <a:off x="3102120" y="6531120"/>
            <a:ext cx="2939040" cy="326520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r>
              <a:rPr lang="en-IN" sz="1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 </a:t>
            </a:r>
          </a:p>
        </p:txBody>
      </p:sp>
      <p:sp>
        <p:nvSpPr>
          <p:cNvPr id="123" name="CustomShape 7"/>
          <p:cNvSpPr/>
          <p:nvPr/>
        </p:nvSpPr>
        <p:spPr>
          <a:xfrm>
            <a:off x="8408880" y="6253560"/>
            <a:ext cx="489960" cy="489960"/>
          </a:xfrm>
          <a:prstGeom prst="ellipse">
            <a:avLst/>
          </a:prstGeom>
          <a:solidFill>
            <a:srgbClr val="1ABC9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4" name="PlaceHolder 8"/>
          <p:cNvSpPr>
            <a:spLocks noGrp="1"/>
          </p:cNvSpPr>
          <p:nvPr>
            <p:ph type="sldNum"/>
          </p:nvPr>
        </p:nvSpPr>
        <p:spPr>
          <a:xfrm>
            <a:off x="8327520" y="6172200"/>
            <a:ext cx="653040" cy="653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fld id="{8569D80D-4C7F-4115-BB71-9EAFAAED6C72}" type="slidenum">
              <a:rPr lang="en-IN" sz="1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‹#›</a:t>
            </a:fld>
            <a:endParaRPr lang="en-IN" sz="180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docs.spring.io/spring-data/jpa/docs/current/reference/html/" TargetMode="External"/><Relationship Id="rId1" Type="http://schemas.openxmlformats.org/officeDocument/2006/relationships/slideLayout" Target="../slideLayouts/slideLayout3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projects.spring.io/spring-data/" TargetMode="External"/><Relationship Id="rId2" Type="http://schemas.openxmlformats.org/officeDocument/2006/relationships/hyperlink" Target="https://github.com/jitinjeevesh/spring-jpa" TargetMode="External"/><Relationship Id="rId1" Type="http://schemas.openxmlformats.org/officeDocument/2006/relationships/slideLayout" Target="../slideLayouts/slideLayout37.xml"/><Relationship Id="rId5" Type="http://schemas.openxmlformats.org/officeDocument/2006/relationships/hyperlink" Target="http://docs.spring.io/spring-data/jpa/docs/current/reference/html/" TargetMode="External"/><Relationship Id="rId4" Type="http://schemas.openxmlformats.org/officeDocument/2006/relationships/hyperlink" Target="https://dzone.com/articles/easier-jpa-spring-data-jpa" TargetMode="Externa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extShape 1"/>
          <p:cNvSpPr txBox="1"/>
          <p:nvPr/>
        </p:nvSpPr>
        <p:spPr>
          <a:xfrm>
            <a:off x="1371600" y="3503520"/>
            <a:ext cx="6400440" cy="2612880"/>
          </a:xfrm>
          <a:prstGeom prst="rect">
            <a:avLst/>
          </a:prstGeom>
          <a:noFill/>
          <a:ln>
            <a:noFill/>
          </a:ln>
        </p:spPr>
        <p:txBody>
          <a:bodyPr lIns="45720" rIns="45720"/>
          <a:lstStyle/>
          <a:p>
            <a:pPr algn="ctr">
              <a:lnSpc>
                <a:spcPct val="100000"/>
              </a:lnSpc>
            </a:pPr>
            <a:r>
              <a:rPr lang="en-IN" sz="4800" b="0" strike="noStrike" spc="-1">
                <a:solidFill>
                  <a:srgbClr val="99999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Spring Data JPA </a:t>
            </a: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501120" y="4323600"/>
            <a:ext cx="8476560" cy="60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 algn="r">
              <a:lnSpc>
                <a:spcPct val="100000"/>
              </a:lnSpc>
            </a:pPr>
            <a:r>
              <a:rPr lang="en-IN" sz="2400" b="0" i="1" strike="noStrike" spc="-1" dirty="0">
                <a:solidFill>
                  <a:srgbClr val="B7B7B7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- By </a:t>
            </a:r>
            <a:r>
              <a:rPr lang="en-IN" sz="2400" b="0" i="1" strike="noStrike" spc="-1" dirty="0" err="1" smtClean="0">
                <a:solidFill>
                  <a:srgbClr val="B7B7B7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Ashwani</a:t>
            </a:r>
            <a:r>
              <a:rPr lang="en-IN" sz="2400" b="0" i="1" strike="noStrike" spc="-1" dirty="0" smtClean="0">
                <a:solidFill>
                  <a:srgbClr val="B7B7B7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2400" b="0" i="1" strike="noStrike" spc="-1" dirty="0" err="1" smtClean="0">
                <a:solidFill>
                  <a:srgbClr val="B7B7B7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Saxena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TextShape 1"/>
          <p:cNvSpPr txBox="1"/>
          <p:nvPr/>
        </p:nvSpPr>
        <p:spPr>
          <a:xfrm>
            <a:off x="280440" y="1628640"/>
            <a:ext cx="8564040" cy="4303800"/>
          </a:xfrm>
          <a:prstGeom prst="rect">
            <a:avLst/>
          </a:prstGeom>
          <a:noFill/>
          <a:ln>
            <a:noFill/>
          </a:ln>
        </p:spPr>
        <p:txBody>
          <a:bodyPr lIns="45720" rIns="4572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1" name="TextShape 2"/>
          <p:cNvSpPr txBox="1"/>
          <p:nvPr/>
        </p:nvSpPr>
        <p:spPr>
          <a:xfrm>
            <a:off x="6553080" y="6404400"/>
            <a:ext cx="2133360" cy="268920"/>
          </a:xfrm>
          <a:prstGeom prst="rect">
            <a:avLst/>
          </a:prstGeom>
          <a:noFill/>
          <a:ln>
            <a:noFill/>
          </a:ln>
        </p:spPr>
        <p:txBody>
          <a:bodyPr lIns="45720" rIns="45720" anchor="ctr"/>
          <a:lstStyle/>
          <a:p>
            <a:pPr>
              <a:lnSpc>
                <a:spcPct val="100000"/>
              </a:lnSpc>
            </a:pPr>
            <a:fld id="{3D08E47C-1A06-43C2-AB07-25B46E40898E}" type="slidenum"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10</a:t>
            </a:fld>
            <a:endParaRPr lang="en-IN" sz="140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92" name="CustomShape 3"/>
          <p:cNvSpPr/>
          <p:nvPr/>
        </p:nvSpPr>
        <p:spPr>
          <a:xfrm>
            <a:off x="0" y="432000"/>
            <a:ext cx="9143640" cy="597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en-IN" sz="3600" b="1" strike="noStrike" spc="-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ManyToOne Mapping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93" name="Shape 202"/>
          <p:cNvPicPr/>
          <p:nvPr/>
        </p:nvPicPr>
        <p:blipFill>
          <a:blip r:embed="rId2"/>
          <a:stretch/>
        </p:blipFill>
        <p:spPr>
          <a:xfrm>
            <a:off x="280440" y="1628640"/>
            <a:ext cx="8564040" cy="42861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Shape 1"/>
          <p:cNvSpPr txBox="1"/>
          <p:nvPr/>
        </p:nvSpPr>
        <p:spPr>
          <a:xfrm>
            <a:off x="280440" y="1628640"/>
            <a:ext cx="8564040" cy="4303800"/>
          </a:xfrm>
          <a:prstGeom prst="rect">
            <a:avLst/>
          </a:prstGeom>
          <a:noFill/>
          <a:ln>
            <a:noFill/>
          </a:ln>
        </p:spPr>
        <p:txBody>
          <a:bodyPr lIns="45720" rIns="4572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5" name="TextShape 2"/>
          <p:cNvSpPr txBox="1"/>
          <p:nvPr/>
        </p:nvSpPr>
        <p:spPr>
          <a:xfrm>
            <a:off x="6553080" y="6404400"/>
            <a:ext cx="2133360" cy="268920"/>
          </a:xfrm>
          <a:prstGeom prst="rect">
            <a:avLst/>
          </a:prstGeom>
          <a:noFill/>
          <a:ln>
            <a:noFill/>
          </a:ln>
        </p:spPr>
        <p:txBody>
          <a:bodyPr lIns="45720" rIns="45720" anchor="ctr"/>
          <a:lstStyle/>
          <a:p>
            <a:pPr>
              <a:lnSpc>
                <a:spcPct val="100000"/>
              </a:lnSpc>
            </a:pPr>
            <a:fld id="{5B96EF1F-39E1-426A-8632-5EFF3D76D4B0}" type="slidenum"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11</a:t>
            </a:fld>
            <a:endParaRPr lang="en-IN" sz="140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96" name="CustomShape 3"/>
          <p:cNvSpPr/>
          <p:nvPr/>
        </p:nvSpPr>
        <p:spPr>
          <a:xfrm>
            <a:off x="0" y="432000"/>
            <a:ext cx="9143640" cy="597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en-IN" sz="3600" b="1" strike="noStrike" spc="-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OneToMany Mapping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97" name="Shape 210"/>
          <p:cNvPicPr/>
          <p:nvPr/>
        </p:nvPicPr>
        <p:blipFill>
          <a:blip r:embed="rId2"/>
          <a:stretch/>
        </p:blipFill>
        <p:spPr>
          <a:xfrm>
            <a:off x="280440" y="1628640"/>
            <a:ext cx="8564040" cy="43038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TextShape 1"/>
          <p:cNvSpPr txBox="1"/>
          <p:nvPr/>
        </p:nvSpPr>
        <p:spPr>
          <a:xfrm>
            <a:off x="280440" y="1628640"/>
            <a:ext cx="8564040" cy="4303800"/>
          </a:xfrm>
          <a:prstGeom prst="rect">
            <a:avLst/>
          </a:prstGeom>
          <a:noFill/>
          <a:ln>
            <a:noFill/>
          </a:ln>
        </p:spPr>
        <p:txBody>
          <a:bodyPr lIns="45720" rIns="4572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9" name="TextShape 2"/>
          <p:cNvSpPr txBox="1"/>
          <p:nvPr/>
        </p:nvSpPr>
        <p:spPr>
          <a:xfrm>
            <a:off x="6553080" y="6404400"/>
            <a:ext cx="2133360" cy="268920"/>
          </a:xfrm>
          <a:prstGeom prst="rect">
            <a:avLst/>
          </a:prstGeom>
          <a:noFill/>
          <a:ln>
            <a:noFill/>
          </a:ln>
        </p:spPr>
        <p:txBody>
          <a:bodyPr lIns="45720" rIns="45720" anchor="ctr"/>
          <a:lstStyle/>
          <a:p>
            <a:pPr>
              <a:lnSpc>
                <a:spcPct val="100000"/>
              </a:lnSpc>
            </a:pPr>
            <a:fld id="{D842B488-E31A-4926-A31E-15A6A2BCEEAC}" type="slidenum"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12</a:t>
            </a:fld>
            <a:endParaRPr lang="en-IN" sz="140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200" name="CustomShape 3"/>
          <p:cNvSpPr/>
          <p:nvPr/>
        </p:nvSpPr>
        <p:spPr>
          <a:xfrm>
            <a:off x="0" y="432000"/>
            <a:ext cx="9143640" cy="597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en-IN" sz="3600" b="1" strike="noStrike" spc="-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ManyToMany Mapping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01" name="Shape 218"/>
          <p:cNvPicPr/>
          <p:nvPr/>
        </p:nvPicPr>
        <p:blipFill>
          <a:blip r:embed="rId2"/>
          <a:stretch/>
        </p:blipFill>
        <p:spPr>
          <a:xfrm>
            <a:off x="280440" y="1628640"/>
            <a:ext cx="8564040" cy="43038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TextShape 1"/>
          <p:cNvSpPr txBox="1"/>
          <p:nvPr/>
        </p:nvSpPr>
        <p:spPr>
          <a:xfrm>
            <a:off x="280440" y="1553400"/>
            <a:ext cx="8564040" cy="4379040"/>
          </a:xfrm>
          <a:prstGeom prst="rect">
            <a:avLst/>
          </a:prstGeom>
          <a:noFill/>
          <a:ln>
            <a:noFill/>
          </a:ln>
        </p:spPr>
        <p:txBody>
          <a:bodyPr lIns="45720" rIns="45720"/>
          <a:lstStyle/>
          <a:p>
            <a:pPr>
              <a:lnSpc>
                <a:spcPct val="100000"/>
              </a:lnSpc>
            </a:pP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Calibri"/>
              <a:buChar char="•"/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Entities can inherit from other entities and from non-entities</a:t>
            </a: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Calibri"/>
              <a:buChar char="•"/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The @Inheritance annotation identifies a mapping strategy:</a:t>
            </a: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914400" lvl="1" indent="-342720">
              <a:lnSpc>
                <a:spcPct val="100000"/>
              </a:lnSpc>
              <a:buClr>
                <a:srgbClr val="000000"/>
              </a:buClr>
              <a:buFont typeface="Calibri"/>
              <a:buChar char="–"/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SINGLE_TABLE</a:t>
            </a:r>
            <a:endParaRPr lang="en-IN" sz="2540" b="0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marL="914400" lvl="1" indent="-342720">
              <a:lnSpc>
                <a:spcPct val="100000"/>
              </a:lnSpc>
              <a:buClr>
                <a:srgbClr val="000000"/>
              </a:buClr>
              <a:buFont typeface="Calibri"/>
              <a:buChar char="–"/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JOINED</a:t>
            </a:r>
            <a:endParaRPr lang="en-IN" sz="2540" b="0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marL="914400" lvl="1" indent="-342720">
              <a:lnSpc>
                <a:spcPct val="100000"/>
              </a:lnSpc>
              <a:buClr>
                <a:srgbClr val="000000"/>
              </a:buClr>
              <a:buFont typeface="Calibri"/>
              <a:buChar char="–"/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TABLE_PER_CLASS</a:t>
            </a:r>
            <a:endParaRPr lang="en-IN" sz="2540" b="0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Calibri"/>
              <a:buChar char="•"/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SINGLE_TABLE strategy - all classes in the hierarchy are mapped to a single table in the database</a:t>
            </a: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Calibri"/>
              <a:buChar char="•"/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Discriminator column - contains a value that identifies the subclass</a:t>
            </a: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Calibri"/>
              <a:buChar char="•"/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Discriminator type - {STRING, CHAR, INTEGER}</a:t>
            </a: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Calibri"/>
              <a:buChar char="•"/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Discriminator value - value entered into the discriminator column for each entity in a class hierarchy</a:t>
            </a: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>
              <a:lnSpc>
                <a:spcPct val="100000"/>
              </a:lnSpc>
            </a:pP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>
              <a:lnSpc>
                <a:spcPct val="100000"/>
              </a:lnSpc>
            </a:pP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203" name="TextShape 2"/>
          <p:cNvSpPr txBox="1"/>
          <p:nvPr/>
        </p:nvSpPr>
        <p:spPr>
          <a:xfrm>
            <a:off x="6553080" y="6404400"/>
            <a:ext cx="2133360" cy="268920"/>
          </a:xfrm>
          <a:prstGeom prst="rect">
            <a:avLst/>
          </a:prstGeom>
          <a:noFill/>
          <a:ln>
            <a:noFill/>
          </a:ln>
        </p:spPr>
        <p:txBody>
          <a:bodyPr lIns="45720" rIns="45720" anchor="ctr"/>
          <a:lstStyle/>
          <a:p>
            <a:pPr>
              <a:lnSpc>
                <a:spcPct val="100000"/>
              </a:lnSpc>
            </a:pPr>
            <a:fld id="{98927EF2-D5D4-44B9-B5D0-629EA525F5FA}" type="slidenum"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13</a:t>
            </a:fld>
            <a:endParaRPr lang="en-IN" sz="140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204" name="CustomShape 3"/>
          <p:cNvSpPr/>
          <p:nvPr/>
        </p:nvSpPr>
        <p:spPr>
          <a:xfrm>
            <a:off x="0" y="432000"/>
            <a:ext cx="9143640" cy="597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en-IN" sz="3600" b="1" strike="noStrike" spc="-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Entity Inheritance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TextShape 1"/>
          <p:cNvSpPr txBox="1"/>
          <p:nvPr/>
        </p:nvSpPr>
        <p:spPr>
          <a:xfrm>
            <a:off x="280440" y="1553400"/>
            <a:ext cx="8570160" cy="4379040"/>
          </a:xfrm>
          <a:prstGeom prst="rect">
            <a:avLst/>
          </a:prstGeom>
          <a:noFill/>
          <a:ln>
            <a:noFill/>
          </a:ln>
        </p:spPr>
        <p:txBody>
          <a:bodyPr lIns="45720" rIns="45720"/>
          <a:lstStyle/>
          <a:p>
            <a:pPr>
              <a:lnSpc>
                <a:spcPct val="100000"/>
              </a:lnSpc>
            </a:pP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@Entity</a:t>
            </a: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@Inheritance(strategy=InheritanceType.SINGLE_TABLE)</a:t>
            </a: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@DiscriminatorColumn(name="DISC", discriminatorType=DiscriminatorType.STRING)</a:t>
            </a: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@DiscriminatorValue(value="USER")</a:t>
            </a: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public class User { . . . }</a:t>
            </a: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>
              <a:lnSpc>
                <a:spcPct val="100000"/>
              </a:lnSpc>
            </a:pP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@Entity</a:t>
            </a: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@DiscriminatorValue(value="PUSER")</a:t>
            </a: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public class PremiumUser extends User { . . . }</a:t>
            </a: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>
              <a:lnSpc>
                <a:spcPct val="100000"/>
              </a:lnSpc>
            </a:pP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>
              <a:lnSpc>
                <a:spcPct val="100000"/>
              </a:lnSpc>
            </a:pP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206" name="TextShape 2"/>
          <p:cNvSpPr txBox="1"/>
          <p:nvPr/>
        </p:nvSpPr>
        <p:spPr>
          <a:xfrm>
            <a:off x="6553080" y="6404400"/>
            <a:ext cx="2133360" cy="268920"/>
          </a:xfrm>
          <a:prstGeom prst="rect">
            <a:avLst/>
          </a:prstGeom>
          <a:noFill/>
          <a:ln>
            <a:noFill/>
          </a:ln>
        </p:spPr>
        <p:txBody>
          <a:bodyPr lIns="45720" rIns="45720" anchor="ctr"/>
          <a:lstStyle/>
          <a:p>
            <a:pPr>
              <a:lnSpc>
                <a:spcPct val="100000"/>
              </a:lnSpc>
            </a:pPr>
            <a:fld id="{A2A6766D-AF51-452F-8125-B8D733C0193A}" type="slidenum"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14</a:t>
            </a:fld>
            <a:endParaRPr lang="en-IN" sz="140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207" name="CustomShape 3"/>
          <p:cNvSpPr/>
          <p:nvPr/>
        </p:nvSpPr>
        <p:spPr>
          <a:xfrm>
            <a:off x="0" y="432000"/>
            <a:ext cx="9143640" cy="597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en-IN" sz="3600" b="1" strike="noStrike" spc="-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Entity Inheritance : Example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TextShape 1"/>
          <p:cNvSpPr txBox="1"/>
          <p:nvPr/>
        </p:nvSpPr>
        <p:spPr>
          <a:xfrm>
            <a:off x="280440" y="1553400"/>
            <a:ext cx="8570160" cy="4379040"/>
          </a:xfrm>
          <a:prstGeom prst="rect">
            <a:avLst/>
          </a:prstGeom>
          <a:noFill/>
          <a:ln>
            <a:noFill/>
          </a:ln>
        </p:spPr>
        <p:txBody>
          <a:bodyPr lIns="45720" rIns="45720"/>
          <a:lstStyle/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Calibri"/>
              <a:buChar char="•"/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Entities are managed by the </a:t>
            </a:r>
            <a:r>
              <a:rPr lang="en-IN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entity manager</a:t>
            </a: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Calibri"/>
              <a:buChar char="•"/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The entity manager is represented by </a:t>
            </a:r>
            <a:r>
              <a:rPr lang="en-IN" sz="1800" b="0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javax.persistence.EntityManager</a:t>
            </a: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instances</a:t>
            </a: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Calibri"/>
              <a:buChar char="•"/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Each EntityManager instance is associated with a </a:t>
            </a:r>
            <a:r>
              <a:rPr lang="en-IN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persistence context</a:t>
            </a: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Calibri"/>
              <a:buChar char="•"/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 persistence context defines the scope under which particular entity instances are created, persisted, and removed</a:t>
            </a: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Calibri"/>
              <a:buChar char="•"/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 </a:t>
            </a:r>
            <a:r>
              <a:rPr lang="en-IN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persistence context</a:t>
            </a: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is a set of managed entity instances that exist in a particular data store</a:t>
            </a: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914400" lvl="1" indent="-342720">
              <a:lnSpc>
                <a:spcPct val="100000"/>
              </a:lnSpc>
              <a:buClr>
                <a:srgbClr val="000000"/>
              </a:buClr>
              <a:buFont typeface="Calibri"/>
              <a:buChar char="–"/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Entities keyed by their persistent identity</a:t>
            </a:r>
            <a:endParaRPr lang="en-IN" sz="2540" b="0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marL="914400" lvl="1" indent="-342720">
              <a:lnSpc>
                <a:spcPct val="100000"/>
              </a:lnSpc>
              <a:buClr>
                <a:srgbClr val="000000"/>
              </a:buClr>
              <a:buFont typeface="Calibri"/>
              <a:buChar char="–"/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Only one entity with a given persistent identity may exist in the persistence context</a:t>
            </a:r>
            <a:endParaRPr lang="en-IN" sz="2540" b="0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marL="914400" lvl="1" indent="-342720">
              <a:lnSpc>
                <a:spcPct val="100000"/>
              </a:lnSpc>
              <a:buClr>
                <a:srgbClr val="000000"/>
              </a:buClr>
              <a:buFont typeface="Calibri"/>
              <a:buChar char="–"/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Entities are added to the persistence context, but are not individually removable (“detached”)</a:t>
            </a:r>
            <a:endParaRPr lang="en-IN" sz="2540" b="0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Calibri"/>
              <a:buChar char="•"/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Controlled and managed by </a:t>
            </a:r>
            <a:r>
              <a:rPr lang="en-IN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EntityManager</a:t>
            </a: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914400" lvl="1" indent="-342720">
              <a:lnSpc>
                <a:spcPct val="100000"/>
              </a:lnSpc>
              <a:buClr>
                <a:srgbClr val="000000"/>
              </a:buClr>
              <a:buFont typeface="Calibri"/>
              <a:buChar char="–"/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Contents of persistence context change as a result of operations on EntityManager API</a:t>
            </a:r>
            <a:endParaRPr lang="en-IN" sz="2540" b="0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>
              <a:lnSpc>
                <a:spcPct val="100000"/>
              </a:lnSpc>
            </a:pP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>
              <a:lnSpc>
                <a:spcPct val="100000"/>
              </a:lnSpc>
            </a:pP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209" name="TextShape 2"/>
          <p:cNvSpPr txBox="1"/>
          <p:nvPr/>
        </p:nvSpPr>
        <p:spPr>
          <a:xfrm>
            <a:off x="6553080" y="6404400"/>
            <a:ext cx="2133360" cy="268920"/>
          </a:xfrm>
          <a:prstGeom prst="rect">
            <a:avLst/>
          </a:prstGeom>
          <a:noFill/>
          <a:ln>
            <a:noFill/>
          </a:ln>
        </p:spPr>
        <p:txBody>
          <a:bodyPr lIns="45720" rIns="45720" anchor="ctr"/>
          <a:lstStyle/>
          <a:p>
            <a:pPr>
              <a:lnSpc>
                <a:spcPct val="100000"/>
              </a:lnSpc>
            </a:pPr>
            <a:fld id="{C78FBEB0-B992-4DFD-A0E6-1121AE2E108E}" type="slidenum"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15</a:t>
            </a:fld>
            <a:endParaRPr lang="en-IN" sz="140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210" name="CustomShape 3"/>
          <p:cNvSpPr/>
          <p:nvPr/>
        </p:nvSpPr>
        <p:spPr>
          <a:xfrm>
            <a:off x="0" y="432000"/>
            <a:ext cx="9143640" cy="597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en-IN" sz="3600" b="1" strike="noStrike" spc="-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Managing Entities - JPA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TextShape 1"/>
          <p:cNvSpPr txBox="1"/>
          <p:nvPr/>
        </p:nvSpPr>
        <p:spPr>
          <a:xfrm>
            <a:off x="6553080" y="6404400"/>
            <a:ext cx="2133360" cy="268920"/>
          </a:xfrm>
          <a:prstGeom prst="rect">
            <a:avLst/>
          </a:prstGeom>
          <a:noFill/>
          <a:ln>
            <a:noFill/>
          </a:ln>
        </p:spPr>
        <p:txBody>
          <a:bodyPr lIns="45720" rIns="45720" anchor="ctr"/>
          <a:lstStyle/>
          <a:p>
            <a:pPr>
              <a:lnSpc>
                <a:spcPct val="100000"/>
              </a:lnSpc>
            </a:pPr>
            <a:fld id="{01DB0202-F1E4-491B-94F8-00B5C9B85C8F}" type="slidenum"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16</a:t>
            </a:fld>
            <a:endParaRPr lang="en-IN" sz="140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212" name="CustomShape 2"/>
          <p:cNvSpPr/>
          <p:nvPr/>
        </p:nvSpPr>
        <p:spPr>
          <a:xfrm>
            <a:off x="0" y="432000"/>
            <a:ext cx="9143640" cy="597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en-IN" sz="3600" b="1" strike="noStrike" spc="-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Persistence Context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13" name="Shape 253"/>
          <p:cNvPicPr/>
          <p:nvPr/>
        </p:nvPicPr>
        <p:blipFill>
          <a:blip r:embed="rId2"/>
          <a:stretch/>
        </p:blipFill>
        <p:spPr>
          <a:xfrm>
            <a:off x="644760" y="1831680"/>
            <a:ext cx="7883280" cy="41875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TextShape 1"/>
          <p:cNvSpPr txBox="1"/>
          <p:nvPr/>
        </p:nvSpPr>
        <p:spPr>
          <a:xfrm>
            <a:off x="280440" y="1628640"/>
            <a:ext cx="8564040" cy="4303800"/>
          </a:xfrm>
          <a:prstGeom prst="rect">
            <a:avLst/>
          </a:prstGeom>
          <a:noFill/>
          <a:ln>
            <a:noFill/>
          </a:ln>
        </p:spPr>
        <p:txBody>
          <a:bodyPr lIns="45720" rIns="45720"/>
          <a:lstStyle/>
          <a:p>
            <a:pPr>
              <a:lnSpc>
                <a:spcPct val="100000"/>
              </a:lnSpc>
            </a:pP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Calibri"/>
              <a:buChar char="•"/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 lot of code in the persistent framework and the DAO.</a:t>
            </a: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Calibri"/>
              <a:buChar char="•"/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Duplicate code in concrete DAOs</a:t>
            </a: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Calibri"/>
              <a:buChar char="•"/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Pagination need to handle yourself, and integrated from MVC to persistent layer.</a:t>
            </a: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Calibri"/>
              <a:buChar char="•"/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If hybrid database (MySql + Mongo) are required for the system. It is not easy to have similar design concept in the Architecture.</a:t>
            </a: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>
              <a:lnSpc>
                <a:spcPct val="100000"/>
              </a:lnSpc>
            </a:pP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215" name="TextShape 2"/>
          <p:cNvSpPr txBox="1"/>
          <p:nvPr/>
        </p:nvSpPr>
        <p:spPr>
          <a:xfrm>
            <a:off x="6553080" y="6404400"/>
            <a:ext cx="2133360" cy="268920"/>
          </a:xfrm>
          <a:prstGeom prst="rect">
            <a:avLst/>
          </a:prstGeom>
          <a:noFill/>
          <a:ln>
            <a:noFill/>
          </a:ln>
        </p:spPr>
        <p:txBody>
          <a:bodyPr lIns="45720" rIns="45720" anchor="ctr"/>
          <a:lstStyle/>
          <a:p>
            <a:pPr>
              <a:lnSpc>
                <a:spcPct val="100000"/>
              </a:lnSpc>
            </a:pPr>
            <a:fld id="{C9BCABF6-1FA4-49B3-8189-D4C7720BBF84}" type="slidenum"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17</a:t>
            </a:fld>
            <a:endParaRPr lang="en-IN" sz="140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216" name="CustomShape 3"/>
          <p:cNvSpPr/>
          <p:nvPr/>
        </p:nvSpPr>
        <p:spPr>
          <a:xfrm>
            <a:off x="0" y="432000"/>
            <a:ext cx="9143640" cy="597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en-IN" sz="3600" b="1" strike="noStrike" spc="-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Pains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TextShape 1"/>
          <p:cNvSpPr txBox="1"/>
          <p:nvPr/>
        </p:nvSpPr>
        <p:spPr>
          <a:xfrm>
            <a:off x="280440" y="1628640"/>
            <a:ext cx="8564040" cy="4303800"/>
          </a:xfrm>
          <a:prstGeom prst="rect">
            <a:avLst/>
          </a:prstGeom>
          <a:noFill/>
          <a:ln>
            <a:noFill/>
          </a:ln>
        </p:spPr>
        <p:txBody>
          <a:bodyPr lIns="45720" rIns="45720"/>
          <a:lstStyle/>
          <a:p>
            <a:pPr>
              <a:lnSpc>
                <a:spcPct val="100000"/>
              </a:lnSpc>
            </a:pP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Calibri"/>
              <a:buChar char="•"/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The goal of the repository abstraction of Spring Data is to reduce the effort to implement data access layers for various persistence stores significantly.</a:t>
            </a: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Calibri"/>
              <a:buChar char="•"/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The central marker interface </a:t>
            </a: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914400"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• Repository&lt;T, ID extends Serializable&gt; </a:t>
            </a: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57200">
              <a:lnSpc>
                <a:spcPct val="100000"/>
              </a:lnSpc>
            </a:pP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Calibri"/>
              <a:buChar char="•"/>
            </a:pPr>
            <a:r>
              <a:rPr lang="en-IN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Hierarchy :</a:t>
            </a: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57200" indent="-69480">
              <a:lnSpc>
                <a:spcPct val="100000"/>
              </a:lnSpc>
            </a:pPr>
            <a:r>
              <a:rPr lang="en-IN" sz="1800" b="1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Interface </a:t>
            </a: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JpaRepository&lt;</a:t>
            </a:r>
            <a:r>
              <a:rPr lang="en-IN" sz="1800" b="0" strike="noStrike" spc="-1">
                <a:solidFill>
                  <a:srgbClr val="20999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</a:t>
            </a: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 </a:t>
            </a:r>
            <a:r>
              <a:rPr lang="en-IN" sz="1800" b="0" strike="noStrike" spc="-1">
                <a:solidFill>
                  <a:srgbClr val="20999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ID</a:t>
            </a: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&gt;</a:t>
            </a: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914400">
              <a:lnSpc>
                <a:spcPct val="100000"/>
              </a:lnSpc>
            </a:pPr>
            <a:r>
              <a:rPr lang="en-IN" sz="1800" b="1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interface </a:t>
            </a: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PagingAndSortingRepository&lt;</a:t>
            </a:r>
            <a:r>
              <a:rPr lang="en-IN" sz="1800" b="0" strike="noStrike" spc="-1">
                <a:solidFill>
                  <a:srgbClr val="20999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</a:t>
            </a: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 </a:t>
            </a:r>
            <a:r>
              <a:rPr lang="en-IN" sz="1800" b="0" strike="noStrike" spc="-1">
                <a:solidFill>
                  <a:srgbClr val="20999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ID</a:t>
            </a: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&gt;</a:t>
            </a: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1371600">
              <a:lnSpc>
                <a:spcPct val="100000"/>
              </a:lnSpc>
            </a:pPr>
            <a:r>
              <a:rPr lang="en-IN" sz="1800" b="1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interface </a:t>
            </a: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CrudRepository&lt;</a:t>
            </a:r>
            <a:r>
              <a:rPr lang="en-IN" sz="1800" b="0" strike="noStrike" spc="-1">
                <a:solidFill>
                  <a:srgbClr val="20999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</a:t>
            </a: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 </a:t>
            </a:r>
            <a:r>
              <a:rPr lang="en-IN" sz="1800" b="0" strike="noStrike" spc="-1">
                <a:solidFill>
                  <a:srgbClr val="20999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ID</a:t>
            </a: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&gt;</a:t>
            </a: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1828800">
              <a:lnSpc>
                <a:spcPct val="100000"/>
              </a:lnSpc>
            </a:pPr>
            <a:r>
              <a:rPr lang="en-IN" sz="1800" b="1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interface </a:t>
            </a: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Repository&lt;</a:t>
            </a:r>
            <a:r>
              <a:rPr lang="en-IN" sz="1800" b="0" strike="noStrike" spc="-1">
                <a:solidFill>
                  <a:srgbClr val="20999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</a:t>
            </a: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 </a:t>
            </a:r>
            <a:r>
              <a:rPr lang="en-IN" sz="1800" b="0" strike="noStrike" spc="-1">
                <a:solidFill>
                  <a:srgbClr val="20999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ID</a:t>
            </a: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&gt;</a:t>
            </a: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57200">
              <a:lnSpc>
                <a:spcPct val="100000"/>
              </a:lnSpc>
            </a:pP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57200" indent="-69480">
              <a:lnSpc>
                <a:spcPct val="100000"/>
              </a:lnSpc>
            </a:pP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57200">
              <a:lnSpc>
                <a:spcPct val="100000"/>
              </a:lnSpc>
            </a:pP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218" name="TextShape 2"/>
          <p:cNvSpPr txBox="1"/>
          <p:nvPr/>
        </p:nvSpPr>
        <p:spPr>
          <a:xfrm>
            <a:off x="6553080" y="6404400"/>
            <a:ext cx="2133360" cy="268920"/>
          </a:xfrm>
          <a:prstGeom prst="rect">
            <a:avLst/>
          </a:prstGeom>
          <a:noFill/>
          <a:ln>
            <a:noFill/>
          </a:ln>
        </p:spPr>
        <p:txBody>
          <a:bodyPr lIns="45720" rIns="45720" anchor="ctr"/>
          <a:lstStyle/>
          <a:p>
            <a:pPr>
              <a:lnSpc>
                <a:spcPct val="100000"/>
              </a:lnSpc>
            </a:pPr>
            <a:fld id="{27C9A46F-EB3E-4188-8930-0EE9DEBF236C}" type="slidenum"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18</a:t>
            </a:fld>
            <a:endParaRPr lang="en-IN" sz="140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219" name="CustomShape 3"/>
          <p:cNvSpPr/>
          <p:nvPr/>
        </p:nvSpPr>
        <p:spPr>
          <a:xfrm>
            <a:off x="0" y="432000"/>
            <a:ext cx="9143640" cy="597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en-IN" sz="3600" b="1" strike="noStrike" spc="-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Repository and Repository Hierarchy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TextShape 1"/>
          <p:cNvSpPr txBox="1"/>
          <p:nvPr/>
        </p:nvSpPr>
        <p:spPr>
          <a:xfrm>
            <a:off x="280440" y="1628640"/>
            <a:ext cx="8564040" cy="4303800"/>
          </a:xfrm>
          <a:prstGeom prst="rect">
            <a:avLst/>
          </a:prstGeom>
          <a:noFill/>
          <a:ln>
            <a:noFill/>
          </a:ln>
        </p:spPr>
        <p:txBody>
          <a:bodyPr lIns="45720" rIns="45720"/>
          <a:lstStyle/>
          <a:p>
            <a:pPr>
              <a:lnSpc>
                <a:spcPct val="100000"/>
              </a:lnSpc>
            </a:pP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Spring Data Repository, you’ll have three options:</a:t>
            </a: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>
              <a:lnSpc>
                <a:spcPct val="100000"/>
              </a:lnSpc>
            </a:pP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Using of a CRUD operations that implemented by the Spring Data infrastructure</a:t>
            </a: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Defining of a query methods and</a:t>
            </a: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Manually implementing your own custom repositories</a:t>
            </a: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Example :</a:t>
            </a: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>
              <a:lnSpc>
                <a:spcPct val="100000"/>
              </a:lnSpc>
            </a:pP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57200" indent="-69480">
              <a:lnSpc>
                <a:spcPct val="100000"/>
              </a:lnSpc>
            </a:pPr>
            <a:r>
              <a:rPr lang="en-IN" sz="1800" b="1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public interface </a:t>
            </a: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UserRepository </a:t>
            </a:r>
            <a:r>
              <a:rPr lang="en-IN" sz="1800" b="1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extends </a:t>
            </a: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JpaRepository&lt;User, Long&gt; {</a:t>
            </a: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57200" indent="-69480"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}</a:t>
            </a: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221" name="TextShape 2"/>
          <p:cNvSpPr txBox="1"/>
          <p:nvPr/>
        </p:nvSpPr>
        <p:spPr>
          <a:xfrm>
            <a:off x="6553080" y="6404400"/>
            <a:ext cx="2133360" cy="268920"/>
          </a:xfrm>
          <a:prstGeom prst="rect">
            <a:avLst/>
          </a:prstGeom>
          <a:noFill/>
          <a:ln>
            <a:noFill/>
          </a:ln>
        </p:spPr>
        <p:txBody>
          <a:bodyPr lIns="45720" rIns="45720" anchor="ctr"/>
          <a:lstStyle/>
          <a:p>
            <a:pPr>
              <a:lnSpc>
                <a:spcPct val="100000"/>
              </a:lnSpc>
            </a:pPr>
            <a:fld id="{DA42257E-8A7A-4F10-BAB8-D1C76E6D8ECB}" type="slidenum"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19</a:t>
            </a:fld>
            <a:endParaRPr lang="en-IN" sz="140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222" name="CustomShape 3"/>
          <p:cNvSpPr/>
          <p:nvPr/>
        </p:nvSpPr>
        <p:spPr>
          <a:xfrm>
            <a:off x="0" y="432000"/>
            <a:ext cx="9143640" cy="597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en-IN" sz="3600" b="1" strike="noStrike" spc="-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User Defined Repository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Shape 1"/>
          <p:cNvSpPr txBox="1"/>
          <p:nvPr/>
        </p:nvSpPr>
        <p:spPr>
          <a:xfrm>
            <a:off x="280440" y="1284840"/>
            <a:ext cx="4143240" cy="4840920"/>
          </a:xfrm>
          <a:prstGeom prst="rect">
            <a:avLst/>
          </a:prstGeom>
          <a:noFill/>
          <a:ln>
            <a:noFill/>
          </a:ln>
        </p:spPr>
        <p:txBody>
          <a:bodyPr lIns="45720" rIns="45720"/>
          <a:lstStyle/>
          <a:p>
            <a:pPr>
              <a:lnSpc>
                <a:spcPct val="100000"/>
              </a:lnSpc>
            </a:pP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>
              <a:lnSpc>
                <a:spcPct val="100000"/>
              </a:lnSpc>
            </a:pP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>
              <a:lnSpc>
                <a:spcPct val="100000"/>
              </a:lnSpc>
            </a:pP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Calibri"/>
              <a:buChar char="•"/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What is Spring Data</a:t>
            </a: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Calibri"/>
              <a:buChar char="•"/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Configurations</a:t>
            </a: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Calibri"/>
              <a:buChar char="•"/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Domain/Entities</a:t>
            </a: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Calibri"/>
              <a:buChar char="•"/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Persistent Identity</a:t>
            </a: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Calibri"/>
              <a:buChar char="•"/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Identifier Generation</a:t>
            </a: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Calibri"/>
              <a:buChar char="•"/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Customizing the Entity Object</a:t>
            </a: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Calibri"/>
              <a:buChar char="•"/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Entity Relationships</a:t>
            </a: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Calibri"/>
              <a:buChar char="•"/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Entity Inheritance</a:t>
            </a: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Calibri"/>
              <a:buChar char="•"/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EntityManager &amp; the Persistent Context</a:t>
            </a: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167" name="CustomShape 2"/>
          <p:cNvSpPr/>
          <p:nvPr/>
        </p:nvSpPr>
        <p:spPr>
          <a:xfrm>
            <a:off x="0" y="432000"/>
            <a:ext cx="9143640" cy="597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en-IN" sz="3600" b="1" strike="noStrike" spc="-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Agenda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TextShape 3"/>
          <p:cNvSpPr txBox="1"/>
          <p:nvPr/>
        </p:nvSpPr>
        <p:spPr>
          <a:xfrm>
            <a:off x="4581360" y="1467720"/>
            <a:ext cx="4143240" cy="4840920"/>
          </a:xfrm>
          <a:prstGeom prst="rect">
            <a:avLst/>
          </a:prstGeom>
          <a:noFill/>
          <a:ln>
            <a:noFill/>
          </a:ln>
        </p:spPr>
        <p:txBody>
          <a:bodyPr lIns="45720" rIns="45720"/>
          <a:lstStyle/>
          <a:p>
            <a:pPr>
              <a:lnSpc>
                <a:spcPct val="100000"/>
              </a:lnSpc>
            </a:pP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>
              <a:lnSpc>
                <a:spcPct val="100000"/>
              </a:lnSpc>
            </a:pP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Calibri"/>
              <a:buChar char="•"/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Repository and Repository Hierarchy </a:t>
            </a: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Calibri"/>
              <a:buChar char="•"/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User Defined Repository</a:t>
            </a: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Calibri"/>
              <a:buChar char="•"/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Defining Query methods</a:t>
            </a: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Calibri"/>
              <a:buChar char="•"/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Pageable</a:t>
            </a: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Calibri"/>
              <a:buChar char="•"/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Query creation : Custom Queries and Named Queries </a:t>
            </a: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Calibri"/>
              <a:buChar char="•"/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Custom Interfaces</a:t>
            </a: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Calibri"/>
              <a:buChar char="•"/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Accessing Spring Data with rest </a:t>
            </a: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Calibri"/>
              <a:buChar char="•"/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Transactional</a:t>
            </a: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Calibri"/>
              <a:buChar char="•"/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Disadvantages</a:t>
            </a: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TextShape 1"/>
          <p:cNvSpPr txBox="1"/>
          <p:nvPr/>
        </p:nvSpPr>
        <p:spPr>
          <a:xfrm>
            <a:off x="280440" y="1628640"/>
            <a:ext cx="8564040" cy="4303800"/>
          </a:xfrm>
          <a:prstGeom prst="rect">
            <a:avLst/>
          </a:prstGeom>
          <a:noFill/>
          <a:ln>
            <a:noFill/>
          </a:ln>
        </p:spPr>
        <p:txBody>
          <a:bodyPr lIns="45720" rIns="45720"/>
          <a:lstStyle/>
          <a:p>
            <a:pPr>
              <a:lnSpc>
                <a:spcPct val="100000"/>
              </a:lnSpc>
            </a:pP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Query methods implemented in spring data repositories will be used for creating the dynamic queries.</a:t>
            </a: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>
              <a:lnSpc>
                <a:spcPct val="100000"/>
              </a:lnSpc>
            </a:pP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57200" indent="-69480">
              <a:lnSpc>
                <a:spcPct val="100000"/>
              </a:lnSpc>
            </a:pPr>
            <a:r>
              <a:rPr lang="en-IN" sz="1800" b="1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public interface </a:t>
            </a: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UserRepository </a:t>
            </a:r>
            <a:r>
              <a:rPr lang="en-IN" sz="1800" b="1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extends </a:t>
            </a: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JpaRepository&lt;User, Long&gt; {</a:t>
            </a: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57200" indent="-69480"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User findByEmail(String email);</a:t>
            </a: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57200"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List&lt;User&gt; findAllByName(String name);  </a:t>
            </a: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57200"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}</a:t>
            </a: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57200" indent="-69480">
              <a:lnSpc>
                <a:spcPct val="100000"/>
              </a:lnSpc>
            </a:pP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57200">
              <a:lnSpc>
                <a:spcPct val="100000"/>
              </a:lnSpc>
            </a:pP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57200">
              <a:lnSpc>
                <a:spcPct val="100000"/>
              </a:lnSpc>
            </a:pP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57200">
              <a:lnSpc>
                <a:spcPct val="100000"/>
              </a:lnSpc>
            </a:pP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57200">
              <a:lnSpc>
                <a:spcPct val="100000"/>
              </a:lnSpc>
            </a:pP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57200">
              <a:lnSpc>
                <a:spcPct val="100000"/>
              </a:lnSpc>
            </a:pP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algn="r"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Reference : </a:t>
            </a:r>
            <a:r>
              <a:rPr lang="en-IN" sz="1800" b="0" u="sng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  <a:hlinkClick r:id="rId2"/>
              </a:rPr>
              <a:t>http://docs.spring.io/spring-data/jpa/docs/current/reference/html/</a:t>
            </a: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224" name="TextShape 2"/>
          <p:cNvSpPr txBox="1"/>
          <p:nvPr/>
        </p:nvSpPr>
        <p:spPr>
          <a:xfrm>
            <a:off x="6553080" y="6404400"/>
            <a:ext cx="2133360" cy="268920"/>
          </a:xfrm>
          <a:prstGeom prst="rect">
            <a:avLst/>
          </a:prstGeom>
          <a:noFill/>
          <a:ln>
            <a:noFill/>
          </a:ln>
        </p:spPr>
        <p:txBody>
          <a:bodyPr lIns="45720" rIns="45720" anchor="ctr"/>
          <a:lstStyle/>
          <a:p>
            <a:pPr>
              <a:lnSpc>
                <a:spcPct val="100000"/>
              </a:lnSpc>
            </a:pPr>
            <a:fld id="{3377618C-1436-48F4-ABE5-FD7B07BDCB50}" type="slidenum"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20</a:t>
            </a:fld>
            <a:endParaRPr lang="en-IN" sz="140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225" name="CustomShape 3"/>
          <p:cNvSpPr/>
          <p:nvPr/>
        </p:nvSpPr>
        <p:spPr>
          <a:xfrm>
            <a:off x="0" y="432000"/>
            <a:ext cx="9143640" cy="597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en-IN" sz="3600" b="1" strike="noStrike" spc="-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Defining Query methods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26" name="Shape 282"/>
          <p:cNvPicPr/>
          <p:nvPr/>
        </p:nvPicPr>
        <p:blipFill>
          <a:blip r:embed="rId3"/>
          <a:stretch/>
        </p:blipFill>
        <p:spPr>
          <a:xfrm>
            <a:off x="568440" y="4425480"/>
            <a:ext cx="8276040" cy="1846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TextShape 1"/>
          <p:cNvSpPr txBox="1"/>
          <p:nvPr/>
        </p:nvSpPr>
        <p:spPr>
          <a:xfrm>
            <a:off x="280440" y="1284840"/>
            <a:ext cx="8564040" cy="4647600"/>
          </a:xfrm>
          <a:prstGeom prst="rect">
            <a:avLst/>
          </a:prstGeom>
          <a:noFill/>
          <a:ln>
            <a:noFill/>
          </a:ln>
        </p:spPr>
        <p:txBody>
          <a:bodyPr lIns="45720" rIns="45720"/>
          <a:lstStyle/>
          <a:p>
            <a:pPr>
              <a:lnSpc>
                <a:spcPct val="100000"/>
              </a:lnSpc>
            </a:pP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>
              <a:lnSpc>
                <a:spcPct val="100000"/>
              </a:lnSpc>
            </a:pP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Pageable pageable = </a:t>
            </a:r>
            <a:r>
              <a:rPr lang="en-IN" sz="1800" b="1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new </a:t>
            </a: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PageRequest(</a:t>
            </a:r>
            <a:r>
              <a:rPr lang="en-IN" sz="1800" b="0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0</a:t>
            </a: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 </a:t>
            </a:r>
            <a:r>
              <a:rPr lang="en-IN" sz="1800" b="0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10</a:t>
            </a: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);</a:t>
            </a: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Sort.Order order1 = </a:t>
            </a:r>
            <a:r>
              <a:rPr lang="en-IN" sz="1800" b="1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new </a:t>
            </a: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Sort.Order(Sort.Direction.</a:t>
            </a:r>
            <a:r>
              <a:rPr lang="en-IN" sz="1800" b="1" i="1" strike="noStrike" spc="-1">
                <a:solidFill>
                  <a:srgbClr val="660E7A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ASC</a:t>
            </a: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 </a:t>
            </a:r>
            <a:r>
              <a:rPr lang="en-IN" sz="1800" b="1" strike="noStrike" spc="-1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"id"</a:t>
            </a: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);</a:t>
            </a: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Sort.Order order2 = </a:t>
            </a:r>
            <a:r>
              <a:rPr lang="en-IN" sz="1800" b="1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new </a:t>
            </a: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Sort.Order(Sort.Direction.</a:t>
            </a:r>
            <a:r>
              <a:rPr lang="en-IN" sz="1800" b="1" i="1" strike="noStrike" spc="-1">
                <a:solidFill>
                  <a:srgbClr val="660E7A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DESC</a:t>
            </a: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 </a:t>
            </a:r>
            <a:r>
              <a:rPr lang="en-IN" sz="1800" b="1" strike="noStrike" spc="-1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"name"</a:t>
            </a: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);</a:t>
            </a: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Sort sort = </a:t>
            </a:r>
            <a:r>
              <a:rPr lang="en-IN" sz="1800" b="1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new </a:t>
            </a: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Sort(order1, order2);</a:t>
            </a: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>
              <a:lnSpc>
                <a:spcPct val="100000"/>
              </a:lnSpc>
            </a:pP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pageable = </a:t>
            </a:r>
            <a:r>
              <a:rPr lang="en-IN" sz="1800" b="1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new </a:t>
            </a: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PageRequest(</a:t>
            </a:r>
            <a:r>
              <a:rPr lang="en-IN" sz="1800" b="0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0</a:t>
            </a: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 </a:t>
            </a:r>
            <a:r>
              <a:rPr lang="en-IN" sz="1800" b="0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10</a:t>
            </a: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 sort);</a:t>
            </a: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>
              <a:lnSpc>
                <a:spcPct val="100000"/>
              </a:lnSpc>
            </a:pP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pageable = </a:t>
            </a:r>
            <a:r>
              <a:rPr lang="en-IN" sz="1800" b="1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new </a:t>
            </a: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PageRequest(</a:t>
            </a:r>
            <a:r>
              <a:rPr lang="en-IN" sz="1800" b="0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0</a:t>
            </a: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 </a:t>
            </a:r>
            <a:r>
              <a:rPr lang="en-IN" sz="1800" b="0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10</a:t>
            </a: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 </a:t>
            </a:r>
            <a:r>
              <a:rPr lang="en-IN" sz="1800" b="1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new </a:t>
            </a: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Sort(Sort.Direction.</a:t>
            </a:r>
            <a:r>
              <a:rPr lang="en-IN" sz="1800" b="1" i="1" strike="noStrike" spc="-1">
                <a:solidFill>
                  <a:srgbClr val="660E7A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DESC</a:t>
            </a: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 </a:t>
            </a:r>
            <a:r>
              <a:rPr lang="en-IN" sz="1800" b="1" strike="noStrike" spc="-1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"name"</a:t>
            </a: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));</a:t>
            </a: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>
              <a:lnSpc>
                <a:spcPct val="100000"/>
              </a:lnSpc>
            </a:pP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228" name="TextShape 2"/>
          <p:cNvSpPr txBox="1"/>
          <p:nvPr/>
        </p:nvSpPr>
        <p:spPr>
          <a:xfrm>
            <a:off x="6553080" y="6404400"/>
            <a:ext cx="2133360" cy="268920"/>
          </a:xfrm>
          <a:prstGeom prst="rect">
            <a:avLst/>
          </a:prstGeom>
          <a:noFill/>
          <a:ln>
            <a:noFill/>
          </a:ln>
        </p:spPr>
        <p:txBody>
          <a:bodyPr lIns="45720" rIns="45720" anchor="ctr"/>
          <a:lstStyle/>
          <a:p>
            <a:pPr>
              <a:lnSpc>
                <a:spcPct val="100000"/>
              </a:lnSpc>
            </a:pPr>
            <a:fld id="{78DB0EF0-7F2D-48BB-967D-A5786E5E9E6E}" type="slidenum"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21</a:t>
            </a:fld>
            <a:endParaRPr lang="en-IN" sz="140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229" name="CustomShape 3"/>
          <p:cNvSpPr/>
          <p:nvPr/>
        </p:nvSpPr>
        <p:spPr>
          <a:xfrm>
            <a:off x="0" y="432000"/>
            <a:ext cx="9143640" cy="597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en-IN" sz="3600" b="1" strike="noStrike" spc="-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Pageable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TextShape 1"/>
          <p:cNvSpPr txBox="1"/>
          <p:nvPr/>
        </p:nvSpPr>
        <p:spPr>
          <a:xfrm>
            <a:off x="280440" y="1802520"/>
            <a:ext cx="8564040" cy="4129920"/>
          </a:xfrm>
          <a:prstGeom prst="rect">
            <a:avLst/>
          </a:prstGeom>
          <a:noFill/>
          <a:ln>
            <a:noFill/>
          </a:ln>
        </p:spPr>
        <p:txBody>
          <a:bodyPr lIns="45720" rIns="45720"/>
          <a:lstStyle/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@Query annotation is used to defining the custom queries in spring data.</a:t>
            </a: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Supports JPQL and native SQL.</a:t>
            </a: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@Param method arguments to bind query parameters.</a:t>
            </a: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Supports SpEL expression.</a:t>
            </a: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Like expression supported inside @Query annotation.</a:t>
            </a: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@Query annotation, this will take the precedence over @NamedQuery</a:t>
            </a: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Examples :</a:t>
            </a: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>
              <a:lnSpc>
                <a:spcPct val="100000"/>
              </a:lnSpc>
            </a:pP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57200" indent="-69480">
              <a:lnSpc>
                <a:spcPct val="100000"/>
              </a:lnSpc>
            </a:pPr>
            <a:r>
              <a:rPr lang="en-IN" sz="1800" b="0" strike="noStrike" spc="-1">
                <a:solidFill>
                  <a:srgbClr val="808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@Query</a:t>
            </a: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(</a:t>
            </a:r>
            <a:r>
              <a:rPr lang="en-IN" sz="1800" b="1" strike="noStrike" spc="-1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"select u from User u where u.name=?1"</a:t>
            </a: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)</a:t>
            </a: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57200"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User findByUserName(String name);</a:t>
            </a: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57200">
              <a:lnSpc>
                <a:spcPct val="100000"/>
              </a:lnSpc>
            </a:pPr>
            <a:r>
              <a:rPr lang="en-IN" sz="1800" b="0" strike="noStrike" spc="-1">
                <a:solidFill>
                  <a:srgbClr val="808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@Query</a:t>
            </a: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(</a:t>
            </a:r>
            <a:r>
              <a:rPr lang="en-IN" sz="1800" b="1" strike="noStrike" spc="-1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"select u from User u where u.name like%:name%"</a:t>
            </a: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)</a:t>
            </a: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57200" indent="-69480"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User findByUserName(</a:t>
            </a:r>
            <a:r>
              <a:rPr lang="en-IN" sz="1800" b="0" strike="noStrike" spc="-1">
                <a:solidFill>
                  <a:srgbClr val="808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@Param</a:t>
            </a: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("name") String name);</a:t>
            </a: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57200" indent="-69480">
              <a:lnSpc>
                <a:spcPct val="100000"/>
              </a:lnSpc>
            </a:pPr>
            <a:r>
              <a:rPr lang="en-IN" sz="1800" b="0" strike="noStrike" spc="-1">
                <a:solidFill>
                  <a:srgbClr val="808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@Query</a:t>
            </a: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(value = </a:t>
            </a:r>
            <a:r>
              <a:rPr lang="en-IN" sz="1800" b="1" strike="noStrike" spc="-1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"select * from user where name=?1"</a:t>
            </a: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 nativeQuery = </a:t>
            </a:r>
            <a:r>
              <a:rPr lang="en-IN" sz="1800" b="1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true</a:t>
            </a: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)</a:t>
            </a: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57200" indent="-69480"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User findByUserName(String name);</a:t>
            </a: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>
              <a:lnSpc>
                <a:spcPct val="100000"/>
              </a:lnSpc>
            </a:pP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231" name="TextShape 2"/>
          <p:cNvSpPr txBox="1"/>
          <p:nvPr/>
        </p:nvSpPr>
        <p:spPr>
          <a:xfrm>
            <a:off x="6553080" y="6404400"/>
            <a:ext cx="2133360" cy="268920"/>
          </a:xfrm>
          <a:prstGeom prst="rect">
            <a:avLst/>
          </a:prstGeom>
          <a:noFill/>
          <a:ln>
            <a:noFill/>
          </a:ln>
        </p:spPr>
        <p:txBody>
          <a:bodyPr lIns="45720" rIns="45720" anchor="ctr"/>
          <a:lstStyle/>
          <a:p>
            <a:pPr>
              <a:lnSpc>
                <a:spcPct val="100000"/>
              </a:lnSpc>
            </a:pPr>
            <a:fld id="{15ADBEF5-062B-41DD-A53C-16118119C864}" type="slidenum"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22</a:t>
            </a:fld>
            <a:endParaRPr lang="en-IN" sz="140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232" name="CustomShape 3"/>
          <p:cNvSpPr/>
          <p:nvPr/>
        </p:nvSpPr>
        <p:spPr>
          <a:xfrm>
            <a:off x="0" y="432000"/>
            <a:ext cx="9143640" cy="597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en-IN" sz="3600" b="1" strike="noStrike" spc="-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Query creation : Custom Queries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TextShape 1"/>
          <p:cNvSpPr txBox="1"/>
          <p:nvPr/>
        </p:nvSpPr>
        <p:spPr>
          <a:xfrm>
            <a:off x="280440" y="1758600"/>
            <a:ext cx="8564040" cy="4173840"/>
          </a:xfrm>
          <a:prstGeom prst="rect">
            <a:avLst/>
          </a:prstGeom>
          <a:noFill/>
          <a:ln>
            <a:noFill/>
          </a:ln>
        </p:spPr>
        <p:txBody>
          <a:bodyPr lIns="45720" rIns="45720"/>
          <a:lstStyle/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Named query are the static queries.</a:t>
            </a: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The named queries are defined in the single place at entity class itself with each query has its unique name.</a:t>
            </a: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@NamedQuery annotation can be applied only at the class level.</a:t>
            </a: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Named queries have the global scope.</a:t>
            </a: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If you have to define more than one named queries the use @NamedQueries</a:t>
            </a: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All the named queries are validated at application start-up time and there is no failure at run time.</a:t>
            </a: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Example :</a:t>
            </a: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57200">
              <a:lnSpc>
                <a:spcPct val="100000"/>
              </a:lnSpc>
            </a:pPr>
            <a:r>
              <a:rPr lang="en-IN" sz="1800" b="0" strike="noStrike" spc="-1">
                <a:solidFill>
                  <a:srgbClr val="808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@NamedQuery</a:t>
            </a: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(name = </a:t>
            </a:r>
            <a:r>
              <a:rPr lang="en-IN" sz="1800" b="1" strike="noStrike" spc="-1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"User.findByNameNamed"</a:t>
            </a: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 query = </a:t>
            </a:r>
            <a:r>
              <a:rPr lang="en-IN" sz="1800" b="1" strike="noStrike" spc="-1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"SELECT u FROM User u WHERE LOWER(u.name) = LOWER(?1)"</a:t>
            </a: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)</a:t>
            </a: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57200">
              <a:lnSpc>
                <a:spcPct val="100000"/>
              </a:lnSpc>
            </a:pPr>
            <a:r>
              <a:rPr lang="en-IN" sz="1800" b="0" strike="noStrike" spc="-1">
                <a:solidFill>
                  <a:srgbClr val="808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@Table</a:t>
            </a: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(name = </a:t>
            </a:r>
            <a:r>
              <a:rPr lang="en-IN" sz="1800" b="1" strike="noStrike" spc="-1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"user"</a:t>
            </a: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)</a:t>
            </a: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57200">
              <a:lnSpc>
                <a:spcPct val="100000"/>
              </a:lnSpc>
            </a:pPr>
            <a:r>
              <a:rPr lang="en-IN" sz="1800" b="1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public class </a:t>
            </a: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User {</a:t>
            </a: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57200"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…..</a:t>
            </a: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57200"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}</a:t>
            </a: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>
              <a:lnSpc>
                <a:spcPct val="100000"/>
              </a:lnSpc>
            </a:pP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234" name="TextShape 2"/>
          <p:cNvSpPr txBox="1"/>
          <p:nvPr/>
        </p:nvSpPr>
        <p:spPr>
          <a:xfrm>
            <a:off x="6553080" y="6404400"/>
            <a:ext cx="2133360" cy="268920"/>
          </a:xfrm>
          <a:prstGeom prst="rect">
            <a:avLst/>
          </a:prstGeom>
          <a:noFill/>
          <a:ln>
            <a:noFill/>
          </a:ln>
        </p:spPr>
        <p:txBody>
          <a:bodyPr lIns="45720" rIns="45720" anchor="ctr"/>
          <a:lstStyle/>
          <a:p>
            <a:pPr>
              <a:lnSpc>
                <a:spcPct val="100000"/>
              </a:lnSpc>
            </a:pPr>
            <a:fld id="{028ECA2E-FA04-4BFB-ADC2-767971921EDC}" type="slidenum"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23</a:t>
            </a:fld>
            <a:endParaRPr lang="en-IN" sz="140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235" name="CustomShape 3"/>
          <p:cNvSpPr/>
          <p:nvPr/>
        </p:nvSpPr>
        <p:spPr>
          <a:xfrm>
            <a:off x="0" y="432000"/>
            <a:ext cx="9143640" cy="597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en-IN" sz="3600" b="1" strike="noStrike" spc="-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Query creation : Named Queries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TextShape 1"/>
          <p:cNvSpPr txBox="1"/>
          <p:nvPr/>
        </p:nvSpPr>
        <p:spPr>
          <a:xfrm>
            <a:off x="280440" y="1628640"/>
            <a:ext cx="8564040" cy="4496400"/>
          </a:xfrm>
          <a:prstGeom prst="rect">
            <a:avLst/>
          </a:prstGeom>
          <a:noFill/>
          <a:ln>
            <a:noFill/>
          </a:ln>
        </p:spPr>
        <p:txBody>
          <a:bodyPr lIns="45720" rIns="45720"/>
          <a:lstStyle/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Adding custom behavior to single repositories</a:t>
            </a: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>
              <a:lnSpc>
                <a:spcPct val="100000"/>
              </a:lnSpc>
            </a:pP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57200" indent="-69480"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Create an interface which declares the custom methods :</a:t>
            </a: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914400" indent="-69480">
              <a:lnSpc>
                <a:spcPct val="100000"/>
              </a:lnSpc>
            </a:pPr>
            <a:r>
              <a:rPr lang="en-IN" sz="1400" b="1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public interface </a:t>
            </a: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UserCustomRepository {</a:t>
            </a: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914400" indent="-69480">
              <a:lnSpc>
                <a:spcPct val="100000"/>
              </a:lnSpc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</a:t>
            </a:r>
            <a:r>
              <a:rPr lang="en-IN" sz="1400" b="1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public </a:t>
            </a: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User customMethod();</a:t>
            </a: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914400">
              <a:lnSpc>
                <a:spcPct val="100000"/>
              </a:lnSpc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}</a:t>
            </a: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57200"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Implement</a:t>
            </a: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custom repository :</a:t>
            </a: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914400" indent="-69480">
              <a:lnSpc>
                <a:spcPct val="100000"/>
              </a:lnSpc>
            </a:pPr>
            <a:r>
              <a:rPr lang="en-IN" sz="1400" b="1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public class </a:t>
            </a: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UserRepositoryImpl </a:t>
            </a:r>
            <a:r>
              <a:rPr lang="en-IN" sz="1400" b="1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implements </a:t>
            </a: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UserCustomRepository {</a:t>
            </a: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914400" indent="-69480">
              <a:lnSpc>
                <a:spcPct val="100000"/>
              </a:lnSpc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</a:t>
            </a:r>
            <a:r>
              <a:rPr lang="en-IN" sz="1400" b="0" strike="noStrike" spc="-1">
                <a:solidFill>
                  <a:srgbClr val="808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@Override</a:t>
            </a: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914400" indent="-69480">
              <a:lnSpc>
                <a:spcPct val="100000"/>
              </a:lnSpc>
            </a:pPr>
            <a:r>
              <a:rPr lang="en-IN" sz="1400" b="0" strike="noStrike" spc="-1">
                <a:solidFill>
                  <a:srgbClr val="808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</a:t>
            </a:r>
            <a:r>
              <a:rPr lang="en-IN" sz="1400" b="1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public </a:t>
            </a: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User customMethod() {</a:t>
            </a: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914400" indent="-69480">
              <a:lnSpc>
                <a:spcPct val="100000"/>
              </a:lnSpc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  }</a:t>
            </a: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914400" indent="-69480">
              <a:lnSpc>
                <a:spcPct val="100000"/>
              </a:lnSpc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}</a:t>
            </a: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57200" indent="-69480"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Extend interface:</a:t>
            </a: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57200">
              <a:lnSpc>
                <a:spcPct val="100000"/>
              </a:lnSpc>
            </a:pPr>
            <a:r>
              <a:rPr lang="en-IN" sz="1400" b="1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public interface </a:t>
            </a: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UserRepository </a:t>
            </a:r>
            <a:r>
              <a:rPr lang="en-IN" sz="1400" b="1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extends </a:t>
            </a: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JpaRepository&lt;User, Long&gt;, UserCustomRepository {</a:t>
            </a: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57200" indent="-69480">
              <a:lnSpc>
                <a:spcPct val="100000"/>
              </a:lnSpc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}</a:t>
            </a: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>
              <a:lnSpc>
                <a:spcPct val="100000"/>
              </a:lnSpc>
            </a:pP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>
              <a:lnSpc>
                <a:spcPct val="100000"/>
              </a:lnSpc>
            </a:pP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237" name="TextShape 2"/>
          <p:cNvSpPr txBox="1"/>
          <p:nvPr/>
        </p:nvSpPr>
        <p:spPr>
          <a:xfrm>
            <a:off x="6553080" y="6404400"/>
            <a:ext cx="2133360" cy="268920"/>
          </a:xfrm>
          <a:prstGeom prst="rect">
            <a:avLst/>
          </a:prstGeom>
          <a:noFill/>
          <a:ln>
            <a:noFill/>
          </a:ln>
        </p:spPr>
        <p:txBody>
          <a:bodyPr lIns="45720" rIns="45720" anchor="ctr"/>
          <a:lstStyle/>
          <a:p>
            <a:pPr>
              <a:lnSpc>
                <a:spcPct val="100000"/>
              </a:lnSpc>
            </a:pPr>
            <a:fld id="{5ED1951E-96C1-4D8F-9A8B-343BB226E516}" type="slidenum"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24</a:t>
            </a:fld>
            <a:endParaRPr lang="en-IN" sz="140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238" name="CustomShape 3"/>
          <p:cNvSpPr/>
          <p:nvPr/>
        </p:nvSpPr>
        <p:spPr>
          <a:xfrm>
            <a:off x="0" y="432000"/>
            <a:ext cx="9143640" cy="597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en-IN" sz="3600" b="1" strike="noStrike" spc="-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Custom Interfaces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TextShape 1"/>
          <p:cNvSpPr txBox="1"/>
          <p:nvPr/>
        </p:nvSpPr>
        <p:spPr>
          <a:xfrm>
            <a:off x="280440" y="1628640"/>
            <a:ext cx="8564040" cy="4607280"/>
          </a:xfrm>
          <a:prstGeom prst="rect">
            <a:avLst/>
          </a:prstGeom>
          <a:noFill/>
          <a:ln>
            <a:noFill/>
          </a:ln>
        </p:spPr>
        <p:txBody>
          <a:bodyPr lIns="45720" rIns="45720"/>
          <a:lstStyle/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Adding custom behavior to all repositories</a:t>
            </a: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57200">
              <a:lnSpc>
                <a:spcPct val="100000"/>
              </a:lnSpc>
            </a:pP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57200"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Creating a Base Repository Interface :</a:t>
            </a: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57200">
              <a:lnSpc>
                <a:spcPct val="100000"/>
              </a:lnSpc>
            </a:pP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57200">
              <a:lnSpc>
                <a:spcPct val="100000"/>
              </a:lnSpc>
            </a:pPr>
            <a:r>
              <a:rPr lang="en-IN" sz="1400" b="0" strike="noStrike" spc="-1">
                <a:solidFill>
                  <a:srgbClr val="808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@NoRepositoryBean</a:t>
            </a: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57200">
              <a:lnSpc>
                <a:spcPct val="100000"/>
              </a:lnSpc>
            </a:pPr>
            <a:r>
              <a:rPr lang="en-IN" sz="1400" b="1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public interface </a:t>
            </a: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MyRepository&lt;</a:t>
            </a:r>
            <a:r>
              <a:rPr lang="en-IN" sz="1400" b="0" strike="noStrike" spc="-1">
                <a:solidFill>
                  <a:srgbClr val="20999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</a:t>
            </a: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 </a:t>
            </a:r>
            <a:r>
              <a:rPr lang="en-IN" sz="1400" b="0" strike="noStrike" spc="-1">
                <a:solidFill>
                  <a:srgbClr val="20999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ID </a:t>
            </a:r>
            <a:r>
              <a:rPr lang="en-IN" sz="1400" b="1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extends </a:t>
            </a: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Serializable&gt; </a:t>
            </a:r>
            <a:r>
              <a:rPr lang="en-IN" sz="1400" b="1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extends </a:t>
            </a: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JpaRepository&lt;</a:t>
            </a:r>
            <a:r>
              <a:rPr lang="en-IN" sz="1400" b="0" strike="noStrike" spc="-1">
                <a:solidFill>
                  <a:srgbClr val="20999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</a:t>
            </a: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 </a:t>
            </a:r>
            <a:r>
              <a:rPr lang="en-IN" sz="1400" b="0" strike="noStrike" spc="-1">
                <a:solidFill>
                  <a:srgbClr val="20999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ID</a:t>
            </a: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&gt; {</a:t>
            </a: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57200">
              <a:lnSpc>
                <a:spcPct val="100000"/>
              </a:lnSpc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</a:t>
            </a:r>
            <a:r>
              <a:rPr lang="en-IN" sz="1400" b="0" strike="noStrike" spc="-1">
                <a:solidFill>
                  <a:srgbClr val="20999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 </a:t>
            </a: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sharedMethod(</a:t>
            </a:r>
            <a:r>
              <a:rPr lang="en-IN" sz="1400" b="0" strike="noStrike" spc="-1">
                <a:solidFill>
                  <a:srgbClr val="20999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ID </a:t>
            </a: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id);</a:t>
            </a: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57200">
              <a:lnSpc>
                <a:spcPct val="100000"/>
              </a:lnSpc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}</a:t>
            </a: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57200">
              <a:lnSpc>
                <a:spcPct val="100000"/>
              </a:lnSpc>
            </a:pP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57200"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Implementing the Base Repository Interface :</a:t>
            </a: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57200">
              <a:lnSpc>
                <a:spcPct val="100000"/>
              </a:lnSpc>
            </a:pP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57200">
              <a:lnSpc>
                <a:spcPct val="100000"/>
              </a:lnSpc>
            </a:pPr>
            <a:r>
              <a:rPr lang="en-IN" sz="1400" b="1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public class </a:t>
            </a: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MyRepositoryImpl&lt;</a:t>
            </a:r>
            <a:r>
              <a:rPr lang="en-IN" sz="1400" b="0" strike="noStrike" spc="-1">
                <a:solidFill>
                  <a:srgbClr val="20999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</a:t>
            </a: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 </a:t>
            </a:r>
            <a:r>
              <a:rPr lang="en-IN" sz="1400" b="0" strike="noStrike" spc="-1">
                <a:solidFill>
                  <a:srgbClr val="20999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ID </a:t>
            </a:r>
            <a:r>
              <a:rPr lang="en-IN" sz="1400" b="1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extends </a:t>
            </a: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Serializable&gt; </a:t>
            </a:r>
            <a:r>
              <a:rPr lang="en-IN" sz="1400" b="1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extends </a:t>
            </a: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SimpleJpaRepository&lt;</a:t>
            </a:r>
            <a:r>
              <a:rPr lang="en-IN" sz="1400" b="0" strike="noStrike" spc="-1">
                <a:solidFill>
                  <a:srgbClr val="20999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</a:t>
            </a: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 </a:t>
            </a:r>
            <a:r>
              <a:rPr lang="en-IN" sz="1400" b="0" strike="noStrike" spc="-1">
                <a:solidFill>
                  <a:srgbClr val="20999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ID</a:t>
            </a: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&gt; </a:t>
            </a:r>
            <a:r>
              <a:rPr lang="en-IN" sz="1400" b="1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implements </a:t>
            </a: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MyRepository&lt;</a:t>
            </a:r>
            <a:r>
              <a:rPr lang="en-IN" sz="1400" b="0" strike="noStrike" spc="-1">
                <a:solidFill>
                  <a:srgbClr val="20999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</a:t>
            </a: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 </a:t>
            </a:r>
            <a:r>
              <a:rPr lang="en-IN" sz="1400" b="0" strike="noStrike" spc="-1">
                <a:solidFill>
                  <a:srgbClr val="20999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ID</a:t>
            </a: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&gt; {</a:t>
            </a: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57200">
              <a:lnSpc>
                <a:spcPct val="100000"/>
              </a:lnSpc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}</a:t>
            </a: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57200">
              <a:lnSpc>
                <a:spcPct val="100000"/>
              </a:lnSpc>
            </a:pP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240" name="TextShape 2"/>
          <p:cNvSpPr txBox="1"/>
          <p:nvPr/>
        </p:nvSpPr>
        <p:spPr>
          <a:xfrm>
            <a:off x="6553080" y="6404400"/>
            <a:ext cx="2133360" cy="268920"/>
          </a:xfrm>
          <a:prstGeom prst="rect">
            <a:avLst/>
          </a:prstGeom>
          <a:noFill/>
          <a:ln>
            <a:noFill/>
          </a:ln>
        </p:spPr>
        <p:txBody>
          <a:bodyPr lIns="45720" rIns="45720" anchor="ctr"/>
          <a:lstStyle/>
          <a:p>
            <a:pPr>
              <a:lnSpc>
                <a:spcPct val="100000"/>
              </a:lnSpc>
            </a:pPr>
            <a:fld id="{B545FC3E-B613-4273-9ACE-0782A5F2A795}" type="slidenum"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25</a:t>
            </a:fld>
            <a:endParaRPr lang="en-IN" sz="140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241" name="CustomShape 3"/>
          <p:cNvSpPr/>
          <p:nvPr/>
        </p:nvSpPr>
        <p:spPr>
          <a:xfrm>
            <a:off x="0" y="432000"/>
            <a:ext cx="9143640" cy="597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en-IN" sz="3600" b="1" strike="noStrike" spc="-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Custom Interfaces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TextShape 1"/>
          <p:cNvSpPr txBox="1"/>
          <p:nvPr/>
        </p:nvSpPr>
        <p:spPr>
          <a:xfrm>
            <a:off x="280440" y="1628640"/>
            <a:ext cx="8564040" cy="4607280"/>
          </a:xfrm>
          <a:prstGeom prst="rect">
            <a:avLst/>
          </a:prstGeom>
          <a:noFill/>
          <a:ln>
            <a:noFill/>
          </a:ln>
        </p:spPr>
        <p:txBody>
          <a:bodyPr lIns="45720" rIns="45720"/>
          <a:lstStyle/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Adding custom behavior to all repositories</a:t>
            </a: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>
              <a:lnSpc>
                <a:spcPct val="100000"/>
              </a:lnSpc>
            </a:pP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57200"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Creating a Custom RepositoryFactoryBean :</a:t>
            </a: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57200">
              <a:lnSpc>
                <a:spcPct val="100000"/>
              </a:lnSpc>
            </a:pP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57200">
              <a:lnSpc>
                <a:spcPct val="100000"/>
              </a:lnSpc>
            </a:pPr>
            <a:r>
              <a:rPr lang="en-IN" sz="1400" b="1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public class </a:t>
            </a: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MyRepositoryFactoryBean </a:t>
            </a:r>
            <a:r>
              <a:rPr lang="en-IN" sz="1400" b="1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extends </a:t>
            </a: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JpaRepositoryFactoryBean {</a:t>
            </a: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57200">
              <a:lnSpc>
                <a:spcPct val="100000"/>
              </a:lnSpc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}</a:t>
            </a: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57200">
              <a:lnSpc>
                <a:spcPct val="100000"/>
              </a:lnSpc>
            </a:pP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57200"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Configuring Spring Data JPA :</a:t>
            </a: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57200">
              <a:lnSpc>
                <a:spcPct val="100000"/>
              </a:lnSpc>
            </a:pP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57200">
              <a:lnSpc>
                <a:spcPct val="100000"/>
              </a:lnSpc>
            </a:pPr>
            <a:r>
              <a:rPr lang="en-IN" sz="1400" b="0" strike="noStrike" spc="-1">
                <a:solidFill>
                  <a:srgbClr val="808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@EnableJpaRepositories</a:t>
            </a: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(repositoryFactoryBeanClass = MyRepositoryFactoryBean.</a:t>
            </a:r>
            <a:r>
              <a:rPr lang="en-IN" sz="1400" b="1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class</a:t>
            </a: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)</a:t>
            </a: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57200">
              <a:lnSpc>
                <a:spcPct val="100000"/>
              </a:lnSpc>
            </a:pP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57200">
              <a:lnSpc>
                <a:spcPct val="100000"/>
              </a:lnSpc>
            </a:pP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243" name="TextShape 2"/>
          <p:cNvSpPr txBox="1"/>
          <p:nvPr/>
        </p:nvSpPr>
        <p:spPr>
          <a:xfrm>
            <a:off x="6553080" y="6404400"/>
            <a:ext cx="2133360" cy="268920"/>
          </a:xfrm>
          <a:prstGeom prst="rect">
            <a:avLst/>
          </a:prstGeom>
          <a:noFill/>
          <a:ln>
            <a:noFill/>
          </a:ln>
        </p:spPr>
        <p:txBody>
          <a:bodyPr lIns="45720" rIns="45720" anchor="ctr"/>
          <a:lstStyle/>
          <a:p>
            <a:pPr>
              <a:lnSpc>
                <a:spcPct val="100000"/>
              </a:lnSpc>
            </a:pPr>
            <a:fld id="{9544D621-9619-410B-8DFD-79BCC50FA4F0}" type="slidenum"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26</a:t>
            </a:fld>
            <a:endParaRPr lang="en-IN" sz="140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244" name="CustomShape 3"/>
          <p:cNvSpPr/>
          <p:nvPr/>
        </p:nvSpPr>
        <p:spPr>
          <a:xfrm>
            <a:off x="0" y="432000"/>
            <a:ext cx="9143640" cy="597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en-IN" sz="3600" b="1" strike="noStrike" spc="-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Custom Interfaces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TextShape 1"/>
          <p:cNvSpPr txBox="1"/>
          <p:nvPr/>
        </p:nvSpPr>
        <p:spPr>
          <a:xfrm>
            <a:off x="280440" y="1758600"/>
            <a:ext cx="8564040" cy="4173840"/>
          </a:xfrm>
          <a:prstGeom prst="rect">
            <a:avLst/>
          </a:prstGeom>
          <a:noFill/>
          <a:ln>
            <a:noFill/>
          </a:ln>
        </p:spPr>
        <p:txBody>
          <a:bodyPr lIns="45720" rIns="45720"/>
          <a:lstStyle/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Add dependency :</a:t>
            </a: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57200">
              <a:lnSpc>
                <a:spcPct val="100000"/>
              </a:lnSpc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compile(</a:t>
            </a:r>
            <a:r>
              <a:rPr lang="en-IN" sz="1400" b="1" strike="noStrike" spc="-1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"org.springframework.boot:spring-boot-starter-data-rest"</a:t>
            </a: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)</a:t>
            </a: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>
              <a:lnSpc>
                <a:spcPct val="100000"/>
              </a:lnSpc>
            </a:pP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Annotate repository :</a:t>
            </a: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57200">
              <a:lnSpc>
                <a:spcPct val="100000"/>
              </a:lnSpc>
            </a:pPr>
            <a:r>
              <a:rPr lang="en-IN" sz="1400" b="0" strike="noStrike" spc="-1">
                <a:solidFill>
                  <a:srgbClr val="808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@RepositoryRestResource</a:t>
            </a: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()</a:t>
            </a: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>
              <a:lnSpc>
                <a:spcPct val="100000"/>
              </a:lnSpc>
            </a:pP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>
              <a:lnSpc>
                <a:spcPct val="100000"/>
              </a:lnSpc>
            </a:pP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246" name="TextShape 2"/>
          <p:cNvSpPr txBox="1"/>
          <p:nvPr/>
        </p:nvSpPr>
        <p:spPr>
          <a:xfrm>
            <a:off x="6553080" y="6404400"/>
            <a:ext cx="2133360" cy="268920"/>
          </a:xfrm>
          <a:prstGeom prst="rect">
            <a:avLst/>
          </a:prstGeom>
          <a:noFill/>
          <a:ln>
            <a:noFill/>
          </a:ln>
        </p:spPr>
        <p:txBody>
          <a:bodyPr lIns="45720" rIns="45720" anchor="ctr"/>
          <a:lstStyle/>
          <a:p>
            <a:pPr>
              <a:lnSpc>
                <a:spcPct val="100000"/>
              </a:lnSpc>
            </a:pPr>
            <a:fld id="{387852AF-B1EE-412B-A6B4-8ABE5F66B619}" type="slidenum"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27</a:t>
            </a:fld>
            <a:endParaRPr lang="en-IN" sz="140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247" name="CustomShape 3"/>
          <p:cNvSpPr/>
          <p:nvPr/>
        </p:nvSpPr>
        <p:spPr>
          <a:xfrm>
            <a:off x="0" y="432000"/>
            <a:ext cx="9143640" cy="597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en-IN" sz="3600" b="1" strike="noStrike" spc="-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Accessing Spring Data with REST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TextShape 1"/>
          <p:cNvSpPr txBox="1"/>
          <p:nvPr/>
        </p:nvSpPr>
        <p:spPr>
          <a:xfrm>
            <a:off x="280440" y="1758600"/>
            <a:ext cx="8564040" cy="4173840"/>
          </a:xfrm>
          <a:prstGeom prst="rect">
            <a:avLst/>
          </a:prstGeom>
          <a:noFill/>
          <a:ln>
            <a:noFill/>
          </a:ln>
        </p:spPr>
        <p:txBody>
          <a:bodyPr lIns="45720" rIns="45720"/>
          <a:lstStyle/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CRUD methods on repository instances are transactional by default.</a:t>
            </a: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Use @Transactional annotation in repository.</a:t>
            </a: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914400"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@Transactional(timeout = 10)</a:t>
            </a: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914400"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@Transactional(readOnly = true)</a:t>
            </a: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249" name="TextShape 2"/>
          <p:cNvSpPr txBox="1"/>
          <p:nvPr/>
        </p:nvSpPr>
        <p:spPr>
          <a:xfrm>
            <a:off x="6553080" y="6404400"/>
            <a:ext cx="2133360" cy="268920"/>
          </a:xfrm>
          <a:prstGeom prst="rect">
            <a:avLst/>
          </a:prstGeom>
          <a:noFill/>
          <a:ln>
            <a:noFill/>
          </a:ln>
        </p:spPr>
        <p:txBody>
          <a:bodyPr lIns="45720" rIns="45720" anchor="ctr"/>
          <a:lstStyle/>
          <a:p>
            <a:pPr>
              <a:lnSpc>
                <a:spcPct val="100000"/>
              </a:lnSpc>
            </a:pPr>
            <a:fld id="{F90258F1-41D4-4146-A61F-7BA58CCE0A81}" type="slidenum"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28</a:t>
            </a:fld>
            <a:endParaRPr lang="en-IN" sz="140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250" name="CustomShape 3"/>
          <p:cNvSpPr/>
          <p:nvPr/>
        </p:nvSpPr>
        <p:spPr>
          <a:xfrm>
            <a:off x="0" y="432000"/>
            <a:ext cx="9143640" cy="597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en-IN" sz="3600" b="1" strike="noStrike" spc="-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Transactions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TextShape 1"/>
          <p:cNvSpPr txBox="1"/>
          <p:nvPr/>
        </p:nvSpPr>
        <p:spPr>
          <a:xfrm>
            <a:off x="280440" y="1628640"/>
            <a:ext cx="8564040" cy="4303800"/>
          </a:xfrm>
          <a:prstGeom prst="rect">
            <a:avLst/>
          </a:prstGeom>
          <a:noFill/>
          <a:ln>
            <a:noFill/>
          </a:ln>
        </p:spPr>
        <p:txBody>
          <a:bodyPr lIns="45720" rIns="45720"/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Methods name are very long in the complicated structure.</a:t>
            </a: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No support for aggregation queries.</a:t>
            </a: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252" name="TextShape 2"/>
          <p:cNvSpPr txBox="1"/>
          <p:nvPr/>
        </p:nvSpPr>
        <p:spPr>
          <a:xfrm>
            <a:off x="6553080" y="6404400"/>
            <a:ext cx="2133360" cy="268920"/>
          </a:xfrm>
          <a:prstGeom prst="rect">
            <a:avLst/>
          </a:prstGeom>
          <a:noFill/>
          <a:ln>
            <a:noFill/>
          </a:ln>
        </p:spPr>
        <p:txBody>
          <a:bodyPr lIns="45720" rIns="45720" anchor="ctr"/>
          <a:lstStyle/>
          <a:p>
            <a:pPr>
              <a:lnSpc>
                <a:spcPct val="100000"/>
              </a:lnSpc>
            </a:pPr>
            <a:fld id="{AE6C3281-75B4-4ECC-8D8D-6AEC4F8FC687}" type="slidenum"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29</a:t>
            </a:fld>
            <a:endParaRPr lang="en-IN" sz="140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253" name="CustomShape 3"/>
          <p:cNvSpPr/>
          <p:nvPr/>
        </p:nvSpPr>
        <p:spPr>
          <a:xfrm>
            <a:off x="0" y="432000"/>
            <a:ext cx="9143640" cy="597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en-IN" sz="3600" b="1" strike="noStrike" spc="-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Disadvantages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0" y="432000"/>
            <a:ext cx="9143640" cy="597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en-IN" sz="3600" b="1" strike="noStrike" spc="-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What and Why ?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TextShape 2"/>
          <p:cNvSpPr txBox="1"/>
          <p:nvPr/>
        </p:nvSpPr>
        <p:spPr>
          <a:xfrm>
            <a:off x="326520" y="1796040"/>
            <a:ext cx="8490960" cy="4572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endParaRPr lang="en-IN" sz="3200" b="0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Spring Data is a high level SpringSource project whose purpose is to unify and ease the access to different kinds of persistence stores, both relational database systems and NoSQL data stores.</a:t>
            </a:r>
            <a:endParaRPr lang="en-IN" sz="3200" b="0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>
              <a:lnSpc>
                <a:spcPct val="100000"/>
              </a:lnSpc>
            </a:pPr>
            <a:endParaRPr lang="en-IN" sz="3200" b="0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>
              <a:lnSpc>
                <a:spcPct val="100000"/>
              </a:lnSpc>
            </a:pPr>
            <a:r>
              <a:rPr lang="en-IN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Features</a:t>
            </a:r>
            <a:endParaRPr lang="en-IN" sz="3200" b="0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Powerful repository and custom object-mapping abstractions</a:t>
            </a:r>
            <a:endParaRPr lang="en-IN" sz="3200" b="0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Dynamic query derivation from repository method names</a:t>
            </a:r>
            <a:endParaRPr lang="en-IN" sz="3200" b="0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Implementation domain base classes providing basic properties</a:t>
            </a:r>
            <a:endParaRPr lang="en-IN" sz="3200" b="0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Support for transparent auditing</a:t>
            </a:r>
            <a:endParaRPr lang="en-IN" sz="3200" b="0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Possibility to integrate custom repository code</a:t>
            </a:r>
            <a:endParaRPr lang="en-IN" sz="3200" b="0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Advanced integration with Spring MVC controllers</a:t>
            </a:r>
            <a:endParaRPr lang="en-IN" sz="3200" b="0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Several modules such as : Spring Data JPA, Spring Data MongoDB, Spring Data REST, Spring Data Cassandra etc.</a:t>
            </a:r>
            <a:endParaRPr lang="en-IN" sz="3200" b="0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>
              <a:lnSpc>
                <a:spcPct val="100000"/>
              </a:lnSpc>
            </a:pPr>
            <a:endParaRPr lang="en-IN" sz="3200" b="0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171" name="TextShape 3"/>
          <p:cNvSpPr txBox="1"/>
          <p:nvPr/>
        </p:nvSpPr>
        <p:spPr>
          <a:xfrm>
            <a:off x="326520" y="1796040"/>
            <a:ext cx="8490960" cy="4572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fld id="{6EC12778-3322-4A8E-88AC-F07A1E871E61}" type="slidenum"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3</a:t>
            </a:fld>
            <a:endParaRPr lang="en-IN" sz="140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Shape 364"/>
          <p:cNvPicPr/>
          <p:nvPr/>
        </p:nvPicPr>
        <p:blipFill>
          <a:blip r:embed="rId3"/>
          <a:stretch/>
        </p:blipFill>
        <p:spPr>
          <a:xfrm>
            <a:off x="2806560" y="1427040"/>
            <a:ext cx="2732760" cy="3643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TextShape 1"/>
          <p:cNvSpPr txBox="1"/>
          <p:nvPr/>
        </p:nvSpPr>
        <p:spPr>
          <a:xfrm>
            <a:off x="280440" y="432000"/>
            <a:ext cx="8564040" cy="803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r">
              <a:lnSpc>
                <a:spcPct val="100000"/>
              </a:lnSpc>
            </a:pPr>
            <a:r>
              <a:rPr lang="en-IN" sz="3600" b="1" strike="noStrike" spc="-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References</a:t>
            </a:r>
            <a:endParaRPr lang="en-IN" sz="279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256" name="TextShape 2"/>
          <p:cNvSpPr txBox="1"/>
          <p:nvPr/>
        </p:nvSpPr>
        <p:spPr>
          <a:xfrm>
            <a:off x="6553080" y="6404400"/>
            <a:ext cx="2133360" cy="268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fld id="{940934C3-FD59-40D4-83AB-7D86C8A5732B}" type="slidenum"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31</a:t>
            </a:fld>
            <a:endParaRPr lang="en-IN" sz="140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257" name="CustomShape 3"/>
          <p:cNvSpPr/>
          <p:nvPr/>
        </p:nvSpPr>
        <p:spPr>
          <a:xfrm>
            <a:off x="330480" y="1541520"/>
            <a:ext cx="8805600" cy="486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rIns="45720"/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Samples : </a:t>
            </a:r>
            <a:r>
              <a:rPr lang="en-IN" sz="1800" b="0" u="sng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  <a:hlinkClick r:id="rId2"/>
              </a:rPr>
              <a:t>https://github.com/jitinjeevesh/spring-jpa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0000FF"/>
              </a:buClr>
              <a:buFont typeface="Wingdings" charset="2"/>
              <a:buChar char=""/>
            </a:pPr>
            <a:r>
              <a:rPr lang="en-IN" sz="1800" b="0" u="sng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3"/>
              </a:rPr>
              <a:t>http://projects.spring.io/spring-data/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0000FF"/>
              </a:buClr>
              <a:buFont typeface="Wingdings" charset="2"/>
              <a:buChar char=""/>
            </a:pPr>
            <a:r>
              <a:rPr lang="en-IN" sz="1800" b="0" u="sng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4"/>
              </a:rPr>
              <a:t>https://dzone.com/articles/easier-jpa-spring-data-jpa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0000FF"/>
              </a:buClr>
              <a:buFont typeface="Wingdings" charset="2"/>
              <a:buChar char=""/>
            </a:pPr>
            <a:r>
              <a:rPr lang="en-IN" sz="1800" b="0" u="sng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5"/>
              </a:rPr>
              <a:t>http://docs.spring.io/spring-data/jpa/docs/current/reference/html/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Shape 376"/>
          <p:cNvPicPr/>
          <p:nvPr/>
        </p:nvPicPr>
        <p:blipFill>
          <a:blip r:embed="rId2"/>
          <a:stretch/>
        </p:blipFill>
        <p:spPr>
          <a:xfrm>
            <a:off x="2423520" y="2027880"/>
            <a:ext cx="4104720" cy="2601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extShape 1"/>
          <p:cNvSpPr txBox="1"/>
          <p:nvPr/>
        </p:nvSpPr>
        <p:spPr>
          <a:xfrm>
            <a:off x="280440" y="1553400"/>
            <a:ext cx="8564040" cy="4379040"/>
          </a:xfrm>
          <a:prstGeom prst="rect">
            <a:avLst/>
          </a:prstGeom>
          <a:noFill/>
          <a:ln>
            <a:noFill/>
          </a:ln>
        </p:spPr>
        <p:txBody>
          <a:bodyPr lIns="45720" rIns="45720"/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Dependencies :</a:t>
            </a: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57200" indent="-69480">
              <a:lnSpc>
                <a:spcPct val="100000"/>
              </a:lnSpc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compile(</a:t>
            </a:r>
            <a:r>
              <a:rPr lang="en-IN" sz="1400" b="1" strike="noStrike" spc="-1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'mysql:mysql-connector-java:5.1.6'</a:t>
            </a: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)</a:t>
            </a: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57200" indent="-69480">
              <a:lnSpc>
                <a:spcPct val="100000"/>
              </a:lnSpc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compile(</a:t>
            </a:r>
            <a:r>
              <a:rPr lang="en-IN" sz="1400" b="1" strike="noStrike" spc="-1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'org.springframework.boot:spring-boot-starter-data-jpa'</a:t>
            </a: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)</a:t>
            </a: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>
              <a:lnSpc>
                <a:spcPct val="100000"/>
              </a:lnSpc>
            </a:pP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Setting :</a:t>
            </a: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>
              <a:lnSpc>
                <a:spcPct val="100000"/>
              </a:lnSpc>
            </a:pP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>
              <a:lnSpc>
                <a:spcPct val="100000"/>
              </a:lnSpc>
            </a:pPr>
            <a:r>
              <a:rPr lang="en-IN" sz="1200" b="1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spring:</a:t>
            </a: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>
              <a:lnSpc>
                <a:spcPct val="100000"/>
              </a:lnSpc>
            </a:pPr>
            <a:r>
              <a:rPr lang="en-IN" sz="1200" b="1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datasource:</a:t>
            </a: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>
              <a:lnSpc>
                <a:spcPct val="100000"/>
              </a:lnSpc>
            </a:pPr>
            <a:r>
              <a:rPr lang="en-IN" sz="1200" b="1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url: </a:t>
            </a:r>
            <a:r>
              <a:rPr lang="en-IN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jdbc:mysql://localhost:3306/spring_jpa?autoReconnect=true&amp;useUnicode=true&amp;CharSet=UTF-8&amp;characterEncoding=UTF-8</a:t>
            </a: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>
              <a:lnSpc>
                <a:spcPct val="100000"/>
              </a:lnSpc>
            </a:pPr>
            <a:r>
              <a:rPr lang="en-IN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</a:t>
            </a:r>
            <a:r>
              <a:rPr lang="en-IN" sz="1200" b="1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username: </a:t>
            </a:r>
            <a:r>
              <a:rPr lang="en-IN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root</a:t>
            </a: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>
              <a:lnSpc>
                <a:spcPct val="100000"/>
              </a:lnSpc>
            </a:pPr>
            <a:r>
              <a:rPr lang="en-IN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</a:t>
            </a:r>
            <a:r>
              <a:rPr lang="en-IN" sz="1200" b="1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password: </a:t>
            </a:r>
            <a:r>
              <a:rPr lang="en-IN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igdefault</a:t>
            </a: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>
              <a:lnSpc>
                <a:spcPct val="100000"/>
              </a:lnSpc>
            </a:pPr>
            <a:r>
              <a:rPr lang="en-IN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</a:t>
            </a:r>
            <a:r>
              <a:rPr lang="en-IN" sz="1200" b="1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driverClassName: </a:t>
            </a:r>
            <a:r>
              <a:rPr lang="en-IN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com.mysql.jdbc.Driver</a:t>
            </a: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>
              <a:lnSpc>
                <a:spcPct val="100000"/>
              </a:lnSpc>
            </a:pPr>
            <a:r>
              <a:rPr lang="en-IN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1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jpa:</a:t>
            </a: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>
              <a:lnSpc>
                <a:spcPct val="100000"/>
              </a:lnSpc>
            </a:pPr>
            <a:r>
              <a:rPr lang="en-IN" sz="1200" b="1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hibernate.ddl-auto: </a:t>
            </a:r>
            <a:r>
              <a:rPr lang="en-IN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create-drop</a:t>
            </a: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>
              <a:lnSpc>
                <a:spcPct val="100000"/>
              </a:lnSpc>
            </a:pPr>
            <a:r>
              <a:rPr lang="en-IN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</a:t>
            </a:r>
            <a:r>
              <a:rPr lang="en-IN" sz="1200" b="1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show-sql: </a:t>
            </a:r>
            <a:r>
              <a:rPr lang="en-IN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true</a:t>
            </a: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>
              <a:lnSpc>
                <a:spcPct val="100000"/>
              </a:lnSpc>
            </a:pP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>
              <a:lnSpc>
                <a:spcPct val="100000"/>
              </a:lnSpc>
            </a:pP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173" name="TextShape 2"/>
          <p:cNvSpPr txBox="1"/>
          <p:nvPr/>
        </p:nvSpPr>
        <p:spPr>
          <a:xfrm>
            <a:off x="6553080" y="6404400"/>
            <a:ext cx="2133360" cy="268920"/>
          </a:xfrm>
          <a:prstGeom prst="rect">
            <a:avLst/>
          </a:prstGeom>
          <a:noFill/>
          <a:ln>
            <a:noFill/>
          </a:ln>
        </p:spPr>
        <p:txBody>
          <a:bodyPr lIns="45720" rIns="45720" anchor="ctr"/>
          <a:lstStyle/>
          <a:p>
            <a:pPr>
              <a:lnSpc>
                <a:spcPct val="100000"/>
              </a:lnSpc>
            </a:pPr>
            <a:fld id="{88ABDEE7-AD31-42A9-A3AD-7E9F9B06EF9C}" type="slidenum"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4</a:t>
            </a:fld>
            <a:endParaRPr lang="en-IN" sz="140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74" name="CustomShape 3"/>
          <p:cNvSpPr/>
          <p:nvPr/>
        </p:nvSpPr>
        <p:spPr>
          <a:xfrm>
            <a:off x="0" y="432000"/>
            <a:ext cx="9143640" cy="597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en-IN" sz="3600" b="1" strike="noStrike" spc="-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Configuration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extShape 1"/>
          <p:cNvSpPr txBox="1"/>
          <p:nvPr/>
        </p:nvSpPr>
        <p:spPr>
          <a:xfrm>
            <a:off x="324360" y="1628640"/>
            <a:ext cx="8716320" cy="4584240"/>
          </a:xfrm>
          <a:prstGeom prst="rect">
            <a:avLst/>
          </a:prstGeom>
          <a:noFill/>
          <a:ln>
            <a:noFill/>
          </a:ln>
        </p:spPr>
        <p:txBody>
          <a:bodyPr lIns="45720" rIns="45720"/>
          <a:lstStyle/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Calibri"/>
              <a:buChar char="•"/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An entity is a plain old java object (POJO)</a:t>
            </a: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Calibri"/>
              <a:buChar char="•"/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Requirements:</a:t>
            </a: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914400" lvl="1" indent="-342720">
              <a:lnSpc>
                <a:spcPct val="100000"/>
              </a:lnSpc>
              <a:buClr>
                <a:srgbClr val="000000"/>
              </a:buClr>
              <a:buFont typeface="Calibri"/>
              <a:buChar char="–"/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annotated with the </a:t>
            </a:r>
            <a:r>
              <a:rPr lang="en-IN" sz="1800" b="0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javax.persistence.Entity</a:t>
            </a: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annotation</a:t>
            </a:r>
            <a:endParaRPr lang="en-IN" sz="2540" b="0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marL="914400" lvl="1" indent="-342720">
              <a:lnSpc>
                <a:spcPct val="100000"/>
              </a:lnSpc>
              <a:buClr>
                <a:srgbClr val="000000"/>
              </a:buClr>
              <a:buFont typeface="Calibri"/>
              <a:buChar char="–"/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public or protected, no-argument constructor</a:t>
            </a:r>
            <a:endParaRPr lang="en-IN" sz="2540" b="0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marL="914400" lvl="1" indent="-342720">
              <a:lnSpc>
                <a:spcPct val="100000"/>
              </a:lnSpc>
              <a:buClr>
                <a:srgbClr val="000000"/>
              </a:buClr>
              <a:buFont typeface="Calibri"/>
              <a:buChar char="–"/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the class must not be declared final</a:t>
            </a:r>
            <a:endParaRPr lang="en-IN" sz="2540" b="0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marL="914400" lvl="1" indent="-342720">
              <a:lnSpc>
                <a:spcPct val="100000"/>
              </a:lnSpc>
              <a:buClr>
                <a:srgbClr val="000000"/>
              </a:buClr>
              <a:buFont typeface="Calibri"/>
              <a:buChar char="–"/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no methods or persistent instance variables must be declared final</a:t>
            </a:r>
            <a:endParaRPr lang="en-IN" sz="2540" b="0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Calibri"/>
              <a:buChar char="•"/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Entities may extend both entity and non-entity classes</a:t>
            </a: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Calibri"/>
              <a:buChar char="•"/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Persistent instance variables must be declared private, protected</a:t>
            </a: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2743200">
              <a:lnSpc>
                <a:spcPct val="100000"/>
              </a:lnSpc>
            </a:pPr>
            <a:r>
              <a:rPr lang="en-IN" sz="1800" b="1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import </a:t>
            </a: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javax.persistence.*;</a:t>
            </a: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2743200">
              <a:lnSpc>
                <a:spcPct val="100000"/>
              </a:lnSpc>
            </a:pPr>
            <a:r>
              <a:rPr lang="en-IN" sz="1800" b="0" strike="noStrike" spc="-1">
                <a:solidFill>
                  <a:srgbClr val="808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@Entity</a:t>
            </a: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2743200">
              <a:lnSpc>
                <a:spcPct val="100000"/>
              </a:lnSpc>
            </a:pPr>
            <a:r>
              <a:rPr lang="en-IN" sz="1800" b="1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public class </a:t>
            </a: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User {</a:t>
            </a: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2743200"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</a:t>
            </a:r>
            <a:r>
              <a:rPr lang="en-IN" sz="1800" b="1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private </a:t>
            </a: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String </a:t>
            </a:r>
            <a:r>
              <a:rPr lang="en-IN" sz="1800" b="1" strike="noStrike" spc="-1">
                <a:solidFill>
                  <a:srgbClr val="660E7A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email</a:t>
            </a: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;</a:t>
            </a: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2743200"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</a:t>
            </a:r>
            <a:r>
              <a:rPr lang="en-IN" sz="1800" b="1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private </a:t>
            </a: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String </a:t>
            </a:r>
            <a:r>
              <a:rPr lang="en-IN" sz="1800" b="1" strike="noStrike" spc="-1">
                <a:solidFill>
                  <a:srgbClr val="660E7A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name</a:t>
            </a: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;</a:t>
            </a: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2743200"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}</a:t>
            </a: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176" name="TextShape 2"/>
          <p:cNvSpPr txBox="1"/>
          <p:nvPr/>
        </p:nvSpPr>
        <p:spPr>
          <a:xfrm>
            <a:off x="6553080" y="6404400"/>
            <a:ext cx="2133360" cy="268920"/>
          </a:xfrm>
          <a:prstGeom prst="rect">
            <a:avLst/>
          </a:prstGeom>
          <a:noFill/>
          <a:ln>
            <a:noFill/>
          </a:ln>
        </p:spPr>
        <p:txBody>
          <a:bodyPr lIns="45720" rIns="45720" anchor="ctr"/>
          <a:lstStyle/>
          <a:p>
            <a:pPr>
              <a:lnSpc>
                <a:spcPct val="100000"/>
              </a:lnSpc>
            </a:pPr>
            <a:fld id="{22B2EDB1-8586-4742-9CDC-0EBBC3456C30}" type="slidenum"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5</a:t>
            </a:fld>
            <a:endParaRPr lang="en-IN" sz="140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77" name="CustomShape 3"/>
          <p:cNvSpPr/>
          <p:nvPr/>
        </p:nvSpPr>
        <p:spPr>
          <a:xfrm>
            <a:off x="0" y="432000"/>
            <a:ext cx="9143640" cy="597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en-IN" sz="3600" b="1" strike="noStrike" spc="-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Domain/Entities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TextShape 1"/>
          <p:cNvSpPr txBox="1"/>
          <p:nvPr/>
        </p:nvSpPr>
        <p:spPr>
          <a:xfrm>
            <a:off x="280440" y="1773000"/>
            <a:ext cx="8564040" cy="4159440"/>
          </a:xfrm>
          <a:prstGeom prst="rect">
            <a:avLst/>
          </a:prstGeom>
          <a:noFill/>
          <a:ln>
            <a:noFill/>
          </a:ln>
        </p:spPr>
        <p:txBody>
          <a:bodyPr lIns="45720" rIns="45720"/>
          <a:lstStyle/>
          <a:p>
            <a:pPr marL="457200" indent="-228240">
              <a:lnSpc>
                <a:spcPct val="100000"/>
              </a:lnSpc>
              <a:buClr>
                <a:srgbClr val="000000"/>
              </a:buClr>
              <a:buFont typeface="Calibri"/>
              <a:buChar char="•"/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Each entity must have a unique object identifier (persistent identifier)</a:t>
            </a: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57200" indent="-228240">
              <a:lnSpc>
                <a:spcPct val="100000"/>
              </a:lnSpc>
              <a:buClr>
                <a:srgbClr val="000000"/>
              </a:buClr>
              <a:buFont typeface="Calibri"/>
              <a:buChar char="•"/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Identifier (id) in entity = primary key in database</a:t>
            </a: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Calibri"/>
              <a:buChar char="•"/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Example : </a:t>
            </a: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57200" indent="-69480">
              <a:lnSpc>
                <a:spcPct val="100000"/>
              </a:lnSpc>
            </a:pP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2286000" indent="-69480">
              <a:lnSpc>
                <a:spcPct val="100000"/>
              </a:lnSpc>
            </a:pPr>
            <a:r>
              <a:rPr lang="en-IN" sz="1800" b="1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import </a:t>
            </a: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javax.persistence.*;</a:t>
            </a: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2286000" indent="-69480">
              <a:lnSpc>
                <a:spcPct val="100000"/>
              </a:lnSpc>
            </a:pPr>
            <a:r>
              <a:rPr lang="en-IN" sz="1800" b="1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public class </a:t>
            </a: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User {</a:t>
            </a:r>
            <a:r>
              <a:rPr lang="en-IN" sz="1800" b="0" strike="noStrike" spc="-1">
                <a:solidFill>
                  <a:srgbClr val="808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</a:t>
            </a: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2286000" indent="-69480">
              <a:lnSpc>
                <a:spcPct val="100000"/>
              </a:lnSpc>
            </a:pPr>
            <a:r>
              <a:rPr lang="en-IN" sz="1800" b="0" strike="noStrike" spc="-1">
                <a:solidFill>
                  <a:srgbClr val="808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@Id</a:t>
            </a: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2286000" indent="-69480">
              <a:lnSpc>
                <a:spcPct val="100000"/>
              </a:lnSpc>
            </a:pPr>
            <a:r>
              <a:rPr lang="en-IN" sz="1800" b="1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private </a:t>
            </a: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Long </a:t>
            </a:r>
            <a:r>
              <a:rPr lang="en-IN" sz="1800" b="1" strike="noStrike" spc="-1">
                <a:solidFill>
                  <a:srgbClr val="660E7A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id</a:t>
            </a: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;</a:t>
            </a: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2286000" indent="-69480"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}</a:t>
            </a: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>
              <a:lnSpc>
                <a:spcPct val="100000"/>
              </a:lnSpc>
            </a:pP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179" name="TextShape 2"/>
          <p:cNvSpPr txBox="1"/>
          <p:nvPr/>
        </p:nvSpPr>
        <p:spPr>
          <a:xfrm>
            <a:off x="6553080" y="6404400"/>
            <a:ext cx="2133360" cy="268920"/>
          </a:xfrm>
          <a:prstGeom prst="rect">
            <a:avLst/>
          </a:prstGeom>
          <a:noFill/>
          <a:ln>
            <a:noFill/>
          </a:ln>
        </p:spPr>
        <p:txBody>
          <a:bodyPr lIns="45720" rIns="45720" anchor="ctr"/>
          <a:lstStyle/>
          <a:p>
            <a:pPr>
              <a:lnSpc>
                <a:spcPct val="100000"/>
              </a:lnSpc>
            </a:pPr>
            <a:fld id="{99206E57-A1D9-4D86-A055-27336DE06F91}" type="slidenum"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6</a:t>
            </a:fld>
            <a:endParaRPr lang="en-IN" sz="140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80" name="CustomShape 3"/>
          <p:cNvSpPr/>
          <p:nvPr/>
        </p:nvSpPr>
        <p:spPr>
          <a:xfrm>
            <a:off x="-36000" y="432000"/>
            <a:ext cx="9143640" cy="597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en-IN" sz="3600" b="1" strike="noStrike" spc="-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Persistent Identity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Shape 1"/>
          <p:cNvSpPr txBox="1"/>
          <p:nvPr/>
        </p:nvSpPr>
        <p:spPr>
          <a:xfrm>
            <a:off x="280440" y="1628640"/>
            <a:ext cx="8564040" cy="4303800"/>
          </a:xfrm>
          <a:prstGeom prst="rect">
            <a:avLst/>
          </a:prstGeom>
          <a:noFill/>
          <a:ln>
            <a:noFill/>
          </a:ln>
        </p:spPr>
        <p:txBody>
          <a:bodyPr lIns="45720" rIns="45720"/>
          <a:lstStyle/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Calibri"/>
              <a:buChar char="•"/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Identifiers can be generated in the database by specifying </a:t>
            </a:r>
            <a:r>
              <a:rPr lang="en-IN" sz="1800" b="0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@GeneratedValue</a:t>
            </a: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on the identifier</a:t>
            </a: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Calibri"/>
              <a:buChar char="•"/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Four pre-defined generation strategies:</a:t>
            </a: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914400" lvl="1" indent="-342720">
              <a:lnSpc>
                <a:spcPct val="100000"/>
              </a:lnSpc>
              <a:buClr>
                <a:srgbClr val="000000"/>
              </a:buClr>
              <a:buFont typeface="Calibri"/>
              <a:buChar char="–"/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AUTO, </a:t>
            </a:r>
            <a:endParaRPr lang="en-IN" sz="2540" b="0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marL="914400" lvl="1" indent="-342720">
              <a:lnSpc>
                <a:spcPct val="100000"/>
              </a:lnSpc>
              <a:buClr>
                <a:srgbClr val="000000"/>
              </a:buClr>
              <a:buFont typeface="Calibri"/>
              <a:buChar char="–"/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IDENTITY,</a:t>
            </a:r>
            <a:endParaRPr lang="en-IN" sz="2540" b="0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marL="914400" lvl="1" indent="-342720">
              <a:lnSpc>
                <a:spcPct val="100000"/>
              </a:lnSpc>
              <a:buClr>
                <a:srgbClr val="000000"/>
              </a:buClr>
              <a:buFont typeface="Calibri"/>
              <a:buChar char="–"/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SEQUENCE, </a:t>
            </a:r>
            <a:endParaRPr lang="en-IN" sz="2540" b="0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marL="914400" lvl="1" indent="-342720">
              <a:lnSpc>
                <a:spcPct val="100000"/>
              </a:lnSpc>
              <a:buClr>
                <a:srgbClr val="000000"/>
              </a:buClr>
              <a:buFont typeface="Calibri"/>
              <a:buChar char="–"/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TABLE </a:t>
            </a:r>
            <a:endParaRPr lang="en-IN" sz="2540" b="0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Calibri"/>
              <a:buChar char="•"/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Specifying strategy of AUTO indicates that the provider will choose a strategy</a:t>
            </a: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Calibri"/>
              <a:buChar char="•"/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Example:</a:t>
            </a: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2286000" indent="-69480">
              <a:lnSpc>
                <a:spcPct val="100000"/>
              </a:lnSpc>
            </a:pPr>
            <a:r>
              <a:rPr lang="en-IN" sz="1800" b="1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import </a:t>
            </a: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javax.persistence.*;</a:t>
            </a: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2286000" indent="-69480">
              <a:lnSpc>
                <a:spcPct val="100000"/>
              </a:lnSpc>
            </a:pPr>
            <a:r>
              <a:rPr lang="en-IN" sz="1800" b="1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public class </a:t>
            </a: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User {</a:t>
            </a:r>
            <a:r>
              <a:rPr lang="en-IN" sz="1800" b="0" strike="noStrike" spc="-1">
                <a:solidFill>
                  <a:srgbClr val="808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2743200" indent="-69480">
              <a:lnSpc>
                <a:spcPct val="100000"/>
              </a:lnSpc>
            </a:pPr>
            <a:r>
              <a:rPr lang="en-IN" sz="1800" b="0" strike="noStrike" spc="-1">
                <a:solidFill>
                  <a:srgbClr val="808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@Id</a:t>
            </a: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2743200" indent="-69480">
              <a:lnSpc>
                <a:spcPct val="100000"/>
              </a:lnSpc>
            </a:pPr>
            <a:r>
              <a:rPr lang="en-IN" sz="1800" b="0" strike="noStrike" spc="-1">
                <a:solidFill>
                  <a:srgbClr val="808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@GeneratedValue</a:t>
            </a: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(strategy = GenerationType.</a:t>
            </a:r>
            <a:r>
              <a:rPr lang="en-IN" sz="1800" b="1" i="1" strike="noStrike" spc="-1">
                <a:solidFill>
                  <a:srgbClr val="660E7A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AUTO</a:t>
            </a: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)</a:t>
            </a: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2743200" indent="-69480">
              <a:lnSpc>
                <a:spcPct val="100000"/>
              </a:lnSpc>
            </a:pPr>
            <a:r>
              <a:rPr lang="en-IN" sz="1800" b="1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private </a:t>
            </a: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Long </a:t>
            </a:r>
            <a:r>
              <a:rPr lang="en-IN" sz="1800" b="1" strike="noStrike" spc="-1">
                <a:solidFill>
                  <a:srgbClr val="660E7A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id</a:t>
            </a: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;</a:t>
            </a: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2286000" indent="-69480"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}</a:t>
            </a: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>
              <a:lnSpc>
                <a:spcPct val="100000"/>
              </a:lnSpc>
            </a:pP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182" name="TextShape 2"/>
          <p:cNvSpPr txBox="1"/>
          <p:nvPr/>
        </p:nvSpPr>
        <p:spPr>
          <a:xfrm>
            <a:off x="6553080" y="6404400"/>
            <a:ext cx="2133360" cy="268920"/>
          </a:xfrm>
          <a:prstGeom prst="rect">
            <a:avLst/>
          </a:prstGeom>
          <a:noFill/>
          <a:ln>
            <a:noFill/>
          </a:ln>
        </p:spPr>
        <p:txBody>
          <a:bodyPr lIns="45720" rIns="45720" anchor="ctr"/>
          <a:lstStyle/>
          <a:p>
            <a:pPr>
              <a:lnSpc>
                <a:spcPct val="100000"/>
              </a:lnSpc>
            </a:pPr>
            <a:fld id="{FDDC19C0-A83C-4DD3-8C1B-0480E8830AD7}" type="slidenum"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7</a:t>
            </a:fld>
            <a:endParaRPr lang="en-IN" sz="140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83" name="CustomShape 3"/>
          <p:cNvSpPr/>
          <p:nvPr/>
        </p:nvSpPr>
        <p:spPr>
          <a:xfrm>
            <a:off x="0" y="432000"/>
            <a:ext cx="9143640" cy="597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en-IN" sz="3600" b="1" strike="noStrike" spc="-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Identity Generation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TextShape 1"/>
          <p:cNvSpPr txBox="1"/>
          <p:nvPr/>
        </p:nvSpPr>
        <p:spPr>
          <a:xfrm>
            <a:off x="280440" y="1628640"/>
            <a:ext cx="8564040" cy="4303800"/>
          </a:xfrm>
          <a:prstGeom prst="rect">
            <a:avLst/>
          </a:prstGeom>
          <a:noFill/>
          <a:ln>
            <a:noFill/>
          </a:ln>
        </p:spPr>
        <p:txBody>
          <a:bodyPr lIns="45720" rIns="45720"/>
          <a:lstStyle/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Calibri"/>
              <a:buChar char="•"/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In most of the cases, the defaults are sufficient</a:t>
            </a: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Calibri"/>
              <a:buChar char="•"/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By default the table name corresponds to the unqualified name of the class</a:t>
            </a: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Calibri"/>
              <a:buChar char="•"/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Customization:</a:t>
            </a: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57200" indent="-69480">
              <a:lnSpc>
                <a:spcPct val="100000"/>
              </a:lnSpc>
            </a:pPr>
            <a:r>
              <a:rPr lang="en-IN" sz="1800" b="0" strike="noStrike" spc="-1">
                <a:solidFill>
                  <a:srgbClr val="808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@Entity</a:t>
            </a: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57200" indent="-69480">
              <a:lnSpc>
                <a:spcPct val="100000"/>
              </a:lnSpc>
            </a:pPr>
            <a:r>
              <a:rPr lang="en-IN" sz="1800" b="0" strike="noStrike" spc="-1">
                <a:solidFill>
                  <a:srgbClr val="808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@Table</a:t>
            </a: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(name = </a:t>
            </a:r>
            <a:r>
              <a:rPr lang="en-IN" sz="1800" b="1" strike="noStrike" spc="-1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"user"</a:t>
            </a: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)</a:t>
            </a: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57200">
              <a:lnSpc>
                <a:spcPct val="100000"/>
              </a:lnSpc>
            </a:pPr>
            <a:r>
              <a:rPr lang="en-IN" sz="1800" b="1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public class </a:t>
            </a: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User {}</a:t>
            </a: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57200">
              <a:lnSpc>
                <a:spcPct val="100000"/>
              </a:lnSpc>
            </a:pP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Calibri"/>
              <a:buChar char="•"/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The defaults of columns can be customized using the </a:t>
            </a:r>
            <a:r>
              <a:rPr lang="en-IN" sz="1800" b="0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@Column</a:t>
            </a: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annotation</a:t>
            </a: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57200">
              <a:lnSpc>
                <a:spcPct val="100000"/>
              </a:lnSpc>
            </a:pPr>
            <a:r>
              <a:rPr lang="en-IN" sz="1800" b="0" strike="noStrike" spc="-1">
                <a:solidFill>
                  <a:srgbClr val="808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@Column</a:t>
            </a: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(nullable = </a:t>
            </a:r>
            <a:r>
              <a:rPr lang="en-IN" sz="1800" b="1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true</a:t>
            </a: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 unique = </a:t>
            </a:r>
            <a:r>
              <a:rPr lang="en-IN" sz="1800" b="1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true</a:t>
            </a: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)</a:t>
            </a: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57200">
              <a:lnSpc>
                <a:spcPct val="100000"/>
              </a:lnSpc>
            </a:pPr>
            <a:r>
              <a:rPr lang="en-IN" sz="1800" b="1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private </a:t>
            </a: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String </a:t>
            </a:r>
            <a:r>
              <a:rPr lang="en-IN" sz="1800" b="1" strike="noStrike" spc="-1">
                <a:solidFill>
                  <a:srgbClr val="660E7A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email</a:t>
            </a: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;</a:t>
            </a: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57200">
              <a:lnSpc>
                <a:spcPct val="100000"/>
              </a:lnSpc>
            </a:pPr>
            <a:r>
              <a:rPr lang="en-IN" sz="1800" b="0" strike="noStrike" spc="-1">
                <a:solidFill>
                  <a:srgbClr val="808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@Column</a:t>
            </a: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(name = </a:t>
            </a:r>
            <a:r>
              <a:rPr lang="en-IN" sz="1800" b="1" strike="noStrike" spc="-1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"full_name"</a:t>
            </a: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 nullable = </a:t>
            </a:r>
            <a:r>
              <a:rPr lang="en-IN" sz="1800" b="1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false</a:t>
            </a: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 length = </a:t>
            </a:r>
            <a:r>
              <a:rPr lang="en-IN" sz="1800" b="0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25</a:t>
            </a: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)</a:t>
            </a: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57200">
              <a:lnSpc>
                <a:spcPct val="100000"/>
              </a:lnSpc>
            </a:pPr>
            <a:r>
              <a:rPr lang="en-IN" sz="1800" b="1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private </a:t>
            </a: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String </a:t>
            </a:r>
            <a:r>
              <a:rPr lang="en-IN" sz="1800" b="1" strike="noStrike" spc="-1">
                <a:solidFill>
                  <a:srgbClr val="660E7A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name</a:t>
            </a: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;</a:t>
            </a: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>
              <a:lnSpc>
                <a:spcPct val="100000"/>
              </a:lnSpc>
            </a:pP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185" name="TextShape 2"/>
          <p:cNvSpPr txBox="1"/>
          <p:nvPr/>
        </p:nvSpPr>
        <p:spPr>
          <a:xfrm>
            <a:off x="6553080" y="6404400"/>
            <a:ext cx="2133360" cy="268920"/>
          </a:xfrm>
          <a:prstGeom prst="rect">
            <a:avLst/>
          </a:prstGeom>
          <a:noFill/>
          <a:ln>
            <a:noFill/>
          </a:ln>
        </p:spPr>
        <p:txBody>
          <a:bodyPr lIns="45720" rIns="45720" anchor="ctr"/>
          <a:lstStyle/>
          <a:p>
            <a:pPr>
              <a:lnSpc>
                <a:spcPct val="100000"/>
              </a:lnSpc>
            </a:pPr>
            <a:fld id="{2B4AAB4C-2C5B-4E9D-BDF2-F922F631FD74}" type="slidenum"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8</a:t>
            </a:fld>
            <a:endParaRPr lang="en-IN" sz="140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86" name="CustomShape 3"/>
          <p:cNvSpPr/>
          <p:nvPr/>
        </p:nvSpPr>
        <p:spPr>
          <a:xfrm>
            <a:off x="0" y="432000"/>
            <a:ext cx="9143640" cy="597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en-IN" sz="3600" b="1" strike="noStrike" spc="-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Customizing the Entity Object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extShape 1"/>
          <p:cNvSpPr txBox="1"/>
          <p:nvPr/>
        </p:nvSpPr>
        <p:spPr>
          <a:xfrm>
            <a:off x="280440" y="1628640"/>
            <a:ext cx="8564040" cy="4303800"/>
          </a:xfrm>
          <a:prstGeom prst="rect">
            <a:avLst/>
          </a:prstGeom>
          <a:noFill/>
          <a:ln>
            <a:noFill/>
          </a:ln>
        </p:spPr>
        <p:txBody>
          <a:bodyPr lIns="45720" rIns="45720"/>
          <a:lstStyle/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Calibri"/>
              <a:buChar char="•"/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There are four types of relationship multiplicities: </a:t>
            </a: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914400" lvl="1" indent="-342720">
              <a:lnSpc>
                <a:spcPct val="100000"/>
              </a:lnSpc>
              <a:buClr>
                <a:srgbClr val="000000"/>
              </a:buClr>
              <a:buFont typeface="Calibri"/>
              <a:buChar char="–"/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@OneToOne</a:t>
            </a:r>
            <a:endParaRPr lang="en-IN" sz="2540" b="0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marL="914400" lvl="1" indent="-342720">
              <a:lnSpc>
                <a:spcPct val="100000"/>
              </a:lnSpc>
              <a:buClr>
                <a:srgbClr val="000000"/>
              </a:buClr>
              <a:buFont typeface="Calibri"/>
              <a:buChar char="–"/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@OneToMany</a:t>
            </a:r>
            <a:endParaRPr lang="en-IN" sz="2540" b="0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marL="914400" lvl="1" indent="-342720">
              <a:lnSpc>
                <a:spcPct val="100000"/>
              </a:lnSpc>
              <a:buClr>
                <a:srgbClr val="000000"/>
              </a:buClr>
              <a:buFont typeface="Calibri"/>
              <a:buChar char="–"/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@ManyToOne	</a:t>
            </a:r>
            <a:endParaRPr lang="en-IN" sz="2540" b="0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marL="914400" lvl="1" indent="-342720">
              <a:lnSpc>
                <a:spcPct val="100000"/>
              </a:lnSpc>
              <a:buClr>
                <a:srgbClr val="000000"/>
              </a:buClr>
              <a:buFont typeface="Calibri"/>
              <a:buChar char="–"/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@ManyToMany</a:t>
            </a:r>
            <a:endParaRPr lang="en-IN" sz="2540" b="0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Calibri"/>
              <a:buChar char="•"/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The direction of a relationship can be:</a:t>
            </a: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914400" lvl="1" indent="-342720">
              <a:lnSpc>
                <a:spcPct val="100000"/>
              </a:lnSpc>
              <a:buClr>
                <a:srgbClr val="000000"/>
              </a:buClr>
              <a:buFont typeface="Calibri"/>
              <a:buChar char="–"/>
            </a:pPr>
            <a:r>
              <a:rPr lang="en-IN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bidirectional</a:t>
            </a: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– owning side and inverse side</a:t>
            </a:r>
            <a:endParaRPr lang="en-IN" sz="2540" b="0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marL="914400" lvl="1" indent="-342720">
              <a:lnSpc>
                <a:spcPct val="100000"/>
              </a:lnSpc>
              <a:buClr>
                <a:srgbClr val="000000"/>
              </a:buClr>
              <a:buFont typeface="Calibri"/>
              <a:buChar char="–"/>
            </a:pPr>
            <a:r>
              <a:rPr lang="en-IN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unidirectional</a:t>
            </a: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– owning side only</a:t>
            </a:r>
            <a:endParaRPr lang="en-IN" sz="2540" b="0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Calibri"/>
              <a:buChar char="•"/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Supports cascading updates/deletes </a:t>
            </a: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Calibri"/>
              <a:buChar char="•"/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You can declare performance strategy to use with fetching related rows</a:t>
            </a: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57200"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FetchType :</a:t>
            </a: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57200"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LAZY, EAGER</a:t>
            </a: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>
              <a:lnSpc>
                <a:spcPct val="100000"/>
              </a:lnSpc>
            </a:pP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>
              <a:lnSpc>
                <a:spcPct val="100000"/>
              </a:lnSpc>
            </a:pP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188" name="TextShape 2"/>
          <p:cNvSpPr txBox="1"/>
          <p:nvPr/>
        </p:nvSpPr>
        <p:spPr>
          <a:xfrm>
            <a:off x="6553080" y="6404400"/>
            <a:ext cx="2133360" cy="268920"/>
          </a:xfrm>
          <a:prstGeom prst="rect">
            <a:avLst/>
          </a:prstGeom>
          <a:noFill/>
          <a:ln>
            <a:noFill/>
          </a:ln>
        </p:spPr>
        <p:txBody>
          <a:bodyPr lIns="45720" rIns="45720" anchor="ctr"/>
          <a:lstStyle/>
          <a:p>
            <a:pPr>
              <a:lnSpc>
                <a:spcPct val="100000"/>
              </a:lnSpc>
            </a:pPr>
            <a:fld id="{E90C3597-893F-47D7-B480-CC91015648AA}" type="slidenum"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9</a:t>
            </a:fld>
            <a:endParaRPr lang="en-IN" sz="140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89" name="CustomShape 3"/>
          <p:cNvSpPr/>
          <p:nvPr/>
        </p:nvSpPr>
        <p:spPr>
          <a:xfrm>
            <a:off x="0" y="432000"/>
            <a:ext cx="9143640" cy="597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en-IN" sz="3600" b="1" strike="noStrike" spc="-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Entity Relationships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Words>1560</Words>
  <Application>Microsoft Office PowerPoint</Application>
  <PresentationFormat>On-screen Show (4:3)</PresentationFormat>
  <Paragraphs>333</Paragraphs>
  <Slides>32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dc:description/>
  <cp:lastModifiedBy>Ashwani Saxena</cp:lastModifiedBy>
  <cp:revision>2</cp:revision>
  <dcterms:modified xsi:type="dcterms:W3CDTF">2017-08-10T06:28:57Z</dcterms:modified>
  <dc:language>en-IN</dc:language>
</cp:coreProperties>
</file>