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7B2"/>
    <a:srgbClr val="1F4E79"/>
    <a:srgbClr val="EEF9F4"/>
    <a:srgbClr val="C7C9C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>
        <p:scale>
          <a:sx n="66" d="100"/>
          <a:sy n="66" d="100"/>
        </p:scale>
        <p:origin x="642" y="-8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B6470-1103-44A3-A8CF-37393F9BE208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7854-35EA-4306-944A-4A20B172D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6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  <a:prstGeom prst="rect">
            <a:avLst/>
          </a:prstGeo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9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7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00111AA-4CCB-4F07-BF9A-AE6FB41FDBDB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/>
          <a:lstStyle/>
          <a:p>
            <a:fld id="{2B2E1975-37BA-4CFF-B0C2-A3CA132A4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0000" y="720000"/>
            <a:ext cx="20160000" cy="30960000"/>
          </a:xfrm>
          <a:prstGeom prst="rect">
            <a:avLst/>
          </a:prstGeom>
          <a:solidFill>
            <a:srgbClr val="EEF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://eahart.com/prius/psd/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900000" y="3780000"/>
            <a:ext cx="19800000" cy="27000000"/>
          </a:xfrm>
          <a:prstGeom prst="roundRect">
            <a:avLst>
              <a:gd name="adj" fmla="val 1774"/>
            </a:avLst>
          </a:prstGeom>
          <a:noFill/>
          <a:ln w="508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2435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0000" y="4390836"/>
            <a:ext cx="19440000" cy="6778377"/>
          </a:xfrm>
          <a:prstGeom prst="rect">
            <a:avLst/>
          </a:prstGeom>
          <a:solidFill>
            <a:schemeClr val="bg1"/>
          </a:solidFill>
          <a:ln w="25400"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850" y="887977"/>
            <a:ext cx="20160000" cy="1754326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>
              <a:defRPr/>
            </a:pPr>
            <a:r>
              <a:rPr lang="ko-KR" altLang="en-US" sz="5400" b="1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분기 방식 하이브리드 </a:t>
            </a:r>
            <a:r>
              <a:rPr lang="ko-KR" altLang="en-US" sz="5400" b="1" spc="-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자동차의 동특성 </a:t>
            </a:r>
            <a:r>
              <a:rPr lang="ko-KR" altLang="en-US" sz="5400" b="1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분석을 통한 </a:t>
            </a:r>
            <a:endParaRPr lang="en-US" altLang="ko-KR" sz="5400" b="1" spc="-3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5400" b="1" spc="-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모터</a:t>
            </a:r>
            <a:r>
              <a:rPr lang="en-US" altLang="ko-KR" sz="5400" b="1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5400" b="1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배터리 용량 산정</a:t>
            </a:r>
            <a:endParaRPr lang="en-US" altLang="ko-KR" sz="4400" b="1" spc="-300" dirty="0">
              <a:solidFill>
                <a:schemeClr val="accent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0000" y="2340000"/>
            <a:ext cx="7200000" cy="1384995"/>
          </a:xfrm>
          <a:prstGeom prst="rect">
            <a:avLst/>
          </a:prstGeom>
          <a:noFill/>
        </p:spPr>
        <p:txBody>
          <a:bodyPr wrap="square" rIns="1440000" rtlCol="0">
            <a:spAutoFit/>
          </a:bodyPr>
          <a:lstStyle/>
          <a:p>
            <a:pPr algn="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한양대학교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미래자동차공학과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	   4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  			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 홍  규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 교 수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 	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홍  정  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0000" y="3960000"/>
            <a:ext cx="5400000" cy="72000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08000" rtlCol="0" anchor="ctr" anchorCtr="1">
            <a:no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 배경 및 목적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97636" y="11682780"/>
            <a:ext cx="19440000" cy="11293950"/>
          </a:xfrm>
          <a:prstGeom prst="rect">
            <a:avLst/>
          </a:prstGeom>
          <a:solidFill>
            <a:schemeClr val="bg1"/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0000" y="11346600"/>
            <a:ext cx="5400000" cy="72000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 anchorCtr="1">
            <a:no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 내용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0000" y="23456373"/>
            <a:ext cx="19440000" cy="7143627"/>
          </a:xfrm>
          <a:prstGeom prst="rect">
            <a:avLst/>
          </a:prstGeom>
          <a:solidFill>
            <a:schemeClr val="bg1"/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33337" y="23180126"/>
            <a:ext cx="5400000" cy="72000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 anchorCtr="1">
            <a:no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 결과 및 결론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0000" y="30780000"/>
            <a:ext cx="20160000" cy="720000"/>
          </a:xfrm>
          <a:prstGeom prst="rect">
            <a:avLst/>
          </a:prstGeom>
          <a:noFill/>
        </p:spPr>
        <p:txBody>
          <a:bodyPr wrap="square" lIns="0" rIns="900000" rtlCol="0" anchor="ctr" anchorCtr="0">
            <a:spAutoFit/>
          </a:bodyPr>
          <a:lstStyle/>
          <a:p>
            <a:pPr algn="r"/>
            <a:r>
              <a:rPr lang="ko-KR" altLang="en-US" sz="40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한양대학교 미래자동차공학과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410" y="30805197"/>
            <a:ext cx="7200000" cy="720000"/>
          </a:xfrm>
          <a:prstGeom prst="rect">
            <a:avLst/>
          </a:prstGeom>
          <a:noFill/>
        </p:spPr>
        <p:txBody>
          <a:bodyPr wrap="square" lIns="900000" rIns="900000" rtlCol="0" anchor="ctr" anchorCtr="0">
            <a:spAutoFit/>
          </a:bodyPr>
          <a:lstStyle/>
          <a:p>
            <a:r>
              <a:rPr lang="ko-KR" altLang="en-US" sz="4000" dirty="0">
                <a:solidFill>
                  <a:srgbClr val="1F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졸업논문</a:t>
            </a:r>
          </a:p>
        </p:txBody>
      </p:sp>
      <p:pic>
        <p:nvPicPr>
          <p:cNvPr id="80" name="그림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6522" r="14401"/>
          <a:stretch>
            <a:fillRect/>
          </a:stretch>
        </p:blipFill>
        <p:spPr bwMode="auto">
          <a:xfrm>
            <a:off x="1609786" y="12388567"/>
            <a:ext cx="4234152" cy="2934194"/>
          </a:xfrm>
          <a:prstGeom prst="rect">
            <a:avLst/>
          </a:prstGeom>
          <a:noFill/>
          <a:ln w="9525">
            <a:solidFill>
              <a:srgbClr val="3C67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5" b="3906"/>
          <a:stretch/>
        </p:blipFill>
        <p:spPr bwMode="auto">
          <a:xfrm>
            <a:off x="11543932" y="19116656"/>
            <a:ext cx="8117823" cy="356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24818" y="29596649"/>
            <a:ext cx="2008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Input Split HEV</a:t>
            </a:r>
            <a:r>
              <a:rPr lang="ko-KR" altLang="en-US" sz="28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의 동특성을 모델링하여 다양한 주행 조건에 따라 손쉽게 조건을 바꾸며 동력 성분의 성능을 결정함 </a:t>
            </a:r>
            <a:endParaRPr lang="en-US" altLang="ko-KR" sz="2800" b="1" dirty="0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4" name="TextBox 4"/>
          <p:cNvSpPr txBox="1">
            <a:spLocks noChangeArrowheads="1"/>
          </p:cNvSpPr>
          <p:nvPr/>
        </p:nvSpPr>
        <p:spPr bwMode="auto">
          <a:xfrm>
            <a:off x="11379660" y="12283651"/>
            <a:ext cx="8025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Simulink - Reverse Engineering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TextBox 37"/>
          <p:cNvSpPr txBox="1">
            <a:spLocks noChangeArrowheads="1"/>
          </p:cNvSpPr>
          <p:nvPr/>
        </p:nvSpPr>
        <p:spPr bwMode="auto">
          <a:xfrm>
            <a:off x="11379660" y="17558895"/>
            <a:ext cx="7909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Simulink - Forward Engineering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TextBox 44"/>
          <p:cNvSpPr txBox="1">
            <a:spLocks noChangeArrowheads="1"/>
          </p:cNvSpPr>
          <p:nvPr/>
        </p:nvSpPr>
        <p:spPr bwMode="auto">
          <a:xfrm>
            <a:off x="11379660" y="12826709"/>
            <a:ext cx="78081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등판 각도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 속도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엔진 성능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 성능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발전기 성능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요구 주행 성능을 만족하는 모터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발전기 성능 결정</a:t>
            </a: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7" name="TextBox 45"/>
          <p:cNvSpPr txBox="1">
            <a:spLocks noChangeArrowheads="1"/>
          </p:cNvSpPr>
          <p:nvPr/>
        </p:nvSpPr>
        <p:spPr bwMode="auto">
          <a:xfrm>
            <a:off x="11379660" y="18104053"/>
            <a:ext cx="8383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등판 각도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 성능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엔진 성능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실제 속도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엔진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발전기의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토크 및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RPM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Reverse Engineering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통해 얻어낸 성능의 차량 특성 확인</a:t>
            </a:r>
          </a:p>
        </p:txBody>
      </p:sp>
      <p:pic>
        <p:nvPicPr>
          <p:cNvPr id="92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45" y="12388567"/>
            <a:ext cx="4244865" cy="2934194"/>
          </a:xfrm>
          <a:prstGeom prst="rect">
            <a:avLst/>
          </a:prstGeom>
          <a:noFill/>
          <a:ln w="12700">
            <a:solidFill>
              <a:srgbClr val="3C67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48"/>
          <p:cNvSpPr txBox="1">
            <a:spLocks noChangeArrowheads="1"/>
          </p:cNvSpPr>
          <p:nvPr/>
        </p:nvSpPr>
        <p:spPr bwMode="auto">
          <a:xfrm>
            <a:off x="7825807" y="27492765"/>
            <a:ext cx="173477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모터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토크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97Nm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RPM : 6000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 : 61KW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TextBox 49"/>
          <p:cNvSpPr txBox="1">
            <a:spLocks noChangeArrowheads="1"/>
          </p:cNvSpPr>
          <p:nvPr/>
        </p:nvSpPr>
        <p:spPr bwMode="auto">
          <a:xfrm>
            <a:off x="9390462" y="27473648"/>
            <a:ext cx="178421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발전기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토크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37Nm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RPM : 4000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Power : 17KW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TextBox 50"/>
          <p:cNvSpPr txBox="1">
            <a:spLocks noChangeArrowheads="1"/>
          </p:cNvSpPr>
          <p:nvPr/>
        </p:nvSpPr>
        <p:spPr bwMode="auto">
          <a:xfrm>
            <a:off x="7916268" y="24360994"/>
            <a:ext cx="31251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 주행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프리우스의 제원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등판각도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 속도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154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km/h</a:t>
            </a:r>
          </a:p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엔진 성능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토크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142Nm </a:t>
            </a:r>
            <a:endPara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RPM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3200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TextBox 56"/>
          <p:cNvSpPr txBox="1">
            <a:spLocks noChangeArrowheads="1"/>
          </p:cNvSpPr>
          <p:nvPr/>
        </p:nvSpPr>
        <p:spPr bwMode="auto">
          <a:xfrm>
            <a:off x="2636415" y="26521377"/>
            <a:ext cx="225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Verdana" charset="0"/>
              </a:rPr>
              <a:t>&lt;Torque&gt;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  <a:cs typeface="Verdana" charset="0"/>
            </a:endParaRPr>
          </a:p>
        </p:txBody>
      </p:sp>
      <p:sp>
        <p:nvSpPr>
          <p:cNvPr id="102" name="TextBox 57"/>
          <p:cNvSpPr txBox="1">
            <a:spLocks noChangeArrowheads="1"/>
          </p:cNvSpPr>
          <p:nvPr/>
        </p:nvSpPr>
        <p:spPr bwMode="auto">
          <a:xfrm>
            <a:off x="5991623" y="26532188"/>
            <a:ext cx="225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Verdana" charset="0"/>
              </a:rPr>
              <a:t>&lt;RPM&gt;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  <a:cs typeface="Verdana" charset="0"/>
            </a:endParaRPr>
          </a:p>
        </p:txBody>
      </p:sp>
      <p:sp>
        <p:nvSpPr>
          <p:cNvPr id="103" name="TextBox 58"/>
          <p:cNvSpPr txBox="1">
            <a:spLocks noChangeArrowheads="1"/>
          </p:cNvSpPr>
          <p:nvPr/>
        </p:nvSpPr>
        <p:spPr bwMode="auto">
          <a:xfrm>
            <a:off x="2653802" y="28873545"/>
            <a:ext cx="225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Verdana" charset="0"/>
              </a:rPr>
              <a:t>&lt;Power&gt;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  <a:cs typeface="Verdana" charset="0"/>
            </a:endParaRPr>
          </a:p>
        </p:txBody>
      </p:sp>
      <p:sp>
        <p:nvSpPr>
          <p:cNvPr id="104" name="TextBox 59"/>
          <p:cNvSpPr txBox="1">
            <a:spLocks noChangeArrowheads="1"/>
          </p:cNvSpPr>
          <p:nvPr/>
        </p:nvSpPr>
        <p:spPr bwMode="auto">
          <a:xfrm>
            <a:off x="5896649" y="28890755"/>
            <a:ext cx="225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Verdana" charset="0"/>
              </a:rPr>
              <a:t>&lt;Speed&gt;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  <a:cs typeface="Verdana" charset="0"/>
            </a:endParaRPr>
          </a:p>
        </p:txBody>
      </p:sp>
      <p:sp>
        <p:nvSpPr>
          <p:cNvPr id="105" name="TextBox 41"/>
          <p:cNvSpPr txBox="1">
            <a:spLocks noChangeArrowheads="1"/>
          </p:cNvSpPr>
          <p:nvPr/>
        </p:nvSpPr>
        <p:spPr bwMode="auto">
          <a:xfrm>
            <a:off x="4393742" y="23979533"/>
            <a:ext cx="3728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Simulink Result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7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3971" r="31206" b="-1"/>
          <a:stretch/>
        </p:blipFill>
        <p:spPr bwMode="auto">
          <a:xfrm>
            <a:off x="13424833" y="24711171"/>
            <a:ext cx="3632207" cy="382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41"/>
          <p:cNvSpPr txBox="1">
            <a:spLocks noChangeArrowheads="1"/>
          </p:cNvSpPr>
          <p:nvPr/>
        </p:nvSpPr>
        <p:spPr bwMode="auto">
          <a:xfrm>
            <a:off x="13958449" y="24007951"/>
            <a:ext cx="354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Advisor Result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9" name="TextBox 42"/>
          <p:cNvSpPr txBox="1">
            <a:spLocks noChangeArrowheads="1"/>
          </p:cNvSpPr>
          <p:nvPr/>
        </p:nvSpPr>
        <p:spPr bwMode="auto">
          <a:xfrm>
            <a:off x="13336730" y="28545854"/>
            <a:ext cx="3808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주행 속도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SOC history(SOC = 0.2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)&gt;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배터리 출력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배터리 용량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)&gt;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TextBox 42"/>
          <p:cNvSpPr txBox="1">
            <a:spLocks noChangeArrowheads="1"/>
          </p:cNvSpPr>
          <p:nvPr/>
        </p:nvSpPr>
        <p:spPr bwMode="auto">
          <a:xfrm>
            <a:off x="16827154" y="25909194"/>
            <a:ext cx="359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배터리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용량 변화를 이용한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용량 산정</a:t>
            </a:r>
          </a:p>
        </p:txBody>
      </p:sp>
      <p:sp>
        <p:nvSpPr>
          <p:cNvPr id="115" name="TextBox 24"/>
          <p:cNvSpPr txBox="1">
            <a:spLocks noChangeArrowheads="1"/>
          </p:cNvSpPr>
          <p:nvPr/>
        </p:nvSpPr>
        <p:spPr bwMode="auto">
          <a:xfrm>
            <a:off x="1508019" y="4967780"/>
            <a:ext cx="89195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연구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주제 선정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배경</a:t>
            </a:r>
            <a:endParaRPr lang="en-US" altLang="ko-KR" sz="2800" b="1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친환경차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시장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확대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연비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이슈에 따른 성능 향상의 필요성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>
              <a:buFontTx/>
              <a:buChar char="-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>
              <a:buFontTx/>
              <a:buChar char="-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연구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목표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직렬과 병렬 하이브리드 시스템의 장점을 갖춘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입력 분기식 하이브리드 시스템의 모델링을 통한 모터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배터리 용량 산정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/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0497" y="15648873"/>
                <a:ext cx="4951160" cy="673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유성 </a:t>
                </a:r>
                <a:r>
                  <a:rPr kumimoji="1" lang="ko-KR" altLang="en-US" sz="2800" b="1" dirty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기어 </a:t>
                </a:r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특성</a:t>
                </a:r>
                <a:endParaRPr kumimoji="1" lang="en-US" altLang="ko-KR" sz="28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𝑅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bg-BG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kumimoji="1" lang="ko-KR" altLang="en-US" sz="2000" b="0" i="1" smtClean="0">
                          <a:latin typeface="Cambria Math" charset="0"/>
                        </a:rPr>
                        <m:t>                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1+</m:t>
                          </m:r>
                          <m:r>
                            <a:rPr kumimoji="1" lang="en-US" altLang="ko-KR" sz="2000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+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1+</m:t>
                        </m:r>
                        <m:r>
                          <a:rPr kumimoji="1" lang="en-US" altLang="ko-KR" sz="2000" i="1">
                            <a:latin typeface="Cambria Math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ko-KR" altLang="en-US" sz="2000" b="0" i="1">
                        <a:latin typeface="Cambria Math" charset="0"/>
                      </a:rPr>
                      <m:t>  </m:t>
                    </m:r>
                  </m:oMath>
                </a14:m>
                <a:r>
                  <a:rPr kumimoji="1" lang="ko-KR" altLang="en-US" sz="2000" i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        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=</m:t>
                    </m:r>
                    <m:r>
                      <a:rPr kumimoji="1" lang="en-US" altLang="ko-KR" sz="2000" i="1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800" b="1" dirty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연결 토크와 구동력의 </a:t>
                </a:r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관계</a:t>
                </a:r>
                <a:endParaRPr kumimoji="1" lang="en-US" altLang="ko-KR" sz="280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kumimoji="1" lang="ko-KR" altLang="en-US" sz="2000" b="0" i="1">
                        <a:latin typeface="Cambria Math" charset="0"/>
                      </a:rPr>
                      <m:t>           </m:t>
                    </m:r>
                  </m:oMath>
                </a14:m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           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( 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en-US" altLang="ko-KR" sz="2000" b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((1−</m:t>
                    </m:r>
                    <m:r>
                      <a:rPr kumimoji="1" lang="en-US" altLang="ko-KR" sz="2000" i="1">
                        <a:latin typeface="Cambria Math" charset="0"/>
                      </a:rPr>
                      <m:t>𝑅</m:t>
                    </m:r>
                    <m:r>
                      <a:rPr kumimoji="1" lang="en-US" altLang="ko-KR" sz="2000" i="1">
                        <a:latin typeface="Cambria Math" charset="0"/>
                      </a:rPr>
                      <m:t>)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ko-KR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en-US" altLang="ko-KR" sz="2000" b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sz="20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endParaRPr kumimoji="1"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kumimoji="1" lang="en-US" altLang="ko-KR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발전기</a:t>
                </a:r>
                <a:r>
                  <a:rPr kumimoji="1" lang="ko-KR" altLang="en-US" sz="20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</a:t>
                </a:r>
                <a:endParaRPr kumimoji="1" lang="en-US" altLang="ko-KR" sz="20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유성 기어의 특성에 의해 토크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,</a:t>
                </a:r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회전수가 결정 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&gt;</a:t>
                </a:r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출력 산정 가능</a:t>
                </a:r>
                <a:endParaRPr kumimoji="1"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kumimoji="1" lang="en-US" altLang="ko-KR" sz="280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주행 모드</a:t>
                </a:r>
                <a:endParaRPr kumimoji="1" lang="en-US" altLang="ko-KR" sz="2800" b="1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출발 시 모터 만으로 구동하고 </a:t>
                </a:r>
                <a:endParaRPr kumimoji="1"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일정 속도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(30km/h)</a:t>
                </a:r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에 도달하면 엔진을 가동해서 엔진과 모터로</a:t>
                </a:r>
                <a:r>
                  <a:rPr kumimoji="1"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함께 구동</a:t>
                </a:r>
                <a:endParaRPr kumimoji="1"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97" y="15648873"/>
                <a:ext cx="4951160" cy="6739281"/>
              </a:xfrm>
              <a:prstGeom prst="rect">
                <a:avLst/>
              </a:prstGeom>
              <a:blipFill rotWithShape="0">
                <a:blip r:embed="rId7"/>
                <a:stretch>
                  <a:fillRect l="-2586" t="-904" b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6693791" y="20869027"/>
                <a:ext cx="2529667" cy="16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i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NOTATION</a:t>
                </a:r>
              </a:p>
              <a:p>
                <a:endParaRPr lang="en-US" altLang="ko-KR" sz="1050" i="1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ko-KR" sz="1050" b="1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ko-KR" altLang="en-US" sz="1050" dirty="0"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엔진</m:t>
                    </m:r>
                    <m:r>
                      <a:rPr lang="ko-KR" altLang="en-US" sz="1050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토크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charset="0"/>
                          </a:rPr>
                          <m:t>          </m:t>
                        </m:r>
                        <m:r>
                          <a:rPr lang="en-US" altLang="ko-KR" sz="105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엔진 각속도</a:t>
                </a:r>
                <a:endParaRPr kumimoji="1"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발전기 토크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발전기 각속도</a:t>
                </a:r>
                <a:endParaRPr kumimoji="1"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모터 토크  </a:t>
                </a:r>
                <a14:m>
                  <m:oMath xmlns:m="http://schemas.openxmlformats.org/officeDocument/2006/math">
                    <m:r>
                      <a:rPr lang="ko-KR" altLang="en-US" sz="105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charset="0"/>
                          </a:rPr>
                          <m:t>          </m:t>
                        </m:r>
                        <m:r>
                          <a:rPr lang="en-US" altLang="ko-KR" sz="105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altLang="ko-KR" sz="1050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ko-KR" altLang="en-US" sz="1050" dirty="0"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모터</m:t>
                    </m:r>
                  </m:oMath>
                </a14:m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각속도</a:t>
                </a:r>
                <a:endParaRPr kumimoji="1"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선기어 토크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charset="0"/>
                          </a:rPr>
                          <m:t>       </m:t>
                        </m:r>
                        <m:r>
                          <a:rPr lang="en-US" altLang="ko-KR" sz="1050" b="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선기어 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잇수</a:t>
                </a:r>
                <a:endParaRPr kumimoji="1"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링기어 토크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 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링기어 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잇수</a:t>
                </a:r>
                <a:endParaRPr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캐리어 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토크 </a:t>
                </a:r>
                <a14:m>
                  <m:oMath xmlns:m="http://schemas.openxmlformats.org/officeDocument/2006/math">
                    <m:r>
                      <a:rPr lang="ko-KR" altLang="en-US" sz="1050" b="1" i="1" smtClean="0">
                        <a:latin typeface="Cambria Math" charset="0"/>
                      </a:rPr>
                      <m:t>  </m:t>
                    </m:r>
                    <m:r>
                      <a:rPr lang="en-US" altLang="ko-KR" sz="1050" b="1" i="1" smtClean="0">
                        <a:latin typeface="Cambria Math" charset="0"/>
                      </a:rPr>
                      <m:t>       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구동 토크</a:t>
                </a:r>
                <a:endParaRPr kumimoji="1"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kumimoji="1"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kumimoji="1"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종감속 기어비 </a:t>
                </a:r>
                <a14:m>
                  <m:oMath xmlns:m="http://schemas.openxmlformats.org/officeDocument/2006/math">
                    <m:r>
                      <a:rPr lang="en-US" altLang="ko-KR" sz="1050" b="1" i="0" dirty="0" smtClean="0">
                        <a:latin typeface="Cambria Math" charset="0"/>
                      </a:rPr>
                      <m:t> </m:t>
                    </m:r>
                    <m:r>
                      <a:rPr lang="ko-KR" altLang="en-US" sz="1050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ko-KR" sz="1050" b="0" i="1" dirty="0" smtClean="0">
                        <a:latin typeface="Cambria Math" charset="0"/>
                      </a:rPr>
                      <m:t>  </m:t>
                    </m:r>
                    <m:r>
                      <a:rPr lang="en-US" altLang="ko-KR" sz="1050" b="0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타이어 반경</a:t>
                </a:r>
                <a:endParaRPr lang="en-US" altLang="ko-KR" sz="105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050" b="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r>
                  <a:rPr lang="ko-KR" altLang="en-US" sz="105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타이어 구동력 </a:t>
                </a:r>
                <a14:m>
                  <m:oMath xmlns:m="http://schemas.openxmlformats.org/officeDocument/2006/math">
                    <m:r>
                      <a:rPr lang="ko-KR" altLang="en-US" sz="1050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ko-KR" sz="1050" b="0" i="1" dirty="0" smtClean="0">
                        <a:latin typeface="Cambria Math" charset="0"/>
                      </a:rPr>
                      <m:t>   </m:t>
                    </m:r>
                    <m:r>
                      <a:rPr lang="ko-KR" altLang="en-US" sz="1050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ko-KR" sz="1050" b="0" i="1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altLang="ko-KR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=</a:t>
                </a:r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모터 출력</a:t>
                </a:r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91" y="20869027"/>
                <a:ext cx="2529667" cy="1677960"/>
              </a:xfrm>
              <a:prstGeom prst="rect">
                <a:avLst/>
              </a:prstGeom>
              <a:blipFill rotWithShape="0">
                <a:blip r:embed="rId8"/>
                <a:stretch>
                  <a:fillRect l="-3614" t="-2536" r="-2651" b="-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6437769" y="15663948"/>
                <a:ext cx="5033700" cy="5299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저항력 확인</a:t>
                </a:r>
                <a:endParaRPr kumimoji="1" lang="en-US" altLang="ko-KR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1" lang="ko-KR" altLang="en-US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기울기 저항력</a:t>
                </a:r>
                <a:endParaRPr kumimoji="1" lang="en-US" altLang="ko-KR" sz="2000" b="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ko-KR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charset="0"/>
                      </a:rPr>
                      <m:t>𝑀𝑔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kumimoji="1" lang="en-US" altLang="ko-KR" sz="2000" b="0" i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1" lang="ko-KR" altLang="en-US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구름 저항력</a:t>
                </a:r>
                <a:endParaRPr kumimoji="1" lang="en-US" altLang="ko-KR" sz="2000" b="0" i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ko-KR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charset="0"/>
                      </a:rPr>
                      <m:t>𝑀𝑔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𝑐𝑜𝑠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kumimoji="1" lang="en-US" altLang="ko-KR" sz="2000" b="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1" lang="ko-KR" altLang="en-US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공기 저항력</a:t>
                </a:r>
                <a:endParaRPr kumimoji="1" lang="en-US" altLang="ko-KR" sz="2000" b="0" i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ko-KR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bg-BG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sz="2000" b="0" i="1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ko-KR" sz="2000" b="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구동력과 저항력을 고려한 </a:t>
                </a:r>
                <a:endParaRPr lang="en-US" altLang="ko-KR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lang="ko-KR" altLang="en-US" sz="28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차량의 동특성 확인</a:t>
                </a:r>
                <a:endParaRPr lang="en-US" altLang="ko-KR" sz="28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en-US" altLang="ko-KR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ko-KR" sz="2000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charset="0"/>
                      </a:rPr>
                      <m:t> −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kumimoji="1" lang="en-US" altLang="ko-KR" sz="20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charset="0"/>
                      </a:rPr>
                      <m:t>𝑀</m:t>
                    </m:r>
                    <m:r>
                      <a:rPr lang="ko-KR" altLang="en-US" sz="20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ko-KR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charset="0"/>
                      </a:rPr>
                      <m:t>𝑎</m:t>
                    </m:r>
                  </m:oMath>
                </a14:m>
                <a:endParaRPr kumimoji="1" lang="en-US" altLang="ko-KR" sz="2000" b="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kumimoji="1"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0" smtClean="0">
                        <a:latin typeface="Cambria Math" charset="0"/>
                      </a:rPr>
                      <m:t>  </m:t>
                    </m:r>
                    <m:r>
                      <a:rPr kumimoji="1" lang="en-US" altLang="ko-KR" sz="2000" i="1">
                        <a:latin typeface="Cambria Math" charset="0"/>
                      </a:rPr>
                      <m:t>𝐹</m:t>
                    </m:r>
                    <m:r>
                      <a:rPr kumimoji="1" lang="en-US" altLang="ko-KR" sz="2000" i="1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en-US" altLang="ko-KR" sz="200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ko-KR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R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dirty="0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2400" b="0" i="1" dirty="0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kumimoji="1" lang="en-US" altLang="ko-KR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en-US" altLang="ko-KR" sz="2000" b="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69" y="15663948"/>
                <a:ext cx="5033700" cy="5299912"/>
              </a:xfrm>
              <a:prstGeom prst="rect">
                <a:avLst/>
              </a:prstGeom>
              <a:blipFill rotWithShape="0">
                <a:blip r:embed="rId9"/>
                <a:stretch>
                  <a:fillRect l="-2421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9353980" y="20902873"/>
                <a:ext cx="1417504" cy="1628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endParaRPr kumimoji="1" lang="en-US" altLang="ko-KR" sz="1050" b="0" i="1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05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105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kumimoji="1" lang="en-US" altLang="ko-KR" sz="1050" b="0" i="1" smtClean="0">
                        <a:latin typeface="Cambria Math" charset="0"/>
                      </a:rPr>
                      <m:t>=</m:t>
                    </m:r>
                    <m:r>
                      <a:rPr lang="ko-KR" altLang="en-US" sz="1050" b="0" i="1" smtClean="0">
                        <a:latin typeface="Cambria Math" charset="0"/>
                      </a:rPr>
                      <m:t>차량</m:t>
                    </m:r>
                    <m:r>
                      <a:rPr lang="ko-KR" altLang="en-US" sz="105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중량</a:t>
                </a:r>
                <a:endParaRPr kumimoji="1"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05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105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1050" b="0" i="1" smtClean="0">
                          <a:latin typeface="Cambria Math" charset="0"/>
                        </a:rPr>
                        <m:t>중력</m:t>
                      </m:r>
                      <m:r>
                        <a:rPr kumimoji="1" lang="en-US" altLang="ko-KR" sz="105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ko-KR" sz="1050" b="0" i="1" smtClean="0">
                          <a:latin typeface="Cambria Math" charset="0"/>
                        </a:rPr>
                        <m:t>가속도</m:t>
                      </m:r>
                    </m:oMath>
                  </m:oMathPara>
                </a14:m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charset="0"/>
                        </a:rPr>
                        <m:t>=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마찰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 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계수</m:t>
                      </m:r>
                    </m:oMath>
                  </m:oMathPara>
                </a14:m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ko-KR" sz="10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</m:oMath>
                </a14:m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공기의 밀도</a:t>
                </a:r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en-US" altLang="ko-KR" sz="1050" b="0" i="1" smtClean="0">
                        <a:latin typeface="Cambria Math" charset="0"/>
                      </a:rPr>
                      <m:t>=</m:t>
                    </m:r>
                    <m:r>
                      <a:rPr lang="ko-KR" altLang="en-US" sz="1050" b="0" i="1" smtClean="0">
                        <a:latin typeface="Cambria Math" charset="0"/>
                      </a:rPr>
                      <m:t>차량</m:t>
                    </m:r>
                    <m:r>
                      <a:rPr lang="ko-KR" altLang="en-US" sz="105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전방 면적</a:t>
                </a:r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altLang="ko-KR" sz="105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altLang="ko-KR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공기 저항 계수</a:t>
                </a:r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charset="0"/>
                        </a:rPr>
                        <m:t>=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바람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 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속도</m:t>
                      </m:r>
                      <m:r>
                        <a:rPr lang="ko-KR" altLang="en-US" sz="105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altLang="ko-KR" sz="1050" b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altLang="ko-KR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= </a:t>
                </a:r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차량의 실</a:t>
                </a:r>
                <a14:m>
                  <m:oMath xmlns:m="http://schemas.openxmlformats.org/officeDocument/2006/math">
                    <m:r>
                      <a:rPr lang="ko-KR" altLang="en-US" sz="1050" b="0" i="1" dirty="0" smtClean="0">
                        <a:latin typeface="Cambria Math" charset="0"/>
                      </a:rPr>
                      <m:t>제</m:t>
                    </m:r>
                    <m:r>
                      <a:rPr lang="ko-KR" altLang="en-US" sz="1050" b="0" i="1" dirty="0" smtClean="0">
                        <a:latin typeface="Cambria Math" charset="0"/>
                      </a:rPr>
                      <m:t> </m:t>
                    </m:r>
                    <m:r>
                      <a:rPr lang="ko-KR" altLang="en-US" sz="1050" b="0" i="1" dirty="0" smtClean="0">
                        <a:latin typeface="Cambria Math" charset="0"/>
                      </a:rPr>
                      <m:t>구동력</m:t>
                    </m:r>
                  </m:oMath>
                </a14:m>
                <a:endParaRPr lang="en-US" altLang="ko-KR" sz="1050" b="0" i="1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ko-KR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= </a:t>
                </a:r>
                <a:r>
                  <a:rPr lang="ko-KR" altLang="en-US" sz="1050" b="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차량의 가속도</a:t>
                </a:r>
                <a:endParaRPr lang="en-US" altLang="ko-KR" sz="1050" b="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980" y="20902873"/>
                <a:ext cx="1417504" cy="1628779"/>
              </a:xfrm>
              <a:prstGeom prst="rect">
                <a:avLst/>
              </a:prstGeom>
              <a:blipFill rotWithShape="0">
                <a:blip r:embed="rId10"/>
                <a:stretch>
                  <a:fillRect l="-4721" r="-3863" b="-3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17306361" y="26557177"/>
                <a:ext cx="2484276" cy="186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bg-BG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bg-BG" altLang="ko-KR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ko-KR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num>
                        <m:den>
                          <m:r>
                            <a:rPr kumimoji="1" lang="bg-BG" altLang="ko-KR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kumimoji="1" lang="en-US" altLang="ko-KR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𝑺𝑶𝑪</m:t>
                          </m:r>
                        </m:den>
                      </m:f>
                    </m:oMath>
                  </m:oMathPara>
                </a14:m>
                <a:endParaRPr kumimoji="1" lang="en-US" altLang="ko-KR" sz="2000" b="1" i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𝟖𝟑𝟎</m:t>
                          </m:r>
                        </m:num>
                        <m:den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𝟎</m:t>
                          </m:r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.</m:t>
                          </m:r>
                          <m:r>
                            <a:rPr kumimoji="1" lang="en-US" altLang="ko-KR" sz="2000" b="1" i="1" smtClean="0">
                              <a:latin typeface="Cambria Math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en-US" altLang="ko-KR" sz="2000" b="1" i="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0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1" i="0" smtClean="0">
                          <a:latin typeface="Cambria Math" charset="0"/>
                        </a:rPr>
                        <m:t>𝟒</m:t>
                      </m:r>
                      <m:r>
                        <a:rPr kumimoji="1" lang="en-US" altLang="ko-KR" sz="2000" b="1" i="0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1" i="0" smtClean="0">
                          <a:latin typeface="Cambria Math" charset="0"/>
                        </a:rPr>
                        <m:t>𝟏𝟓𝐤𝐖𝐡</m:t>
                      </m:r>
                      <m:r>
                        <a:rPr kumimoji="1" lang="en-US" altLang="ko-KR" sz="2000" b="1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endParaRPr kumimoji="1"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361" y="26557177"/>
                <a:ext cx="2484276" cy="18643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22894" r="7044" b="8297"/>
          <a:stretch/>
        </p:blipFill>
        <p:spPr>
          <a:xfrm>
            <a:off x="11361689" y="13844329"/>
            <a:ext cx="8510968" cy="313808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376285" y="12226076"/>
            <a:ext cx="4701154" cy="10507611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346377" y="12222692"/>
            <a:ext cx="4602400" cy="10489290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11175613" y="12230403"/>
            <a:ext cx="8893412" cy="5109235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1175613" y="17462055"/>
            <a:ext cx="8904780" cy="5249928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376286" y="4769273"/>
            <a:ext cx="11860630" cy="3091667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376286" y="23998409"/>
            <a:ext cx="9763564" cy="5147993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1204585" y="23994819"/>
            <a:ext cx="9057379" cy="5142788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373309" y="29246136"/>
            <a:ext cx="18888654" cy="1203664"/>
          </a:xfrm>
          <a:prstGeom prst="roundRect">
            <a:avLst>
              <a:gd name="adj" fmla="val 12305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[D] 5"/>
          <p:cNvSpPr/>
          <p:nvPr/>
        </p:nvSpPr>
        <p:spPr>
          <a:xfrm>
            <a:off x="9174518" y="26701466"/>
            <a:ext cx="466967" cy="63786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416916" y="4762452"/>
            <a:ext cx="6652109" cy="3108975"/>
            <a:chOff x="14626558" y="8022444"/>
            <a:chExt cx="5295325" cy="2798496"/>
          </a:xfrm>
        </p:grpSpPr>
        <p:pic>
          <p:nvPicPr>
            <p:cNvPr id="113" name="그림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9" t="5281" r="4176" b="5228"/>
            <a:stretch/>
          </p:blipFill>
          <p:spPr bwMode="auto">
            <a:xfrm>
              <a:off x="14859000" y="8157977"/>
              <a:ext cx="4842401" cy="2624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모서리가 둥근 직사각형 168"/>
            <p:cNvSpPr/>
            <p:nvPr/>
          </p:nvSpPr>
          <p:spPr>
            <a:xfrm>
              <a:off x="14626558" y="8022444"/>
              <a:ext cx="5295325" cy="2798496"/>
            </a:xfrm>
            <a:prstGeom prst="roundRect">
              <a:avLst>
                <a:gd name="adj" fmla="val 2318"/>
              </a:avLst>
            </a:prstGeom>
            <a:noFill/>
            <a:ln>
              <a:solidFill>
                <a:srgbClr val="3C67B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8882049" y="4918368"/>
            <a:ext cx="4167619" cy="2224022"/>
          </a:xfrm>
          <a:prstGeom prst="roundRect">
            <a:avLst>
              <a:gd name="adj" fmla="val 1738"/>
            </a:avLst>
          </a:prstGeom>
          <a:blipFill>
            <a:blip r:embed="rId14"/>
            <a:stretch>
              <a:fillRect/>
            </a:stretch>
          </a:blipFill>
          <a:ln w="12700">
            <a:solidFill>
              <a:schemeClr val="accent5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0172" y="7214800"/>
            <a:ext cx="381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강화되는 배기가스 기준</a:t>
            </a:r>
            <a:r>
              <a:rPr kumimoji="1"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1"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011" y="7965221"/>
            <a:ext cx="117956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장점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직렬 구동의 전기 흐름과 병렬 구동의 기계 흐름을 함께 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직렬 구동과 병렬 구동의 각각 시스템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장점을 고루 갖춤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-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엔진의 최적 효율을 계속 사용함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직렬의 장점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)</a:t>
            </a:r>
            <a:b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</a:b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-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엔진 구동과 무관하게 자유롭게 전기차 모드를 사용 가능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직렬의 장점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)</a:t>
            </a:r>
          </a:p>
          <a:p>
            <a:pPr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-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 고출력이 필요할 때 엔진과 모터 모두 구동에 참여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병렬의 장점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)</a:t>
            </a:r>
          </a:p>
          <a:p>
            <a:pPr>
              <a:defRPr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단점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고속으로 구동 시 발전기가 모터로 작동하고 모터가 발전기로 작용하며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불필요한 에너지가 소모되는 동력 순환이 발생함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보통 엔진 운전점 제어를 통해 극복하지만 본 연구에서는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간단한 모델링을 위하여 고려하지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않음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/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 lvl="1">
              <a:buFont typeface="Arial" charset="0"/>
              <a:buChar char="•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endParaRPr kumimoji="1"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4757" y="15289609"/>
            <a:ext cx="452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&lt;Dynamics of Power Split System&gt;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82648" y="15322936"/>
            <a:ext cx="3129859" cy="37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&lt;Dynamics of Vehicle&gt;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70" y="24501557"/>
            <a:ext cx="3011814" cy="1999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65" y="24505916"/>
            <a:ext cx="3031508" cy="1990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71" y="26844664"/>
            <a:ext cx="3045880" cy="1990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70" y="26845556"/>
            <a:ext cx="3012992" cy="19991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8" name="TextBox 42"/>
          <p:cNvSpPr txBox="1">
            <a:spLocks noChangeArrowheads="1"/>
          </p:cNvSpPr>
          <p:nvPr/>
        </p:nvSpPr>
        <p:spPr bwMode="auto">
          <a:xfrm>
            <a:off x="16719231" y="28268105"/>
            <a:ext cx="359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실제 제원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4.4kWh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매우 근접한 수치 확인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42"/>
              <p:cNvSpPr txBox="1">
                <a:spLocks noChangeArrowheads="1"/>
              </p:cNvSpPr>
              <p:nvPr/>
            </p:nvSpPr>
            <p:spPr bwMode="auto">
              <a:xfrm>
                <a:off x="16773130" y="24574402"/>
                <a:ext cx="3592568" cy="1515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Y헤드라인M" charset="0"/>
                    <a:ea typeface="HY헤드라인M" charset="0"/>
                  </a:defRPr>
                </a:lvl9pPr>
              </a:lstStyle>
              <a:p>
                <a:pPr algn="ctr"/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배터리 </a:t>
                </a:r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용량 </a:t>
                </a:r>
                <a:r>
                  <a:rPr lang="en-US" altLang="ko-KR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</a:t>
                </a:r>
                <a:r>
                  <a:rPr lang="ko-KR" altLang="en-US" sz="20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배터리 출력을 시간에 따라 적분하여 획득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𝑃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charset="0"/>
                        </a:rPr>
                        <m:t>𝑑𝑡</m:t>
                      </m:r>
                    </m:oMath>
                  </m:oMathPara>
                </a14:m>
                <a:endParaRPr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69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3130" y="24574402"/>
                <a:ext cx="3592568" cy="1515158"/>
              </a:xfrm>
              <a:prstGeom prst="rect">
                <a:avLst/>
              </a:prstGeom>
              <a:blipFill rotWithShape="0">
                <a:blip r:embed="rId19"/>
                <a:stretch>
                  <a:fillRect l="-339" t="-2008" r="-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05"/>
          <a:stretch/>
        </p:blipFill>
        <p:spPr>
          <a:xfrm>
            <a:off x="11301640" y="24817146"/>
            <a:ext cx="2115276" cy="3648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6" name="TextBox 42"/>
          <p:cNvSpPr txBox="1">
            <a:spLocks noChangeArrowheads="1"/>
          </p:cNvSpPr>
          <p:nvPr/>
        </p:nvSpPr>
        <p:spPr bwMode="auto">
          <a:xfrm>
            <a:off x="10498646" y="28546554"/>
            <a:ext cx="3808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헤드라인M" charset="0"/>
                <a:ea typeface="HY헤드라인M" charset="0"/>
              </a:defRPr>
            </a:lvl9pPr>
          </a:lstStyle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&lt;PRIUS_JPN Model&gt;</a:t>
            </a:r>
          </a:p>
          <a:p>
            <a:pPr algn="ctr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모델을 기반으로 변수 변경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373309" y="7993843"/>
            <a:ext cx="18707084" cy="3082611"/>
          </a:xfrm>
          <a:prstGeom prst="roundRect">
            <a:avLst>
              <a:gd name="adj" fmla="val 2318"/>
            </a:avLst>
          </a:prstGeom>
          <a:noFill/>
          <a:ln>
            <a:solidFill>
              <a:srgbClr val="3C67B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137" y="8170114"/>
            <a:ext cx="49246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  <a:cs typeface="Nanum Gothic" charset="-127"/>
              </a:rPr>
              <a:t>입력 분기식 하이브리드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pPr>
              <a:defRPr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  <a:cs typeface="Nanum Gothic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유성기어를 사용해  엔진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발전기의 작동을 제어하여 차량을 구동하는 시스템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kumimoji="1" lang="en-US" altLang="ko-KR" sz="2000" b="1" dirty="0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엔진 </a:t>
            </a:r>
            <a:r>
              <a:rPr kumimoji="1" lang="en-US" altLang="ko-KR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캐리어</a:t>
            </a:r>
            <a:endParaRPr kumimoji="1" lang="en-US" altLang="ko-KR" sz="2000" b="1" dirty="0" smtClean="0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모터 </a:t>
            </a:r>
            <a:r>
              <a:rPr kumimoji="1" lang="en-US" altLang="ko-KR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링기어</a:t>
            </a:r>
            <a:endParaRPr kumimoji="1" lang="en-US" altLang="ko-KR" sz="2000" b="1" dirty="0" smtClean="0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발전기 </a:t>
            </a:r>
            <a:r>
              <a:rPr kumimoji="1" lang="en-US" altLang="ko-KR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kumimoji="1" lang="ko-KR" altLang="en-US" sz="2000" b="1" dirty="0" smtClean="0">
                <a:solidFill>
                  <a:srgbClr val="3C67B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선기어 </a:t>
            </a:r>
            <a:endParaRPr kumimoji="1" lang="ko-KR" altLang="en-US" sz="2000" b="1" dirty="0">
              <a:solidFill>
                <a:srgbClr val="3C67B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485717" y="18139069"/>
                <a:ext cx="3396209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kumimoji="1"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bg-BG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60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∙2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den>
                      </m:f>
                      <m:r>
                        <a:rPr kumimoji="1" lang="ko-KR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bg-BG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bg-BG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bg-BG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30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1"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l"/>
                <a:endParaRPr kumimoji="1"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17" y="18139069"/>
                <a:ext cx="3396209" cy="121353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292</Words>
  <Application>Microsoft Office PowerPoint</Application>
  <PresentationFormat>사용자 지정</PresentationFormat>
  <Paragraphs>136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HY견고딕</vt:lpstr>
      <vt:lpstr>HY헤드라인M</vt:lpstr>
      <vt:lpstr>Nanum Gothic</vt:lpstr>
      <vt:lpstr>맑은 고딕</vt:lpstr>
      <vt:lpstr>Arial</vt:lpstr>
      <vt:lpstr>Calibri</vt:lpstr>
      <vt:lpstr>Calibri Light</vt:lpstr>
      <vt:lpstr>Cambria Math</vt:lpstr>
      <vt:lpstr>Times New Roman</vt:lpstr>
      <vt:lpstr>Verdana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Aureatewanku</dc:creator>
  <cp:lastModifiedBy>Windows 사용자</cp:lastModifiedBy>
  <cp:revision>268</cp:revision>
  <dcterms:created xsi:type="dcterms:W3CDTF">2016-06-08T07:01:05Z</dcterms:created>
  <dcterms:modified xsi:type="dcterms:W3CDTF">2016-06-16T06:02:32Z</dcterms:modified>
</cp:coreProperties>
</file>