
<file path=[Content_Types].xml><?xml version="1.0" encoding="utf-8"?>
<Types xmlns="http://schemas.openxmlformats.org/package/2006/content-types">
  <Default Extension="png" ContentType="image/png"/>
  <Default Extension="jpeg" ContentType="image/jpeg"/>
  <Default Extension="webp" ContentType="image/webp"/>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2"/>
  </p:notesMasterIdLst>
  <p:sldIdLst>
    <p:sldId id="346" r:id="rId2"/>
    <p:sldId id="272" r:id="rId3"/>
    <p:sldId id="382" r:id="rId4"/>
    <p:sldId id="383" r:id="rId5"/>
    <p:sldId id="384" r:id="rId6"/>
    <p:sldId id="385" r:id="rId7"/>
    <p:sldId id="386" r:id="rId8"/>
    <p:sldId id="387" r:id="rId9"/>
    <p:sldId id="388" r:id="rId10"/>
    <p:sldId id="391" r:id="rId11"/>
    <p:sldId id="389" r:id="rId12"/>
    <p:sldId id="390" r:id="rId13"/>
    <p:sldId id="352" r:id="rId14"/>
    <p:sldId id="392" r:id="rId15"/>
    <p:sldId id="393" r:id="rId16"/>
    <p:sldId id="394" r:id="rId17"/>
    <p:sldId id="395" r:id="rId18"/>
    <p:sldId id="396" r:id="rId19"/>
    <p:sldId id="397" r:id="rId20"/>
    <p:sldId id="343"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p15:clr>
            <a:srgbClr val="A4A3A4"/>
          </p15:clr>
        </p15:guide>
        <p15:guide id="2" pos="3840">
          <p15:clr>
            <a:srgbClr val="A4A3A4"/>
          </p15:clr>
        </p15:guide>
        <p15:guide id="3" orient="horz" pos="3812">
          <p15:clr>
            <a:srgbClr val="A4A3A4"/>
          </p15:clr>
        </p15:guide>
        <p15:guide id="4" pos="294">
          <p15:clr>
            <a:srgbClr val="A4A3A4"/>
          </p15:clr>
        </p15:guide>
        <p15:guide id="5" pos="7357">
          <p15:clr>
            <a:srgbClr val="A4A3A4"/>
          </p15:clr>
        </p15:guide>
        <p15:guide id="6" pos="2774">
          <p15:clr>
            <a:srgbClr val="A4A3A4"/>
          </p15:clr>
        </p15:guide>
        <p15:guide id="7" orient="horz" pos="3538">
          <p15:clr>
            <a:srgbClr val="A4A3A4"/>
          </p15:clr>
        </p15:guide>
        <p15:guide id="8" pos="66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871"/>
    <a:srgbClr val="38404B"/>
    <a:srgbClr val="D9D8D8"/>
    <a:srgbClr val="B9B9B9"/>
    <a:srgbClr val="3A404B"/>
    <a:srgbClr val="B9946C"/>
    <a:srgbClr val="84878E"/>
    <a:srgbClr val="F2F2F2"/>
    <a:srgbClr val="4D5563"/>
    <a:srgbClr val="4D53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96314" autoAdjust="0"/>
  </p:normalViewPr>
  <p:slideViewPr>
    <p:cSldViewPr snapToGrid="0">
      <p:cViewPr varScale="1">
        <p:scale>
          <a:sx n="82" d="100"/>
          <a:sy n="82" d="100"/>
        </p:scale>
        <p:origin x="893" y="67"/>
      </p:cViewPr>
      <p:guideLst>
        <p:guide orient="horz" pos="2140"/>
        <p:guide pos="3840"/>
        <p:guide orient="horz" pos="3812"/>
        <p:guide pos="294"/>
        <p:guide pos="7357"/>
        <p:guide pos="2774"/>
        <p:guide orient="horz" pos="3538"/>
        <p:guide pos="6676"/>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defRPr>
            </a:lvl1pPr>
          </a:lstStyle>
          <a:p>
            <a:fld id="{6F8FC392-B8CE-49BD-B158-3B2BEDBF5B3A}" type="datetimeFigureOut">
              <a:rPr lang="zh-CN" altLang="en-US" smtClean="0"/>
              <a:t>2022/8/24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defRPr>
            </a:lvl1pPr>
          </a:lstStyle>
          <a:p>
            <a:fld id="{942D773E-FF08-47A8-931A-438676AAC815}"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mn-ea"/>
        <a:cs typeface="+mn-cs"/>
      </a:defRPr>
    </a:lvl1pPr>
    <a:lvl2pPr marL="457200" algn="l" defTabSz="914400" rtl="0" eaLnBrk="1" latinLnBrk="0" hangingPunct="1">
      <a:defRPr sz="1200" kern="1200">
        <a:solidFill>
          <a:schemeClr val="tx1"/>
        </a:solidFill>
        <a:latin typeface="微软雅黑" panose="020B0503020204020204" pitchFamily="34" charset="-122"/>
        <a:ea typeface="+mn-ea"/>
        <a:cs typeface="+mn-cs"/>
      </a:defRPr>
    </a:lvl2pPr>
    <a:lvl3pPr marL="914400" algn="l" defTabSz="914400" rtl="0" eaLnBrk="1" latinLnBrk="0" hangingPunct="1">
      <a:defRPr sz="1200" kern="1200">
        <a:solidFill>
          <a:schemeClr val="tx1"/>
        </a:solidFill>
        <a:latin typeface="微软雅黑" panose="020B0503020204020204" pitchFamily="34" charset="-122"/>
        <a:ea typeface="+mn-ea"/>
        <a:cs typeface="+mn-cs"/>
      </a:defRPr>
    </a:lvl3pPr>
    <a:lvl4pPr marL="1371600" algn="l" defTabSz="914400" rtl="0" eaLnBrk="1" latinLnBrk="0" hangingPunct="1">
      <a:defRPr sz="1200" kern="1200">
        <a:solidFill>
          <a:schemeClr val="tx1"/>
        </a:solidFill>
        <a:latin typeface="微软雅黑" panose="020B0503020204020204" pitchFamily="34" charset="-122"/>
        <a:ea typeface="+mn-ea"/>
        <a:cs typeface="+mn-cs"/>
      </a:defRPr>
    </a:lvl4pPr>
    <a:lvl5pPr marL="1828800" algn="l" defTabSz="914400" rtl="0" eaLnBrk="1" latinLnBrk="0" hangingPunct="1">
      <a:defRPr sz="1200" kern="1200">
        <a:solidFill>
          <a:schemeClr val="tx1"/>
        </a:solidFill>
        <a:latin typeface="微软雅黑" panose="020B0503020204020204" pitchFamily="34"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D773E-FF08-47A8-931A-438676AAC81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10</a:t>
            </a:fld>
            <a:endParaRPr lang="zh-CN" altLang="en-US" dirty="0"/>
          </a:p>
        </p:txBody>
      </p:sp>
    </p:spTree>
    <p:extLst>
      <p:ext uri="{BB962C8B-B14F-4D97-AF65-F5344CB8AC3E}">
        <p14:creationId xmlns:p14="http://schemas.microsoft.com/office/powerpoint/2010/main" val="2650675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11</a:t>
            </a:fld>
            <a:endParaRPr lang="zh-CN" altLang="en-US" dirty="0"/>
          </a:p>
        </p:txBody>
      </p:sp>
    </p:spTree>
    <p:extLst>
      <p:ext uri="{BB962C8B-B14F-4D97-AF65-F5344CB8AC3E}">
        <p14:creationId xmlns:p14="http://schemas.microsoft.com/office/powerpoint/2010/main" val="136965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12</a:t>
            </a:fld>
            <a:endParaRPr lang="zh-CN" altLang="en-US" dirty="0"/>
          </a:p>
        </p:txBody>
      </p:sp>
    </p:spTree>
    <p:extLst>
      <p:ext uri="{BB962C8B-B14F-4D97-AF65-F5344CB8AC3E}">
        <p14:creationId xmlns:p14="http://schemas.microsoft.com/office/powerpoint/2010/main" val="2481364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D773E-FF08-47A8-931A-438676AAC815}"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14</a:t>
            </a:fld>
            <a:endParaRPr lang="zh-CN" altLang="en-US" dirty="0"/>
          </a:p>
        </p:txBody>
      </p:sp>
    </p:spTree>
    <p:extLst>
      <p:ext uri="{BB962C8B-B14F-4D97-AF65-F5344CB8AC3E}">
        <p14:creationId xmlns:p14="http://schemas.microsoft.com/office/powerpoint/2010/main" val="102462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15</a:t>
            </a:fld>
            <a:endParaRPr lang="zh-CN" altLang="en-US" dirty="0"/>
          </a:p>
        </p:txBody>
      </p:sp>
    </p:spTree>
    <p:extLst>
      <p:ext uri="{BB962C8B-B14F-4D97-AF65-F5344CB8AC3E}">
        <p14:creationId xmlns:p14="http://schemas.microsoft.com/office/powerpoint/2010/main" val="22817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16</a:t>
            </a:fld>
            <a:endParaRPr lang="zh-CN" altLang="en-US" dirty="0"/>
          </a:p>
        </p:txBody>
      </p:sp>
    </p:spTree>
    <p:extLst>
      <p:ext uri="{BB962C8B-B14F-4D97-AF65-F5344CB8AC3E}">
        <p14:creationId xmlns:p14="http://schemas.microsoft.com/office/powerpoint/2010/main" val="3211196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17</a:t>
            </a:fld>
            <a:endParaRPr lang="zh-CN" altLang="en-US" dirty="0"/>
          </a:p>
        </p:txBody>
      </p:sp>
    </p:spTree>
    <p:extLst>
      <p:ext uri="{BB962C8B-B14F-4D97-AF65-F5344CB8AC3E}">
        <p14:creationId xmlns:p14="http://schemas.microsoft.com/office/powerpoint/2010/main" val="876519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18</a:t>
            </a:fld>
            <a:endParaRPr lang="zh-CN" altLang="en-US" dirty="0"/>
          </a:p>
        </p:txBody>
      </p:sp>
    </p:spTree>
    <p:extLst>
      <p:ext uri="{BB962C8B-B14F-4D97-AF65-F5344CB8AC3E}">
        <p14:creationId xmlns:p14="http://schemas.microsoft.com/office/powerpoint/2010/main" val="811834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19</a:t>
            </a:fld>
            <a:endParaRPr lang="zh-CN" altLang="en-US" dirty="0"/>
          </a:p>
        </p:txBody>
      </p:sp>
    </p:spTree>
    <p:extLst>
      <p:ext uri="{BB962C8B-B14F-4D97-AF65-F5344CB8AC3E}">
        <p14:creationId xmlns:p14="http://schemas.microsoft.com/office/powerpoint/2010/main" val="190504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D773E-FF08-47A8-931A-438676AAC815}"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2D773E-FF08-47A8-931A-438676AAC815}"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3</a:t>
            </a:fld>
            <a:endParaRPr lang="zh-CN" altLang="en-US" dirty="0"/>
          </a:p>
        </p:txBody>
      </p:sp>
    </p:spTree>
    <p:extLst>
      <p:ext uri="{BB962C8B-B14F-4D97-AF65-F5344CB8AC3E}">
        <p14:creationId xmlns:p14="http://schemas.microsoft.com/office/powerpoint/2010/main" val="1936698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4</a:t>
            </a:fld>
            <a:endParaRPr lang="zh-CN" altLang="en-US" dirty="0"/>
          </a:p>
        </p:txBody>
      </p:sp>
    </p:spTree>
    <p:extLst>
      <p:ext uri="{BB962C8B-B14F-4D97-AF65-F5344CB8AC3E}">
        <p14:creationId xmlns:p14="http://schemas.microsoft.com/office/powerpoint/2010/main" val="3112647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5</a:t>
            </a:fld>
            <a:endParaRPr lang="zh-CN" altLang="en-US" dirty="0"/>
          </a:p>
        </p:txBody>
      </p:sp>
    </p:spTree>
    <p:extLst>
      <p:ext uri="{BB962C8B-B14F-4D97-AF65-F5344CB8AC3E}">
        <p14:creationId xmlns:p14="http://schemas.microsoft.com/office/powerpoint/2010/main" val="1846281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6</a:t>
            </a:fld>
            <a:endParaRPr lang="zh-CN" altLang="en-US" dirty="0"/>
          </a:p>
        </p:txBody>
      </p:sp>
    </p:spTree>
    <p:extLst>
      <p:ext uri="{BB962C8B-B14F-4D97-AF65-F5344CB8AC3E}">
        <p14:creationId xmlns:p14="http://schemas.microsoft.com/office/powerpoint/2010/main" val="1260774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7</a:t>
            </a:fld>
            <a:endParaRPr lang="zh-CN" altLang="en-US" dirty="0"/>
          </a:p>
        </p:txBody>
      </p:sp>
    </p:spTree>
    <p:extLst>
      <p:ext uri="{BB962C8B-B14F-4D97-AF65-F5344CB8AC3E}">
        <p14:creationId xmlns:p14="http://schemas.microsoft.com/office/powerpoint/2010/main" val="4115060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2D773E-FF08-47A8-931A-438676AAC815}" type="slidenum">
              <a:rPr lang="zh-CN" altLang="en-US" smtClean="0"/>
              <a:t>8</a:t>
            </a:fld>
            <a:endParaRPr lang="zh-CN" altLang="en-US" dirty="0"/>
          </a:p>
        </p:txBody>
      </p:sp>
    </p:spTree>
    <p:extLst>
      <p:ext uri="{BB962C8B-B14F-4D97-AF65-F5344CB8AC3E}">
        <p14:creationId xmlns:p14="http://schemas.microsoft.com/office/powerpoint/2010/main" val="2845839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D773E-FF08-47A8-931A-438676AAC815}" type="slidenum">
              <a:rPr lang="zh-CN" altLang="en-US" smtClean="0"/>
              <a:t>9</a:t>
            </a:fld>
            <a:endParaRPr lang="zh-CN" altLang="en-US"/>
          </a:p>
        </p:txBody>
      </p:sp>
    </p:spTree>
    <p:extLst>
      <p:ext uri="{BB962C8B-B14F-4D97-AF65-F5344CB8AC3E}">
        <p14:creationId xmlns:p14="http://schemas.microsoft.com/office/powerpoint/2010/main" val="31336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2000"/>
                    </a14:imgEffect>
                  </a14:imgLayer>
                </a14:imgProps>
              </a:ext>
            </a:extLst>
          </a:blip>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矩形 3"/>
          <p:cNvSpPr/>
          <p:nvPr userDrawn="1"/>
        </p:nvSpPr>
        <p:spPr>
          <a:xfrm>
            <a:off x="8325228" y="6545425"/>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pic>
        <p:nvPicPr>
          <p:cNvPr id="6" name="图片 5"/>
          <p:cNvPicPr>
            <a:picLocks noChangeAspect="1"/>
          </p:cNvPicPr>
          <p:nvPr userDrawn="1"/>
        </p:nvPicPr>
        <p:blipFill>
          <a:blip r:embed="rId2" cstate="screen"/>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home.ustc.edu.cn/~yx3x/USTCdata.html" TargetMode="External"/><Relationship Id="rId3" Type="http://schemas.openxmlformats.org/officeDocument/2006/relationships/hyperlink" Target="https://icourse.club&#12289;/" TargetMode="External"/><Relationship Id="rId7" Type="http://schemas.openxmlformats.org/officeDocument/2006/relationships/hyperlink" Target="https://math.stackexchange.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arxiv.org/" TargetMode="External"/><Relationship Id="rId5" Type="http://schemas.openxmlformats.org/officeDocument/2006/relationships/hyperlink" Target="https://b-ok.org/" TargetMode="External"/><Relationship Id="rId4" Type="http://schemas.openxmlformats.org/officeDocument/2006/relationships/hyperlink" Target="https://libgen.li/"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webp"/><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760686"/>
            <a:ext cx="12192000" cy="2097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0989696" y="977069"/>
            <a:ext cx="21310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45122" y="1647456"/>
            <a:ext cx="10026258" cy="903645"/>
          </a:xfrm>
          <a:prstGeom prst="rect">
            <a:avLst/>
          </a:prstGeom>
          <a:noFill/>
        </p:spPr>
        <p:txBody>
          <a:bodyPr wrap="square" rtlCol="0">
            <a:spAutoFit/>
          </a:bodyPr>
          <a:lstStyle/>
          <a:p>
            <a:pPr algn="ctr">
              <a:lnSpc>
                <a:spcPct val="120000"/>
              </a:lnSpc>
            </a:pPr>
            <a:r>
              <a:rPr lang="zh-CN" altLang="en-US" sz="4800" spc="150" dirty="0">
                <a:solidFill>
                  <a:schemeClr val="tx1">
                    <a:lumMod val="95000"/>
                    <a:lumOff val="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给数院</a:t>
            </a:r>
            <a:r>
              <a:rPr lang="en-US" altLang="zh-CN" sz="4800" spc="150" dirty="0">
                <a:solidFill>
                  <a:schemeClr val="tx1">
                    <a:lumMod val="95000"/>
                    <a:lumOff val="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a:t>
            </a:r>
            <a:r>
              <a:rPr lang="zh-CN" altLang="en-US" sz="4800" spc="150" dirty="0">
                <a:solidFill>
                  <a:schemeClr val="tx1">
                    <a:lumMod val="95000"/>
                    <a:lumOff val="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班大朋友们的经验杂谈</a:t>
            </a:r>
          </a:p>
        </p:txBody>
      </p:sp>
      <p:sp>
        <p:nvSpPr>
          <p:cNvPr id="16" name="矩形 15"/>
          <p:cNvSpPr/>
          <p:nvPr/>
        </p:nvSpPr>
        <p:spPr>
          <a:xfrm>
            <a:off x="2861223" y="3221485"/>
            <a:ext cx="7281153" cy="1015663"/>
          </a:xfrm>
          <a:prstGeom prst="rect">
            <a:avLst/>
          </a:prstGeom>
        </p:spPr>
        <p:txBody>
          <a:bodyPr wrap="square">
            <a:spAutoFit/>
          </a:bodyPr>
          <a:lstStyle/>
          <a:p>
            <a:pPr algn="r">
              <a:lnSpc>
                <a:spcPct val="150000"/>
              </a:lnSpc>
            </a:pPr>
            <a:r>
              <a:rPr lang="zh-CN" altLang="en-US" sz="2400" dirty="0">
                <a:latin typeface="微软雅黑" panose="020B0503020204020204" pitchFamily="34" charset="-122"/>
                <a:ea typeface="微软雅黑" panose="020B0503020204020204" pitchFamily="34" charset="-122"/>
              </a:rPr>
              <a:t>班助</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宗语轩</a:t>
            </a:r>
            <a:endParaRPr lang="en-US" altLang="zh-CN" sz="2400" dirty="0">
              <a:latin typeface="微软雅黑" panose="020B0503020204020204" pitchFamily="34" charset="-122"/>
              <a:ea typeface="微软雅黑" panose="020B0503020204020204" pitchFamily="34" charset="-122"/>
            </a:endParaRPr>
          </a:p>
          <a:p>
            <a:pPr algn="r"/>
            <a:r>
              <a:rPr lang="en-US" altLang="zh-CN" sz="2400" dirty="0">
                <a:latin typeface="微软雅黑" panose="020B0503020204020204" pitchFamily="34" charset="-122"/>
                <a:ea typeface="微软雅黑" panose="020B0503020204020204" pitchFamily="34" charset="-122"/>
              </a:rPr>
              <a:t>2022.8.23</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943314" y="244618"/>
            <a:ext cx="8991261"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dirty="0">
                <a:ln/>
              </a:rPr>
              <a:t>数学课程难不难</a:t>
            </a:r>
            <a:r>
              <a:rPr lang="en-US" altLang="zh-CN" sz="4000" b="1" dirty="0">
                <a:ln/>
              </a:rPr>
              <a:t>? </a:t>
            </a:r>
            <a:endParaRPr lang="zh-CN" altLang="en-US" sz="4000" b="1" cap="none" spc="0" dirty="0">
              <a:ln/>
              <a:effectLst/>
            </a:endParaRP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1" y="1120434"/>
            <a:ext cx="10074468" cy="4565985"/>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300" dirty="0"/>
              <a:t>当然难</a:t>
            </a:r>
            <a:r>
              <a:rPr lang="en-US" altLang="zh-CN" sz="2300" dirty="0"/>
              <a:t>! </a:t>
            </a:r>
            <a:r>
              <a:rPr lang="zh-CN" altLang="en-US" sz="2300" dirty="0"/>
              <a:t>近代数学家们两三百年的心血凝聚为同学们四年的学习，说不难那是不可能的。其知识的深度和广度</a:t>
            </a:r>
            <a:r>
              <a:rPr lang="en-US" altLang="zh-CN" sz="2300" dirty="0"/>
              <a:t>, </a:t>
            </a:r>
            <a:r>
              <a:rPr lang="zh-CN" altLang="en-US" sz="2300" dirty="0"/>
              <a:t>逻辑思维能力和抽象能力都远远超过中学数学的要求</a:t>
            </a:r>
            <a:r>
              <a:rPr lang="en-US" altLang="zh-CN" sz="2300" dirty="0"/>
              <a:t>.  </a:t>
            </a:r>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31641" y="2336910"/>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D776159E-FBC2-401D-A8D6-0D2E77190947}"/>
              </a:ext>
            </a:extLst>
          </p:cNvPr>
          <p:cNvSpPr/>
          <p:nvPr/>
        </p:nvSpPr>
        <p:spPr>
          <a:xfrm>
            <a:off x="990939" y="2616343"/>
            <a:ext cx="8991261"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dirty="0">
                <a:ln/>
              </a:rPr>
              <a:t>进入大学后最重要的几件事情</a:t>
            </a:r>
            <a:r>
              <a:rPr lang="en-US" altLang="zh-CN" sz="4000" b="1" dirty="0">
                <a:ln/>
              </a:rPr>
              <a:t>: </a:t>
            </a:r>
            <a:endParaRPr lang="zh-CN" altLang="en-US" sz="4000" b="1" cap="none" spc="0" dirty="0">
              <a:ln/>
              <a:effectLst/>
            </a:endParaRPr>
          </a:p>
        </p:txBody>
      </p:sp>
      <p:cxnSp>
        <p:nvCxnSpPr>
          <p:cNvPr id="7" name="直接连接符 6">
            <a:extLst>
              <a:ext uri="{FF2B5EF4-FFF2-40B4-BE49-F238E27FC236}">
                <a16:creationId xmlns:a16="http://schemas.microsoft.com/office/drawing/2014/main" id="{E34AAFF8-25BE-40C6-BC03-EF6C29A05419}"/>
              </a:ext>
            </a:extLst>
          </p:cNvPr>
          <p:cNvCxnSpPr>
            <a:cxnSpLocks/>
          </p:cNvCxnSpPr>
          <p:nvPr/>
        </p:nvCxnSpPr>
        <p:spPr>
          <a:xfrm>
            <a:off x="1222116" y="349391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A6C5AC9-33DF-44E8-8524-2EFA1AB0FAD4}"/>
              </a:ext>
            </a:extLst>
          </p:cNvPr>
          <p:cNvCxnSpPr>
            <a:cxnSpLocks/>
          </p:cNvCxnSpPr>
          <p:nvPr/>
        </p:nvCxnSpPr>
        <p:spPr>
          <a:xfrm>
            <a:off x="1222116" y="5127735"/>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内容占位符 14">
            <a:extLst>
              <a:ext uri="{FF2B5EF4-FFF2-40B4-BE49-F238E27FC236}">
                <a16:creationId xmlns:a16="http://schemas.microsoft.com/office/drawing/2014/main" id="{EAA29D46-BCA5-4D6F-9DC4-B5CA63DE9367}"/>
              </a:ext>
            </a:extLst>
          </p:cNvPr>
          <p:cNvSpPr txBox="1">
            <a:spLocks/>
          </p:cNvSpPr>
          <p:nvPr/>
        </p:nvSpPr>
        <p:spPr>
          <a:xfrm>
            <a:off x="1231641" y="3615985"/>
            <a:ext cx="9728718" cy="207043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300" dirty="0"/>
              <a:t>适应大学的学习模式和生活节奏</a:t>
            </a:r>
            <a:r>
              <a:rPr lang="en-US" altLang="zh-CN" sz="2300" dirty="0"/>
              <a:t>.</a:t>
            </a:r>
          </a:p>
          <a:p>
            <a:r>
              <a:rPr lang="zh-CN" altLang="en-US" sz="2300" dirty="0"/>
              <a:t>适应大学数学课程的学习</a:t>
            </a:r>
            <a:r>
              <a:rPr lang="en-US" altLang="zh-CN" sz="2300" dirty="0"/>
              <a:t>.   </a:t>
            </a:r>
          </a:p>
          <a:p>
            <a:r>
              <a:rPr lang="zh-CN" altLang="en-US" sz="2300" dirty="0"/>
              <a:t>主动找学长学姐大佬们抱腿</a:t>
            </a:r>
            <a:r>
              <a:rPr lang="en-US" altLang="zh-CN" sz="2300" dirty="0"/>
              <a:t>, </a:t>
            </a:r>
            <a:r>
              <a:rPr lang="zh-CN" altLang="en-US" sz="2300" dirty="0"/>
              <a:t>多一点总没错</a:t>
            </a:r>
            <a:r>
              <a:rPr lang="en-US" altLang="zh-CN" sz="2300" dirty="0"/>
              <a:t>.</a:t>
            </a:r>
          </a:p>
        </p:txBody>
      </p:sp>
    </p:spTree>
    <p:extLst>
      <p:ext uri="{BB962C8B-B14F-4D97-AF65-F5344CB8AC3E}">
        <p14:creationId xmlns:p14="http://schemas.microsoft.com/office/powerpoint/2010/main" val="475208570"/>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943314" y="244618"/>
            <a:ext cx="8991261"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dirty="0">
                <a:ln/>
              </a:rPr>
              <a:t>有关学业与非学业上时间和精力的分配</a:t>
            </a:r>
            <a:r>
              <a:rPr lang="zh-CN" altLang="en-US" sz="4000" b="1" cap="none" spc="0" dirty="0">
                <a:ln/>
                <a:effectLst/>
              </a:rPr>
              <a:t>：</a:t>
            </a: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1" y="1120434"/>
            <a:ext cx="10074468" cy="3026219"/>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300" dirty="0"/>
              <a:t>学业时间平均每天</a:t>
            </a:r>
            <a:r>
              <a:rPr lang="en-US" altLang="zh-CN" sz="2300" dirty="0"/>
              <a:t>7-11h</a:t>
            </a:r>
            <a:r>
              <a:rPr lang="zh-CN" altLang="en-US" sz="2300" dirty="0"/>
              <a:t>为宜</a:t>
            </a:r>
            <a:r>
              <a:rPr lang="en-US" altLang="zh-CN" sz="2300" dirty="0"/>
              <a:t>(</a:t>
            </a:r>
            <a:r>
              <a:rPr lang="zh-CN" altLang="en-US" sz="2300" dirty="0"/>
              <a:t>算上上课时间</a:t>
            </a:r>
            <a:r>
              <a:rPr lang="en-US" altLang="zh-CN" sz="2300" dirty="0"/>
              <a:t>), </a:t>
            </a:r>
            <a:r>
              <a:rPr lang="zh-CN" altLang="en-US" sz="2300" dirty="0"/>
              <a:t>达到基本时间要求后</a:t>
            </a:r>
            <a:r>
              <a:rPr lang="en-US" altLang="zh-CN" sz="2300" dirty="0"/>
              <a:t>, </a:t>
            </a:r>
            <a:r>
              <a:rPr lang="zh-CN" altLang="en-US" sz="2300" dirty="0"/>
              <a:t>学习方法与习惯相比时间更加重要</a:t>
            </a:r>
            <a:r>
              <a:rPr lang="en-US" altLang="zh-CN" sz="2300" dirty="0"/>
              <a:t>. </a:t>
            </a:r>
            <a:r>
              <a:rPr lang="zh-CN" altLang="en-US" sz="2300" dirty="0"/>
              <a:t>具体可见后面的学习建议</a:t>
            </a:r>
            <a:r>
              <a:rPr lang="en-US" altLang="zh-CN" sz="2300" dirty="0"/>
              <a:t>. </a:t>
            </a:r>
          </a:p>
          <a:p>
            <a:r>
              <a:rPr lang="zh-CN" altLang="en-US" sz="2300" dirty="0"/>
              <a:t>平时有空要参加一定量的活动</a:t>
            </a:r>
            <a:r>
              <a:rPr lang="en-US" altLang="zh-CN" sz="2300" dirty="0"/>
              <a:t>, </a:t>
            </a:r>
            <a:r>
              <a:rPr lang="zh-CN" altLang="en-US" sz="2300" dirty="0"/>
              <a:t>千万不要一直宅着</a:t>
            </a:r>
            <a:r>
              <a:rPr lang="en-US" altLang="zh-CN" sz="2300" dirty="0"/>
              <a:t>, </a:t>
            </a:r>
            <a:r>
              <a:rPr lang="zh-CN" altLang="en-US" sz="2300" dirty="0"/>
              <a:t>但也不要热衷于各类活动中</a:t>
            </a:r>
            <a:r>
              <a:rPr lang="en-US" altLang="zh-CN" sz="2300" dirty="0"/>
              <a:t>.</a:t>
            </a:r>
          </a:p>
          <a:p>
            <a:r>
              <a:rPr lang="zh-CN" altLang="en-US" sz="2300" dirty="0"/>
              <a:t>大一鼓励尝试加入各种社团和组织</a:t>
            </a:r>
            <a:r>
              <a:rPr lang="en-US" altLang="zh-CN" sz="2300" dirty="0"/>
              <a:t>, </a:t>
            </a:r>
            <a:r>
              <a:rPr lang="zh-CN" altLang="en-US" sz="2300" dirty="0"/>
              <a:t>但建议不超过</a:t>
            </a:r>
            <a:r>
              <a:rPr lang="en-US" altLang="zh-CN" sz="2300" dirty="0"/>
              <a:t>1</a:t>
            </a:r>
            <a:r>
              <a:rPr lang="zh-CN" altLang="en-US" sz="2300" dirty="0"/>
              <a:t>个组织和</a:t>
            </a:r>
            <a:r>
              <a:rPr lang="en-US" altLang="zh-CN" sz="2300" dirty="0"/>
              <a:t>2</a:t>
            </a:r>
            <a:r>
              <a:rPr lang="zh-CN" altLang="en-US" sz="2300" dirty="0"/>
              <a:t>个社团</a:t>
            </a:r>
            <a:r>
              <a:rPr lang="en-US" altLang="zh-CN" sz="2300" dirty="0"/>
              <a:t>.</a:t>
            </a:r>
          </a:p>
          <a:p>
            <a:r>
              <a:rPr lang="zh-CN" altLang="en-US" sz="2300" dirty="0"/>
              <a:t>做任何事情前要深思熟虑</a:t>
            </a:r>
            <a:r>
              <a:rPr lang="en-US" altLang="zh-CN" sz="2300" dirty="0"/>
              <a:t>. </a:t>
            </a:r>
            <a:r>
              <a:rPr lang="zh-CN" altLang="en-US" sz="2300" dirty="0"/>
              <a:t>要么不做</a:t>
            </a:r>
            <a:r>
              <a:rPr lang="en-US" altLang="zh-CN" sz="2300" dirty="0"/>
              <a:t>, </a:t>
            </a:r>
            <a:r>
              <a:rPr lang="zh-CN" altLang="en-US" sz="2300" dirty="0"/>
              <a:t>要做就一鼓作气做到底</a:t>
            </a:r>
            <a:r>
              <a:rPr lang="en-US" altLang="zh-CN" sz="2300" dirty="0"/>
              <a:t>. </a:t>
            </a:r>
            <a:r>
              <a:rPr lang="zh-CN" altLang="en-US" sz="2300" dirty="0"/>
              <a:t>只要不是不可抗因素</a:t>
            </a:r>
            <a:r>
              <a:rPr lang="en-US" altLang="zh-CN" sz="2300" dirty="0"/>
              <a:t>, </a:t>
            </a:r>
            <a:r>
              <a:rPr lang="zh-CN" altLang="en-US" sz="2300" dirty="0"/>
              <a:t>尽量不要半途而废</a:t>
            </a:r>
            <a:r>
              <a:rPr lang="en-US" altLang="zh-CN" sz="2300" dirty="0"/>
              <a:t>. </a:t>
            </a:r>
            <a:r>
              <a:rPr lang="zh-CN" altLang="en-US" sz="2300" dirty="0">
                <a:solidFill>
                  <a:srgbClr val="FF0000"/>
                </a:solidFill>
              </a:rPr>
              <a:t>切忌贪多而不求精的行为</a:t>
            </a:r>
            <a:r>
              <a:rPr lang="en-US" altLang="zh-CN" sz="2300" dirty="0"/>
              <a:t>.</a:t>
            </a:r>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31641" y="4156185"/>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989584"/>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943314" y="244618"/>
            <a:ext cx="8991261"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dirty="0">
                <a:ln/>
              </a:rPr>
              <a:t>关于成绩</a:t>
            </a:r>
            <a:r>
              <a:rPr lang="en-US" altLang="zh-CN" sz="4000" b="1" dirty="0">
                <a:ln/>
              </a:rPr>
              <a:t>(GPA)</a:t>
            </a:r>
            <a:r>
              <a:rPr lang="zh-CN" altLang="en-US" sz="4000" b="1" cap="none" spc="0" dirty="0">
                <a:ln/>
                <a:effectLst/>
              </a:rPr>
              <a:t>：</a:t>
            </a: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1" y="1120434"/>
            <a:ext cx="10074468" cy="3026219"/>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GPA</a:t>
            </a:r>
            <a:r>
              <a:rPr lang="zh-CN" altLang="en-US" sz="2400" dirty="0"/>
              <a:t>是你走向深造的硬性指标</a:t>
            </a:r>
            <a:r>
              <a:rPr lang="en-US" altLang="zh-CN" sz="2400" dirty="0"/>
              <a:t>, </a:t>
            </a:r>
            <a:r>
              <a:rPr lang="zh-CN" altLang="en-US" sz="2400" dirty="0"/>
              <a:t>但绝不是唯一指标</a:t>
            </a:r>
            <a:r>
              <a:rPr lang="en-US" altLang="zh-CN" sz="2300" dirty="0"/>
              <a:t>. </a:t>
            </a:r>
          </a:p>
          <a:p>
            <a:r>
              <a:rPr lang="zh-CN" altLang="en-US" sz="2300" dirty="0"/>
              <a:t>成绩固然重要</a:t>
            </a:r>
            <a:r>
              <a:rPr lang="en-US" altLang="zh-CN" sz="2300" dirty="0"/>
              <a:t>, </a:t>
            </a:r>
            <a:r>
              <a:rPr lang="zh-CN" altLang="en-US" sz="2300" dirty="0"/>
              <a:t>但</a:t>
            </a:r>
            <a:r>
              <a:rPr lang="zh-CN" altLang="en-US" sz="2300" b="1" dirty="0"/>
              <a:t>锻炼能力</a:t>
            </a:r>
            <a:r>
              <a:rPr lang="zh-CN" altLang="en-US" sz="2300" dirty="0"/>
              <a:t>更重要</a:t>
            </a:r>
            <a:r>
              <a:rPr lang="en-US" altLang="zh-CN" sz="2300" dirty="0"/>
              <a:t>, </a:t>
            </a:r>
            <a:r>
              <a:rPr lang="zh-CN" altLang="en-US" sz="2300" dirty="0"/>
              <a:t>不要做</a:t>
            </a:r>
            <a:r>
              <a:rPr lang="en-US" altLang="zh-CN" sz="2300" dirty="0"/>
              <a:t>“</a:t>
            </a:r>
            <a:r>
              <a:rPr lang="zh-CN" altLang="en-US" sz="2300" dirty="0"/>
              <a:t>高分低能</a:t>
            </a:r>
            <a:r>
              <a:rPr lang="en-US" altLang="zh-CN" sz="2300" dirty="0"/>
              <a:t>”</a:t>
            </a:r>
            <a:r>
              <a:rPr lang="zh-CN" altLang="en-US" sz="2300" dirty="0"/>
              <a:t>的人</a:t>
            </a:r>
            <a:r>
              <a:rPr lang="en-US" altLang="zh-CN" sz="2300" dirty="0"/>
              <a:t>. </a:t>
            </a:r>
          </a:p>
          <a:p>
            <a:r>
              <a:rPr lang="zh-CN" altLang="en-US" sz="2300" b="1" dirty="0"/>
              <a:t>找准自己的定位最为重要</a:t>
            </a:r>
            <a:r>
              <a:rPr lang="en-US" altLang="zh-CN" sz="2300" dirty="0"/>
              <a:t>, </a:t>
            </a:r>
            <a:r>
              <a:rPr lang="zh-CN" altLang="en-US" sz="2300" dirty="0"/>
              <a:t>千万不要抱着攀比成绩的心态</a:t>
            </a:r>
            <a:r>
              <a:rPr lang="en-US" altLang="zh-CN" sz="2300" dirty="0"/>
              <a:t>, </a:t>
            </a:r>
            <a:r>
              <a:rPr lang="zh-CN" altLang="en-US" sz="2300" dirty="0"/>
              <a:t>而是学会主动多跟老师同学学习交流</a:t>
            </a:r>
            <a:r>
              <a:rPr lang="en-US" altLang="zh-CN" sz="2300" dirty="0"/>
              <a:t>, </a:t>
            </a:r>
            <a:r>
              <a:rPr lang="zh-CN" altLang="en-US" sz="2300" dirty="0"/>
              <a:t>从学习中发现兴趣</a:t>
            </a:r>
            <a:r>
              <a:rPr lang="en-US" altLang="zh-CN" sz="2300" dirty="0"/>
              <a:t>, </a:t>
            </a:r>
            <a:r>
              <a:rPr lang="zh-CN" altLang="en-US" sz="2300" dirty="0"/>
              <a:t>获得乐趣</a:t>
            </a:r>
            <a:r>
              <a:rPr lang="en-US" altLang="zh-CN" sz="2400" dirty="0"/>
              <a:t>. </a:t>
            </a:r>
            <a:endParaRPr lang="en-US" altLang="zh-CN" sz="2300" dirty="0"/>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31641" y="2870310"/>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663064"/>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103086" y="1130753"/>
            <a:ext cx="9971314" cy="4576990"/>
          </a:xfrm>
          <a:prstGeom prst="rect">
            <a:avLst/>
          </a:prstGeom>
          <a:solidFill>
            <a:schemeClr val="bg1"/>
          </a:solidFill>
          <a:ln>
            <a:noFill/>
          </a:ln>
          <a:effectLst>
            <a:outerShdw blurRad="1270000" sx="94000" sy="94000" algn="ctr" rotWithShape="0">
              <a:schemeClr val="accent2">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297198" y="1290339"/>
            <a:ext cx="9586315" cy="4257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椭圆 23"/>
          <p:cNvSpPr/>
          <p:nvPr/>
        </p:nvSpPr>
        <p:spPr>
          <a:xfrm>
            <a:off x="5105401" y="1519589"/>
            <a:ext cx="1981200" cy="1981198"/>
          </a:xfrm>
          <a:prstGeom prst="ellipse">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椭圆 5"/>
          <p:cNvSpPr/>
          <p:nvPr/>
        </p:nvSpPr>
        <p:spPr>
          <a:xfrm>
            <a:off x="5210630" y="1624816"/>
            <a:ext cx="1770743" cy="1770743"/>
          </a:xfrm>
          <a:prstGeom prst="ellipse">
            <a:avLst/>
          </a:prstGeom>
          <a:solidFill>
            <a:schemeClr val="bg1"/>
          </a:solidFill>
          <a:ln>
            <a:noFill/>
          </a:ln>
          <a:effectLst>
            <a:outerShdw blurRad="419100" dist="279400" dir="2700000" sx="97000" sy="97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862283" y="1651315"/>
            <a:ext cx="2486580" cy="1862048"/>
          </a:xfrm>
          <a:prstGeom prst="rect">
            <a:avLst/>
          </a:prstGeom>
          <a:noFill/>
        </p:spPr>
        <p:txBody>
          <a:bodyPr wrap="square" rtlCol="0">
            <a:spAutoFit/>
          </a:bodyPr>
          <a:lstStyle/>
          <a:p>
            <a:pPr algn="ctr"/>
            <a:r>
              <a:rPr lang="en-US" altLang="zh-CN" sz="11500" dirty="0">
                <a:solidFill>
                  <a:schemeClr val="accent2"/>
                </a:solidFill>
                <a:latin typeface="微软雅黑" panose="020B0503020204020204" pitchFamily="34" charset="-122"/>
                <a:ea typeface="微软雅黑" panose="020B0503020204020204" pitchFamily="34" charset="-122"/>
              </a:rPr>
              <a:t>3</a:t>
            </a:r>
            <a:endParaRPr lang="zh-CN" altLang="en-US" sz="11500" dirty="0">
              <a:solidFill>
                <a:schemeClr val="accent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557022" y="3832853"/>
            <a:ext cx="5101786" cy="1015663"/>
          </a:xfrm>
          <a:prstGeom prst="rect">
            <a:avLst/>
          </a:prstGeom>
          <a:noFill/>
        </p:spPr>
        <p:txBody>
          <a:bodyPr wrap="square" rtlCol="0">
            <a:spAutoFit/>
          </a:bodyPr>
          <a:lstStyle/>
          <a:p>
            <a:pPr algn="ctr"/>
            <a:r>
              <a:rPr lang="zh-CN" altLang="en-US" sz="6000" spc="150" dirty="0">
                <a:solidFill>
                  <a:schemeClr val="accent2"/>
                </a:solidFill>
                <a:latin typeface="微软雅黑" panose="020B0503020204020204" pitchFamily="34" charset="-122"/>
                <a:ea typeface="微软雅黑" panose="020B0503020204020204" pitchFamily="34" charset="-122"/>
              </a:rPr>
              <a:t>一些建议</a:t>
            </a:r>
          </a:p>
        </p:txBody>
      </p:sp>
      <p:sp>
        <p:nvSpPr>
          <p:cNvPr id="12" name="矩形 11"/>
          <p:cNvSpPr/>
          <p:nvPr/>
        </p:nvSpPr>
        <p:spPr>
          <a:xfrm>
            <a:off x="10690334" y="1290339"/>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1297198" y="5354978"/>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943314" y="244618"/>
            <a:ext cx="8991261"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dirty="0">
                <a:ln/>
              </a:rPr>
              <a:t>选课量力而行，吸收消化并进</a:t>
            </a:r>
            <a:r>
              <a:rPr lang="zh-CN" altLang="en-US" sz="4000" b="1" cap="none" spc="0" dirty="0">
                <a:ln/>
                <a:effectLst/>
              </a:rPr>
              <a:t>：</a:t>
            </a: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0" y="1120434"/>
            <a:ext cx="10151705" cy="4794588"/>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300" dirty="0"/>
              <a:t>选课要兼顾自己的</a:t>
            </a:r>
            <a:r>
              <a:rPr lang="zh-CN" altLang="en-US" sz="2300" b="1" dirty="0"/>
              <a:t>成绩</a:t>
            </a:r>
            <a:r>
              <a:rPr lang="en-US" altLang="zh-CN" sz="2300" b="1" dirty="0"/>
              <a:t>, </a:t>
            </a:r>
            <a:r>
              <a:rPr lang="zh-CN" altLang="en-US" sz="2300" b="1" dirty="0"/>
              <a:t>学习能力与兴趣</a:t>
            </a:r>
            <a:r>
              <a:rPr lang="en-US" altLang="zh-CN" sz="2300" dirty="0"/>
              <a:t>. </a:t>
            </a:r>
            <a:r>
              <a:rPr lang="zh-CN" altLang="en-US" sz="2300" dirty="0"/>
              <a:t>大一第一学期建议同学们稳扎稳打</a:t>
            </a:r>
            <a:r>
              <a:rPr lang="en-US" altLang="zh-CN" sz="2300" dirty="0"/>
              <a:t>,  </a:t>
            </a:r>
            <a:r>
              <a:rPr lang="zh-CN" altLang="en-US" sz="2300" dirty="0"/>
              <a:t>按部就班</a:t>
            </a:r>
            <a:r>
              <a:rPr lang="en-US" altLang="zh-CN" sz="2300" dirty="0"/>
              <a:t>. </a:t>
            </a:r>
            <a:r>
              <a:rPr lang="zh-CN" altLang="en-US" sz="2300" dirty="0"/>
              <a:t>之后学有余力</a:t>
            </a:r>
            <a:r>
              <a:rPr lang="zh-CN" altLang="en-US" sz="2300" dirty="0">
                <a:solidFill>
                  <a:srgbClr val="0070C0"/>
                </a:solidFill>
              </a:rPr>
              <a:t>而且</a:t>
            </a:r>
            <a:r>
              <a:rPr lang="zh-CN" altLang="en-US" sz="2300" dirty="0"/>
              <a:t>成绩不错的同学也鼓励在原有基础上根据自己的兴趣适当提前选课</a:t>
            </a:r>
            <a:r>
              <a:rPr lang="en-US" altLang="zh-CN" sz="2300" dirty="0"/>
              <a:t>, </a:t>
            </a:r>
            <a:r>
              <a:rPr lang="zh-CN" altLang="en-US" sz="2300" dirty="0"/>
              <a:t>但</a:t>
            </a:r>
            <a:r>
              <a:rPr lang="zh-CN" altLang="en-US" sz="2300" dirty="0">
                <a:solidFill>
                  <a:srgbClr val="FF0000"/>
                </a:solidFill>
              </a:rPr>
              <a:t>杜绝盲目跟风选课</a:t>
            </a:r>
            <a:r>
              <a:rPr lang="en-US" altLang="zh-CN" sz="2300" dirty="0"/>
              <a:t>. </a:t>
            </a:r>
          </a:p>
          <a:p>
            <a:r>
              <a:rPr lang="zh-CN" altLang="en-US" sz="2300" dirty="0"/>
              <a:t>数学分析、线性代数是两门最基本、也是最重要的基础课</a:t>
            </a:r>
            <a:r>
              <a:rPr lang="en-US" altLang="zh-CN" sz="2300" dirty="0"/>
              <a:t>, </a:t>
            </a:r>
            <a:r>
              <a:rPr lang="zh-CN" altLang="en-US" sz="2300" dirty="0"/>
              <a:t>值得花大量时间学习</a:t>
            </a:r>
            <a:r>
              <a:rPr lang="en-US" altLang="zh-CN" sz="2300" dirty="0"/>
              <a:t>.</a:t>
            </a:r>
            <a:r>
              <a:rPr lang="zh-CN" altLang="en-US" sz="2300" dirty="0"/>
              <a:t> 一定的习题训练量是必要的</a:t>
            </a:r>
            <a:r>
              <a:rPr lang="en-US" altLang="zh-CN" sz="2300" dirty="0"/>
              <a:t>, </a:t>
            </a:r>
            <a:r>
              <a:rPr lang="zh-CN" altLang="en-US" sz="2300" dirty="0"/>
              <a:t>做题目的一方面是帮助理解概念</a:t>
            </a:r>
            <a:r>
              <a:rPr lang="en-US" altLang="zh-CN" sz="2300" dirty="0"/>
              <a:t>, </a:t>
            </a:r>
            <a:r>
              <a:rPr lang="zh-CN" altLang="en-US" sz="2300" dirty="0"/>
              <a:t>另一方面是熟练掌握基本的技巧手法</a:t>
            </a:r>
            <a:r>
              <a:rPr lang="en-US" altLang="zh-CN" sz="2300" dirty="0"/>
              <a:t>, </a:t>
            </a:r>
            <a:r>
              <a:rPr lang="zh-CN" altLang="en-US" sz="2300" dirty="0"/>
              <a:t>但</a:t>
            </a:r>
            <a:r>
              <a:rPr lang="zh-CN" altLang="en-US" sz="2300" dirty="0">
                <a:solidFill>
                  <a:srgbClr val="FF0000"/>
                </a:solidFill>
              </a:rPr>
              <a:t>不要追求奇技淫巧</a:t>
            </a:r>
            <a:r>
              <a:rPr lang="en-US" altLang="zh-CN" sz="2300" dirty="0"/>
              <a:t>,</a:t>
            </a:r>
            <a:r>
              <a:rPr lang="zh-CN" altLang="en-US" sz="2300" dirty="0"/>
              <a:t>也不主张一开始就学得太难</a:t>
            </a:r>
            <a:r>
              <a:rPr lang="en-US" altLang="zh-CN" sz="2300" dirty="0"/>
              <a:t>, </a:t>
            </a:r>
            <a:r>
              <a:rPr lang="zh-CN" altLang="en-US" sz="2300" dirty="0"/>
              <a:t>追求过多很升级的知识</a:t>
            </a:r>
            <a:r>
              <a:rPr lang="en-US" altLang="zh-CN" sz="2300" dirty="0"/>
              <a:t>.  </a:t>
            </a:r>
            <a:r>
              <a:rPr lang="zh-CN" altLang="en-US" sz="2300" b="1" dirty="0"/>
              <a:t>积累实例、记忆并理解数分、线代的基本语言、概念、重要的定理、具体计算和证明方法才是更加重要的</a:t>
            </a:r>
            <a:r>
              <a:rPr lang="en-US" altLang="zh-CN" sz="2300" dirty="0"/>
              <a:t>. </a:t>
            </a:r>
          </a:p>
          <a:p>
            <a:r>
              <a:rPr lang="zh-CN" altLang="en-US" sz="2300" dirty="0"/>
              <a:t>知识的吸收和消化一定要保持平衡</a:t>
            </a:r>
            <a:r>
              <a:rPr lang="en-US" altLang="zh-CN" sz="2300" dirty="0"/>
              <a:t>, </a:t>
            </a:r>
            <a:r>
              <a:rPr lang="zh-CN" altLang="en-US" sz="2300" dirty="0"/>
              <a:t>任何一方面都不能过载</a:t>
            </a:r>
            <a:r>
              <a:rPr lang="en-US" altLang="zh-CN" sz="2300" dirty="0"/>
              <a:t>.</a:t>
            </a:r>
          </a:p>
          <a:p>
            <a:r>
              <a:rPr lang="zh-CN" altLang="en-US" sz="2300" dirty="0"/>
              <a:t>本科前两年阶段数学课程的学习不建议过度跳跃式学习</a:t>
            </a:r>
            <a:r>
              <a:rPr lang="en-US" altLang="zh-CN" sz="2300" dirty="0"/>
              <a:t>. </a:t>
            </a:r>
            <a:r>
              <a:rPr lang="zh-CN" altLang="en-US" sz="2300" dirty="0"/>
              <a:t>数学课程的时间和内容的安排基本上是参照数学的历史发展进程进行的</a:t>
            </a:r>
            <a:r>
              <a:rPr lang="en-US" altLang="zh-CN" sz="2300" dirty="0"/>
              <a:t>, </a:t>
            </a:r>
            <a:r>
              <a:rPr lang="zh-CN" altLang="en-US" sz="2300" dirty="0"/>
              <a:t>这也符合人类的认知进程</a:t>
            </a:r>
            <a:r>
              <a:rPr lang="en-US" altLang="zh-CN" sz="2300" dirty="0"/>
              <a:t>.  </a:t>
            </a:r>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31641" y="5470635"/>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553439"/>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943314" y="244618"/>
            <a:ext cx="8991261"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dirty="0">
                <a:ln/>
              </a:rPr>
              <a:t>乐于主动交流，勤于独立思考</a:t>
            </a:r>
            <a:r>
              <a:rPr lang="zh-CN" altLang="en-US" sz="4000" b="1" cap="none" spc="0" dirty="0">
                <a:ln/>
                <a:effectLst/>
              </a:rPr>
              <a:t>：</a:t>
            </a: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0" y="1120434"/>
            <a:ext cx="10151705" cy="4794588"/>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300" dirty="0"/>
              <a:t>学会主动交流是生存法则</a:t>
            </a:r>
            <a:r>
              <a:rPr lang="en-US" altLang="zh-CN" sz="2300" dirty="0"/>
              <a:t>, </a:t>
            </a:r>
            <a:r>
              <a:rPr lang="zh-CN" altLang="en-US" sz="2300" dirty="0">
                <a:solidFill>
                  <a:srgbClr val="FF0000"/>
                </a:solidFill>
              </a:rPr>
              <a:t>谢绝一味闭门造车</a:t>
            </a:r>
            <a:r>
              <a:rPr lang="en-US" altLang="zh-CN" sz="2300" dirty="0"/>
              <a:t>. </a:t>
            </a:r>
          </a:p>
          <a:p>
            <a:r>
              <a:rPr lang="zh-CN" altLang="en-US" sz="2300" dirty="0"/>
              <a:t>接触新的数学的过程中一定要有自己的思考，并通过不断的学习形成自己的理解，从而判断出自己的兴趣点到底在哪里</a:t>
            </a:r>
            <a:r>
              <a:rPr lang="en-US" altLang="zh-CN" sz="2300" dirty="0"/>
              <a:t>.</a:t>
            </a:r>
          </a:p>
          <a:p>
            <a:r>
              <a:rPr lang="zh-CN" altLang="en-US" sz="2300" dirty="0"/>
              <a:t>每个人的学习方式和思维习惯都是独特的</a:t>
            </a:r>
            <a:r>
              <a:rPr lang="en-US" altLang="zh-CN" sz="2300" dirty="0"/>
              <a:t>, </a:t>
            </a:r>
            <a:r>
              <a:rPr lang="zh-CN" altLang="en-US" sz="2300" dirty="0"/>
              <a:t>寻求建议时多找几个更有相关经验的老师和同学为好</a:t>
            </a:r>
            <a:r>
              <a:rPr lang="en-US" altLang="zh-CN" sz="2300" dirty="0"/>
              <a:t>. </a:t>
            </a:r>
            <a:r>
              <a:rPr lang="zh-CN" altLang="en-US" sz="2300" dirty="0"/>
              <a:t>另外</a:t>
            </a:r>
            <a:r>
              <a:rPr lang="en-US" altLang="zh-CN" sz="2300" dirty="0"/>
              <a:t>,</a:t>
            </a:r>
            <a:r>
              <a:rPr lang="zh-CN" altLang="en-US" sz="2300" dirty="0"/>
              <a:t> 每个人的观点和建议都有合理性和局限性</a:t>
            </a:r>
            <a:r>
              <a:rPr lang="en-US" altLang="zh-CN" sz="2300" dirty="0"/>
              <a:t>, </a:t>
            </a:r>
            <a:r>
              <a:rPr lang="zh-CN" altLang="en-US" sz="2300" dirty="0"/>
              <a:t>包括我现在的经验杂谈</a:t>
            </a:r>
            <a:r>
              <a:rPr lang="en-US" altLang="zh-CN" sz="2300" dirty="0"/>
              <a:t>. </a:t>
            </a:r>
            <a:r>
              <a:rPr lang="zh-CN" altLang="en-US" sz="2300" dirty="0"/>
              <a:t>要通过找到建议背后的原因</a:t>
            </a:r>
            <a:r>
              <a:rPr lang="en-US" altLang="zh-CN" sz="2300" dirty="0"/>
              <a:t>, </a:t>
            </a:r>
            <a:r>
              <a:rPr lang="zh-CN" altLang="en-US" sz="2300" dirty="0"/>
              <a:t>化归为自己的思考</a:t>
            </a:r>
            <a:r>
              <a:rPr lang="en-US" altLang="zh-CN" sz="2300" dirty="0"/>
              <a:t>.</a:t>
            </a:r>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31641" y="3594210"/>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802226"/>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943314" y="244618"/>
            <a:ext cx="8991261"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dirty="0">
                <a:ln/>
              </a:rPr>
              <a:t>学会大胆探索，敢于摸索兴趣</a:t>
            </a:r>
            <a:r>
              <a:rPr lang="zh-CN" altLang="en-US" sz="4000" b="1" cap="none" spc="0" dirty="0">
                <a:ln/>
                <a:effectLst/>
              </a:rPr>
              <a:t>：</a:t>
            </a: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0" y="1120434"/>
            <a:ext cx="10151705" cy="4794588"/>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300" dirty="0"/>
              <a:t>数学</a:t>
            </a:r>
            <a:r>
              <a:rPr lang="en-US" altLang="zh-CN" sz="2300" dirty="0"/>
              <a:t>, </a:t>
            </a:r>
            <a:r>
              <a:rPr lang="zh-CN" altLang="en-US" sz="2300" dirty="0"/>
              <a:t>科学和技术的范围很广，也都具有吸引力和挑战性。放宽视野</a:t>
            </a:r>
            <a:r>
              <a:rPr lang="en-US" altLang="zh-CN" sz="2300" dirty="0"/>
              <a:t>, </a:t>
            </a:r>
            <a:r>
              <a:rPr lang="zh-CN" altLang="en-US" sz="2300" dirty="0"/>
              <a:t>敢于探索</a:t>
            </a:r>
            <a:r>
              <a:rPr lang="en-US" altLang="zh-CN" sz="2300" dirty="0"/>
              <a:t>, </a:t>
            </a:r>
            <a:r>
              <a:rPr lang="zh-CN" altLang="en-US" sz="2300" dirty="0"/>
              <a:t>逐步找到自己的兴趣点</a:t>
            </a:r>
            <a:r>
              <a:rPr lang="en-US" altLang="zh-CN" sz="2300" dirty="0"/>
              <a:t>. </a:t>
            </a:r>
          </a:p>
          <a:p>
            <a:r>
              <a:rPr lang="zh-CN" altLang="en-US" sz="2300" dirty="0"/>
              <a:t>学习过程中遇到困难要敢于迎难而上</a:t>
            </a:r>
            <a:r>
              <a:rPr lang="en-US" altLang="zh-CN" sz="2300" dirty="0"/>
              <a:t>,</a:t>
            </a:r>
            <a:r>
              <a:rPr lang="zh-CN" altLang="en-US" sz="2300" dirty="0"/>
              <a:t> 困难的东西往往更具挑战性</a:t>
            </a:r>
            <a:r>
              <a:rPr lang="en-US" altLang="zh-CN" sz="2300" dirty="0"/>
              <a:t>, </a:t>
            </a:r>
            <a:r>
              <a:rPr lang="zh-CN" altLang="en-US" sz="2300" dirty="0"/>
              <a:t>更具价值</a:t>
            </a:r>
            <a:r>
              <a:rPr lang="en-US" altLang="zh-CN" sz="2300" dirty="0"/>
              <a:t>.</a:t>
            </a:r>
          </a:p>
          <a:p>
            <a:r>
              <a:rPr lang="zh-CN" altLang="en-US" sz="2300" dirty="0"/>
              <a:t>在摸索的过程中注意把握航向</a:t>
            </a:r>
            <a:r>
              <a:rPr lang="en-US" altLang="zh-CN" sz="2300" dirty="0"/>
              <a:t>, </a:t>
            </a:r>
            <a:r>
              <a:rPr lang="zh-CN" altLang="en-US" sz="2300" dirty="0"/>
              <a:t>已经偏离航线了要及时调整</a:t>
            </a:r>
            <a:r>
              <a:rPr lang="en-US" altLang="zh-CN" sz="2300" dirty="0"/>
              <a:t>, </a:t>
            </a:r>
            <a:r>
              <a:rPr lang="zh-CN" altLang="en-US" sz="2300" dirty="0"/>
              <a:t>不要最后一直背道而驰</a:t>
            </a:r>
            <a:r>
              <a:rPr lang="en-US" altLang="zh-CN" sz="2300" dirty="0"/>
              <a:t>.</a:t>
            </a:r>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31641" y="3232260"/>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846426"/>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943314" y="244618"/>
            <a:ext cx="8991261"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dirty="0">
                <a:ln/>
              </a:rPr>
              <a:t>注重核心知识，谢绝奇技淫巧</a:t>
            </a:r>
            <a:r>
              <a:rPr lang="zh-CN" altLang="en-US" sz="4000" b="1" cap="none" spc="0" dirty="0">
                <a:ln/>
                <a:effectLst/>
              </a:rPr>
              <a:t>：</a:t>
            </a: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0" y="1120434"/>
            <a:ext cx="10151705" cy="4794588"/>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300" dirty="0"/>
              <a:t>对所有课程</a:t>
            </a:r>
            <a:r>
              <a:rPr lang="en-US" altLang="zh-CN" sz="2300" dirty="0"/>
              <a:t>, </a:t>
            </a:r>
            <a:r>
              <a:rPr lang="zh-CN" altLang="en-US" sz="2300" dirty="0"/>
              <a:t>概念理解</a:t>
            </a:r>
            <a:r>
              <a:rPr lang="en-US" altLang="zh-CN" sz="2300" dirty="0"/>
              <a:t>, </a:t>
            </a:r>
            <a:r>
              <a:rPr lang="zh-CN" altLang="en-US" sz="2300" dirty="0"/>
              <a:t>知识框架的构建及核心思想与方法的掌握是重中之重</a:t>
            </a:r>
            <a:r>
              <a:rPr lang="en-US" altLang="zh-CN" sz="2300" dirty="0"/>
              <a:t>. </a:t>
            </a:r>
          </a:p>
          <a:p>
            <a:r>
              <a:rPr lang="zh-CN" altLang="en-US" sz="2300" dirty="0"/>
              <a:t>兼顾与平衡学习的深度与广度</a:t>
            </a:r>
            <a:r>
              <a:rPr lang="en-US" altLang="zh-CN" sz="2300" dirty="0"/>
              <a:t>, </a:t>
            </a:r>
            <a:r>
              <a:rPr lang="zh-CN" altLang="en-US" sz="2300" dirty="0"/>
              <a:t>课程的</a:t>
            </a:r>
            <a:r>
              <a:rPr lang="en-US" altLang="zh-CN" sz="2300" dirty="0"/>
              <a:t>motivation</a:t>
            </a:r>
            <a:r>
              <a:rPr lang="zh-CN" altLang="en-US" sz="2300" dirty="0"/>
              <a:t>和</a:t>
            </a:r>
            <a:r>
              <a:rPr lang="en-US" altLang="zh-CN" sz="2300" dirty="0"/>
              <a:t>technique, </a:t>
            </a:r>
            <a:r>
              <a:rPr lang="zh-CN" altLang="en-US" sz="2300" dirty="0"/>
              <a:t>不要丢掉计算能力</a:t>
            </a:r>
            <a:r>
              <a:rPr lang="en-US" altLang="zh-CN" sz="2300" dirty="0"/>
              <a:t>.</a:t>
            </a:r>
          </a:p>
          <a:p>
            <a:r>
              <a:rPr lang="zh-CN" altLang="en-US" sz="2300" dirty="0"/>
              <a:t>沉迷于奇技淫巧只会对你未来眼界格局的塑造产生负面的影响</a:t>
            </a:r>
            <a:r>
              <a:rPr lang="en-US" altLang="zh-CN" sz="2300" dirty="0"/>
              <a:t>.</a:t>
            </a:r>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31641" y="2965560"/>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471483"/>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943314" y="244618"/>
            <a:ext cx="8991261"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dirty="0">
                <a:ln/>
              </a:rPr>
              <a:t>锻炼信息搜索，合理利用资源</a:t>
            </a:r>
            <a:r>
              <a:rPr lang="zh-CN" altLang="en-US" sz="4000" b="1" cap="none" spc="0" dirty="0">
                <a:ln/>
                <a:effectLst/>
              </a:rPr>
              <a:t>：</a:t>
            </a: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0" y="1120434"/>
            <a:ext cx="10151705" cy="4794588"/>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300" dirty="0"/>
              <a:t>学会查阅文献，寻问学长学姐</a:t>
            </a:r>
            <a:r>
              <a:rPr lang="en-US" altLang="zh-CN" sz="2300" dirty="0"/>
              <a:t>, </a:t>
            </a:r>
            <a:r>
              <a:rPr lang="zh-CN" altLang="en-US" sz="2300" dirty="0"/>
              <a:t>咨询以及从事这方面研究的老师与前辈们以获取更多更广泛的信息。</a:t>
            </a:r>
            <a:r>
              <a:rPr lang="en-US" altLang="zh-CN" sz="2300" dirty="0"/>
              <a:t>.</a:t>
            </a:r>
          </a:p>
          <a:p>
            <a:r>
              <a:rPr lang="zh-CN" altLang="en-US" sz="2300" dirty="0"/>
              <a:t>学会收藏各种自己需要的网络资源</a:t>
            </a:r>
            <a:r>
              <a:rPr lang="en-US" altLang="zh-CN" sz="2300" dirty="0"/>
              <a:t>(</a:t>
            </a:r>
            <a:r>
              <a:rPr lang="zh-CN" altLang="en-US" sz="2300" dirty="0"/>
              <a:t>包括网站</a:t>
            </a:r>
            <a:r>
              <a:rPr lang="en-US" altLang="zh-CN" sz="2300" dirty="0"/>
              <a:t>, </a:t>
            </a:r>
            <a:r>
              <a:rPr lang="zh-CN" altLang="en-US" sz="2300" dirty="0"/>
              <a:t>资料等等</a:t>
            </a:r>
            <a:r>
              <a:rPr lang="en-US" altLang="zh-CN" sz="2300" dirty="0"/>
              <a:t>), </a:t>
            </a:r>
            <a:r>
              <a:rPr lang="zh-CN" altLang="en-US" sz="2300" dirty="0"/>
              <a:t>但也不要贪图太多</a:t>
            </a:r>
            <a:r>
              <a:rPr lang="en-US" altLang="zh-CN" sz="2300" dirty="0"/>
              <a:t>. </a:t>
            </a:r>
          </a:p>
          <a:p>
            <a:r>
              <a:rPr lang="zh-CN" altLang="en-US" sz="2300" dirty="0"/>
              <a:t>学会归类整理各种已有资源</a:t>
            </a:r>
            <a:r>
              <a:rPr lang="en-US" altLang="zh-CN" sz="2300" dirty="0"/>
              <a:t>, </a:t>
            </a:r>
            <a:r>
              <a:rPr lang="zh-CN" altLang="en-US" sz="2300" dirty="0"/>
              <a:t>做好文件归档的工作</a:t>
            </a:r>
            <a:r>
              <a:rPr lang="en-US" altLang="zh-CN" sz="2300" dirty="0"/>
              <a:t>, </a:t>
            </a:r>
            <a:r>
              <a:rPr lang="zh-CN" altLang="en-US" sz="2300" dirty="0"/>
              <a:t>方便日后查阅</a:t>
            </a:r>
            <a:r>
              <a:rPr lang="en-US" altLang="zh-CN" sz="2300" dirty="0"/>
              <a:t>. </a:t>
            </a:r>
          </a:p>
          <a:p>
            <a:pPr marL="0" indent="0">
              <a:buNone/>
            </a:pPr>
            <a:endParaRPr lang="en-US" altLang="zh-CN" sz="2300" dirty="0"/>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31641" y="2984610"/>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432225"/>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943314" y="244618"/>
            <a:ext cx="8991261"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dirty="0">
                <a:ln/>
                <a:solidFill>
                  <a:srgbClr val="0070C0"/>
                </a:solidFill>
              </a:rPr>
              <a:t>有用的网站</a:t>
            </a:r>
            <a:r>
              <a:rPr lang="zh-CN" altLang="en-US" sz="4000" b="1" cap="none" spc="0" dirty="0">
                <a:ln/>
                <a:effectLst/>
              </a:rPr>
              <a:t>：</a:t>
            </a: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0" y="1120434"/>
            <a:ext cx="10524931" cy="4617888"/>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USTC</a:t>
            </a:r>
            <a:r>
              <a:rPr lang="zh-CN" altLang="en-US" dirty="0"/>
              <a:t>评课社区： </a:t>
            </a:r>
            <a:r>
              <a:rPr lang="en-US" altLang="zh-CN" dirty="0">
                <a:hlinkClick r:id="rId3"/>
              </a:rPr>
              <a:t>https://icourse.club</a:t>
            </a:r>
            <a:r>
              <a:rPr lang="en-US" altLang="zh-CN" dirty="0"/>
              <a:t>.</a:t>
            </a:r>
          </a:p>
          <a:p>
            <a:r>
              <a:rPr lang="zh-CN" altLang="en-US" dirty="0"/>
              <a:t>搜索文献、英文数学书等：</a:t>
            </a:r>
            <a:r>
              <a:rPr lang="en-US" altLang="zh-CN" dirty="0">
                <a:hlinkClick r:id="rId4"/>
              </a:rPr>
              <a:t>libgen.li</a:t>
            </a:r>
            <a:r>
              <a:rPr lang="zh-CN" altLang="en-US" dirty="0"/>
              <a:t>、</a:t>
            </a:r>
            <a:r>
              <a:rPr lang="en-US" altLang="zh-CN" dirty="0">
                <a:hlinkClick r:id="rId5"/>
              </a:rPr>
              <a:t>b-ok.org</a:t>
            </a:r>
            <a:r>
              <a:rPr lang="en-US" altLang="zh-CN" dirty="0"/>
              <a:t>.</a:t>
            </a:r>
          </a:p>
          <a:p>
            <a:r>
              <a:rPr lang="zh-CN" altLang="en-US" dirty="0"/>
              <a:t>论文预印本</a:t>
            </a:r>
            <a:r>
              <a:rPr lang="zh-CN" altLang="en-US" sz="2400" dirty="0"/>
              <a:t>：</a:t>
            </a:r>
            <a:r>
              <a:rPr lang="en-US" altLang="zh-CN" dirty="0">
                <a:hlinkClick r:id="rId6"/>
              </a:rPr>
              <a:t>arXiv.org</a:t>
            </a:r>
            <a:r>
              <a:rPr lang="en-US" altLang="zh-CN" sz="2300" dirty="0"/>
              <a:t>.</a:t>
            </a:r>
          </a:p>
          <a:p>
            <a:r>
              <a:rPr lang="zh-CN" altLang="en-US" dirty="0"/>
              <a:t>英文数学习题搜索：</a:t>
            </a:r>
            <a:r>
              <a:rPr lang="en-US" altLang="zh-CN" dirty="0">
                <a:hlinkClick r:id="rId7"/>
              </a:rPr>
              <a:t>Mathematics Stack Exchange</a:t>
            </a:r>
            <a:r>
              <a:rPr lang="en-US" altLang="zh-CN" dirty="0"/>
              <a:t>.</a:t>
            </a:r>
          </a:p>
          <a:p>
            <a:r>
              <a:rPr lang="zh-CN" altLang="en-US" dirty="0"/>
              <a:t>章俊彦学长的主页： </a:t>
            </a:r>
            <a:r>
              <a:rPr lang="en-US" altLang="zh-CN" dirty="0">
                <a:hlinkClick r:id="rId8"/>
              </a:rPr>
              <a:t>USTC</a:t>
            </a:r>
            <a:r>
              <a:rPr lang="zh-CN" altLang="en-US" dirty="0">
                <a:hlinkClick r:id="rId8"/>
              </a:rPr>
              <a:t>学习资料</a:t>
            </a:r>
            <a:r>
              <a:rPr lang="en-US" altLang="zh-CN" dirty="0"/>
              <a:t>.</a:t>
            </a:r>
            <a:endParaRPr lang="zh-CN" altLang="en-US" dirty="0"/>
          </a:p>
          <a:p>
            <a:pPr marL="0" indent="0">
              <a:buNone/>
            </a:pPr>
            <a:r>
              <a:rPr lang="en-US" altLang="zh-CN" dirty="0"/>
              <a:t>   </a:t>
            </a:r>
            <a:r>
              <a:rPr lang="zh-CN" altLang="en-US" dirty="0"/>
              <a:t>（里面著有</a:t>
            </a:r>
            <a:r>
              <a:rPr lang="en-US" altLang="zh-CN" dirty="0"/>
              <a:t>USTC</a:t>
            </a:r>
            <a:r>
              <a:rPr lang="zh-CN" altLang="en-US" dirty="0"/>
              <a:t>基础数学修课指南（第三版），可供参考）</a:t>
            </a:r>
            <a:endParaRPr lang="en-US" altLang="zh-CN" dirty="0"/>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31641" y="4350962"/>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152390"/>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103086" y="1130753"/>
            <a:ext cx="9971314" cy="4576990"/>
          </a:xfrm>
          <a:prstGeom prst="rect">
            <a:avLst/>
          </a:prstGeom>
          <a:solidFill>
            <a:schemeClr val="bg1"/>
          </a:solidFill>
          <a:ln>
            <a:noFill/>
          </a:ln>
          <a:effectLst>
            <a:outerShdw blurRad="1270000" sx="94000" sy="94000" algn="ctr" rotWithShape="0">
              <a:schemeClr val="accent2">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297198" y="1290339"/>
            <a:ext cx="9586315" cy="4257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椭圆 23"/>
          <p:cNvSpPr/>
          <p:nvPr/>
        </p:nvSpPr>
        <p:spPr>
          <a:xfrm>
            <a:off x="5105401" y="1519589"/>
            <a:ext cx="1981200" cy="1981198"/>
          </a:xfrm>
          <a:prstGeom prst="ellipse">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椭圆 5"/>
          <p:cNvSpPr/>
          <p:nvPr/>
        </p:nvSpPr>
        <p:spPr>
          <a:xfrm>
            <a:off x="5210630" y="1624816"/>
            <a:ext cx="1770743" cy="1770743"/>
          </a:xfrm>
          <a:prstGeom prst="ellipse">
            <a:avLst/>
          </a:prstGeom>
          <a:solidFill>
            <a:schemeClr val="bg1"/>
          </a:solidFill>
          <a:ln>
            <a:noFill/>
          </a:ln>
          <a:effectLst>
            <a:outerShdw blurRad="419100" dist="279400" dir="2700000" sx="97000" sy="97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862283" y="1712823"/>
            <a:ext cx="2486580" cy="1862048"/>
          </a:xfrm>
          <a:prstGeom prst="rect">
            <a:avLst/>
          </a:prstGeom>
          <a:noFill/>
        </p:spPr>
        <p:txBody>
          <a:bodyPr wrap="square" rtlCol="0">
            <a:spAutoFit/>
          </a:bodyPr>
          <a:lstStyle/>
          <a:p>
            <a:pPr algn="ctr"/>
            <a:r>
              <a:rPr lang="en-US" altLang="zh-CN" sz="11500" dirty="0">
                <a:solidFill>
                  <a:schemeClr val="accent2"/>
                </a:solidFill>
                <a:latin typeface="微软雅黑" panose="020B0503020204020204" pitchFamily="34" charset="-122"/>
                <a:ea typeface="微软雅黑" panose="020B0503020204020204" pitchFamily="34" charset="-122"/>
              </a:rPr>
              <a:t>1</a:t>
            </a:r>
            <a:endParaRPr lang="zh-CN" altLang="en-US" sz="11500" dirty="0">
              <a:solidFill>
                <a:schemeClr val="accent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172407" y="3794015"/>
            <a:ext cx="5896945" cy="1015663"/>
          </a:xfrm>
          <a:prstGeom prst="rect">
            <a:avLst/>
          </a:prstGeom>
          <a:noFill/>
        </p:spPr>
        <p:txBody>
          <a:bodyPr wrap="square" rtlCol="0">
            <a:spAutoFit/>
          </a:bodyPr>
          <a:lstStyle/>
          <a:p>
            <a:pPr algn="ctr"/>
            <a:r>
              <a:rPr lang="zh-CN" altLang="en-US" sz="6000" spc="150" dirty="0">
                <a:solidFill>
                  <a:schemeClr val="accent2"/>
                </a:solidFill>
                <a:latin typeface="微软雅黑" panose="020B0503020204020204" pitchFamily="34" charset="-122"/>
                <a:ea typeface="微软雅黑" panose="020B0503020204020204" pitchFamily="34" charset="-122"/>
              </a:rPr>
              <a:t>自我介绍</a:t>
            </a:r>
          </a:p>
        </p:txBody>
      </p:sp>
      <p:sp>
        <p:nvSpPr>
          <p:cNvPr id="12" name="矩形 11"/>
          <p:cNvSpPr/>
          <p:nvPr/>
        </p:nvSpPr>
        <p:spPr>
          <a:xfrm>
            <a:off x="10690334" y="1290339"/>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1297198" y="5354978"/>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4114" y="576509"/>
            <a:ext cx="10943772" cy="5704983"/>
          </a:xfrm>
          <a:prstGeom prst="rect">
            <a:avLst/>
          </a:prstGeom>
          <a:solidFill>
            <a:schemeClr val="bg1"/>
          </a:solidFill>
          <a:ln>
            <a:noFill/>
          </a:ln>
          <a:effectLst>
            <a:outerShdw blurRad="1270000" sx="94000" sy="94000" algn="ctr" rotWithShape="0">
              <a:schemeClr val="accent2">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p:cNvSpPr/>
          <p:nvPr/>
        </p:nvSpPr>
        <p:spPr>
          <a:xfrm>
            <a:off x="624114" y="576509"/>
            <a:ext cx="10943772" cy="570498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11562442" y="852715"/>
            <a:ext cx="116115" cy="5152571"/>
          </a:xfrm>
          <a:prstGeom prst="rect">
            <a:avLst/>
          </a:prstGeom>
          <a:solidFill>
            <a:schemeClr val="accent1">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513443" y="852715"/>
            <a:ext cx="116115" cy="5152571"/>
          </a:xfrm>
          <a:prstGeom prst="rect">
            <a:avLst/>
          </a:prstGeom>
          <a:solidFill>
            <a:schemeClr val="accent1">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146629" y="1851645"/>
            <a:ext cx="9898742" cy="6217087"/>
          </a:xfrm>
          <a:prstGeom prst="rect">
            <a:avLst/>
          </a:prstGeom>
          <a:noFill/>
        </p:spPr>
        <p:txBody>
          <a:bodyPr wrap="square" rtlCol="0">
            <a:spAutoFit/>
          </a:bodyPr>
          <a:lstStyle/>
          <a:p>
            <a:pPr algn="ctr"/>
            <a:r>
              <a:rPr lang="en-US" altLang="zh-CN" sz="19900" dirty="0">
                <a:solidFill>
                  <a:schemeClr val="tx1">
                    <a:alpha val="3000"/>
                  </a:schemeClr>
                </a:solidFill>
                <a:latin typeface="微软雅黑" panose="020B0503020204020204" pitchFamily="34" charset="-122"/>
                <a:ea typeface="微软雅黑" panose="020B0503020204020204" pitchFamily="34" charset="-122"/>
              </a:rPr>
              <a:t>THANKS</a:t>
            </a:r>
            <a:endParaRPr lang="zh-CN" altLang="en-US" sz="19900" dirty="0">
              <a:solidFill>
                <a:schemeClr val="tx1">
                  <a:alpha val="3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3886202" y="1219203"/>
            <a:ext cx="4419598" cy="4419596"/>
          </a:xfrm>
          <a:prstGeom prst="ellipse">
            <a:avLst/>
          </a:prstGeom>
          <a:gradFill flip="none" rotWithShape="1">
            <a:gsLst>
              <a:gs pos="0">
                <a:schemeClr val="accent2">
                  <a:alpha val="89000"/>
                </a:schemeClr>
              </a:gs>
              <a:gs pos="100000">
                <a:schemeClr val="accent2"/>
              </a:gs>
            </a:gsLst>
            <a:path path="circle">
              <a:fillToRect l="50000" t="50000" r="50000" b="50000"/>
            </a:path>
            <a:tileRect/>
          </a:gradFill>
          <a:ln>
            <a:noFill/>
          </a:ln>
          <a:effectLst>
            <a:outerShdw blurRad="838200" dist="558800" dir="2700000" sx="96000" sy="96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572000" y="2677996"/>
            <a:ext cx="3048000" cy="1200329"/>
          </a:xfrm>
          <a:prstGeom prst="rect">
            <a:avLst/>
          </a:prstGeom>
          <a:noFill/>
        </p:spPr>
        <p:txBody>
          <a:bodyPr wrap="square" rtlCol="0">
            <a:spAutoFit/>
          </a:bodyPr>
          <a:lstStyle/>
          <a:p>
            <a:pPr algn="ctr"/>
            <a:r>
              <a:rPr lang="zh-CN" altLang="en-US" sz="7200" spc="150" dirty="0">
                <a:solidFill>
                  <a:schemeClr val="accent1"/>
                </a:solidFill>
                <a:latin typeface="微软雅黑" panose="020B0503020204020204" pitchFamily="34" charset="-122"/>
                <a:ea typeface="微软雅黑" panose="020B0503020204020204" pitchFamily="34" charset="-122"/>
              </a:rPr>
              <a:t>谢 谢</a:t>
            </a:r>
            <a:endParaRPr lang="en-US" altLang="zh-CN" sz="7200" spc="150" dirty="0">
              <a:solidFill>
                <a:schemeClr val="accen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714875" y="4206966"/>
            <a:ext cx="2762250" cy="369332"/>
          </a:xfrm>
          <a:prstGeom prst="rect">
            <a:avLst/>
          </a:prstGeom>
          <a:noFill/>
          <a:ln w="19050">
            <a:solidFill>
              <a:schemeClr val="bg1">
                <a:alpha val="21000"/>
              </a:schemeClr>
            </a:solidFill>
          </a:ln>
        </p:spPr>
        <p:txBody>
          <a:bodyPr wrap="square" rtlCol="0">
            <a:spAutoFit/>
          </a:bodyPr>
          <a:lstStyle/>
          <a:p>
            <a:pPr algn="ctr"/>
            <a:r>
              <a:rPr lang="en-US" altLang="zh-CN" dirty="0">
                <a:solidFill>
                  <a:schemeClr val="bg1">
                    <a:alpha val="56000"/>
                  </a:schemeClr>
                </a:solidFill>
                <a:latin typeface="微软雅黑" panose="020B0503020204020204" pitchFamily="34" charset="-122"/>
                <a:ea typeface="微软雅黑" panose="020B0503020204020204" pitchFamily="34" charset="-122"/>
              </a:rPr>
              <a:t>Thanks for watching</a:t>
            </a:r>
            <a:endParaRPr lang="zh-CN" altLang="en-US" dirty="0">
              <a:solidFill>
                <a:schemeClr val="bg1">
                  <a:alpha val="56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3996871" y="1048660"/>
            <a:ext cx="200025"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943315" y="244610"/>
            <a:ext cx="2412445"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4000" b="1" cap="none" spc="0" dirty="0">
                <a:ln/>
                <a:effectLst/>
              </a:rPr>
              <a:t>我是：</a:t>
            </a: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1" y="1255212"/>
            <a:ext cx="9669107" cy="2551678"/>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300" dirty="0"/>
              <a:t>本科</a:t>
            </a:r>
            <a:r>
              <a:rPr lang="en-US" altLang="zh-CN" sz="2300" dirty="0"/>
              <a:t>19</a:t>
            </a:r>
            <a:r>
              <a:rPr lang="zh-CN" altLang="en-US" sz="2300" dirty="0"/>
              <a:t>级数院学生</a:t>
            </a:r>
            <a:endParaRPr lang="en-US" altLang="zh-CN" sz="2300" dirty="0"/>
          </a:p>
          <a:p>
            <a:r>
              <a:rPr lang="zh-CN" altLang="en-US" sz="2300" dirty="0"/>
              <a:t>前中国科大招生志愿服务队队长</a:t>
            </a:r>
            <a:endParaRPr lang="en-US" altLang="zh-CN" sz="2300" dirty="0"/>
          </a:p>
          <a:p>
            <a:r>
              <a:rPr lang="zh-CN" altLang="en-US" sz="2300" dirty="0"/>
              <a:t>现</a:t>
            </a:r>
            <a:r>
              <a:rPr lang="en-US" altLang="zh-CN" sz="2300" dirty="0"/>
              <a:t>22</a:t>
            </a:r>
            <a:r>
              <a:rPr lang="zh-CN" altLang="en-US" sz="2300" dirty="0"/>
              <a:t>级本科数院</a:t>
            </a:r>
            <a:r>
              <a:rPr lang="en-US" altLang="zh-CN" sz="2300" dirty="0"/>
              <a:t>3</a:t>
            </a:r>
            <a:r>
              <a:rPr lang="zh-CN" altLang="en-US" sz="2300" dirty="0"/>
              <a:t>班班主任助理</a:t>
            </a:r>
            <a:endParaRPr lang="en-US" altLang="zh-CN" sz="2300" dirty="0"/>
          </a:p>
          <a:p>
            <a:r>
              <a:rPr lang="zh-CN" altLang="en-US" sz="2300" dirty="0"/>
              <a:t>现数院团委部门 数院题库项目组组长</a:t>
            </a:r>
            <a:endParaRPr lang="en-US" altLang="zh-CN" sz="2300" dirty="0"/>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内容占位符 14">
            <a:extLst>
              <a:ext uri="{FF2B5EF4-FFF2-40B4-BE49-F238E27FC236}">
                <a16:creationId xmlns:a16="http://schemas.microsoft.com/office/drawing/2014/main" id="{8579E4CD-A29C-4AB4-9C2F-3A7D14981E5F}"/>
              </a:ext>
            </a:extLst>
          </p:cNvPr>
          <p:cNvSpPr txBox="1">
            <a:spLocks/>
          </p:cNvSpPr>
          <p:nvPr/>
        </p:nvSpPr>
        <p:spPr>
          <a:xfrm>
            <a:off x="1231642" y="3427694"/>
            <a:ext cx="10151706" cy="2879796"/>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300" b="1" dirty="0"/>
              <a:t>                    故乡：</a:t>
            </a:r>
            <a:r>
              <a:rPr lang="zh-CN" altLang="en-US" sz="2300" dirty="0"/>
              <a:t>浙江杭州</a:t>
            </a:r>
            <a:endParaRPr lang="en-US" altLang="zh-CN" sz="2300" dirty="0"/>
          </a:p>
          <a:p>
            <a:pPr marL="0" indent="0">
              <a:buNone/>
            </a:pPr>
            <a:r>
              <a:rPr lang="zh-CN" altLang="en-US" sz="2300" b="1" dirty="0"/>
              <a:t>兴趣爱好与特长：</a:t>
            </a:r>
            <a:r>
              <a:rPr lang="zh-CN" altLang="en-US" sz="2300" dirty="0"/>
              <a:t>钢琴、围棋、桌游、说走就走的旅行、美食</a:t>
            </a:r>
            <a:endParaRPr lang="en-US" altLang="zh-CN" sz="2300" dirty="0"/>
          </a:p>
          <a:p>
            <a:pPr marL="0" indent="0">
              <a:buNone/>
            </a:pPr>
            <a:r>
              <a:rPr lang="zh-CN" altLang="en-US" sz="2300" b="1" dirty="0"/>
              <a:t>            教育经历：</a:t>
            </a:r>
            <a:r>
              <a:rPr lang="en-US" altLang="zh-CN" sz="2300" dirty="0"/>
              <a:t>2019.09-2020.07  </a:t>
            </a:r>
            <a:r>
              <a:rPr lang="zh-CN" altLang="en-US" sz="2300" dirty="0"/>
              <a:t>本科</a:t>
            </a:r>
            <a:r>
              <a:rPr lang="en-US" altLang="zh-CN" sz="2300" dirty="0"/>
              <a:t>19</a:t>
            </a:r>
            <a:r>
              <a:rPr lang="zh-CN" altLang="en-US" sz="2300" dirty="0"/>
              <a:t>级物理学院</a:t>
            </a:r>
            <a:endParaRPr lang="en-US" altLang="zh-CN" sz="2300" dirty="0"/>
          </a:p>
          <a:p>
            <a:pPr marL="0" indent="0">
              <a:buNone/>
            </a:pPr>
            <a:r>
              <a:rPr lang="en-US" altLang="zh-CN" sz="2300" dirty="0"/>
              <a:t>                                2020.08-</a:t>
            </a:r>
            <a:r>
              <a:rPr lang="zh-CN" altLang="en-US" sz="2300" dirty="0"/>
              <a:t>至今        </a:t>
            </a:r>
            <a:r>
              <a:rPr lang="zh-CN" altLang="en-US" sz="1100" dirty="0"/>
              <a:t> </a:t>
            </a:r>
            <a:r>
              <a:rPr lang="zh-CN" altLang="en-US" sz="2300" dirty="0"/>
              <a:t>本科</a:t>
            </a:r>
            <a:r>
              <a:rPr lang="en-US" altLang="zh-CN" sz="2300" dirty="0"/>
              <a:t>19</a:t>
            </a:r>
            <a:r>
              <a:rPr lang="zh-CN" altLang="en-US" sz="2300" dirty="0"/>
              <a:t>级数学科学学院 概率统计专业</a:t>
            </a:r>
            <a:endParaRPr lang="en-US" altLang="zh-CN" sz="2300" dirty="0"/>
          </a:p>
          <a:p>
            <a:pPr marL="0" indent="0">
              <a:buNone/>
            </a:pPr>
            <a:r>
              <a:rPr lang="en-US" altLang="zh-CN" sz="2300" dirty="0"/>
              <a:t>          </a:t>
            </a:r>
            <a:r>
              <a:rPr lang="zh-CN" altLang="en-US" sz="2300" b="1" dirty="0"/>
              <a:t>          特点：</a:t>
            </a:r>
            <a:r>
              <a:rPr lang="zh-CN" altLang="en-US" sz="2300" dirty="0"/>
              <a:t>不是社恐也不是社牛，总体</a:t>
            </a:r>
            <a:r>
              <a:rPr lang="en-US" altLang="zh-CN" sz="2300" dirty="0"/>
              <a:t>open</a:t>
            </a:r>
            <a:r>
              <a:rPr lang="zh-CN" altLang="en-US" sz="2300" dirty="0"/>
              <a:t>但有时也</a:t>
            </a:r>
            <a:r>
              <a:rPr lang="en-US" altLang="zh-CN" sz="2300" dirty="0"/>
              <a:t>shy</a:t>
            </a:r>
            <a:r>
              <a:rPr lang="zh-CN" altLang="en-US" sz="2300" dirty="0"/>
              <a:t>，比较独立</a:t>
            </a:r>
            <a:endParaRPr lang="en-US" altLang="zh-CN" sz="2300" dirty="0"/>
          </a:p>
          <a:p>
            <a:pPr marL="0" indent="0">
              <a:buNone/>
            </a:pPr>
            <a:r>
              <a:rPr lang="en-US" altLang="zh-CN" sz="2300" dirty="0"/>
              <a:t>                                </a:t>
            </a:r>
          </a:p>
        </p:txBody>
      </p: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53410" y="3148293"/>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524214"/>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circle(in)">
                                      <p:cBhvr>
                                        <p:cTn id="1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1307201" y="244611"/>
            <a:ext cx="4906987"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cap="none" spc="0" dirty="0">
                <a:ln/>
                <a:effectLst/>
              </a:rPr>
              <a:t>社会工作及志愿服务：</a:t>
            </a: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1" y="1255212"/>
            <a:ext cx="9741159" cy="1613680"/>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300" dirty="0"/>
              <a:t>2019.09~2020.06    </a:t>
            </a:r>
            <a:r>
              <a:rPr lang="zh-CN" altLang="en-US" sz="2300" dirty="0"/>
              <a:t>中国科大招生工作志愿服务队 综合部部员</a:t>
            </a:r>
            <a:endParaRPr lang="en-US" altLang="zh-CN" sz="2300" dirty="0"/>
          </a:p>
          <a:p>
            <a:r>
              <a:rPr lang="en-US" altLang="zh-CN" sz="2300" dirty="0"/>
              <a:t>2019.06~2021.05    </a:t>
            </a:r>
            <a:r>
              <a:rPr lang="zh-CN" altLang="en-US" sz="2300" dirty="0"/>
              <a:t>中国科大招生工作志愿服务队 综合部部长</a:t>
            </a:r>
            <a:endParaRPr lang="en-US" altLang="zh-CN" sz="2300" dirty="0"/>
          </a:p>
          <a:p>
            <a:r>
              <a:rPr lang="en-US" altLang="zh-CN" sz="2300" dirty="0"/>
              <a:t>2021.06~2022.05    </a:t>
            </a:r>
            <a:r>
              <a:rPr lang="zh-CN" altLang="en-US" sz="2300" dirty="0"/>
              <a:t>中国科大招生工作志愿服务队 队长</a:t>
            </a:r>
            <a:endParaRPr lang="en-US" altLang="zh-CN" sz="2300" dirty="0"/>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内容占位符 14">
            <a:extLst>
              <a:ext uri="{FF2B5EF4-FFF2-40B4-BE49-F238E27FC236}">
                <a16:creationId xmlns:a16="http://schemas.microsoft.com/office/drawing/2014/main" id="{8579E4CD-A29C-4AB4-9C2F-3A7D14981E5F}"/>
              </a:ext>
            </a:extLst>
          </p:cNvPr>
          <p:cNvSpPr txBox="1">
            <a:spLocks/>
          </p:cNvSpPr>
          <p:nvPr/>
        </p:nvSpPr>
        <p:spPr>
          <a:xfrm>
            <a:off x="1231642" y="3026472"/>
            <a:ext cx="10151706" cy="2879796"/>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300" b="1" dirty="0"/>
              <a:t>            获奖情况：</a:t>
            </a:r>
            <a:r>
              <a:rPr lang="en-US" altLang="zh-CN" sz="2300" dirty="0"/>
              <a:t>2021.11   </a:t>
            </a:r>
            <a:r>
              <a:rPr lang="zh-CN" altLang="en-US" sz="2300" dirty="0"/>
              <a:t>中国青年志愿服务一星志愿者</a:t>
            </a:r>
            <a:endParaRPr lang="en-US" altLang="zh-CN" sz="2300" dirty="0"/>
          </a:p>
          <a:p>
            <a:pPr marL="0" indent="0">
              <a:buNone/>
            </a:pPr>
            <a:r>
              <a:rPr lang="zh-CN" altLang="en-US" sz="2300" b="1" dirty="0"/>
              <a:t>        参与的活动：</a:t>
            </a:r>
            <a:r>
              <a:rPr lang="en-US" altLang="zh-CN" sz="2300" dirty="0"/>
              <a:t>2020.02, 2021.02    </a:t>
            </a:r>
            <a:r>
              <a:rPr lang="zh-CN" altLang="en-US" sz="2300" dirty="0"/>
              <a:t>寒假返校宣讲志愿活动</a:t>
            </a:r>
            <a:endParaRPr lang="en-US" altLang="zh-CN" sz="2300" dirty="0"/>
          </a:p>
          <a:p>
            <a:pPr marL="0" indent="0">
              <a:buNone/>
            </a:pPr>
            <a:r>
              <a:rPr lang="en-US" altLang="zh-CN" sz="2300" dirty="0"/>
              <a:t>                                2020.07   </a:t>
            </a:r>
            <a:r>
              <a:rPr lang="zh-CN" altLang="en-US" sz="2300" dirty="0"/>
              <a:t>暑期招生志愿活动</a:t>
            </a:r>
            <a:endParaRPr lang="en-US" altLang="zh-CN" sz="2300" dirty="0"/>
          </a:p>
          <a:p>
            <a:pPr marL="0" indent="0">
              <a:buNone/>
            </a:pPr>
            <a:r>
              <a:rPr lang="zh-CN" altLang="en-US" sz="2300" b="1" dirty="0"/>
              <a:t>        组织的活动：</a:t>
            </a:r>
            <a:r>
              <a:rPr lang="en-US" altLang="zh-CN" sz="2300" dirty="0"/>
              <a:t>2021.05~2021.09   </a:t>
            </a:r>
            <a:r>
              <a:rPr lang="zh-CN" altLang="en-US" sz="2300" dirty="0"/>
              <a:t>暑期招生志愿活动 </a:t>
            </a:r>
            <a:r>
              <a:rPr lang="en-US" altLang="zh-CN" sz="2300" dirty="0"/>
              <a:t>(</a:t>
            </a:r>
            <a:r>
              <a:rPr lang="zh-CN" altLang="en-US" sz="2300" dirty="0"/>
              <a:t>协助招办组织</a:t>
            </a:r>
            <a:r>
              <a:rPr lang="en-US" altLang="zh-CN" sz="2300" dirty="0"/>
              <a:t>)</a:t>
            </a:r>
          </a:p>
          <a:p>
            <a:pPr marL="0" indent="0">
              <a:buNone/>
            </a:pPr>
            <a:r>
              <a:rPr lang="en-US" altLang="zh-CN" sz="2300" dirty="0"/>
              <a:t>                                2021.11~2022.03   </a:t>
            </a:r>
            <a:r>
              <a:rPr lang="zh-CN" altLang="en-US" sz="2300" dirty="0"/>
              <a:t>寒假返校宣讲志愿活动 </a:t>
            </a:r>
            <a:r>
              <a:rPr lang="en-US" altLang="zh-CN" sz="2300" dirty="0"/>
              <a:t>(</a:t>
            </a:r>
            <a:r>
              <a:rPr lang="zh-CN" altLang="en-US" sz="2300" dirty="0"/>
              <a:t>全程自行组织</a:t>
            </a:r>
            <a:r>
              <a:rPr lang="en-US" altLang="zh-CN" sz="2300" dirty="0"/>
              <a:t>)</a:t>
            </a:r>
          </a:p>
          <a:p>
            <a:pPr marL="0" indent="0">
              <a:buNone/>
            </a:pPr>
            <a:endParaRPr lang="en-US" altLang="zh-CN" sz="2300" dirty="0"/>
          </a:p>
        </p:txBody>
      </p: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53410" y="2756405"/>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7A5634ED-1D0F-4FC0-AEF7-8D311361D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952" y="487585"/>
            <a:ext cx="8280093" cy="6125804"/>
          </a:xfrm>
          <a:prstGeom prst="rect">
            <a:avLst/>
          </a:prstGeom>
        </p:spPr>
      </p:pic>
      <p:pic>
        <p:nvPicPr>
          <p:cNvPr id="9" name="图片 8">
            <a:extLst>
              <a:ext uri="{FF2B5EF4-FFF2-40B4-BE49-F238E27FC236}">
                <a16:creationId xmlns:a16="http://schemas.microsoft.com/office/drawing/2014/main" id="{C74233C2-37F5-4718-AD62-2FD7D4B09A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017" y="1751475"/>
            <a:ext cx="5149400" cy="3860239"/>
          </a:xfrm>
          <a:prstGeom prst="rect">
            <a:avLst/>
          </a:prstGeom>
        </p:spPr>
      </p:pic>
      <p:pic>
        <p:nvPicPr>
          <p:cNvPr id="11" name="图片 10">
            <a:extLst>
              <a:ext uri="{FF2B5EF4-FFF2-40B4-BE49-F238E27FC236}">
                <a16:creationId xmlns:a16="http://schemas.microsoft.com/office/drawing/2014/main" id="{360A0139-755D-4325-A9A4-460DBABD5E5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1041" y="1658053"/>
            <a:ext cx="5169159" cy="3876870"/>
          </a:xfrm>
          <a:prstGeom prst="rect">
            <a:avLst/>
          </a:prstGeom>
        </p:spPr>
      </p:pic>
    </p:spTree>
    <p:extLst>
      <p:ext uri="{BB962C8B-B14F-4D97-AF65-F5344CB8AC3E}">
        <p14:creationId xmlns:p14="http://schemas.microsoft.com/office/powerpoint/2010/main" val="3213880161"/>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1307201" y="244611"/>
            <a:ext cx="4906987"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cap="none" spc="0" dirty="0">
                <a:ln/>
                <a:effectLst/>
              </a:rPr>
              <a:t>助教工作：</a:t>
            </a: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1" y="1255212"/>
            <a:ext cx="9741159" cy="1613680"/>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300" dirty="0"/>
              <a:t>2021.09~2022.01    </a:t>
            </a:r>
            <a:r>
              <a:rPr lang="zh-CN" altLang="en-US" sz="2300" dirty="0"/>
              <a:t>数学分析</a:t>
            </a:r>
            <a:r>
              <a:rPr lang="en-US" altLang="zh-CN" sz="2300" dirty="0"/>
              <a:t>(B1) </a:t>
            </a:r>
            <a:r>
              <a:rPr lang="zh-CN" altLang="en-US" sz="2300" dirty="0"/>
              <a:t>助教  程艺老师</a:t>
            </a:r>
            <a:endParaRPr lang="en-US" altLang="zh-CN" sz="2300" dirty="0"/>
          </a:p>
          <a:p>
            <a:r>
              <a:rPr lang="en-US" altLang="zh-CN" sz="2300" dirty="0"/>
              <a:t>2022.02~2022.07    </a:t>
            </a:r>
            <a:r>
              <a:rPr lang="zh-CN" altLang="en-US" sz="2300" dirty="0"/>
              <a:t>数学分析</a:t>
            </a:r>
            <a:r>
              <a:rPr lang="en-US" altLang="zh-CN" sz="2300" dirty="0"/>
              <a:t>(B2) </a:t>
            </a:r>
            <a:r>
              <a:rPr lang="zh-CN" altLang="en-US" sz="2300" dirty="0"/>
              <a:t>助教  程艺老师</a:t>
            </a:r>
            <a:endParaRPr lang="en-US" altLang="zh-CN" sz="2300" dirty="0"/>
          </a:p>
          <a:p>
            <a:r>
              <a:rPr lang="en-US" altLang="zh-CN" sz="2300" dirty="0"/>
              <a:t>2022.08~                  </a:t>
            </a:r>
            <a:r>
              <a:rPr lang="en-US" altLang="zh-CN" sz="1050" dirty="0"/>
              <a:t> </a:t>
            </a:r>
            <a:r>
              <a:rPr lang="zh-CN" altLang="en-US" sz="2300" dirty="0"/>
              <a:t>概率论助教  刘党政老师</a:t>
            </a:r>
            <a:endParaRPr lang="en-US" altLang="zh-CN" sz="2300" dirty="0"/>
          </a:p>
          <a:p>
            <a:endParaRPr lang="en-US" altLang="zh-CN" sz="2300" dirty="0"/>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内容占位符 14">
            <a:extLst>
              <a:ext uri="{FF2B5EF4-FFF2-40B4-BE49-F238E27FC236}">
                <a16:creationId xmlns:a16="http://schemas.microsoft.com/office/drawing/2014/main" id="{8579E4CD-A29C-4AB4-9C2F-3A7D14981E5F}"/>
              </a:ext>
            </a:extLst>
          </p:cNvPr>
          <p:cNvSpPr txBox="1">
            <a:spLocks/>
          </p:cNvSpPr>
          <p:nvPr/>
        </p:nvSpPr>
        <p:spPr>
          <a:xfrm>
            <a:off x="1231642" y="3026472"/>
            <a:ext cx="10151706" cy="2879796"/>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300" b="1" dirty="0"/>
              <a:t>            获奖情况：</a:t>
            </a:r>
            <a:r>
              <a:rPr lang="en-US" altLang="zh-CN" sz="2300" dirty="0"/>
              <a:t> 2021</a:t>
            </a:r>
            <a:r>
              <a:rPr lang="zh-CN" altLang="en-US" sz="2300" dirty="0"/>
              <a:t>年秋季学期“优秀助教”</a:t>
            </a:r>
            <a:endParaRPr lang="en-US" altLang="zh-CN" sz="2300" dirty="0"/>
          </a:p>
          <a:p>
            <a:pPr marL="0" indent="0">
              <a:buNone/>
            </a:pPr>
            <a:endParaRPr lang="en-US" altLang="zh-CN" sz="2300" dirty="0"/>
          </a:p>
        </p:txBody>
      </p: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53410" y="2756405"/>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9821A3AE-5AE4-4498-9861-C8C568BC2A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7473" y="870483"/>
            <a:ext cx="8568959" cy="3996817"/>
          </a:xfrm>
          <a:prstGeom prst="rect">
            <a:avLst/>
          </a:prstGeom>
        </p:spPr>
      </p:pic>
      <p:pic>
        <p:nvPicPr>
          <p:cNvPr id="3" name="图片 2">
            <a:extLst>
              <a:ext uri="{FF2B5EF4-FFF2-40B4-BE49-F238E27FC236}">
                <a16:creationId xmlns:a16="http://schemas.microsoft.com/office/drawing/2014/main" id="{B8EA52D9-48EB-4620-ABC6-E49BE385C7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366" y="1009557"/>
            <a:ext cx="4279948" cy="5706598"/>
          </a:xfrm>
          <a:prstGeom prst="rect">
            <a:avLst/>
          </a:prstGeom>
        </p:spPr>
      </p:pic>
      <p:pic>
        <p:nvPicPr>
          <p:cNvPr id="8" name="图片 7">
            <a:extLst>
              <a:ext uri="{FF2B5EF4-FFF2-40B4-BE49-F238E27FC236}">
                <a16:creationId xmlns:a16="http://schemas.microsoft.com/office/drawing/2014/main" id="{1E671664-0370-4BDD-B671-741731688B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69967" y="901933"/>
            <a:ext cx="4435149" cy="5913532"/>
          </a:xfrm>
          <a:prstGeom prst="rect">
            <a:avLst/>
          </a:prstGeom>
        </p:spPr>
      </p:pic>
    </p:spTree>
    <p:extLst>
      <p:ext uri="{BB962C8B-B14F-4D97-AF65-F5344CB8AC3E}">
        <p14:creationId xmlns:p14="http://schemas.microsoft.com/office/powerpoint/2010/main" val="234816857"/>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1307201" y="244611"/>
            <a:ext cx="4906987"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cap="none" spc="0" dirty="0">
                <a:ln/>
                <a:effectLst/>
              </a:rPr>
              <a:t>竞赛获奖：</a:t>
            </a: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0" y="1255212"/>
            <a:ext cx="10730205" cy="1613680"/>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300" dirty="0"/>
              <a:t>2021.04    </a:t>
            </a:r>
            <a:r>
              <a:rPr lang="zh-CN" altLang="en-US" sz="2300" dirty="0"/>
              <a:t>中国科大首届九章杯数学竞赛 大学生数学竞赛专业组二等奖</a:t>
            </a:r>
            <a:endParaRPr lang="en-US" altLang="zh-CN" sz="2300" dirty="0"/>
          </a:p>
          <a:p>
            <a:r>
              <a:rPr lang="en-US" altLang="zh-CN" sz="2300" dirty="0"/>
              <a:t>2022.07    </a:t>
            </a:r>
            <a:r>
              <a:rPr lang="zh-CN" altLang="en-US" sz="2300" dirty="0"/>
              <a:t>第十三届丘成桐大学生数学竞赛  个人赛</a:t>
            </a:r>
            <a:r>
              <a:rPr lang="en-US" altLang="zh-CN" sz="2300" dirty="0"/>
              <a:t>"</a:t>
            </a:r>
            <a:r>
              <a:rPr lang="zh-CN" altLang="en-US" sz="2300" dirty="0"/>
              <a:t>概率统计</a:t>
            </a:r>
            <a:r>
              <a:rPr lang="en-US" altLang="zh-CN" sz="2300" dirty="0"/>
              <a:t>"</a:t>
            </a:r>
            <a:r>
              <a:rPr lang="zh-CN" altLang="en-US" sz="2300" dirty="0"/>
              <a:t>优胜奖（位次</a:t>
            </a:r>
            <a:r>
              <a:rPr lang="en-US" altLang="zh-CN" sz="2300" dirty="0"/>
              <a:t>21</a:t>
            </a:r>
            <a:r>
              <a:rPr lang="zh-CN" altLang="en-US" sz="2300" dirty="0"/>
              <a:t>名</a:t>
            </a:r>
            <a:r>
              <a:rPr lang="en-US" altLang="zh-CN" sz="2300" dirty="0"/>
              <a:t>)</a:t>
            </a:r>
          </a:p>
          <a:p>
            <a:r>
              <a:rPr lang="en-US" altLang="zh-CN" sz="2300" dirty="0"/>
              <a:t>2022.07    </a:t>
            </a:r>
            <a:r>
              <a:rPr lang="zh-CN" altLang="en-US" sz="2300" dirty="0"/>
              <a:t>第十三届丘成桐大学生数学竞赛  团体赛优胜奖（位次</a:t>
            </a:r>
            <a:r>
              <a:rPr lang="en-US" altLang="zh-CN" sz="2300" dirty="0"/>
              <a:t>11</a:t>
            </a:r>
            <a:r>
              <a:rPr lang="zh-CN" altLang="en-US" sz="2300" dirty="0"/>
              <a:t>名</a:t>
            </a:r>
            <a:r>
              <a:rPr lang="en-US" altLang="zh-CN" sz="2300" dirty="0"/>
              <a:t>)</a:t>
            </a:r>
          </a:p>
          <a:p>
            <a:endParaRPr lang="en-US" altLang="zh-CN" sz="2300" dirty="0"/>
          </a:p>
          <a:p>
            <a:endParaRPr lang="en-US" altLang="zh-CN" sz="2300" dirty="0"/>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53410" y="2756405"/>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E30FE62-54C0-4199-BC5E-4C747595D2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460" y="2561343"/>
            <a:ext cx="5479459" cy="4109595"/>
          </a:xfrm>
          <a:prstGeom prst="rect">
            <a:avLst/>
          </a:prstGeom>
        </p:spPr>
      </p:pic>
      <p:pic>
        <p:nvPicPr>
          <p:cNvPr id="5" name="图片 4">
            <a:extLst>
              <a:ext uri="{FF2B5EF4-FFF2-40B4-BE49-F238E27FC236}">
                <a16:creationId xmlns:a16="http://schemas.microsoft.com/office/drawing/2014/main" id="{AA51DAB4-6A2A-430C-B677-687AB43E6A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4188" y="2561343"/>
            <a:ext cx="5479459" cy="4112450"/>
          </a:xfrm>
          <a:prstGeom prst="rect">
            <a:avLst/>
          </a:prstGeom>
        </p:spPr>
      </p:pic>
    </p:spTree>
    <p:extLst>
      <p:ext uri="{BB962C8B-B14F-4D97-AF65-F5344CB8AC3E}">
        <p14:creationId xmlns:p14="http://schemas.microsoft.com/office/powerpoint/2010/main" val="1307397909"/>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812678" y="1131017"/>
            <a:ext cx="9133755"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cap="none" spc="0" dirty="0">
                <a:ln/>
                <a:effectLst/>
              </a:rPr>
              <a:t>但事实上</a:t>
            </a:r>
            <a:r>
              <a:rPr lang="en-US" altLang="zh-CN" sz="4000" b="1" dirty="0">
                <a:ln/>
              </a:rPr>
              <a:t>, </a:t>
            </a:r>
            <a:r>
              <a:rPr lang="zh-CN" altLang="en-US" sz="4000" b="1" dirty="0">
                <a:ln/>
              </a:rPr>
              <a:t>我在妮可的人生四重奏是</a:t>
            </a:r>
            <a:r>
              <a:rPr lang="en-US" altLang="zh-CN" sz="4000" b="1" dirty="0">
                <a:ln/>
              </a:rPr>
              <a:t>:</a:t>
            </a:r>
            <a:endParaRPr lang="zh-CN" altLang="en-US" sz="4000" b="1" cap="none" spc="0" dirty="0">
              <a:ln/>
              <a:effectLst/>
            </a:endParaRPr>
          </a:p>
        </p:txBody>
      </p:sp>
      <p:pic>
        <p:nvPicPr>
          <p:cNvPr id="4" name="图片 3">
            <a:extLst>
              <a:ext uri="{FF2B5EF4-FFF2-40B4-BE49-F238E27FC236}">
                <a16:creationId xmlns:a16="http://schemas.microsoft.com/office/drawing/2014/main" id="{C9528D7F-CA1B-477D-AF81-70472D426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26" y="2733097"/>
            <a:ext cx="2865270" cy="2865270"/>
          </a:xfrm>
          <a:prstGeom prst="rect">
            <a:avLst/>
          </a:prstGeom>
        </p:spPr>
      </p:pic>
      <p:pic>
        <p:nvPicPr>
          <p:cNvPr id="7" name="图片 6">
            <a:extLst>
              <a:ext uri="{FF2B5EF4-FFF2-40B4-BE49-F238E27FC236}">
                <a16:creationId xmlns:a16="http://schemas.microsoft.com/office/drawing/2014/main" id="{AD9AAC7E-1F33-4793-907D-7248950C2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0968" y="2733095"/>
            <a:ext cx="2831333" cy="2865270"/>
          </a:xfrm>
          <a:prstGeom prst="rect">
            <a:avLst/>
          </a:prstGeom>
        </p:spPr>
      </p:pic>
      <p:pic>
        <p:nvPicPr>
          <p:cNvPr id="14" name="图片 13">
            <a:extLst>
              <a:ext uri="{FF2B5EF4-FFF2-40B4-BE49-F238E27FC236}">
                <a16:creationId xmlns:a16="http://schemas.microsoft.com/office/drawing/2014/main" id="{1E2E931E-0668-4708-9FE3-4D78B5D2C58F}"/>
              </a:ext>
            </a:extLst>
          </p:cNvPr>
          <p:cNvPicPr>
            <a:picLocks noChangeAspect="1"/>
          </p:cNvPicPr>
          <p:nvPr/>
        </p:nvPicPr>
        <p:blipFill>
          <a:blip r:embed="rId5"/>
          <a:stretch>
            <a:fillRect/>
          </a:stretch>
        </p:blipFill>
        <p:spPr>
          <a:xfrm>
            <a:off x="5974699" y="2733096"/>
            <a:ext cx="3253277" cy="2865270"/>
          </a:xfrm>
          <a:prstGeom prst="rect">
            <a:avLst/>
          </a:prstGeom>
        </p:spPr>
      </p:pic>
      <p:pic>
        <p:nvPicPr>
          <p:cNvPr id="11" name="图片 10">
            <a:extLst>
              <a:ext uri="{FF2B5EF4-FFF2-40B4-BE49-F238E27FC236}">
                <a16:creationId xmlns:a16="http://schemas.microsoft.com/office/drawing/2014/main" id="{78E29B39-35B7-4FD5-BC2F-6F1C93491C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9278" y="2733096"/>
            <a:ext cx="2902401" cy="2865269"/>
          </a:xfrm>
          <a:prstGeom prst="rect">
            <a:avLst/>
          </a:prstGeom>
        </p:spPr>
      </p:pic>
    </p:spTree>
    <p:extLst>
      <p:ext uri="{BB962C8B-B14F-4D97-AF65-F5344CB8AC3E}">
        <p14:creationId xmlns:p14="http://schemas.microsoft.com/office/powerpoint/2010/main" val="3058882523"/>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ppt_w</p:attrName>
                                        </p:attrNameLst>
                                      </p:cBhvr>
                                      <p:tavLst>
                                        <p:tav tm="0" fmla="#ppt_w*sin(2.5*pi*$)">
                                          <p:val>
                                            <p:fltVal val="0"/>
                                          </p:val>
                                        </p:tav>
                                        <p:tav tm="100000">
                                          <p:val>
                                            <p:fltVal val="1"/>
                                          </p:val>
                                        </p:tav>
                                      </p:tavLst>
                                    </p:anim>
                                    <p:anim calcmode="lin" valueType="num">
                                      <p:cBhvr>
                                        <p:cTn id="9"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290">
                                          <p:stCondLst>
                                            <p:cond delay="0"/>
                                          </p:stCondLst>
                                        </p:cTn>
                                        <p:tgtEl>
                                          <p:spTgt spid="7"/>
                                        </p:tgtEl>
                                      </p:cBhvr>
                                    </p:animEffect>
                                    <p:anim calcmode="lin" valueType="num">
                                      <p:cBhvr>
                                        <p:cTn id="15"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8"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9"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20" dur="13">
                                          <p:stCondLst>
                                            <p:cond delay="325"/>
                                          </p:stCondLst>
                                        </p:cTn>
                                        <p:tgtEl>
                                          <p:spTgt spid="7"/>
                                        </p:tgtEl>
                                      </p:cBhvr>
                                      <p:to x="100000" y="60000"/>
                                    </p:animScale>
                                    <p:animScale>
                                      <p:cBhvr>
                                        <p:cTn id="21" dur="83" decel="50000">
                                          <p:stCondLst>
                                            <p:cond delay="338"/>
                                          </p:stCondLst>
                                        </p:cTn>
                                        <p:tgtEl>
                                          <p:spTgt spid="7"/>
                                        </p:tgtEl>
                                      </p:cBhvr>
                                      <p:to x="100000" y="100000"/>
                                    </p:animScale>
                                    <p:animScale>
                                      <p:cBhvr>
                                        <p:cTn id="22" dur="13">
                                          <p:stCondLst>
                                            <p:cond delay="656"/>
                                          </p:stCondLst>
                                        </p:cTn>
                                        <p:tgtEl>
                                          <p:spTgt spid="7"/>
                                        </p:tgtEl>
                                      </p:cBhvr>
                                      <p:to x="100000" y="80000"/>
                                    </p:animScale>
                                    <p:animScale>
                                      <p:cBhvr>
                                        <p:cTn id="23" dur="83" decel="50000">
                                          <p:stCondLst>
                                            <p:cond delay="669"/>
                                          </p:stCondLst>
                                        </p:cTn>
                                        <p:tgtEl>
                                          <p:spTgt spid="7"/>
                                        </p:tgtEl>
                                      </p:cBhvr>
                                      <p:to x="100000" y="100000"/>
                                    </p:animScale>
                                    <p:animScale>
                                      <p:cBhvr>
                                        <p:cTn id="24" dur="13">
                                          <p:stCondLst>
                                            <p:cond delay="821"/>
                                          </p:stCondLst>
                                        </p:cTn>
                                        <p:tgtEl>
                                          <p:spTgt spid="7"/>
                                        </p:tgtEl>
                                      </p:cBhvr>
                                      <p:to x="100000" y="90000"/>
                                    </p:animScale>
                                    <p:animScale>
                                      <p:cBhvr>
                                        <p:cTn id="25" dur="83" decel="50000">
                                          <p:stCondLst>
                                            <p:cond delay="834"/>
                                          </p:stCondLst>
                                        </p:cTn>
                                        <p:tgtEl>
                                          <p:spTgt spid="7"/>
                                        </p:tgtEl>
                                      </p:cBhvr>
                                      <p:to x="100000" y="100000"/>
                                    </p:animScale>
                                    <p:animScale>
                                      <p:cBhvr>
                                        <p:cTn id="26" dur="13">
                                          <p:stCondLst>
                                            <p:cond delay="904"/>
                                          </p:stCondLst>
                                        </p:cTn>
                                        <p:tgtEl>
                                          <p:spTgt spid="7"/>
                                        </p:tgtEl>
                                      </p:cBhvr>
                                      <p:to x="100000" y="95000"/>
                                    </p:animScale>
                                    <p:animScale>
                                      <p:cBhvr>
                                        <p:cTn id="27" dur="83" decel="50000">
                                          <p:stCondLst>
                                            <p:cond delay="917"/>
                                          </p:stCondLst>
                                        </p:cTn>
                                        <p:tgtEl>
                                          <p:spTgt spid="7"/>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35"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style.rotation</p:attrName>
                                        </p:attrNameLst>
                                      </p:cBhvr>
                                      <p:tavLst>
                                        <p:tav tm="0">
                                          <p:val>
                                            <p:fltVal val="720"/>
                                          </p:val>
                                        </p:tav>
                                        <p:tav tm="100000">
                                          <p:val>
                                            <p:fltVal val="0"/>
                                          </p:val>
                                        </p:tav>
                                      </p:tavLst>
                                    </p:anim>
                                    <p:anim calcmode="lin" valueType="num">
                                      <p:cBhvr>
                                        <p:cTn id="34" dur="1000" fill="hold"/>
                                        <p:tgtEl>
                                          <p:spTgt spid="14"/>
                                        </p:tgtEl>
                                        <p:attrNameLst>
                                          <p:attrName>ppt_h</p:attrName>
                                        </p:attrNameLst>
                                      </p:cBhvr>
                                      <p:tavLst>
                                        <p:tav tm="0">
                                          <p:val>
                                            <p:fltVal val="0"/>
                                          </p:val>
                                        </p:tav>
                                        <p:tav tm="100000">
                                          <p:val>
                                            <p:strVal val="#ppt_h"/>
                                          </p:val>
                                        </p:tav>
                                      </p:tavLst>
                                    </p:anim>
                                    <p:anim calcmode="lin" valueType="num">
                                      <p:cBhvr>
                                        <p:cTn id="35" dur="1000" fill="hold"/>
                                        <p:tgtEl>
                                          <p:spTgt spid="14"/>
                                        </p:tgtEl>
                                        <p:attrNameLst>
                                          <p:attrName>ppt_w</p:attrName>
                                        </p:attrNameLst>
                                      </p:cBhvr>
                                      <p:tavLst>
                                        <p:tav tm="0">
                                          <p:val>
                                            <p:fltVal val="0"/>
                                          </p:val>
                                        </p:tav>
                                        <p:tav tm="100000">
                                          <p:val>
                                            <p:strVal val="#ppt_w"/>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126094-70FF-4C81-85C2-052F5030AFF4}"/>
              </a:ext>
            </a:extLst>
          </p:cNvPr>
          <p:cNvSpPr/>
          <p:nvPr/>
        </p:nvSpPr>
        <p:spPr>
          <a:xfrm>
            <a:off x="943315" y="244615"/>
            <a:ext cx="6941052"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4000" b="1" dirty="0">
                <a:ln/>
              </a:rPr>
              <a:t>几乎每个人都可能遇到的困惑</a:t>
            </a:r>
            <a:r>
              <a:rPr lang="zh-CN" altLang="en-US" sz="4000" b="1" cap="none" spc="0" dirty="0">
                <a:ln/>
                <a:effectLst/>
              </a:rPr>
              <a:t>：</a:t>
            </a:r>
          </a:p>
        </p:txBody>
      </p:sp>
      <p:sp>
        <p:nvSpPr>
          <p:cNvPr id="13" name="内容占位符 14">
            <a:extLst>
              <a:ext uri="{FF2B5EF4-FFF2-40B4-BE49-F238E27FC236}">
                <a16:creationId xmlns:a16="http://schemas.microsoft.com/office/drawing/2014/main" id="{6749059A-8BAF-45E5-BC1D-827FC52BE75D}"/>
              </a:ext>
            </a:extLst>
          </p:cNvPr>
          <p:cNvSpPr txBox="1">
            <a:spLocks/>
          </p:cNvSpPr>
          <p:nvPr/>
        </p:nvSpPr>
        <p:spPr>
          <a:xfrm>
            <a:off x="1231641" y="1255211"/>
            <a:ext cx="9669107" cy="2878239"/>
          </a:xfr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300" dirty="0"/>
              <a:t>这些题目明明都会做</a:t>
            </a:r>
            <a:r>
              <a:rPr lang="en-US" altLang="zh-CN" sz="2300" dirty="0"/>
              <a:t>, </a:t>
            </a:r>
            <a:r>
              <a:rPr lang="zh-CN" altLang="en-US" sz="2300" dirty="0"/>
              <a:t>但老算不对</a:t>
            </a:r>
            <a:endParaRPr lang="en-US" altLang="zh-CN" sz="2300" dirty="0"/>
          </a:p>
          <a:p>
            <a:r>
              <a:rPr lang="zh-CN" altLang="en-US" sz="2300" dirty="0"/>
              <a:t>常常一道作业题做了一个下午都没做出来</a:t>
            </a:r>
            <a:endParaRPr lang="en-US" altLang="zh-CN" sz="2300" dirty="0"/>
          </a:p>
          <a:p>
            <a:r>
              <a:rPr lang="zh-CN" altLang="en-US" sz="2300" dirty="0"/>
              <a:t>这门课我学起来很感兴趣</a:t>
            </a:r>
            <a:r>
              <a:rPr lang="en-US" altLang="zh-CN" sz="2300" dirty="0"/>
              <a:t>, </a:t>
            </a:r>
            <a:r>
              <a:rPr lang="zh-CN" altLang="en-US" sz="2300" dirty="0"/>
              <a:t>而且也花了大量时间</a:t>
            </a:r>
            <a:r>
              <a:rPr lang="en-US" altLang="zh-CN" sz="2300" dirty="0"/>
              <a:t>, </a:t>
            </a:r>
            <a:r>
              <a:rPr lang="zh-CN" altLang="en-US" sz="2300" dirty="0"/>
              <a:t>但最后成绩不尽人意</a:t>
            </a:r>
            <a:endParaRPr lang="en-US" altLang="zh-CN" sz="2300" dirty="0"/>
          </a:p>
          <a:p>
            <a:r>
              <a:rPr lang="zh-CN" altLang="en-US" sz="2300" dirty="0"/>
              <a:t>某个定理看了五六遍都没有学会</a:t>
            </a:r>
            <a:endParaRPr lang="en-US" altLang="zh-CN" sz="2300" dirty="0"/>
          </a:p>
          <a:p>
            <a:r>
              <a:rPr lang="zh-CN" altLang="en-US" sz="2300" dirty="0"/>
              <a:t>学习完全没有状态</a:t>
            </a:r>
            <a:r>
              <a:rPr lang="en-US" altLang="zh-CN" sz="2300" dirty="0"/>
              <a:t>, </a:t>
            </a:r>
            <a:r>
              <a:rPr lang="zh-CN" altLang="en-US" sz="2300" dirty="0"/>
              <a:t>整天想着打瞌睡</a:t>
            </a:r>
            <a:endParaRPr lang="en-US" altLang="zh-CN" sz="2300" dirty="0"/>
          </a:p>
          <a:p>
            <a:pPr marL="0" indent="0">
              <a:buNone/>
            </a:pPr>
            <a:r>
              <a:rPr lang="en-US" altLang="zh-CN" sz="1050" dirty="0"/>
              <a:t>                           </a:t>
            </a:r>
            <a:r>
              <a:rPr lang="en-US" altLang="zh-CN" sz="1050" b="1" dirty="0"/>
              <a:t>·</a:t>
            </a:r>
          </a:p>
          <a:p>
            <a:pPr marL="0" indent="0">
              <a:buNone/>
            </a:pPr>
            <a:r>
              <a:rPr lang="en-US" altLang="zh-CN" sz="1050" dirty="0"/>
              <a:t>                           </a:t>
            </a:r>
            <a:r>
              <a:rPr lang="en-US" altLang="zh-CN" sz="1050" b="1" dirty="0"/>
              <a:t>·</a:t>
            </a:r>
          </a:p>
          <a:p>
            <a:pPr marL="0" indent="0">
              <a:buNone/>
            </a:pPr>
            <a:r>
              <a:rPr lang="en-US" altLang="zh-CN" sz="1050" b="1" dirty="0"/>
              <a:t>                           ·</a:t>
            </a:r>
          </a:p>
          <a:p>
            <a:pPr marL="0" indent="0">
              <a:buNone/>
            </a:pPr>
            <a:endParaRPr lang="en-US" altLang="zh-CN" sz="2300" dirty="0"/>
          </a:p>
        </p:txBody>
      </p:sp>
      <p:cxnSp>
        <p:nvCxnSpPr>
          <p:cNvPr id="15" name="直接连接符 14">
            <a:extLst>
              <a:ext uri="{FF2B5EF4-FFF2-40B4-BE49-F238E27FC236}">
                <a16:creationId xmlns:a16="http://schemas.microsoft.com/office/drawing/2014/main" id="{C600CA61-5B6A-4870-BA8D-0031426232F0}"/>
              </a:ext>
            </a:extLst>
          </p:cNvPr>
          <p:cNvCxnSpPr>
            <a:cxnSpLocks/>
          </p:cNvCxnSpPr>
          <p:nvPr/>
        </p:nvCxnSpPr>
        <p:spPr>
          <a:xfrm>
            <a:off x="1231641" y="10364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51902D-2738-41C1-8A6D-F45B9B079121}"/>
              </a:ext>
            </a:extLst>
          </p:cNvPr>
          <p:cNvCxnSpPr>
            <a:cxnSpLocks/>
          </p:cNvCxnSpPr>
          <p:nvPr/>
        </p:nvCxnSpPr>
        <p:spPr>
          <a:xfrm>
            <a:off x="1231641" y="4118667"/>
            <a:ext cx="1015170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0A87906-2A4F-4062-903D-F5C41C732489}"/>
              </a:ext>
            </a:extLst>
          </p:cNvPr>
          <p:cNvSpPr/>
          <p:nvPr/>
        </p:nvSpPr>
        <p:spPr>
          <a:xfrm>
            <a:off x="1154403" y="4621205"/>
            <a:ext cx="10151706" cy="64633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3600" b="1" cap="none" spc="0" dirty="0">
                <a:ln/>
                <a:solidFill>
                  <a:srgbClr val="FF0000"/>
                </a:solidFill>
              </a:rPr>
              <a:t>坚持才能胜利</a:t>
            </a:r>
            <a:r>
              <a:rPr lang="en-US" altLang="zh-CN" sz="3600" b="1" cap="none" spc="0" dirty="0">
                <a:ln/>
                <a:solidFill>
                  <a:srgbClr val="FF0000"/>
                </a:solidFill>
              </a:rPr>
              <a:t>! </a:t>
            </a:r>
            <a:r>
              <a:rPr lang="zh-CN" altLang="en-US" sz="3600" b="1" dirty="0">
                <a:ln/>
                <a:solidFill>
                  <a:srgbClr val="FF0000"/>
                </a:solidFill>
              </a:rPr>
              <a:t>只要有颗大心脏</a:t>
            </a:r>
            <a:r>
              <a:rPr lang="en-US" altLang="zh-CN" sz="3600" b="1" dirty="0">
                <a:ln/>
                <a:solidFill>
                  <a:srgbClr val="FF0000"/>
                </a:solidFill>
              </a:rPr>
              <a:t>, </a:t>
            </a:r>
            <a:r>
              <a:rPr lang="zh-CN" altLang="en-US" sz="3600" b="1" dirty="0">
                <a:ln/>
                <a:solidFill>
                  <a:srgbClr val="FF0000"/>
                </a:solidFill>
              </a:rPr>
              <a:t>就能做出大学问</a:t>
            </a:r>
            <a:r>
              <a:rPr lang="en-US" altLang="zh-CN" sz="3600" b="1" dirty="0">
                <a:ln/>
                <a:solidFill>
                  <a:srgbClr val="FF0000"/>
                </a:solidFill>
              </a:rPr>
              <a:t>.</a:t>
            </a:r>
            <a:endParaRPr lang="zh-CN" altLang="en-US" sz="3600" b="1" cap="none" spc="0" dirty="0">
              <a:ln/>
              <a:solidFill>
                <a:srgbClr val="FF0000"/>
              </a:solidFill>
            </a:endParaRPr>
          </a:p>
        </p:txBody>
      </p:sp>
    </p:spTree>
    <p:extLst>
      <p:ext uri="{BB962C8B-B14F-4D97-AF65-F5344CB8AC3E}">
        <p14:creationId xmlns:p14="http://schemas.microsoft.com/office/powerpoint/2010/main" val="4257028946"/>
      </p:ext>
    </p:extLst>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103086" y="1130753"/>
            <a:ext cx="9971314" cy="4576990"/>
          </a:xfrm>
          <a:prstGeom prst="rect">
            <a:avLst/>
          </a:prstGeom>
          <a:solidFill>
            <a:schemeClr val="bg1"/>
          </a:solidFill>
          <a:ln>
            <a:noFill/>
          </a:ln>
          <a:effectLst>
            <a:outerShdw blurRad="1270000" sx="94000" sy="94000" algn="ctr" rotWithShape="0">
              <a:schemeClr val="accent2">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297198" y="1290339"/>
            <a:ext cx="9586315" cy="4257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椭圆 23"/>
          <p:cNvSpPr/>
          <p:nvPr/>
        </p:nvSpPr>
        <p:spPr>
          <a:xfrm>
            <a:off x="5105401" y="1519589"/>
            <a:ext cx="1981200" cy="1981198"/>
          </a:xfrm>
          <a:prstGeom prst="ellipse">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椭圆 5"/>
          <p:cNvSpPr/>
          <p:nvPr/>
        </p:nvSpPr>
        <p:spPr>
          <a:xfrm>
            <a:off x="5210630" y="1624816"/>
            <a:ext cx="1770743" cy="1770743"/>
          </a:xfrm>
          <a:prstGeom prst="ellipse">
            <a:avLst/>
          </a:prstGeom>
          <a:solidFill>
            <a:schemeClr val="bg1"/>
          </a:solidFill>
          <a:ln>
            <a:noFill/>
          </a:ln>
          <a:effectLst>
            <a:outerShdw blurRad="419100" dist="279400" dir="2700000" sx="97000" sy="97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862283" y="1651315"/>
            <a:ext cx="2486580" cy="1862048"/>
          </a:xfrm>
          <a:prstGeom prst="rect">
            <a:avLst/>
          </a:prstGeom>
          <a:noFill/>
        </p:spPr>
        <p:txBody>
          <a:bodyPr wrap="square" rtlCol="0">
            <a:spAutoFit/>
          </a:bodyPr>
          <a:lstStyle/>
          <a:p>
            <a:pPr algn="ctr"/>
            <a:r>
              <a:rPr lang="en-US" altLang="zh-CN" sz="11500" dirty="0">
                <a:solidFill>
                  <a:schemeClr val="accent2"/>
                </a:solidFill>
                <a:latin typeface="微软雅黑" panose="020B0503020204020204" pitchFamily="34" charset="-122"/>
                <a:ea typeface="微软雅黑" panose="020B0503020204020204" pitchFamily="34" charset="-122"/>
              </a:rPr>
              <a:t>2</a:t>
            </a:r>
            <a:endParaRPr lang="zh-CN" altLang="en-US" sz="11500" dirty="0">
              <a:solidFill>
                <a:schemeClr val="accent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557022" y="3832853"/>
            <a:ext cx="5101786" cy="1015663"/>
          </a:xfrm>
          <a:prstGeom prst="rect">
            <a:avLst/>
          </a:prstGeom>
          <a:noFill/>
        </p:spPr>
        <p:txBody>
          <a:bodyPr wrap="square" rtlCol="0">
            <a:spAutoFit/>
          </a:bodyPr>
          <a:lstStyle/>
          <a:p>
            <a:pPr algn="ctr"/>
            <a:r>
              <a:rPr lang="zh-CN" altLang="en-US" sz="6000" spc="150" dirty="0">
                <a:solidFill>
                  <a:schemeClr val="accent2"/>
                </a:solidFill>
                <a:latin typeface="微软雅黑" panose="020B0503020204020204" pitchFamily="34" charset="-122"/>
                <a:ea typeface="微软雅黑" panose="020B0503020204020204" pitchFamily="34" charset="-122"/>
              </a:rPr>
              <a:t>常见问题</a:t>
            </a:r>
          </a:p>
        </p:txBody>
      </p:sp>
      <p:sp>
        <p:nvSpPr>
          <p:cNvPr id="12" name="矩形 11"/>
          <p:cNvSpPr/>
          <p:nvPr/>
        </p:nvSpPr>
        <p:spPr>
          <a:xfrm>
            <a:off x="10690334" y="1290339"/>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1297198" y="5354978"/>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589850463"/>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699D253-2045-437B-8E47-55C6EFF6C22D"/>
  <p:tag name="ISPRING_SCORM_RATE_SLIDES" val="1"/>
  <p:tag name="ISPRINGONLINEFOLDERID" val="0"/>
  <p:tag name="ISPRINGONLINEFOLDERPATH" val="内容列表"/>
  <p:tag name="ISPRINGCLOUDFOLDERID" val="0"/>
  <p:tag name="ISPRINGCLOUDFOLDERPATH" val="资源库"/>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K2DfUuHb5M5aCsAALNWAAAXAAAAdW5pdmVyc2FsL3VuaXZlcnNhbC5wbmftfHlYU9farz32aAcErRYSgaSWVq2VxBglIJDUOtDWqVY9DgRSjCRYIRgQCJChHlvGQLRVoqJE5VhnEKIkQki0QLYaIEKrMSUQyS5EDBA3QxLIdBOwRXvaP+493/fce59PnocnyV7rXev3vusd91575X6+PmLaG7PfmDRp0rRPP1n5xaRJf8dNmjQ58bUpriuv3eif7Pp4JfmLiI8nlTX79bh+vEpdvm75pEkVvDdtMX93/X597yfbkydN8qxz/78CJJ7fNWnSPz75dOXyzYzovvZE3hXqdmdM9Ez01z4ftc47/iWZudOEJd8NSHhj5aw5h1d+cHT2vz77+ptZf3/d+63XTue9/jEm6NS0Vy4F1k96ZUbeJx9c++eg9WSd9G57jf6E6vhSrD7aEA3MC6mkUuzHlgqpZRRODcW49UTg6IiSwzb9+Cb6RLjTNqhnD3wvmOT+02DIl7jti02KWHRhMT0mley++PWKGaHdj5kam1rJLoqe4b706F59STqe5tA67aSMv493erum+0Nb8DL3j73xO1XMhg2c0Z+GPp5orHxzbA7Pk/TBSQ2EBOcNJQtVy+0btHq5rl71BbtfWUw7GSRzujvV3CiiD96aimTmbmA92SQ/9uFjmAjvHFHKGtNk1vah6si9x3hGCEASZA6V1HR9aKD4AWRFas8hR25HtCp0fT5RQTPNme0CEWOhYjB2txYIqWdpLmipbuxPymI1zK4PSemmUZXM0XCr83o5q099JVLUHKs69wBDs/cIHD0jr/kHRNtGb3mxn9oSNoRBKzPsoZ12I8d5fdoGqKIviaS1deOU5TXDdKyUWpfxtEAF9lnZRnlCubUCDTRtlY3e1/MSJOz79MG5CLRr2nv6X+RNwx9ND7izJ3rw+GBn/Ehqd7XrCsOnjuKRpxC1f1rj+V3Nw2GpbhlmiMJP6ZmNA63J4Z5yA/kjopS1FRfuXRiDrYlHyte5Rgum4YJoWbAN8ukzAvSXoocvDhqyYJ/Lh3WVDBaxyo/YYZaaay2m6crp/vwGg8IcWtL0Nhp4LclpNwtI8zoSJQkeODABrLLiq4qTzsmbGOEdCDSPus8xInCOjLTtvFwoalCsIOJpvvwCg7wc8rhN385sLhL5Kj0L2uqPLitZWi2JTy+Ggi9ZtxMeMKytA2xdF49jA9EdGyROp8PoZKsBH1VBG9c6zR9MVInh2kjDjGSmdqEWod0EGgjSDXLztjC5OJop4FnzSQCZpy0XOyysPEOh9XUw84MaASNzbhmuw/lFWGRYjfGqAV4p4TEWqlVu/du7jfYr0LrC4++YeO7yD6b82AWr8sODlZjVXGR+wa05NF80z9AQq9iYRERHe4IsQIH5J9cgt9dbC1UAOceMW93IQrSJ+9c9dsnYWMRVNk0/oLVsA+751G0meiMzuUzM3+Rd0B4iHpXPB1XiXpJzmKQk8figSUH9WB4LsuXWHFFDLMTQVdLb6U5oAGXGIgzi5tYBqa7Lsg2E5H3kq1yzS/QpRXXbiN4qf2Qa0duYSGTPdC05A6kwtliWSjvAPsg+M9E1hTVGg8ID9Db6dokf+TFDArLBwVkiX3N4NNKMlSJB8zs1gvxdIEVjHsgM7Sdr0iROsVENf8uMaT5wFcF4xWVhdfuugBSPv2H8vmFU/Qyrkb/zVsCPi8p8+cD56St+hPllwd7TZShEDQbMCbkCxAOxdDtmZ729wPCtuH1UqhvTg5+X0soaGMEldPjkjqQ4LoRG8SricpbHeXDoVhhfbhyZzgfa+KJ8q78zboMGEPeLBVCGxE+l7WIX8ZYKJeVdik6sYKQx/0CshBX2AyM95HwW5iJKm9q+DGiySP2Vh7kkcA+hQ4owyV+D66qgKiiJ6VVgaDDQBZBdaNuRY2xgWMW8Rc25vWzUW7w94TR5m/xqSP3B2eZaA3zxlFaxY3QPzK39RNwAuQezc6Hg7FJ5PmzOA90A7JD8ncXyQzBYEblrejmv7YrWODBKP9mVoCr3cjE3bCeeK6Mnhzy9ciUbwLwjbyvaCeMqyLMKXlncn8YthEzi9WFWOqsGVvnAGFDfx0fzAJiqptF+OdC4x14B9K2Q+CUizdeZ6TmiQCS47rEfjjzLT3sJ2sPEg31udX5Afs1PGwCFz0IDsWAmVUPNUYHsIiXDk94GEd4o0i1T24nv0YQOfKHoCoEEZtQNVDLCUS6Vshe2ycm5ACIxH6hGrB1bymQyR0/hvgrCN2GO1qcUlX4pCaNh2f6JvsrHb2DmFrZ9I1ZCVcPWKE+4YcZ7U44PY8Uu/heZ0uPBalzndKAJamzqStElv1VKCQOTNFslgWwZ6AC7YGHApGX1CbpKBbeYXyu43sW6QjDly5vEzmFtBVypIcr6qlMKi8EuCz5nOTqaJ+JBiSMLgekCo9gh7mCkw8y+usxYZonQKLMsy1UIrTduj1qX1bPKOU7Qlivqy8iqB2G8pYitxHkI50Cqa51udt6ooGOz/smwMkybPOYpDsWEpNbnXPXDy4VSOYvb+e7qbHE/g0RHkh/D+FFLaHJWfRe9FhqFJbuZGS7emwNSuDvoxdBI/nJsyWk4mcT9mq621GCBFHAZ3S6OJs5D5ZPA4Sh5E+Rxj9VPTRiBUCRPn4LiOVmN0FI/XsCUDnp7catLkVSZzJO8FnwH3sVv/EjtDDSQAA4iVPl8IDaGJQPZuuRqm8M9loVJNScfitcQtWZGOIKs4WjMlnB/Y1qYHGKAZCSPqgGCke6YVpcS6LI4T/K2bXm33plSyAhBIQkD8KIDMUTvFT+K40N+qL86q7ROHM+dBaaClWKWREZP1zgHquesPkQn0O3QUTMrHneWrMlTNsHewEL0csEHIQ7pHdhU4GkwagwXk7aCux/sw3gXmotreV1GNSwQiMs4Zt0eyZYYeOE0AiJRwkonQRkex0F7c4cy5bHFTmIrXY5Vgs+qZVgtiBw+oOIwywuMPQwmXQ1DZ3fZ5WJYOY8uHnVEapWrKo2GvS2s7Cce2/EdYiP9pNgxgB/jbV8gOFd1iazR7R2xT3VdeVjgCtpw0fpiLcfd3g7DeR2kG679VeMr7s/SXZpX3bG88Dv6TPdn8GdjoWvSo/nwv+pQbhngy5hTxnMIbrH78+bGxbS/ub9E3BG/7v70ex+cO9bh8H/Y4V73hXMlyzK7j1GbS1gmNfbTPOE7zd8E+1ZiyfKxjtcsd7dKk0y2QaW2ZMl7PfwG9XTqytTUzWPDfpSPdDzNFlE9Ps1Ip6/eRY1oGKc5+K/tavVGzNiMge/t/sfv/d/89PiRk/5vj0/98XeU2Jck/2+Q+EcQRlt4zYj0Xw8Jrf01Rk17mpaVqopK8z/MWAtCDeQC4HLC4YlRs0ncb8ya5A3L5iMqGY1Tml9o0072CjtYmA28g6gplPX2nh+zha+9l9k8oYh7aW/zWAIEa6ilDd0z/W5zYd6Y3sedrkP7TuPdic2PSRa09XQ/35AY7o0oVizJalJ0rMdFPoeZrTi99wPHqoF5JQyd6Xo/cQPBPjRCvoMgP7zedTX9mGsYxfPDhFgC/XeoyR411xBBabUnM16cY3Ra9j9MsLrL8Q81XalPPgwNXTBmqae+9ZTFW950t624v6qOcq/zBSkE2b5d8WEmt/PMxRjs470vsuP48fSRcPnBpb5BBzzPPS+Gyk60nxuIIRX+V02KVP+/aipVeBQvz970vBzUT308r/Rish5X/hXAGMFf4bv05wRbT9d98CcyKP/4T2eO/vZPsUre8F8/oXD7LLF1pOBrlQAMwXi0f6gPu+xEpbB055j/2/H4qSJLtjculodZafU48ectXFTo3id/ysTV3sWTz/2VkP2DU4InbOBeJ38ap/PeXQT59i+xj37+i+Wk/NVwW+7fvPCnkqm7nD9l/Z+zm/qB7x8giBD2rAiXsZmW9jN5+NG4UVhd2ZWpfyAPnCoj7ztW9EckRSs6MdXx5D9A14abNYOVt55uqydrz8H+MJ35aZ3XubpOTA5QBqKfx460P46gimjtnwF1K7x5IX+w18Kd7zEHi7UnCnOy5yMuxSSH/g/wivtYLH2oNiRTlzsvunuWyyey9zkq5OXbwYE4laHneeUzGDqzkfgaQ1lNdPeDK5FUt/fp2+P/D+hoeSnsfaPU2i8cW+LI6B0Sgdun2rosJ4hLvpS3gUn+/3h+xgJ68nYuG/Ok4WlaTpT+oOXmZK8T7cnKcBEpczfmKX70cakevVWpWUJDUJ4niwUpQw/JvJOy8JJaOKEaEUCSBJYRSm7BZHLDCmLirBVfaijEKsQUPr8BO4/P51ln8wGrf4MBEstTzjyh11tzeTHEKhQq3xrZMTfPSiysMVijOvQWYoGOnMvbTcRPaW0ZIL8JDl4wBE4oTVk5TFVJx065wcj0SJxT0gDTwU9iugs2Pj2djVgm49FHYB+A6oOJ7MFiJdpX+TdX/ffUp9xVa1kZIWWhedZpdI4rxWJ6nHAViOWYt5oRERIjI5wdJeXFQtvAKoVrNLqglIEkf8MFFtOwHVQiPs+MRfGsuQo5TwqAs3kYFBLJYfpVdzznIkbz9idwv12DERcgVYUb0WVCZvdO7rfgQAus94zYAYOVMjI1GySB/ZkhfnK7fBhgBCOU88t8jYmz+DwKLwDF21+xIEsjbooLk3cBNUymomJpXmdS2A/QjR3RCDNSlGuN4izcGPZguG3f8AvTxgS6cklVka6PfMLvQHslvVjcMT2ALAnMI5Hv5VMxcrFIWg4bKRK5byBsJOKz6ud34PtxO/BFUQhArM2fTe5mmHaFdXRZ8+Xk2St6q6EqBgkaGIDqgWU0QXhJ7+ClS/wJrVWpYODFSigwmkddiYqQTK97FMf9ht7OoOzSKMXlw30fE70busCu+ajIwgIFsDjTr4Zb3DIA3AODFLyA2bzdYY4UMAGSyrERqp2wpTTTcwah2uqRIIwJ9NXuvBnp9TVU+nDOasnw1z6l0WH5yWGD9JEA7UZbnJnRvYsoNYi3hxfGqejYDjPDRLFV01x1bpF+FOLxPsgDKm0zzPNpM3lz2AWvpNjJA+qEFyX2S5qG2xbIORzKjvJ01TGMubtmERbgV8thfuCwOHoWGE3kSPD91FmiSF4xJquw5ekZYEbfMtpqEFDzeZnXJErYvBUS53RRvqLUVZook25yN6aFOcQ8MVOz1RUalQVl5RMerFq6cxvRM3s7BkZR5S5Hra6dfqB9AH6YXswI0omZIR0Nk2AHtOKFZTj5nfkdqoFhsbbrEawuhkgNCxVm+NFrugxbXOoqM1CPrFYA19g2gzKGmOhRMgeV38bV2etBrkJHVso3R9VOTPndkudSh/eaJvzFnE+FE3L4pPXyS5L/sSRh1l6hSP/mH4omxpML55rZJqGgvQTzb4VW8TwBc6D3hr6kJpz6Sat65Nh06opUSuP/eZX5v9fh63+QrL+omtlPDyBPhLvQ64daoxmd3/oQcFD6KM9p4Q0NMuAky48+zXhbp5cg3PLoADWRY21T9teaO5ryeIk5vBC8qTf5x6BxQQVhHvQM2H+dRwjJdHHdquxpzNRaO/a9GvZ2IqPOt5kwVa3PAqnj0nKnIJLw+7sFJngweOy4+lFanm77CbU+B6SMd6gPPnfpbUKl40g58327razW2m5cHyHdZMrdwHzXTqRLnsX/qA1QqV2tT+tpiUCuA2o3+RDOlLCkwdG/xzWXiBfb/bwinREHynSHIhCfEqh+8353jzb7WbU+uF7mWVKQYfvYJmab0sFg+G9+xl08DyX7rbeTIrQNPjJLw1AyAP0WqWujhkp7EjN+Km5dziMNlPa0xYwD721Lkw6eFLrLF6JE0usuwUbaBOzRnrbEkVUGEVAO4hfT7RD7gZGsFjvi7KOPzxhiL5q3DtcaWcZYAchyzjmdJgH99YQyuxwnpZ8TZVuNMqetcrqq5nHlWiLCfCwqaKFWP+rQDXdZay5bQj9VCUILvx9XSbpap05xVXlmdVRa+/BbXuFD9/r22HYu4YrctZ9IO5D/IJFH4psrvFUcS2e2klRIQn9F5CyJ5m2kq1epFJuN5U++9YlmuKSSJYtvLIYHPAV5hBIpK10GDWCVYckOUyzkAN4Z6dnAGTVFDuoGxIKLEJ582/ZAJE2xXpH1rkCO3svn7UZCad+XETh+yHFZ6xY3XIXXkbjFGMc0cq8fWVcGUogcDeB+OIHOfLR/ajQzMixzMbvAJSCft/nZLa44sDXMmryvZVhujcwDqhM3hA//vAYPuFWpdU4iZaRR1XXwBgIHwo+XKl0Gpg+IhYEgLAIcBSvpSMjAiCQizsA+A9r4ciEWOLisA2EMyOi/oS8b8mi21HzKnxBZxR7MksIZgxUAosb+gDSrHGgjn+Km+uP4BVR6WUQDbDbYBxlWNXTFLIn2UlAPR++rNdBGSnswr1EDOlBFIMXjiEHEoydzj2LiCw3fwODkeO6DA2SP7zbaqplWGA5kLdRKr/l9xE/k8XA0kYNuUeTIivcx+39T0oayAmpC4SvJ7YzuWG5k9mJaIbDE4WjML/MxJvctCOQssd+ailwbIYnizkgOW5Nku21O0hDxe7CZ8l8Zq7sAvKmCL2EF0eRfzkajC1oWsxtZ3B9AeAl9ZEtJxY1ZysdR7IIk5rM7O1G+AeSgtasV9MW7VLWP+1rWcYtB+FnQHrWvtnFLPnKdU+cjO1qYVjM7gMI9jpmbBfPmgxRYrJnekhPiixPq7IWGhnvpMzl6Sg5wkHUlKey3cUPldGyGy6aZjgHYMqGhAJDsu6+L+Kl8IKAnJmSnHIsutbQMFtKFGd3do6NQ772ue/DESJKxciesWRod4vm7JOh77byhldCoxRoMdsGmgl0rYDhA+/Yy9kr7GUNUGsE5olR2OEyic3XtZUUBFAl+Sj1EfgKZGHP1833fBlgSp93IudNGBbsHth/f40pK20fxZEbBA2e1Ff/iXLGzJ8fY8rsVumGGNemaX10nTHWGXht/XnKBjp1txtR0pIgQTtSecFphJ31JB94R3QQjuDRXxEPO4Ml5Qp4o+xK3GKIXFJlDS6Jmk7YqDMaArM5h1QKgbtz1i9diGAXUuA5Xzq8/sMs226VY/BXdsA9XSCTMcGuFUS0+ltu2EhxuGR2OC2vuzThG127tuaj8ksgrjgkLXTw7kbefPnK5Wdw+YH7XmrnIxdKqAsNWo/Fiaf/Tb9HMOfbjXU+fuSp+ILuXGbK5cM5ee+mTloyj3P0Y36DSbETGYxu7KGD7LGdSqiR8pihXbigdNmyUaPPL+HAz64gO/r06TnQJMu9BOcsUsMXAUbEjdBG/jjqrjmwy78qChYH4B3VUl51yKEQCAmDIH8+fojTMDqpzO/ahPUV1z7z5Y0pNc4XxZ0nPusTPZJQQ5jPvS6syWICU9dvDknHW6q6rv/nVkQfOo141+bLJS1646nhS7ljg3380s8634yC7PenhMxffzoS8oF11/jUj9fPwh9h9SeJnDcNDLp+z1EUxWNoDAONC/3yDwN5L/amz0EWVT1orY4esfQYmI6P7GLW1pbA9bOB2QI8KnX3nGQWJY6JyijzTGt0B7oUGHsHBWKap8CUcZ4f9Vm/uMPcKlSXOLW+4/NHmDFrjbznCvo1KgtOm3iodODI0kTlsHq5DOhaF/7ckHJtrn/74JpVgueXVXJLefUzotCmdrwbNlYrAzDCp6tJzHe0qjl2ldj/EFOoFHIcp8r2EC5aOQiNkiS6fGHzj28re767ZKVrDRD16kVvcuns8iyj84gh907KCMTnc3HhxMe2zc4fGCIM/2yJf17Nk/FZ0xIW74g9Orh7D/mj+FjjubJ3xHMHeo565IYxuglwYVglGfz7XXMIcuNOmOkp9NvT9lIJi7egDUfS+eflm5IqD14449ByHvpdlzNSqV3iFHx41yByGNtVl7LNZniwAKdwcgdOmV04tgpF27solgXBK2hnYfl1FfXmrd56xwiLNKzcASI7t/ToW8yQgxIGVSmY3VqTNoP8GLypWw52BlR+Jxdysf5g0r+TWyHA5x84kHqlqtbCr4yTEQoHQGDIWwfYevli2mCbXWn2UGqJPIskR9TWmuv6TmQ84EV+GWeOJ3kWT1xG9VUgRkt9wambdE3d4ZmhdZmJutX5feCUbybYwr5Lw5OQoZoFxoHfd74OONjbBtuhU+XK+y7+cgpPJRIIc2BhmWFgfC1aXirWw+J2a3JbF8mZYkttViWUMOWWWKtc624iO9mqt8CZpa5jTjEnhz6FcrZAlJ4cnyR/D+IFOz0axw7LRxHjQNQr8Qj7qp6zivoKNRop41kIzVt44v58clrkE5YuOAOEJrRXj2df66PtbgKY421GGxyGo8Q7U2NglnJ8N+7IoYK3HQYWC/C+4K01jj5D1UJIk8MMp98R9A9tP0zk+UaRlWToDTlp2CbkG6ZwZE9JLHTfv0s3XjWJ4XecA/FgpFABu9ECBAMAvUjZyobkd3pObLBjzfPmJ4fMzVbK4m7ltwMHqhat/Vj8K8E+CajFSXqXOSvY4pYghKMZM0+/sRRbQBNu0k0v0WaGA7XxA+BixYi13KSaPQt5FDCq5D58cp2Fvdy0HvMFe3ya3l009xeAqzGh/MlniRzKUwrBg5nzUm/Tari7DbwrtrmHnYOSAZSMEe7eO0d3FoFBsrOPkva8rOrFlviKkMiifBFaRJUTPk6UM727YSuBqSH9iOLPQGlkYDm0TWokdqDKk6lj4m+ufLJDOBTN3c48e+erRkmca+5WWjp1yGLMXlX1kGLuUX9qYtJKrM4GVroThqZ9ySoEB5ZQ2xXnwwCC6lnw7lw+cn90Awur08/uT7VViWRe50LrN61TrnFmkc9D1kHpVEpO3UDa1btXkc79ZobWw+DvPUkYRlPSIiA9wxZMJ67T4TtavqqP8Z5b80+1n0l8A/rBv9m8LO9yIVZ6wWwCC1H78X4HeWhCqjZ64BXHGnU0GW/vTZJmOy6gvi3V/8E3/f1SAwpLM/htCmb1NFm7Nl1nyhYTRUsIyd6Ca5HfDEl1o7Blzp8/dcbwoNdcaT7ZnGmupZk2y19WNUDhCa9jyXAf80/1e/yK/djXwRXndFQZ1Lqk3Z2yZeBx3Mf7VV6ouLPgd9KotQV9Patv8HNEC349+LLfdLb9KVxtD2/7xYsvHXJLW6TCrz/NYveSef2//Jz25jVt87g8TvAp2V8FxGza9gGPS6/KmBCyt5IeLE7LZop70Fre4jaIJW/c8e5WvvAfDiZrE6ccvPheJYid/sohGK6YPLtkycav2/N0pB7/UaILA7t0XnwtHR6a9c0t8I0He9NPml4BfAv7/GfBWOI7gMvcTChR49d+JqlzBjMf8NUBPwgks9fNaFSHx/44iQUAfJDm6SM1SqCDxhPMrTdj6P++UkJjZNlKOiZ+N4/0J4zV3tTd2a8Ki/zM2qwx+OI7TzNE+TH/v32natsibvJiPJuvlBshrmstp2tvWlNXF/LlcQqJfqshLwC8B/98FXC++k2r/pdy+Y9TaXPU8wGpzR+ZPM159WPRiqTi834v5jv/HXyfkGoefn8Bd74RlzgxCSQEws3YCZsPlRCboS+UMzON8V/juTXq+sc+CEPw3Pe019RidDqM6ePf2CYGw8iCDVevE+w5XuNIgk/HaUP7E4vR+PybXHRMP5XYKxuT0c/UEb9Zd7oX64cHEpA/njQn+OmqCTTzcvfIXUp4Dc8e9kuuuTGxaqdgwtjJfRT2HbrFbNTYZXkJ6Cem/AlIbHuweewoRgWQN9bp3NJiHftqgla6MnP/i+O6E4cGVSD3Y7b4/g6d1uB8SoFu87744Q02vGH6ge7JX2F7rddI+VVRaO/vTPw7Vd5Gjp4Qd+AmLE235AxpXPmCpCQIjfrafLG5b8AcErrK4pGL3Qw3lD3xaucWY+A6WuV3v/Kq6ausfhox11f9LQOT0jF8PRTQ76adjiN7OjOrCmhdlXKUoLMZ8JSe8c827gXeex0+R/EHiUV3IWa1BL7XuJaT/IZAwtMoo59AG5z5r2o7RVS+3zb4keUnykuQlyUuSlyQvSV6SvCR5SfKS5CXJS5KXJC9J/lMS9wbqtsFv36uVBAc8t1N++OdNVIJVraQpYd8NKXTxOdh3f7+P0fT9Bny6SZOsbC/BvtfTa1ubI5wTiqX8d78y7eoQDX0vsP3qMbZB/uF/3R78ayrxyAGk7VGve3R1TcdwmVAkHb5CNXdkGm/lAm/z0AhqWEcvOEb1dKHoXLw5xBuy1Lk3jq/p20RvFzeJWala4F2Ec11/Mh+Bk9n7EgW1UEHiWmTv6TzAlxdqZYxN7Udyjqq8THf2bZ1h3cyMVwOSWaqQqr4EHyizWgFwtrto3bsFf/B6eq8BbMaXXBq9HYFPQtXE97l3vandx83wa+3JAqtGfcALz+h3b75ToPTdYVD9TDS7nzB8YUPtr5VdxjXExHT1F7aSAgPLXKNl3YkF+2oc0uihpUn+RnJqrdUok9mCy78a4bSXgYQvrPjQNnDsaAvo12sGC7b1dIZr3GK2Zg39ZG9V5HSZSGV/tX4Nrxio9gPGYOUcenyknNk18uXhKGmq4cEVfm1gVgsj02N35/1y9vBIucFAx+qSkaUUZrP7BQZp8F7518Fs9I/u42fezO4RR9lmiwoMBQqd4d0pdeJ4iUSSMNc6+0aheWMUGv9A7LTsKFTwRTUonJ1rFBujPCN4k12i39swc+nYK6zKkMjvWL1r1AlV77F55YOfhrjkJpyasrCSRyVhpjTcniWTbzscRf0gqyKekUd9Ejj1rLg8qp93KV9pTZrPpQbKT8HR5VNvwipB84LowuUZLkHR9xHRUoQcm05eSMQrBraUZ2xZdtDTh1XQa8XryDD0VlU+L50Zrv1ZrIa4xqiSk310t2qWWT691qvERX4/Dmcuu1zIYyHlTeEFSG17CpdLjw/5PKoei7PWG++MmlGrb1pSwpcBCnD7EcxHhXTM6h/pJxdJETuDiYQ3sdHl7ET06Gy1mVWvgFKW1XTAQviJNTTcyMKGOR0RJik/zNN9PMIsjg/ZRC0OvIt3nO0NipzJodSWyTg/idNXkePuoiLzqPJAQQg/d3lCWOjBYr69o4CeHD7UoDDsX8Q1eIF4oUEpr8uXri4bxafWdvRCUatMdsbMSnPt4fbuubuMmR/UNK273YFz2eHpXOTGjgGt8EYRy7Oosi1+o42RYYJIRfTBPPm9w1FV1xD8op338hTTimsrtTWhITSKGcktrlF0mL9ILS4+WGt0wfMZPu3Fml/rQFWap7ksOK7K5vV4V6XylqvHldHHEYTjbE9U3TPovrqIAnT1eo9iKM2fwlG9i/uQfY0ZMh/tbG5iWC0tg1dtoTi+bhQEquss1kVgAijNemLUXP6NlZMInHsTlYA1oiDhM0d7zpkRQ8+zte7Blqymg7WJ7iOhBh6SeWc5JerK3sGrh9spCunQWfRZQXZUewU9ub2M75IJRLyPAikefND4mJh/K962AlWXsU9HqdeHrJZCmTNlPuSbXGgRm7STiZg8BAsFVZi/oRJnmoV+08ifEzso4YtQTdLVpnQklJJ+DHCfcuR+YYTq3kBL44icZ9znU/WkUMfwUbrPAG/FJnqprdF3aUKa1iUdk9TlmTwbRC5HUsT5/tG9XYJ891p7kyZD1w+yUKkxGskZWJ48bt+hYd6rXiDQoqKYgeFcZYrtYRqM3C1eOKWBvj0sMknCGvF6o6AzmZg4konLus3ItO2Ylg1ZS2rD3WqNB76sVpAvTHlw6a4UucLvS2XYYGOfcUg4yBdSaexeMjJUtrAj2p6NztS6lBv1lnEeYs3hKHZL2wqXMla2Xc7sv6Fvztb2VtfcHVeYHFkyxipsROlen7MHmrkfHLBg+wcqLcldNVp7P98esif95FnLoF7M6z33RCfVVVpSWOq1phvb7tKwM3nv4+VdbXIylxcQzXP9K+u7oJF8Pl8ATDf7JvII89CJwiqlfqf4rla2W/MqjWiyw+QMWMPyo1Hz6nmX0Jk2CPip0w3VYCC95/krzCdCoZAbQNXaMbBcHdm3gXxerjnWy3L5Er9/Wmq8hQSg98kZ+U0fTlnNeQu2u5etU16ij1iEnaNKCjhvOrCXAVfryS6LaIwLWSQXCPmJkQ44M4qI4DQXFnG8C05jZwt4F58oh2semo3aJbS/4VBWNtdJXpK3HF3TvHej4QDWhUdhKNtypVxkW/r9mEm0WGT7Fcp1tqnJ2v2uZpcXSfvFfWTXkHIRf0bBrcD68zeYbTAcn0PjzkmyDT2CvV/aZb9cMO/UQsHbcFGBTrlHYehfYD2xMFZ0DN4A4DpSW8QhKCW3rR7w53j7g/0Z9f4C7ZNkEc/yy238PFcGsBesNAJQfGMw4xJEs5HObPS7TH9IcaYtHBMWekuBQkjCjmufA5NtIVCgiiwWJyz8GbgUm+FxS8Y2X+UPXL6QjmWahIJwjhVmO/PVKV8lheh5jPxJlDOEtlWt3+UWVSWEMWJpWVC6n4rE8axbV1AMXT/EWu9KHh7JY7W8UovXmtSRqzZM3/lRAnlsVuzmCQTf5zpz+kPjs8ZWSbNbLSChPswjIOW3veVx8A3TcxV8MJKbHMM6SSdsVyxPDGtLto3Eczm44U2p6gTKGcs2sKIB8NnwWnWchihCzAdO+QYKXq/etwmkjMmC0ql12rVKRMbj04PonLOMSGJR+xTGjV4r/bAdeeqsmGk7Ky/tzZgzpvFZF+nppj1zx76nvk393GRaO2aY/S6Xj+anbASRdXCwDTa3FGbXnXuNzymbncg7RNs9crkRkycvp7fFmVSXtlQq77ic3bH5CLNFDIISFyz2iRj7v0q7eKVAl0IxBex2imgqRdm7VsZiDFHuYwg3a5JNVaLavt6TRqZ+jaQrMDHEekU7emXQAAuJcSmY3xWvlnyu8+hKddef4JzhhLjOm5cFTektwlDhmNc9Vzt8JXGd0yMZ3jJwrJh801duCSr5HJslHRYsL1V/hCu5A+MgfAnfSR0+DeiAcc3KlQMY9t8WR/PkeopEKomijKhur1LIEvfBBFoDAgfucfVzZZoful2ukq1PY+uZN7non/Ml+nBjiGw9EUf7vt3n6ZtqMxi8GZ2RZ/2F8QvHdjwKMe7xzu8gJY48Q0yRc4LPdN2Ey+QGgyH72boLRhqprYQ64urN0/a4cgkuYWuZ8/pQ1JTqLuxHafbk3lXPxBrH9FNQo1fz4TiAsNdXFVVYbZh3X/OzGE7yVev/tVNDzKVSpP0p5WumNq19DtMA6VWSA5g7U7untNcJmzaueXBnROI1SbwEz24aj4OoIoHQwlsjwTsOHIkijFlD9qMoY8bWUf3RqFX3rxYVFIMRd0sxllWQ/qK4/Dq9ZlFJBbxvdGaOzx080s3amS5ytCMkI5yGIsjnyBUWW73+3XoFvdh94lLcvpkghblul4AHB7t/dD/cd4DdCijJRwb5yugmHGcQR3W/MNJ4aORpNoHpUHntrQh+VGnkK25LkXUDTmbUkr1y80PYU53qCTq+eSzq5tcvD+9ITB1Z9Vs0udR188bCGtp4PHEfKHig1rm8ZHrpjqWL5YJYcBlEPd/VRr6cL+IRDsgVPts7UHIpZMLY+j60MsfUALjuYNbzzgFtgBAFDkCYyw3u073Q5YLNS/rnOZj4jiC8bKt/RrZlR055bu8ghqwh5nDmz3cUNnXthetwZqSjE9nsyj4Uzqdezqe9Xo5HXq0Qt44/LUOy2WRPgqvN5Jy6vR45G22CUxaEr1w7iMkzinrZLgeAjhVdqO+cnZ2Suv1wbfj4ksTW6ylRqbXjPjzPlWte6hHEVqGsRBdYdTWa1bOmR7/TJy1eI5npSgZ7RByrSCm4ct0PRb4SzYuBqrpSdLuFModB5qg00P0qMTz+XSkJFeAyKp2TUSAz/3pm5yT/DaXlvydCbqlGXZnauTG1fXzS7zawB77vEVCrFlrD3JNWuoXao4/ZKm/6NlJEq911zUMN836gst4n2e8PZfhJ4xvBs89Wja+DfwcRphURfkA0GKBZ5ijBgGAsJuDGDTmV3nIVHqtSjkfT9Ef7p7YSforfYgpxRUjhFqi81GgFHx+gJ98Spx9/Drvk9bHFTp7I4nzdx2QyrW1aaatWlh7/W8I1qpKVjCVcNw7at2XY2lMNmIUdVZJC5BoCTX0UWBOrRfNbIOQFBtI14ECw+8DMTbaT+WpBQtV8q8UVReNbyLzwIraNH6shMvSh2mOOAx9zzGkcs266N7oczeN8/jilPLN9zRRsYURQN/SF2qyIrdcKDrE2RJ+LchR6jqfxKbbtPdN3Ia1uTDeaCcLoDE0vQ96y7mHX9rVjLzNnnxhmhAwWy0aKqZwRPueYJ9WvimMDOEz1QWCNvd/ooI26VAdnD5hC10J4F9e/jiXjVZaeh72u2mAGB9hloqMbUirbaKtsCCrSLEWF0xCGPKnhXVumzJxJTUxXRLbOwM5UFbTtMv/d9oUtfDbOxbdYqbD5+yOmuk+Pq+6Zd0Czu6Z3UyR7imFdGFzfCnZj2IeiumeamxLZgzZjB/On4o7DhcfqMjsGSwYN9SlgkJrlLij3hkDfFAR6nqjp3xTpzwDJ1bnzQGKGxgM3zC0tvqoUHt15mSvjYNl+OHaUV/EYXw6wmn4sxl2ePsrw/8l0LV/Rv+mcAyLJo8HuC5ZGKj451X16Znt1iuF9XQJ9e6qvu5w8lf1XFe1QnsAxdK5n7HTUSdkLUpu2Sp7++GbPtxO/bTY9YQN6rDAO3lyxR6rrderV4/V3RU44dhkSV+oKlM515a+Nld7zdwJ+tcG01e57As0lHMfI0OqxsdI+6y2qIDkqhULnVOW3k6fOQRe85b7+6ar1K8s+/vKf/wtQSwMEFAACAAgArYN9S2igejpNAAAAawAAABsAAAB1bml2ZXJzYWwvdW5pdmVyc2FsLnBuZy54bWyzsa/IzVEoSy0qzszPs1Uy1DNQsrfj5bIpKEoty0wtV6gAihnpGUCAkkKlrZIJErc8M6UkA6jCwNgYIZiRmpmeUWKrZG5uChfUB5oJAFBLAQIAABQAAgAIAESUV0cjtE77+wIAALAIAAAUAAAAAAAAAAEAAAAAAAAAAAB1bml2ZXJzYWwvcGxheWVyLnhtbFBLAQIAABQAAgAIAK2DfUuHb5M5aCsAALNWAAAXAAAAAAAAAAAAAAAAAC0DAAB1bml2ZXJzYWwvdW5pdmVyc2FsLnBuZ1BLAQIAABQAAgAIAK2DfUtooHo6TQAAAGsAAAAbAAAAAAAAAAEAAAAAAMouAAB1bml2ZXJzYWwvdW5pdmVyc2FsLnBuZy54bWxQSwUGAAAAAAMAAwDQAAAAUC8AAAAA"/>
  <p:tag name="ISPRING_ULTRA_SCORM_SLIDE_COUNT" val="1"/>
  <p:tag name="ISPRING_RESOURCE_FOLDER" val="C:\Users\Just\Desktop\商业计划书PPT（动态1）\"/>
  <p:tag name="ISPRING_PRESENTATION_PATH" val="C:\Users\Just\Desktop\商业计划书PPT（动态1）.pptx"/>
  <p:tag name="ISPRING_PROJECT_FOLDER_UPDATED" val="1"/>
  <p:tag name="ISPRING_SCREEN_RECS_UPDATED" val="C:\Users\Just\Desktop\商业计划书PPT（动态1）\"/>
  <p:tag name="ISPRING_UUID" val="{CD9F8488-A8F2-4DAE-9B94-3DE3829CC8F0}"/>
  <p:tag name="ISPRING_SCORM_ENDPOINT" val="&lt;endpoint&gt;&lt;enable&gt;0&lt;/enable&gt;&lt;lrs&gt;http://&lt;/lrs&gt;&lt;auth&gt;0&lt;/auth&gt;&lt;login&gt;&lt;/login&gt;&lt;password&gt;&lt;/password&gt;&lt;key&gt;&lt;/key&gt;&lt;name&gt;&lt;/name&gt;&lt;email&gt;&lt;/email&gt;&lt;/endpoint&gt;&#10;"/>
  <p:tag name="ISPRING_OUTPUT_FOLDER" val="C:\Users\Just\Desktop1"/>
  <p:tag name="ISPRING_PRESENTATION_TITLE" val="商业计划书PPTg"/>
</p:tagLst>
</file>

<file path=ppt/tags/tag2.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3.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4.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heme/theme1.xml><?xml version="1.0" encoding="utf-8"?>
<a:theme xmlns:a="http://schemas.openxmlformats.org/drawingml/2006/main" name="第一PPT，www.1ppt.com">
  <a:themeElements>
    <a:clrScheme name="自定义 165">
      <a:dk1>
        <a:sysClr val="windowText" lastClr="000000"/>
      </a:dk1>
      <a:lt1>
        <a:sysClr val="window" lastClr="FFFFFF"/>
      </a:lt1>
      <a:dk2>
        <a:srgbClr val="44546A"/>
      </a:dk2>
      <a:lt2>
        <a:srgbClr val="E7E6E6"/>
      </a:lt2>
      <a:accent1>
        <a:srgbClr val="BF996F"/>
      </a:accent1>
      <a:accent2>
        <a:srgbClr val="3A404B"/>
      </a:accent2>
      <a:accent3>
        <a:srgbClr val="A5A5A5"/>
      </a:accent3>
      <a:accent4>
        <a:srgbClr val="F3F3F5"/>
      </a:accent4>
      <a:accent5>
        <a:srgbClr val="BF996F"/>
      </a:accent5>
      <a:accent6>
        <a:srgbClr val="70AD47"/>
      </a:accent6>
      <a:hlink>
        <a:srgbClr val="BF996F"/>
      </a:hlink>
      <a:folHlink>
        <a:srgbClr val="954F72"/>
      </a:folHlink>
    </a:clrScheme>
    <a:fontScheme name="汉仪旗黑">
      <a:majorFont>
        <a:latin typeface="华文细黑"/>
        <a:ea typeface="汉仪旗黑-75W"/>
        <a:cs typeface=""/>
      </a:majorFont>
      <a:minorFont>
        <a:latin typeface="华文细黑"/>
        <a:ea typeface="汉仪旗黑-50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1374</Words>
  <Application>Microsoft Office PowerPoint</Application>
  <PresentationFormat>宽屏</PresentationFormat>
  <Paragraphs>115</Paragraphs>
  <Slides>20</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汉仪旗黑-50S</vt:lpstr>
      <vt:lpstr>华文细黑</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简洁商业融资计划书</dc:title>
  <dc:creator/>
  <cp:keywords>www.1ppt.com</cp:keywords>
  <dc:description>www.1ppt.com</dc:description>
  <cp:lastModifiedBy/>
  <cp:revision>22</cp:revision>
  <dcterms:created xsi:type="dcterms:W3CDTF">2019-05-14T03:32:00Z</dcterms:created>
  <dcterms:modified xsi:type="dcterms:W3CDTF">2022-08-23T16:58:14Z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