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95" r:id="rId5"/>
    <p:sldId id="294" r:id="rId6"/>
    <p:sldId id="284" r:id="rId7"/>
    <p:sldId id="296" r:id="rId8"/>
    <p:sldId id="289" r:id="rId9"/>
    <p:sldId id="28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4E9"/>
    <a:srgbClr val="202C8F"/>
    <a:srgbClr val="FDFBF6"/>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89" d="100"/>
          <a:sy n="89" d="100"/>
        </p:scale>
        <p:origin x="418"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shristi-nagarkoti/" TargetMode="External"/><Relationship Id="rId2" Type="http://schemas.openxmlformats.org/officeDocument/2006/relationships/image" Target="../media/image13.jpg"/><Relationship Id="rId1" Type="http://schemas.openxmlformats.org/officeDocument/2006/relationships/slideLayout" Target="../slideLayouts/slideLayout15.xml"/><Relationship Id="rId4" Type="http://schemas.openxmlformats.org/officeDocument/2006/relationships/hyperlink" Target="mailto:shristi228@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64757" y="1980305"/>
            <a:ext cx="6062486" cy="1225296"/>
          </a:xfrm>
        </p:spPr>
        <p:txBody>
          <a:bodyPr/>
          <a:lstStyle/>
          <a:p>
            <a:r>
              <a:rPr lang="en-IN" dirty="0"/>
              <a:t>Unveiling the Sales Dynamics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55217" y="3483864"/>
            <a:ext cx="3681565" cy="878908"/>
          </a:xfrm>
        </p:spPr>
        <p:txBody>
          <a:bodyPr/>
          <a:lstStyle/>
          <a:p>
            <a:pPr algn="ctr" rtl="0">
              <a:spcBef>
                <a:spcPts val="0"/>
              </a:spcBef>
              <a:spcAft>
                <a:spcPts val="1600"/>
              </a:spcAft>
            </a:pPr>
            <a:r>
              <a:rPr lang="en-IN" dirty="0"/>
              <a:t>Data Analysis Insights for </a:t>
            </a:r>
            <a:r>
              <a:rPr lang="en-IN" dirty="0" err="1"/>
              <a:t>Vrinda</a:t>
            </a:r>
            <a:r>
              <a:rPr lang="en-IN" dirty="0"/>
              <a:t> Store, 2022</a:t>
            </a:r>
          </a:p>
          <a:p>
            <a:br>
              <a:rPr lang="en-IN" dirty="0"/>
            </a:br>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38A666-391D-DE33-5AF2-13D408D7AE07}"/>
              </a:ext>
            </a:extLst>
          </p:cNvPr>
          <p:cNvPicPr>
            <a:picLocks noChangeAspect="1"/>
          </p:cNvPicPr>
          <p:nvPr/>
        </p:nvPicPr>
        <p:blipFill>
          <a:blip r:embed="rId2"/>
          <a:stretch>
            <a:fillRect/>
          </a:stretch>
        </p:blipFill>
        <p:spPr>
          <a:xfrm>
            <a:off x="1548649" y="407286"/>
            <a:ext cx="3619432" cy="3619432"/>
          </a:xfrm>
          <a:prstGeom prst="rect">
            <a:avLst/>
          </a:prstGeom>
        </p:spPr>
      </p:pic>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821522" y="4152553"/>
            <a:ext cx="3073685" cy="984246"/>
          </a:xfrm>
        </p:spPr>
        <p:txBody>
          <a:bodyPr/>
          <a:lstStyle/>
          <a:p>
            <a:pPr algn="ctr"/>
            <a:r>
              <a:rPr lang="en-US" b="1" dirty="0">
                <a:hlinkClick r:id="rId3"/>
              </a:rPr>
              <a:t>Shristi Nagarkoti</a:t>
            </a:r>
            <a:endParaRPr lang="en-US" b="1" dirty="0"/>
          </a:p>
          <a:p>
            <a:pPr algn="ctr"/>
            <a:r>
              <a:rPr lang="en-US" dirty="0">
                <a:hlinkClick r:id="rId4"/>
              </a:rPr>
              <a:t>shristi228@gmail.com</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306334"/>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208570"/>
            <a:ext cx="5693664" cy="3856670"/>
          </a:xfrm>
        </p:spPr>
        <p:txBody>
          <a:bodyPr/>
          <a:lstStyle/>
          <a:p>
            <a:r>
              <a:rPr lang="en-US" dirty="0"/>
              <a:t>Introduction​</a:t>
            </a:r>
          </a:p>
          <a:p>
            <a:r>
              <a:rPr lang="en-US" dirty="0"/>
              <a:t>Data Cleaning</a:t>
            </a:r>
          </a:p>
          <a:p>
            <a:r>
              <a:rPr lang="en-US" dirty="0"/>
              <a:t>​Data Processing</a:t>
            </a:r>
          </a:p>
          <a:p>
            <a:r>
              <a:rPr lang="en-US" dirty="0"/>
              <a:t>Dynamic Dashboard</a:t>
            </a:r>
          </a:p>
          <a:p>
            <a:r>
              <a:rPr lang="en-US" dirty="0"/>
              <a:t>​Suggestions</a:t>
            </a:r>
          </a:p>
          <a:p>
            <a:r>
              <a:rPr lang="en-US" dirty="0"/>
              <a:t>Key Takeaways</a:t>
            </a:r>
          </a:p>
          <a:p>
            <a:r>
              <a:rPr lang="en-US" dirty="0"/>
              <a:t>Conclusion</a:t>
            </a:r>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2C8F65-3DEB-0AF1-862C-EB4D90BBE5B0}"/>
              </a:ext>
            </a:extLst>
          </p:cNvPr>
          <p:cNvPicPr>
            <a:picLocks noChangeAspect="1"/>
          </p:cNvPicPr>
          <p:nvPr/>
        </p:nvPicPr>
        <p:blipFill rotWithShape="1">
          <a:blip r:embed="rId2"/>
          <a:srcRect t="14121"/>
          <a:stretch/>
        </p:blipFill>
        <p:spPr>
          <a:xfrm>
            <a:off x="8450588" y="0"/>
            <a:ext cx="3741412" cy="3222752"/>
          </a:xfrm>
          <a:prstGeom prst="rect">
            <a:avLst/>
          </a:prstGeom>
        </p:spPr>
      </p:pic>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66580" y="2437626"/>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66580" y="3251378"/>
            <a:ext cx="6766560" cy="1367536"/>
          </a:xfrm>
        </p:spPr>
        <p:txBody>
          <a:bodyPr/>
          <a:lstStyle/>
          <a:p>
            <a:pPr rtl="0">
              <a:spcBef>
                <a:spcPts val="1500"/>
              </a:spcBef>
              <a:spcAft>
                <a:spcPts val="0"/>
              </a:spcAft>
            </a:pPr>
            <a:r>
              <a:rPr lang="en-US" dirty="0"/>
              <a:t>At This analysis offers valuable insights into the sales dynamics and customer behaviour of Vrinda Store, a fashion store. By delving into the dataset from 2022, we have uncovered key trends and patterns that will empower us to make informed business decisions. Join us as we explore the exciting findings that lie ahead. Let's get started!</a:t>
            </a:r>
          </a:p>
          <a:p>
            <a:br>
              <a:rPr lang="en-US" dirty="0"/>
            </a:br>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57A4-1AF9-3AAE-CEA6-46527108CAF3}"/>
              </a:ext>
            </a:extLst>
          </p:cNvPr>
          <p:cNvSpPr>
            <a:spLocks noGrp="1"/>
          </p:cNvSpPr>
          <p:nvPr>
            <p:ph type="title"/>
          </p:nvPr>
        </p:nvSpPr>
        <p:spPr>
          <a:xfrm>
            <a:off x="291601" y="802994"/>
            <a:ext cx="6797096"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cleaning</a:t>
            </a:r>
            <a:endParaRPr lang="en-IN" dirty="0"/>
          </a:p>
        </p:txBody>
      </p:sp>
      <p:sp>
        <p:nvSpPr>
          <p:cNvPr id="3" name="Content Placeholder 2">
            <a:extLst>
              <a:ext uri="{FF2B5EF4-FFF2-40B4-BE49-F238E27FC236}">
                <a16:creationId xmlns:a16="http://schemas.microsoft.com/office/drawing/2014/main" id="{28AA2C1F-670B-89DD-A233-524B93555F21}"/>
              </a:ext>
            </a:extLst>
          </p:cNvPr>
          <p:cNvSpPr>
            <a:spLocks noGrp="1"/>
          </p:cNvSpPr>
          <p:nvPr>
            <p:ph idx="1"/>
          </p:nvPr>
        </p:nvSpPr>
        <p:spPr>
          <a:xfrm>
            <a:off x="291601" y="1585039"/>
            <a:ext cx="7896054" cy="3752708"/>
          </a:xfrm>
        </p:spPr>
        <p:txBody>
          <a:bodyPr/>
          <a:lstStyle/>
          <a:p>
            <a:pPr rtl="0">
              <a:spcBef>
                <a:spcPts val="0"/>
              </a:spcBef>
              <a:spcAft>
                <a:spcPts val="0"/>
              </a:spcAft>
            </a:pPr>
            <a:r>
              <a:rPr lang="en-US" sz="1500" dirty="0">
                <a:solidFill>
                  <a:schemeClr val="accent6"/>
                </a:solidFill>
              </a:rPr>
              <a:t>Data cleaning is a crucial step in any data analysis project as it ensures the accuracy and reliability of our findings. In the case of the Vrinda Store dataset from 2022, we conducted a comprehensive data cleaning process to eliminate any discrepancies and enhance the quality of the data.</a:t>
            </a:r>
          </a:p>
          <a:p>
            <a:pPr rtl="0">
              <a:spcBef>
                <a:spcPts val="0"/>
              </a:spcBef>
              <a:spcAft>
                <a:spcPts val="0"/>
              </a:spcAft>
            </a:pPr>
            <a:br>
              <a:rPr lang="en-US" sz="1500" dirty="0">
                <a:solidFill>
                  <a:schemeClr val="accent6"/>
                </a:solidFill>
              </a:rPr>
            </a:br>
            <a:r>
              <a:rPr lang="en-US" sz="1500" dirty="0">
                <a:solidFill>
                  <a:schemeClr val="accent6"/>
                </a:solidFill>
              </a:rPr>
              <a:t>The following steps were performed during the data-cleaning process:</a:t>
            </a:r>
          </a:p>
          <a:p>
            <a:pPr rtl="0">
              <a:spcBef>
                <a:spcPts val="0"/>
              </a:spcBef>
              <a:spcAft>
                <a:spcPts val="0"/>
              </a:spcAft>
            </a:pPr>
            <a:endParaRPr lang="en-US" sz="1500" dirty="0">
              <a:solidFill>
                <a:schemeClr val="accent6"/>
              </a:solidFill>
            </a:endParaRPr>
          </a:p>
          <a:p>
            <a:pPr marL="285750" indent="-285750" rtl="0" fontAlgn="base">
              <a:spcBef>
                <a:spcPts val="0"/>
              </a:spcBef>
              <a:spcAft>
                <a:spcPts val="0"/>
              </a:spcAft>
              <a:buFont typeface="Arial" panose="020B0604020202020204" pitchFamily="34" charset="0"/>
              <a:buChar char="•"/>
            </a:pPr>
            <a:r>
              <a:rPr lang="en-US" sz="1500" dirty="0">
                <a:solidFill>
                  <a:schemeClr val="accent6"/>
                </a:solidFill>
              </a:rPr>
              <a:t>Removal of Null and Duplicate Values</a:t>
            </a:r>
          </a:p>
          <a:p>
            <a:pPr marL="285750" indent="-285750" rtl="0" fontAlgn="base">
              <a:spcBef>
                <a:spcPts val="0"/>
              </a:spcBef>
              <a:spcAft>
                <a:spcPts val="0"/>
              </a:spcAft>
              <a:buFont typeface="Arial" panose="020B0604020202020204" pitchFamily="34" charset="0"/>
              <a:buChar char="•"/>
            </a:pPr>
            <a:r>
              <a:rPr lang="en-US" sz="1500" dirty="0">
                <a:solidFill>
                  <a:schemeClr val="accent6"/>
                </a:solidFill>
              </a:rPr>
              <a:t>Standardization of Data</a:t>
            </a:r>
          </a:p>
          <a:p>
            <a:pPr marL="285750" indent="-285750" rtl="0" fontAlgn="base">
              <a:spcBef>
                <a:spcPts val="0"/>
              </a:spcBef>
              <a:spcAft>
                <a:spcPts val="0"/>
              </a:spcAft>
              <a:buFont typeface="Arial" panose="020B0604020202020204" pitchFamily="34" charset="0"/>
              <a:buChar char="•"/>
            </a:pPr>
            <a:r>
              <a:rPr lang="en-US" sz="1500" dirty="0">
                <a:solidFill>
                  <a:schemeClr val="accent6"/>
                </a:solidFill>
              </a:rPr>
              <a:t>Correction of Inconsistencies</a:t>
            </a:r>
          </a:p>
          <a:p>
            <a:endParaRPr lang="en-IN" dirty="0"/>
          </a:p>
        </p:txBody>
      </p:sp>
      <p:pic>
        <p:nvPicPr>
          <p:cNvPr id="4" name="Picture 3">
            <a:extLst>
              <a:ext uri="{FF2B5EF4-FFF2-40B4-BE49-F238E27FC236}">
                <a16:creationId xmlns:a16="http://schemas.microsoft.com/office/drawing/2014/main" id="{1B22DFC2-C43E-BB2A-7BE2-998C590A1CC4}"/>
              </a:ext>
            </a:extLst>
          </p:cNvPr>
          <p:cNvPicPr>
            <a:picLocks noChangeAspect="1"/>
          </p:cNvPicPr>
          <p:nvPr/>
        </p:nvPicPr>
        <p:blipFill rotWithShape="1">
          <a:blip r:embed="rId2"/>
          <a:srcRect t="14216" r="19121" b="8321"/>
          <a:stretch/>
        </p:blipFill>
        <p:spPr>
          <a:xfrm>
            <a:off x="3505590" y="4342885"/>
            <a:ext cx="2948431" cy="2515115"/>
          </a:xfrm>
          <a:prstGeom prst="rect">
            <a:avLst/>
          </a:prstGeom>
        </p:spPr>
      </p:pic>
    </p:spTree>
    <p:extLst>
      <p:ext uri="{BB962C8B-B14F-4D97-AF65-F5344CB8AC3E}">
        <p14:creationId xmlns:p14="http://schemas.microsoft.com/office/powerpoint/2010/main" val="132797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58251C-7A02-CA0B-82E3-0A7CBA7EC45F}"/>
              </a:ext>
            </a:extLst>
          </p:cNvPr>
          <p:cNvPicPr>
            <a:picLocks noChangeAspect="1"/>
          </p:cNvPicPr>
          <p:nvPr/>
        </p:nvPicPr>
        <p:blipFill rotWithShape="1">
          <a:blip r:embed="rId2"/>
          <a:srcRect l="8707" t="13947" r="5834" b="12832"/>
          <a:stretch/>
        </p:blipFill>
        <p:spPr>
          <a:xfrm>
            <a:off x="3548543" y="4201420"/>
            <a:ext cx="2902591" cy="2656580"/>
          </a:xfrm>
          <a:prstGeom prst="rect">
            <a:avLst/>
          </a:prstGeom>
        </p:spPr>
      </p:pic>
      <p:sp>
        <p:nvSpPr>
          <p:cNvPr id="2" name="Title 1">
            <a:extLst>
              <a:ext uri="{FF2B5EF4-FFF2-40B4-BE49-F238E27FC236}">
                <a16:creationId xmlns:a16="http://schemas.microsoft.com/office/drawing/2014/main" id="{AC7157A4-1AF9-3AAE-CEA6-46527108CAF3}"/>
              </a:ext>
            </a:extLst>
          </p:cNvPr>
          <p:cNvSpPr>
            <a:spLocks noGrp="1"/>
          </p:cNvSpPr>
          <p:nvPr>
            <p:ph type="title"/>
          </p:nvPr>
        </p:nvSpPr>
        <p:spPr>
          <a:xfrm>
            <a:off x="291601" y="802994"/>
            <a:ext cx="6797096"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PROCESSING</a:t>
            </a:r>
            <a:endParaRPr lang="en-IN" dirty="0"/>
          </a:p>
        </p:txBody>
      </p:sp>
      <p:sp>
        <p:nvSpPr>
          <p:cNvPr id="3" name="Content Placeholder 2">
            <a:extLst>
              <a:ext uri="{FF2B5EF4-FFF2-40B4-BE49-F238E27FC236}">
                <a16:creationId xmlns:a16="http://schemas.microsoft.com/office/drawing/2014/main" id="{28AA2C1F-670B-89DD-A233-524B93555F21}"/>
              </a:ext>
            </a:extLst>
          </p:cNvPr>
          <p:cNvSpPr>
            <a:spLocks noGrp="1"/>
          </p:cNvSpPr>
          <p:nvPr>
            <p:ph idx="1"/>
          </p:nvPr>
        </p:nvSpPr>
        <p:spPr>
          <a:xfrm>
            <a:off x="291601" y="1867916"/>
            <a:ext cx="7896054" cy="3122168"/>
          </a:xfrm>
        </p:spPr>
        <p:txBody>
          <a:bodyPr/>
          <a:lstStyle/>
          <a:p>
            <a:pPr defTabSz="457200">
              <a:spcBef>
                <a:spcPts val="1500"/>
              </a:spcBef>
            </a:pPr>
            <a:r>
              <a:rPr lang="en-US" sz="1500" dirty="0"/>
              <a:t>Data processing plays a vital role in converting raw data into meaningful and actionable insights. In the case of the Vrinda Store dataset from 2022, we implemented several data processing techniques to enhance our understanding of customer behaviour and sales trends.</a:t>
            </a:r>
          </a:p>
          <a:p>
            <a:pPr defTabSz="457200">
              <a:spcBef>
                <a:spcPts val="1500"/>
              </a:spcBef>
            </a:pPr>
            <a:r>
              <a:rPr lang="en-US" sz="1500" dirty="0"/>
              <a:t>The following key data processing steps were undertaken:</a:t>
            </a:r>
          </a:p>
          <a:p>
            <a:pPr rtl="0" fontAlgn="base">
              <a:spcBef>
                <a:spcPts val="1500"/>
              </a:spcBef>
              <a:spcAft>
                <a:spcPts val="0"/>
              </a:spcAft>
              <a:buFont typeface="Arial" panose="020B0604020202020204" pitchFamily="34" charset="0"/>
              <a:buChar char="•"/>
            </a:pPr>
            <a:r>
              <a:rPr lang="en-US" sz="1500" dirty="0"/>
              <a:t>Addition of Age Group Column</a:t>
            </a:r>
          </a:p>
          <a:p>
            <a:pPr rtl="0" fontAlgn="base">
              <a:spcBef>
                <a:spcPts val="0"/>
              </a:spcBef>
              <a:spcAft>
                <a:spcPts val="0"/>
              </a:spcAft>
              <a:buFont typeface="Arial" panose="020B0604020202020204" pitchFamily="34" charset="0"/>
              <a:buChar char="•"/>
            </a:pPr>
            <a:r>
              <a:rPr lang="en-US" sz="1500" dirty="0"/>
              <a:t>Sorting Customers Accordingly</a:t>
            </a:r>
          </a:p>
          <a:p>
            <a:pPr rtl="0" fontAlgn="base">
              <a:spcBef>
                <a:spcPts val="0"/>
              </a:spcBef>
              <a:spcAft>
                <a:spcPts val="0"/>
              </a:spcAft>
              <a:buFont typeface="Arial" panose="020B0604020202020204" pitchFamily="34" charset="0"/>
              <a:buChar char="•"/>
            </a:pPr>
            <a:r>
              <a:rPr lang="en-US" sz="1500" dirty="0"/>
              <a:t>Extraction of Month from Date Column</a:t>
            </a:r>
          </a:p>
          <a:p>
            <a:endParaRPr lang="en-IN" dirty="0"/>
          </a:p>
        </p:txBody>
      </p:sp>
    </p:spTree>
    <p:extLst>
      <p:ext uri="{BB962C8B-B14F-4D97-AF65-F5344CB8AC3E}">
        <p14:creationId xmlns:p14="http://schemas.microsoft.com/office/powerpoint/2010/main" val="428181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21127"/>
            <a:ext cx="10671048" cy="768096"/>
          </a:xfrm>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DYNAMIC DASHBOARD PREVIEW</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9" name="Content Placeholder 8">
            <a:extLst>
              <a:ext uri="{FF2B5EF4-FFF2-40B4-BE49-F238E27FC236}">
                <a16:creationId xmlns:a16="http://schemas.microsoft.com/office/drawing/2014/main" id="{9CB77283-073D-5507-54D2-F8865C4956F1}"/>
              </a:ext>
            </a:extLst>
          </p:cNvPr>
          <p:cNvPicPr>
            <a:picLocks noGrp="1" noChangeAspect="1"/>
          </p:cNvPicPr>
          <p:nvPr>
            <p:ph sz="half" idx="1"/>
          </p:nvPr>
        </p:nvPicPr>
        <p:blipFill rotWithShape="1">
          <a:blip r:embed="rId2"/>
          <a:srcRect l="1650" t="10807" r="16325" b="7581"/>
          <a:stretch/>
        </p:blipFill>
        <p:spPr>
          <a:xfrm>
            <a:off x="1783038" y="1243985"/>
            <a:ext cx="8535421" cy="5344668"/>
          </a:xfr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34696" y="457200"/>
            <a:ext cx="7061266" cy="1331837"/>
          </a:xfrm>
        </p:spPr>
        <p:txBody>
          <a:bodyPr/>
          <a:lstStyle/>
          <a:p>
            <a:r>
              <a:rPr lang="en-US" sz="4400" dirty="0">
                <a:latin typeface="+mj-lt"/>
              </a:rPr>
              <a:t>BUSINESS CAMPAIGN Suggestions</a:t>
            </a:r>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768920" y="2041672"/>
            <a:ext cx="7329715" cy="3495064"/>
          </a:xfrm>
        </p:spPr>
        <p:txBody>
          <a:bodyPr/>
          <a:lstStyle/>
          <a:p>
            <a:pPr marL="0" indent="0" algn="l">
              <a:buNone/>
            </a:pPr>
            <a:r>
              <a:rPr lang="en-US" sz="1500" dirty="0"/>
              <a:t>To capitalize on the insights gained from our data analysis, we have formulated a set of actionable suggestions for business campaigns. These campaigns are designed to leverage the identified trends and opportunities to drive business growth for Vrinda Store.</a:t>
            </a:r>
          </a:p>
          <a:p>
            <a:pPr algn="l"/>
            <a:endParaRPr lang="en-US" sz="1500" dirty="0"/>
          </a:p>
          <a:p>
            <a:pPr marL="285750" indent="-285750" algn="l">
              <a:buFont typeface="Arial" panose="020B0604020202020204" pitchFamily="34" charset="0"/>
              <a:buChar char="•"/>
            </a:pPr>
            <a:r>
              <a:rPr lang="en-US" sz="1500" dirty="0"/>
              <a:t>Seasonal Promotions</a:t>
            </a:r>
          </a:p>
          <a:p>
            <a:pPr marL="285750" indent="-285750" algn="l">
              <a:buFont typeface="Arial" panose="020B0604020202020204" pitchFamily="34" charset="0"/>
              <a:buChar char="•"/>
            </a:pPr>
            <a:r>
              <a:rPr lang="en-US" sz="1500" dirty="0"/>
              <a:t>Women-Centric Marketing</a:t>
            </a:r>
          </a:p>
          <a:p>
            <a:pPr marL="285750" indent="-285750" algn="l">
              <a:buFont typeface="Arial" panose="020B0604020202020204" pitchFamily="34" charset="0"/>
              <a:buChar char="•"/>
            </a:pPr>
            <a:r>
              <a:rPr lang="en-US" sz="1500" dirty="0"/>
              <a:t>Engaging Senior Male Shoppers</a:t>
            </a:r>
          </a:p>
          <a:p>
            <a:pPr marL="285750" indent="-285750" algn="l">
              <a:buFont typeface="Arial" panose="020B0604020202020204" pitchFamily="34" charset="0"/>
              <a:buChar char="•"/>
            </a:pPr>
            <a:r>
              <a:rPr lang="en-US" sz="1500" dirty="0"/>
              <a:t>Regional Expansion Initiatives</a:t>
            </a:r>
          </a:p>
          <a:p>
            <a:pPr marL="285750" indent="-285750" algn="l">
              <a:buFont typeface="Arial" panose="020B0604020202020204" pitchFamily="34" charset="0"/>
              <a:buChar char="•"/>
            </a:pPr>
            <a:r>
              <a:rPr lang="en-US" sz="1500" dirty="0"/>
              <a:t>Targeted Online Marketing</a:t>
            </a:r>
          </a:p>
          <a:p>
            <a:pPr algn="l"/>
            <a:endParaRPr lang="en-US" sz="1500" dirty="0"/>
          </a:p>
          <a:p>
            <a:pPr marL="0" indent="0" algn="l">
              <a:buNone/>
            </a:pPr>
            <a:r>
              <a:rPr lang="en-US" sz="1500" dirty="0"/>
              <a:t>Implementing these suggested campaigns can create a positive impact on sales, customer engagement, and brand visibility. By aligning marketing efforts with the analyzed insights, Vrinda Store can strengthen its competitive position and drive sustainable growth.</a:t>
            </a:r>
          </a:p>
        </p:txBody>
      </p:sp>
    </p:spTree>
    <p:extLst>
      <p:ext uri="{BB962C8B-B14F-4D97-AF65-F5344CB8AC3E}">
        <p14:creationId xmlns:p14="http://schemas.microsoft.com/office/powerpoint/2010/main" val="372854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3294874" y="932688"/>
            <a:ext cx="5843184" cy="768096"/>
          </a:xfrm>
        </p:spPr>
        <p:txBody>
          <a:bodyPr/>
          <a:lstStyle/>
          <a:p>
            <a:r>
              <a:rPr lang="en-US" dirty="0"/>
              <a:t>Key takeaways </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685338" y="2898648"/>
            <a:ext cx="1993392" cy="795528"/>
          </a:xfrm>
          <a:solidFill>
            <a:schemeClr val="accent3"/>
          </a:solidFill>
          <a:ln>
            <a:noFill/>
          </a:ln>
        </p:spPr>
        <p:txBody>
          <a:bodyPr vert="horz" lIns="0" tIns="0" rIns="0" bIns="0" rtlCol="0" anchor="ctr">
            <a:noAutofit/>
          </a:bodyPr>
          <a:lstStyle/>
          <a:p>
            <a:r>
              <a:rPr lang="en-IN" dirty="0"/>
              <a:t>Sales Performance Trends</a:t>
            </a:r>
            <a:endParaRPr lang="en-US" dirty="0"/>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3337139" y="2898648"/>
            <a:ext cx="1993392" cy="795528"/>
          </a:xfrm>
          <a:solidFill>
            <a:srgbClr val="AAC4E9"/>
          </a:solidFill>
        </p:spPr>
        <p:txBody>
          <a:bodyPr/>
          <a:lstStyle/>
          <a:p>
            <a:pPr lvl="0"/>
            <a:r>
              <a:rPr lang="en-US" dirty="0"/>
              <a:t>CUSTOMER SEGMENTATION</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6131553" y="2898648"/>
            <a:ext cx="1993392" cy="795528"/>
          </a:xfrm>
        </p:spPr>
        <p:txBody>
          <a:bodyPr/>
          <a:lstStyle/>
          <a:p>
            <a:pPr lvl="0"/>
            <a:r>
              <a:rPr lang="en-US" dirty="0"/>
              <a:t>Regional dynamics</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9135692" y="2898648"/>
            <a:ext cx="1993392" cy="795528"/>
          </a:xfrm>
          <a:solidFill>
            <a:srgbClr val="AAC4E9"/>
          </a:solidFill>
        </p:spPr>
        <p:txBody>
          <a:bodyPr/>
          <a:lstStyle/>
          <a:p>
            <a:pPr lvl="0"/>
            <a:r>
              <a:rPr lang="en-US" dirty="0"/>
              <a:t>Channel insights</a:t>
            </a:r>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685338" y="4496331"/>
            <a:ext cx="1993392" cy="1294337"/>
          </a:xfrm>
        </p:spPr>
        <p:txBody>
          <a:bodyPr/>
          <a:lstStyle/>
          <a:p>
            <a:pPr lvl="0"/>
            <a:r>
              <a:rPr lang="en-US" dirty="0"/>
              <a:t>Identifying peak and low sales months enables strategic planning to optimize revenue</a:t>
            </a:r>
            <a:r>
              <a:rPr lang="en-US" b="0" i="0" dirty="0">
                <a:solidFill>
                  <a:srgbClr val="374151"/>
                </a:solidFill>
                <a:effectLst/>
                <a:latin typeface="Söhne"/>
              </a:rPr>
              <a:t>.</a:t>
            </a:r>
            <a:endParaRPr lang="en-US"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3361503" y="4496331"/>
            <a:ext cx="1993392" cy="1644410"/>
          </a:xfrm>
        </p:spPr>
        <p:txBody>
          <a:bodyPr/>
          <a:lstStyle/>
          <a:p>
            <a:pPr lvl="0"/>
            <a:r>
              <a:rPr lang="en-US" dirty="0"/>
              <a:t>Targeted marketing campaigns for underrepresented segments, such as senior male shoppers, can unlock growth opportunities.</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6131553" y="4496331"/>
            <a:ext cx="1993392" cy="1109780"/>
          </a:xfrm>
        </p:spPr>
        <p:txBody>
          <a:bodyPr/>
          <a:lstStyle/>
          <a:p>
            <a:pPr lvl="0"/>
            <a:r>
              <a:rPr lang="en-US" dirty="0"/>
              <a:t>Tailoring strategies to specific regions can optimize sales and market penetration.</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9138058" y="4496331"/>
            <a:ext cx="1991025" cy="1671824"/>
          </a:xfrm>
        </p:spPr>
        <p:txBody>
          <a:bodyPr/>
          <a:lstStyle/>
          <a:p>
            <a:pPr lvl="0"/>
            <a:r>
              <a:rPr lang="en-US" dirty="0"/>
              <a:t>Amazon, Myntra, Flipkart are the top channels for customer orders, emphasizing the significance of online marketing and partnerships.</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4317378"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706008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10068266"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175955" y="2132093"/>
            <a:ext cx="4322093" cy="668882"/>
          </a:xfrm>
        </p:spPr>
        <p:txBody>
          <a:bodyPr/>
          <a:lstStyle/>
          <a:p>
            <a:r>
              <a:rPr lang="en-US" sz="4400" dirty="0">
                <a:latin typeface="+mj-lt"/>
              </a:rPr>
              <a:t>CONCLUSION</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175955" y="3137187"/>
            <a:ext cx="5823722" cy="1839677"/>
          </a:xfrm>
        </p:spPr>
        <p:txBody>
          <a:bodyPr/>
          <a:lstStyle/>
          <a:p>
            <a:r>
              <a:rPr lang="en-US" sz="1500" dirty="0"/>
              <a:t>Through rigorous data cleaning, processing, and analysis, we have gained invaluable insights into Vrinda Store's sales performance and customer behavior. These insights empower the business to make informed decisions and shape effective strategies. By leveraging the identified trends, targeting specific customer segments, and expanding strategically, Vrinda Store can drive growth, enhance customer satisfaction, and solidify its position in the fashion e-commerce industry.</a:t>
            </a:r>
          </a:p>
          <a:p>
            <a:endParaRPr lang="en-US" dirty="0"/>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100</TotalTime>
  <Words>500</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Sabon Next LT</vt:lpstr>
      <vt:lpstr>Söhne</vt:lpstr>
      <vt:lpstr>Office Theme</vt:lpstr>
      <vt:lpstr>Unveiling the Sales Dynamics </vt:lpstr>
      <vt:lpstr>AGENDA</vt:lpstr>
      <vt:lpstr>Introduction</vt:lpstr>
      <vt:lpstr>Data cleaning</vt:lpstr>
      <vt:lpstr>DATA PROCESSING</vt:lpstr>
      <vt:lpstr>DYNAMIC DASHBOARD PREVIEW</vt:lpstr>
      <vt:lpstr>BUSINESS CAMPAIGN Suggestions</vt:lpstr>
      <vt:lpstr>Key takeaways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Sales Dynamics </dc:title>
  <dc:subject/>
  <dc:creator>Shristi Nagarkoti</dc:creator>
  <cp:lastModifiedBy>Shristi Nagarkoti</cp:lastModifiedBy>
  <cp:revision>2</cp:revision>
  <dcterms:created xsi:type="dcterms:W3CDTF">2023-06-27T15:32:50Z</dcterms:created>
  <dcterms:modified xsi:type="dcterms:W3CDTF">2023-06-27T17:28:25Z</dcterms:modified>
</cp:coreProperties>
</file>