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70" r:id="rId4"/>
    <p:sldId id="265" r:id="rId5"/>
    <p:sldId id="259" r:id="rId6"/>
    <p:sldId id="258" r:id="rId7"/>
    <p:sldId id="271" r:id="rId8"/>
    <p:sldId id="262" r:id="rId9"/>
    <p:sldId id="272" r:id="rId10"/>
    <p:sldId id="275" r:id="rId11"/>
    <p:sldId id="273" r:id="rId12"/>
    <p:sldId id="274" r:id="rId13"/>
    <p:sldId id="283" r:id="rId14"/>
    <p:sldId id="267" r:id="rId15"/>
    <p:sldId id="284" r:id="rId16"/>
    <p:sldId id="261" r:id="rId17"/>
    <p:sldId id="280" r:id="rId18"/>
    <p:sldId id="278" r:id="rId19"/>
    <p:sldId id="281" r:id="rId20"/>
    <p:sldId id="279" r:id="rId21"/>
    <p:sldId id="282" r:id="rId22"/>
    <p:sldId id="286" r:id="rId23"/>
    <p:sldId id="285" r:id="rId24"/>
    <p:sldId id="287" r:id="rId25"/>
    <p:sldId id="288" r:id="rId26"/>
    <p:sldId id="277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1" autoAdjust="0"/>
  </p:normalViewPr>
  <p:slideViewPr>
    <p:cSldViewPr>
      <p:cViewPr>
        <p:scale>
          <a:sx n="100" d="100"/>
          <a:sy n="100" d="100"/>
        </p:scale>
        <p:origin x="-2246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3757-791F-4518-B460-1143ED05C1B9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C49CC-DCB9-483F-B345-4DC13BD4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9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Fundamental assumption in</a:t>
            </a:r>
            <a:r>
              <a:rPr lang="en-GB" baseline="0" dirty="0" smtClean="0"/>
              <a:t> most systems engineering methods that </a:t>
            </a:r>
          </a:p>
          <a:p>
            <a:endParaRPr lang="en-GB" baseline="0" dirty="0" smtClean="0"/>
          </a:p>
          <a:p>
            <a:r>
              <a:rPr lang="en-GB" dirty="0" smtClean="0"/>
              <a:t>Lacks sufficient detail for useful results</a:t>
            </a:r>
          </a:p>
          <a:p>
            <a:r>
              <a:rPr lang="en-GB" dirty="0" smtClean="0"/>
              <a:t>Too narrow in scope</a:t>
            </a:r>
          </a:p>
          <a:p>
            <a:r>
              <a:rPr lang="en-GB" smtClean="0"/>
              <a:t>Too costly or intractable to analyse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Systems have features, chunks, bugs and tests</a:t>
            </a:r>
          </a:p>
          <a:p>
            <a:pPr lvl="1"/>
            <a:r>
              <a:rPr lang="en-GB" dirty="0" smtClean="0"/>
              <a:t>Features have dependencies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49CC-DCB9-483F-B345-4DC13BD477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twsswt/pydysof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Simulating Variance in Socio-Technical Behaviours using Executable Workflow 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Wallis and Tim Storer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Element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Idealised Workflow Overview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Waterfall software development</a:t>
            </a:r>
          </a:p>
          <a:p>
            <a:pPr lvl="1"/>
            <a:r>
              <a:rPr lang="en-GB" dirty="0" smtClean="0"/>
              <a:t>Add all features, implement all features, add tests, debug, refactor</a:t>
            </a:r>
          </a:p>
          <a:p>
            <a:r>
              <a:rPr lang="en-GB" dirty="0" smtClean="0"/>
              <a:t>Test driven development</a:t>
            </a:r>
          </a:p>
          <a:p>
            <a:pPr lvl="1"/>
            <a:r>
              <a:rPr lang="en-GB" dirty="0" smtClean="0"/>
              <a:t>Add a feature, add tests, implement, debug, refactor, repeat.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Change management</a:t>
            </a:r>
          </a:p>
          <a:p>
            <a:pPr lvl="1"/>
            <a:r>
              <a:rPr lang="en-GB" dirty="0"/>
              <a:t>Checkout, update, commit</a:t>
            </a:r>
          </a:p>
          <a:p>
            <a:r>
              <a:rPr lang="en-GB" dirty="0"/>
              <a:t>Specification</a:t>
            </a:r>
          </a:p>
          <a:p>
            <a:pPr lvl="1"/>
            <a:r>
              <a:rPr lang="en-GB" dirty="0"/>
              <a:t>Add feature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Complete feature</a:t>
            </a:r>
          </a:p>
          <a:p>
            <a:r>
              <a:rPr lang="en-GB" dirty="0"/>
              <a:t>Testing</a:t>
            </a:r>
          </a:p>
          <a:p>
            <a:pPr lvl="1"/>
            <a:r>
              <a:rPr lang="en-GB" dirty="0"/>
              <a:t>Add tests until sufficient coverage achieved</a:t>
            </a:r>
          </a:p>
          <a:p>
            <a:r>
              <a:rPr lang="en-GB" dirty="0"/>
              <a:t>Debugging</a:t>
            </a:r>
          </a:p>
          <a:p>
            <a:pPr lvl="1"/>
            <a:r>
              <a:rPr lang="en-GB" dirty="0"/>
              <a:t>Remove bugs revealed by tests</a:t>
            </a:r>
          </a:p>
          <a:p>
            <a:r>
              <a:rPr lang="en-GB" dirty="0"/>
              <a:t>Refactoring</a:t>
            </a:r>
          </a:p>
          <a:p>
            <a:pPr lvl="1"/>
            <a:r>
              <a:rPr lang="en-GB" dirty="0"/>
              <a:t>Reduce </a:t>
            </a:r>
            <a:r>
              <a:rPr lang="en-GB" dirty="0" smtClean="0"/>
              <a:t>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5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Debugging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315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b="1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Debugging(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debug(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feature, bug,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(random, bug)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test,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test.exercise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break</a:t>
            </a:r>
            <a:br>
              <a:rPr lang="en-GB" sz="1000" b="1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>
                <a:latin typeface="Consolas" pitchFamily="49" charset="0"/>
                <a:cs typeface="Consolas" pitchFamily="49" charset="0"/>
              </a:rPr>
              <a:t>            except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BugEncounteredException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as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e: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.debug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test.feature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e.bug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.change_management.commit_changes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debug_feature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feature =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.change_management.centralised_vcs_client.working_copy.get_feature(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logical_name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feature.tests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debug_system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.change_management.checkout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.change_management.centralised_vcs_client.working_copy.tests: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.debug_test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(test, random)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Example: TDD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TestDrivenDevelopment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centralised_vcs_server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Specification(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Testing(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Implementation(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Debugging(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Refactoring(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change_management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self.specification.add_feature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user_story.size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self.testing.test_per_chunk_ratio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self.implementation.implement_feature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self.debugging.debug_feature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self.refactoring.refactor_feature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user_story.logical_name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@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default_cost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work_from_backlog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(self,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while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True: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product_backlog.get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(block=False)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self.implement_feature_tdd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user_story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random)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except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Empty:</a:t>
            </a:r>
            <a:br>
              <a:rPr lang="en-GB" sz="1200" dirty="0" smtClean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break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2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Theatre_Ag</a:t>
            </a:r>
            <a:r>
              <a:rPr lang="en-GB" dirty="0" smtClean="0"/>
              <a:t> Agent Architecture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Theatre metaphor:</a:t>
            </a:r>
          </a:p>
          <a:p>
            <a:pPr lvl="1"/>
            <a:r>
              <a:rPr lang="en-GB" dirty="0" smtClean="0"/>
              <a:t>Actors, casts, scenes, episodes, directions</a:t>
            </a:r>
          </a:p>
          <a:p>
            <a:r>
              <a:rPr lang="en-GB" dirty="0" smtClean="0"/>
              <a:t>Actors are threads that synchronize on simulation clock ticks</a:t>
            </a:r>
          </a:p>
          <a:p>
            <a:r>
              <a:rPr lang="en-GB" dirty="0" smtClean="0"/>
              <a:t>Actors execute a workflow until a cost is encountered</a:t>
            </a:r>
          </a:p>
          <a:p>
            <a:pPr lvl="1"/>
            <a:r>
              <a:rPr lang="en-GB" dirty="0" smtClean="0"/>
              <a:t>Waits for sufficient clock ticks to pass before proceeding</a:t>
            </a:r>
          </a:p>
          <a:p>
            <a:pPr lvl="1"/>
            <a:r>
              <a:rPr lang="en-GB" dirty="0" smtClean="0"/>
              <a:t>Can </a:t>
            </a:r>
            <a:r>
              <a:rPr lang="en-GB" i="1" dirty="0" smtClean="0"/>
              <a:t>idle</a:t>
            </a:r>
            <a:r>
              <a:rPr lang="en-GB" dirty="0" smtClean="0"/>
              <a:t> </a:t>
            </a:r>
            <a:r>
              <a:rPr lang="en-GB" dirty="0"/>
              <a:t>for one tick if no work to do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72235" y="3300402"/>
            <a:ext cx="1143000" cy="1143000"/>
            <a:chOff x="6248400" y="3714750"/>
            <a:chExt cx="1143000" cy="1143000"/>
          </a:xfrm>
        </p:grpSpPr>
        <p:sp>
          <p:nvSpPr>
            <p:cNvPr id="6" name="Donut 5"/>
            <p:cNvSpPr/>
            <p:nvPr/>
          </p:nvSpPr>
          <p:spPr>
            <a:xfrm>
              <a:off x="6248400" y="3714750"/>
              <a:ext cx="1143000" cy="1143000"/>
            </a:xfrm>
            <a:prstGeom prst="donut">
              <a:avLst>
                <a:gd name="adj" fmla="val 4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553200" y="4286250"/>
              <a:ext cx="266700" cy="342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19900" y="38100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25343" y="4704115"/>
              <a:ext cx="0" cy="6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6200000">
              <a:off x="6800424" y="3813787"/>
              <a:ext cx="5443" cy="957090"/>
              <a:chOff x="6972300" y="3962400"/>
              <a:chExt cx="5443" cy="95709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1800000">
              <a:off x="6814585" y="3810298"/>
              <a:ext cx="5443" cy="957090"/>
              <a:chOff x="6972300" y="3962400"/>
              <a:chExt cx="5443" cy="95709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rot="3600000">
              <a:off x="6814586" y="3824162"/>
              <a:ext cx="5443" cy="957090"/>
              <a:chOff x="6972300" y="3962400"/>
              <a:chExt cx="5443" cy="9570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6972300" y="39624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977743" y="4856515"/>
                <a:ext cx="0" cy="6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6338049" y="3823448"/>
              <a:ext cx="957090" cy="957090"/>
              <a:chOff x="6338049" y="3823448"/>
              <a:chExt cx="957090" cy="957090"/>
            </a:xfrm>
          </p:grpSpPr>
          <p:grpSp>
            <p:nvGrpSpPr>
              <p:cNvPr id="23" name="Group 22"/>
              <p:cNvGrpSpPr/>
              <p:nvPr/>
            </p:nvGrpSpPr>
            <p:grpSpPr>
              <a:xfrm rot="1800000">
                <a:off x="6813871" y="3823448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 rot="3600000">
                <a:off x="6813872" y="3837312"/>
                <a:ext cx="5443" cy="957090"/>
                <a:chOff x="6972300" y="3962400"/>
                <a:chExt cx="5443" cy="95709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972300" y="3962400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977743" y="4856515"/>
                  <a:ext cx="0" cy="6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6629400" y="4114800"/>
              <a:ext cx="190500" cy="152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181600" y="4300717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81600" y="4976802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0600" y="451960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29200" y="3986202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953000" y="4976802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77200" y="3767317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077200" y="4443402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96200" y="398620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924800" y="3452802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848600" y="4443402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486400" y="2295715"/>
            <a:ext cx="0" cy="67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86400" y="2971800"/>
            <a:ext cx="30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0" y="1981200"/>
            <a:ext cx="304800" cy="30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5257800" y="2971800"/>
            <a:ext cx="228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7086600" y="4086460"/>
            <a:ext cx="609600" cy="12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791200" y="2971800"/>
            <a:ext cx="260706" cy="404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486400" y="4352742"/>
            <a:ext cx="462036" cy="3573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348485" y="1295400"/>
            <a:ext cx="66675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7924800" y="1447800"/>
            <a:ext cx="914400" cy="685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905526" y="2438400"/>
            <a:ext cx="7144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/>
          <p:cNvCxnSpPr>
            <a:endCxn id="60" idx="1"/>
          </p:cNvCxnSpPr>
          <p:nvPr/>
        </p:nvCxnSpPr>
        <p:spPr>
          <a:xfrm flipV="1">
            <a:off x="5638800" y="1562100"/>
            <a:ext cx="70968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0"/>
          </p:cNvCxnSpPr>
          <p:nvPr/>
        </p:nvCxnSpPr>
        <p:spPr>
          <a:xfrm>
            <a:off x="6821218" y="1905000"/>
            <a:ext cx="44154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3"/>
            <a:endCxn id="61" idx="2"/>
          </p:cNvCxnSpPr>
          <p:nvPr/>
        </p:nvCxnSpPr>
        <p:spPr>
          <a:xfrm flipV="1">
            <a:off x="7620000" y="2132982"/>
            <a:ext cx="762000" cy="61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382000" y="2132982"/>
            <a:ext cx="228600" cy="1358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Costing and Synchronization (Workflow Modification)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098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 = workflow_class.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attribute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reference_get_attr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item)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actor 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self.actor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actor.busy.acquire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b="1" i="1" dirty="0">
                <a:latin typeface="Consolas" pitchFamily="49" charset="0"/>
                <a:cs typeface="Consolas" pitchFamily="49" charset="0"/>
              </a:rPr>
            </a:br>
            <a:r>
              <a:rPr lang="en-GB" sz="1000" b="1" i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actor.incur_delay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(attribute, self,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actor.wait_for_turn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try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finally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actor.busy.release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()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dirty="0" err="1" smtClean="0">
                <a:latin typeface="Consolas" pitchFamily="49" charset="0"/>
                <a:cs typeface="Consolas" pitchFamily="49" charset="0"/>
              </a:rPr>
              <a:t>sync_wrap.func_name</a:t>
            </a:r>
            <a:r>
              <a:rPr lang="en-GB" sz="1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attribute.im_func.func_name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sync_wrap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0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r>
              <a:rPr lang="en-GB" sz="1000" dirty="0">
                <a:latin typeface="Consolas" pitchFamily="49" charset="0"/>
                <a:cs typeface="Consolas" pitchFamily="49" charset="0"/>
              </a:rPr>
              <a:t>workflow_class.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__ 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>= __</a:t>
            </a:r>
            <a:r>
              <a:rPr lang="en-GB" sz="1000" dirty="0" err="1">
                <a:latin typeface="Consolas" pitchFamily="49" charset="0"/>
                <a:cs typeface="Consolas" pitchFamily="49" charset="0"/>
              </a:rPr>
              <a:t>tracked_getattribute</a:t>
            </a:r>
            <a:r>
              <a:rPr lang="en-GB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000" dirty="0">
                <a:latin typeface="Consolas" pitchFamily="49" charset="0"/>
                <a:cs typeface="Consolas" pitchFamily="49" charset="0"/>
              </a:rPr>
            </a:br>
            <a:endParaRPr lang="en-GB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Dynamic software fuzzing: alteration of program code/state at runtime</a:t>
            </a:r>
          </a:p>
          <a:p>
            <a:r>
              <a:rPr lang="en-GB" dirty="0" err="1" smtClean="0"/>
              <a:t>Fuzzers</a:t>
            </a:r>
            <a:r>
              <a:rPr lang="en-GB" dirty="0"/>
              <a:t> </a:t>
            </a:r>
            <a:r>
              <a:rPr lang="en-GB" dirty="0" smtClean="0"/>
              <a:t>accept a context and function body AST and returns a new function body 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Core fuzzing library,</a:t>
            </a:r>
          </a:p>
          <a:p>
            <a:pPr lvl="1"/>
            <a:r>
              <a:rPr lang="en-GB" dirty="0" smtClean="0"/>
              <a:t>identity</a:t>
            </a:r>
            <a:endParaRPr lang="en-GB" dirty="0"/>
          </a:p>
          <a:p>
            <a:pPr lvl="1"/>
            <a:r>
              <a:rPr lang="en-GB" dirty="0"/>
              <a:t>Removing steps</a:t>
            </a:r>
          </a:p>
          <a:p>
            <a:pPr lvl="1"/>
            <a:r>
              <a:rPr lang="en-GB" dirty="0"/>
              <a:t>Re-ordering steps</a:t>
            </a:r>
          </a:p>
          <a:p>
            <a:pPr lvl="1"/>
            <a:r>
              <a:rPr lang="en-GB" dirty="0"/>
              <a:t>Repeating steps</a:t>
            </a:r>
          </a:p>
          <a:p>
            <a:pPr lvl="1"/>
            <a:r>
              <a:rPr lang="en-GB" dirty="0" err="1"/>
              <a:t>Recursing</a:t>
            </a:r>
            <a:r>
              <a:rPr lang="en-GB" dirty="0"/>
              <a:t> into control </a:t>
            </a:r>
            <a:r>
              <a:rPr lang="en-GB" dirty="0" smtClean="0"/>
              <a:t>structures</a:t>
            </a:r>
          </a:p>
          <a:p>
            <a:pPr lvl="1"/>
            <a:r>
              <a:rPr lang="en-GB" dirty="0" smtClean="0"/>
              <a:t>Applying </a:t>
            </a:r>
            <a:r>
              <a:rPr lang="en-GB" dirty="0" err="1" smtClean="0"/>
              <a:t>fuzzers</a:t>
            </a:r>
            <a:r>
              <a:rPr lang="en-GB" dirty="0" smtClean="0"/>
              <a:t> in sequence</a:t>
            </a:r>
          </a:p>
          <a:p>
            <a:pPr lvl="1"/>
            <a:r>
              <a:rPr lang="en-GB" dirty="0" smtClean="0"/>
              <a:t>Replacing conditions</a:t>
            </a:r>
            <a:endParaRPr lang="en-GB" dirty="0"/>
          </a:p>
          <a:p>
            <a:pPr lvl="1"/>
            <a:r>
              <a:rPr lang="en-GB" dirty="0"/>
              <a:t>Filtering steps</a:t>
            </a:r>
          </a:p>
          <a:p>
            <a:pPr lvl="1"/>
            <a:r>
              <a:rPr lang="en-GB" dirty="0"/>
              <a:t>Inserting </a:t>
            </a:r>
            <a:r>
              <a:rPr lang="en-GB" dirty="0" smtClean="0"/>
              <a:t>steps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835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PyDySoFu</a:t>
            </a:r>
            <a:r>
              <a:rPr lang="en-GB" dirty="0" smtClean="0"/>
              <a:t> User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9530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shuffle_steps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context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pydysofu_random.shuffle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(steps)</a:t>
            </a: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(object):</a:t>
            </a:r>
          </a:p>
          <a:p>
            <a:pPr marL="0" indent="0">
              <a:buNone/>
            </a:pPr>
            <a:endParaRPr lang="en-GB" sz="1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fr-FR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r>
              <a:rPr lang="fr-FR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1200" dirty="0" err="1" smtClean="0">
                <a:latin typeface="Consolas" pitchFamily="49" charset="0"/>
                <a:cs typeface="Consolas" pitchFamily="49" charset="0"/>
              </a:rPr>
              <a:t>self.environment</a:t>
            </a:r>
            <a:r>
              <a:rPr lang="fr-FR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environment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sz="1200" dirty="0">
                <a:latin typeface="Consolas" pitchFamily="49" charset="0"/>
                <a:cs typeface="Consolas" pitchFamily="49" charset="0"/>
              </a:rPr>
            </a:br>
            <a:endParaRPr lang="en-GB" sz="1200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method_for_fuzzing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self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(2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self.environment.append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(3)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dvice = {</a:t>
            </a: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shuffle_steps</a:t>
            </a:r>
            <a:endParaRPr lang="en-GB" sz="1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Pydysofu.fuzz_clazz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, advice)</a:t>
            </a:r>
          </a:p>
          <a:p>
            <a:pPr marL="0" indent="0">
              <a:buNone/>
            </a:pPr>
            <a:endParaRPr lang="en-GB" sz="1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itchFamily="49" charset="0"/>
                <a:cs typeface="Consolas" pitchFamily="49" charset="0"/>
              </a:rPr>
              <a:t>environment = list()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target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ExampleWorkflow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(environment)</a:t>
            </a:r>
          </a:p>
          <a:p>
            <a:pPr marL="0" indent="0">
              <a:buNone/>
            </a:pP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target.method_for_fuzzing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print environment</a:t>
            </a: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76800" y="1524000"/>
            <a:ext cx="3962400" cy="457200"/>
          </a:xfrm>
          <a:prstGeom prst="borderCallout1">
            <a:avLst>
              <a:gd name="adj1" fmla="val 49395"/>
              <a:gd name="adj2" fmla="val -144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10" name="Line Callout 1 9"/>
          <p:cNvSpPr/>
          <p:nvPr/>
        </p:nvSpPr>
        <p:spPr>
          <a:xfrm>
            <a:off x="4857135" y="24384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65726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Define workflow</a:t>
            </a:r>
            <a:endParaRPr lang="en-GB" dirty="0"/>
          </a:p>
        </p:txBody>
      </p:sp>
      <p:sp>
        <p:nvSpPr>
          <p:cNvPr id="11" name="Line Callout 1 10"/>
          <p:cNvSpPr/>
          <p:nvPr/>
        </p:nvSpPr>
        <p:spPr>
          <a:xfrm>
            <a:off x="4876800" y="3657600"/>
            <a:ext cx="3962400" cy="457200"/>
          </a:xfrm>
          <a:prstGeom prst="borderCallout1">
            <a:avLst>
              <a:gd name="adj1" fmla="val 51008"/>
              <a:gd name="adj2" fmla="val -517"/>
              <a:gd name="adj3" fmla="val 104435"/>
              <a:gd name="adj4" fmla="val -18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Map </a:t>
            </a:r>
            <a:r>
              <a:rPr lang="en-GB" dirty="0" err="1" smtClean="0"/>
              <a:t>fuzzer</a:t>
            </a:r>
            <a:r>
              <a:rPr lang="en-GB" dirty="0" smtClean="0"/>
              <a:t> to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71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Fuzzing 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__(self, item):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attribute =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(self, item)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inspect.ismethod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(attribute):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wrap(*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attribute.im_func</a:t>
            </a: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attribute.im_class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advice.get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advice_key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identity)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self)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i="1" dirty="0">
                <a:latin typeface="Consolas" pitchFamily="49" charset="0"/>
                <a:cs typeface="Consolas" pitchFamily="49" charset="0"/>
              </a:rPr>
            </a:br>
            <a:r>
              <a:rPr lang="en-GB" sz="1200" i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(self, 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**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kwargs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wrap.func_name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attribute.func_name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wrap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attribute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err="1">
                <a:latin typeface="Consolas" pitchFamily="49" charset="0"/>
                <a:cs typeface="Consolas" pitchFamily="49" charset="0"/>
              </a:rPr>
              <a:t>clazz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.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 __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fuzzed_getattribute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13079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the </a:t>
            </a:r>
            <a:r>
              <a:rPr lang="en-GB" dirty="0" err="1" smtClean="0"/>
              <a:t>Fuzzer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not 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)[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]) -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].strip())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i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in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range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len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[i][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global_indentation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:]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.join(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func_source_lines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    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ast.parse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func_source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func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=identity, context=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None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):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get_reference_syntax_tree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copy.deepcopy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WorkflowTransformer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context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=context)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workflow_transformer.visit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 smtClean="0">
                <a:latin typeface="Consolas" pitchFamily="49" charset="0"/>
                <a:cs typeface="Consolas" pitchFamily="49" charset="0"/>
              </a:rPr>
              <a:t>compiled_module</a:t>
            </a:r>
            <a:r>
              <a:rPr lang="en-GB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compile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fuzzed_syntax_tree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inspect.getsourcefile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GB" sz="1100" b="1" dirty="0">
                <a:latin typeface="Consolas" pitchFamily="49" charset="0"/>
                <a:cs typeface="Consolas" pitchFamily="49" charset="0"/>
              </a:rPr>
              <a:t>'exec'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100" dirty="0">
                <a:latin typeface="Consolas" pitchFamily="49" charset="0"/>
                <a:cs typeface="Consolas" pitchFamily="49" charset="0"/>
              </a:rPr>
            </a:br>
            <a:r>
              <a:rPr lang="en-GB" sz="1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reference_function.func_code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100" dirty="0" err="1">
                <a:latin typeface="Consolas" pitchFamily="49" charset="0"/>
                <a:cs typeface="Consolas" pitchFamily="49" charset="0"/>
              </a:rPr>
              <a:t>compiled_module.co_consts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GB" sz="11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376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 Technical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C:\Users\Tim\Documents\Teaching\se-notes\repos\figures\processes\ny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15" y="1447800"/>
            <a:ext cx="42862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im\Desktop\13baggage3006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5393"/>
            <a:ext cx="3349069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7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Image result for civil contingency flooding cumbr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8" name="Picture 10" descr="C:\Users\Tim\Desktop\downlo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51200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m\Desktop\Air-Traffic-Controll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3733800"/>
            <a:ext cx="3700096" cy="24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Socio-Technical </a:t>
            </a:r>
            <a:r>
              <a:rPr lang="en-GB" dirty="0" err="1" smtClean="0"/>
              <a:t>Fuzzer</a:t>
            </a:r>
            <a:r>
              <a:rPr lang="en-GB" dirty="0" smtClean="0"/>
              <a:t>: Distraction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(random, </a:t>
            </a:r>
            <a:r>
              <a:rPr lang="en-GB" sz="1200" dirty="0" err="1" smtClean="0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):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   lock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 Lock()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context):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clock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context.actor.clock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clock.max_ticks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clock.current_tick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probability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random.uniform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0.0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0.9999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n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pmf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remaining_time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probability)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(n,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False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in_sequence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[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recurse_into_nested_steps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target_structures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={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ast.While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ast.For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ast.TryExcept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},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filter_steps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choose_last_steps_fuzzer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,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replace_steps_with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replacement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GB" sz="1200" b="1" dirty="0" err="1">
                <a:latin typeface="Consolas" pitchFamily="49" charset="0"/>
                <a:cs typeface="Consolas" pitchFamily="49" charset="0"/>
              </a:rPr>
              <a:t>self.actor.idling.idle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()'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    ]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12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GB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fuzzer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(steps, context)</a:t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r>
              <a:rPr lang="en-GB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2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>_</a:t>
            </a:r>
            <a:r>
              <a:rPr lang="en-GB" sz="1200" dirty="0" err="1">
                <a:latin typeface="Consolas" pitchFamily="49" charset="0"/>
                <a:cs typeface="Consolas" pitchFamily="49" charset="0"/>
              </a:rPr>
              <a:t>incomplete_procedure</a:t>
            </a:r>
            <a:r>
              <a:rPr lang="en-GB" sz="12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1200" dirty="0">
                <a:latin typeface="Consolas" pitchFamily="49" charset="0"/>
                <a:cs typeface="Consolas" pitchFamily="49" charset="0"/>
              </a:rPr>
            </a:br>
            <a:endParaRPr lang="en-GB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977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5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Plausibility 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72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Fuzzing on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1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Fuzzing on MTF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21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Simulation environment for socio-technical systems (</a:t>
            </a:r>
            <a:r>
              <a:rPr lang="en-GB" dirty="0" err="1" smtClean="0"/>
              <a:t>Theatre_Ag</a:t>
            </a:r>
            <a:r>
              <a:rPr lang="en-GB" dirty="0" smtClean="0"/>
              <a:t>)</a:t>
            </a:r>
          </a:p>
          <a:p>
            <a:r>
              <a:rPr lang="en-GB" dirty="0" smtClean="0"/>
              <a:t>Aspect oriented dynamic fuzzing library for Python (</a:t>
            </a:r>
            <a:r>
              <a:rPr lang="en-GB" dirty="0" err="1" smtClean="0"/>
              <a:t>PyDySoFu</a:t>
            </a:r>
            <a:r>
              <a:rPr lang="en-GB" dirty="0" smtClean="0"/>
              <a:t>).</a:t>
            </a:r>
          </a:p>
          <a:p>
            <a:r>
              <a:rPr lang="en-GB" dirty="0" smtClean="0"/>
              <a:t>Modelling of contingency and variability in socio-technical systems as </a:t>
            </a:r>
            <a:r>
              <a:rPr lang="en-GB" dirty="0" err="1" smtClean="0"/>
              <a:t>PyDySoFu</a:t>
            </a:r>
            <a:r>
              <a:rPr lang="en-GB" dirty="0" smtClean="0"/>
              <a:t> AO </a:t>
            </a:r>
            <a:r>
              <a:rPr lang="en-GB" dirty="0" err="1" smtClean="0"/>
              <a:t>fuzzers</a:t>
            </a:r>
            <a:endParaRPr lang="en-GB" dirty="0" smtClean="0"/>
          </a:p>
          <a:p>
            <a:r>
              <a:rPr lang="en-GB" dirty="0" smtClean="0"/>
              <a:t>Proof of Concept case study of team based software development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available from my </a:t>
            </a:r>
            <a:r>
              <a:rPr lang="en-GB" dirty="0" err="1" smtClean="0"/>
              <a:t>GitHub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http://</a:t>
            </a:r>
            <a:r>
              <a:rPr lang="en-GB" dirty="0" smtClean="0"/>
              <a:t>github.com/twsswt/theatre_ag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github.com/twsswt/pydysofu</a:t>
            </a:r>
            <a:endParaRPr lang="en-GB" dirty="0" smtClean="0"/>
          </a:p>
          <a:p>
            <a:pPr lvl="1"/>
            <a:r>
              <a:rPr lang="en-GB" dirty="0" smtClean="0"/>
              <a:t>http://github.com/twsswt/fuzzi-moss</a:t>
            </a:r>
          </a:p>
          <a:p>
            <a:pPr lvl="1"/>
            <a:r>
              <a:rPr lang="en-GB" dirty="0" smtClean="0"/>
              <a:t>http://github.com/twsswt/softdev-workflow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25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Heterogeneous collections of actors with varying degrees of autonomy</a:t>
            </a:r>
          </a:p>
          <a:p>
            <a:r>
              <a:rPr lang="en-GB" dirty="0"/>
              <a:t>Complex, contingent, emergent behaviours</a:t>
            </a:r>
          </a:p>
          <a:p>
            <a:r>
              <a:rPr lang="en-GB" dirty="0"/>
              <a:t>Autonomous component evolution at different timescales</a:t>
            </a:r>
          </a:p>
          <a:p>
            <a:endParaRPr lang="en-GB" dirty="0"/>
          </a:p>
        </p:txBody>
      </p:sp>
      <p:pic>
        <p:nvPicPr>
          <p:cNvPr id="3074" name="Picture 2" descr="C:\Users\Tim\Desktop\Ambulance-1-isto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3" r="11792"/>
          <a:stretch/>
        </p:blipFill>
        <p:spPr bwMode="auto">
          <a:xfrm>
            <a:off x="4953000" y="2362200"/>
            <a:ext cx="3733799" cy="230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Functional Decomposition/</a:t>
            </a:r>
            <a:br>
              <a:rPr lang="en-GB" dirty="0" smtClean="0"/>
            </a:br>
            <a:r>
              <a:rPr lang="en-GB" dirty="0" smtClean="0"/>
              <a:t>Stochastic Modelling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4495800" y="53911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9050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43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90800" y="2438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295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5052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526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7526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505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14600" y="3810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124200" y="3124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05400" y="3200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6482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95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267200" y="4572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9530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9530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5715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1722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7162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4008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486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324600" y="3657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70104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010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9977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752600" y="4191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27432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19812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21336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53594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59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590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352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096000" y="4114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7086600" y="4267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63246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696200" y="4730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5486400" y="37211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9342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69342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6962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21" idx="4"/>
            <a:endCxn id="23" idx="7"/>
          </p:cNvCxnSpPr>
          <p:nvPr/>
        </p:nvCxnSpPr>
        <p:spPr>
          <a:xfrm flipH="1">
            <a:off x="3254282" y="2362200"/>
            <a:ext cx="327118" cy="7843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5" idx="0"/>
            <a:endCxn id="27" idx="0"/>
          </p:cNvCxnSpPr>
          <p:nvPr/>
        </p:nvCxnSpPr>
        <p:spPr>
          <a:xfrm flipH="1">
            <a:off x="4572000" y="2209800"/>
            <a:ext cx="152400" cy="1219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0"/>
            <a:endCxn id="20" idx="6"/>
          </p:cNvCxnSpPr>
          <p:nvPr/>
        </p:nvCxnSpPr>
        <p:spPr>
          <a:xfrm flipH="1" flipV="1">
            <a:off x="1905000" y="2895600"/>
            <a:ext cx="4495800" cy="2133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1"/>
            <a:endCxn id="26" idx="5"/>
          </p:cNvCxnSpPr>
          <p:nvPr/>
        </p:nvCxnSpPr>
        <p:spPr>
          <a:xfrm flipH="1" flipV="1">
            <a:off x="5921282" y="3330482"/>
            <a:ext cx="1187636" cy="959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1"/>
            <a:endCxn id="28" idx="6"/>
          </p:cNvCxnSpPr>
          <p:nvPr/>
        </p:nvCxnSpPr>
        <p:spPr>
          <a:xfrm flipH="1" flipV="1">
            <a:off x="4419600" y="4648200"/>
            <a:ext cx="1851118" cy="1012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6" idx="3"/>
            <a:endCxn id="24" idx="7"/>
          </p:cNvCxnSpPr>
          <p:nvPr/>
        </p:nvCxnSpPr>
        <p:spPr>
          <a:xfrm flipH="1">
            <a:off x="5235482" y="2644682"/>
            <a:ext cx="1340036" cy="578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4"/>
            <a:endCxn id="24" idx="7"/>
          </p:cNvCxnSpPr>
          <p:nvPr/>
        </p:nvCxnSpPr>
        <p:spPr>
          <a:xfrm flipH="1">
            <a:off x="5235482" y="2286000"/>
            <a:ext cx="200118" cy="936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3"/>
            <a:endCxn id="38" idx="7"/>
          </p:cNvCxnSpPr>
          <p:nvPr/>
        </p:nvCxnSpPr>
        <p:spPr>
          <a:xfrm flipH="1">
            <a:off x="7140482" y="2416082"/>
            <a:ext cx="7304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0"/>
            <a:endCxn id="19" idx="6"/>
          </p:cNvCxnSpPr>
          <p:nvPr/>
        </p:nvCxnSpPr>
        <p:spPr>
          <a:xfrm flipH="1" flipV="1">
            <a:off x="1905000" y="3505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4"/>
            <a:endCxn id="15" idx="7"/>
          </p:cNvCxnSpPr>
          <p:nvPr/>
        </p:nvCxnSpPr>
        <p:spPr>
          <a:xfrm flipH="1">
            <a:off x="1273082" y="2971800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" idx="2"/>
            <a:endCxn id="20" idx="0"/>
          </p:cNvCxnSpPr>
          <p:nvPr/>
        </p:nvCxnSpPr>
        <p:spPr>
          <a:xfrm flipH="1">
            <a:off x="1828800" y="2514600"/>
            <a:ext cx="762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  <a:endCxn id="14" idx="6"/>
          </p:cNvCxnSpPr>
          <p:nvPr/>
        </p:nvCxnSpPr>
        <p:spPr>
          <a:xfrm flipH="1">
            <a:off x="2057400" y="2438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4"/>
            <a:endCxn id="22" idx="4"/>
          </p:cNvCxnSpPr>
          <p:nvPr/>
        </p:nvCxnSpPr>
        <p:spPr>
          <a:xfrm flipH="1">
            <a:off x="2590800" y="25908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42" idx="1"/>
          </p:cNvCxnSpPr>
          <p:nvPr/>
        </p:nvCxnSpPr>
        <p:spPr>
          <a:xfrm>
            <a:off x="2644682" y="3940082"/>
            <a:ext cx="120836" cy="425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7" idx="3"/>
            <a:endCxn id="44" idx="7"/>
          </p:cNvCxnSpPr>
          <p:nvPr/>
        </p:nvCxnSpPr>
        <p:spPr>
          <a:xfrm flipH="1">
            <a:off x="3559082" y="3559082"/>
            <a:ext cx="959036" cy="8066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5" idx="2"/>
            <a:endCxn id="21" idx="6"/>
          </p:cNvCxnSpPr>
          <p:nvPr/>
        </p:nvCxnSpPr>
        <p:spPr>
          <a:xfrm flipH="1">
            <a:off x="3657600" y="22860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8" idx="5"/>
            <a:endCxn id="47" idx="0"/>
          </p:cNvCxnSpPr>
          <p:nvPr/>
        </p:nvCxnSpPr>
        <p:spPr>
          <a:xfrm flipH="1">
            <a:off x="2667000" y="4854482"/>
            <a:ext cx="53882" cy="479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8" idx="3"/>
            <a:endCxn id="43" idx="7"/>
          </p:cNvCxnSpPr>
          <p:nvPr/>
        </p:nvCxnSpPr>
        <p:spPr>
          <a:xfrm flipH="1">
            <a:off x="2111282" y="4854482"/>
            <a:ext cx="501836" cy="273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1" idx="6"/>
            <a:endCxn id="42" idx="1"/>
          </p:cNvCxnSpPr>
          <p:nvPr/>
        </p:nvCxnSpPr>
        <p:spPr>
          <a:xfrm>
            <a:off x="1905000" y="4267200"/>
            <a:ext cx="860518" cy="98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9" idx="4"/>
            <a:endCxn id="29" idx="2"/>
          </p:cNvCxnSpPr>
          <p:nvPr/>
        </p:nvCxnSpPr>
        <p:spPr>
          <a:xfrm>
            <a:off x="1828800" y="3581400"/>
            <a:ext cx="31242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9" idx="3"/>
            <a:endCxn id="34" idx="0"/>
          </p:cNvCxnSpPr>
          <p:nvPr/>
        </p:nvCxnSpPr>
        <p:spPr>
          <a:xfrm flipH="1">
            <a:off x="6477000" y="27970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8" idx="1"/>
            <a:endCxn id="57" idx="5"/>
          </p:cNvCxnSpPr>
          <p:nvPr/>
        </p:nvCxnSpPr>
        <p:spPr>
          <a:xfrm flipH="1" flipV="1">
            <a:off x="7064282" y="47782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3" idx="1"/>
            <a:endCxn id="40" idx="5"/>
          </p:cNvCxnSpPr>
          <p:nvPr/>
        </p:nvCxnSpPr>
        <p:spPr>
          <a:xfrm flipH="1" flipV="1">
            <a:off x="7127782" y="3940082"/>
            <a:ext cx="590736" cy="8129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0" idx="1"/>
            <a:endCxn id="54" idx="5"/>
          </p:cNvCxnSpPr>
          <p:nvPr/>
        </p:nvCxnSpPr>
        <p:spPr>
          <a:xfrm flipH="1" flipV="1">
            <a:off x="5616482" y="3851182"/>
            <a:ext cx="501836" cy="2859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7"/>
            <a:endCxn id="31" idx="2"/>
          </p:cNvCxnSpPr>
          <p:nvPr/>
        </p:nvCxnSpPr>
        <p:spPr>
          <a:xfrm flipV="1">
            <a:off x="4625882" y="4648200"/>
            <a:ext cx="1089118" cy="765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9" idx="6"/>
            <a:endCxn id="13" idx="2"/>
          </p:cNvCxnSpPr>
          <p:nvPr/>
        </p:nvCxnSpPr>
        <p:spPr>
          <a:xfrm flipV="1">
            <a:off x="3505200" y="5467350"/>
            <a:ext cx="990600" cy="3238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" idx="4"/>
            <a:endCxn id="49" idx="0"/>
          </p:cNvCxnSpPr>
          <p:nvPr/>
        </p:nvCxnSpPr>
        <p:spPr>
          <a:xfrm flipH="1">
            <a:off x="3429000" y="5105400"/>
            <a:ext cx="1524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3" idx="1"/>
            <a:endCxn id="18" idx="6"/>
          </p:cNvCxnSpPr>
          <p:nvPr/>
        </p:nvCxnSpPr>
        <p:spPr>
          <a:xfrm flipH="1" flipV="1">
            <a:off x="3657600" y="5029200"/>
            <a:ext cx="860518" cy="384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0"/>
            <a:endCxn id="28" idx="2"/>
          </p:cNvCxnSpPr>
          <p:nvPr/>
        </p:nvCxnSpPr>
        <p:spPr>
          <a:xfrm flipV="1">
            <a:off x="3581400" y="4648200"/>
            <a:ext cx="6858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1" idx="0"/>
            <a:endCxn id="44" idx="7"/>
          </p:cNvCxnSpPr>
          <p:nvPr/>
        </p:nvCxnSpPr>
        <p:spPr>
          <a:xfrm flipH="1" flipV="1">
            <a:off x="3559082" y="4365718"/>
            <a:ext cx="2232118" cy="2062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5" idx="0"/>
            <a:endCxn id="31" idx="6"/>
          </p:cNvCxnSpPr>
          <p:nvPr/>
        </p:nvCxnSpPr>
        <p:spPr>
          <a:xfrm flipH="1" flipV="1">
            <a:off x="5867400" y="4648200"/>
            <a:ext cx="4572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6" idx="0"/>
            <a:endCxn id="50" idx="6"/>
          </p:cNvCxnSpPr>
          <p:nvPr/>
        </p:nvCxnSpPr>
        <p:spPr>
          <a:xfrm flipH="1" flipV="1">
            <a:off x="6248400" y="4191000"/>
            <a:ext cx="762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2" idx="0"/>
            <a:endCxn id="57" idx="3"/>
          </p:cNvCxnSpPr>
          <p:nvPr/>
        </p:nvCxnSpPr>
        <p:spPr>
          <a:xfrm flipV="1">
            <a:off x="6400800" y="4778282"/>
            <a:ext cx="5557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33" idx="4"/>
            <a:endCxn id="23" idx="7"/>
          </p:cNvCxnSpPr>
          <p:nvPr/>
        </p:nvCxnSpPr>
        <p:spPr>
          <a:xfrm flipH="1">
            <a:off x="3254282" y="2438400"/>
            <a:ext cx="3984718" cy="708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32" idx="3"/>
            <a:endCxn id="30" idx="7"/>
          </p:cNvCxnSpPr>
          <p:nvPr/>
        </p:nvCxnSpPr>
        <p:spPr>
          <a:xfrm flipH="1">
            <a:off x="5083082" y="2263682"/>
            <a:ext cx="1111436" cy="1340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0" idx="5"/>
            <a:endCxn id="31" idx="1"/>
          </p:cNvCxnSpPr>
          <p:nvPr/>
        </p:nvCxnSpPr>
        <p:spPr>
          <a:xfrm>
            <a:off x="5083082" y="3711482"/>
            <a:ext cx="654236" cy="8828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0" idx="4"/>
            <a:endCxn id="31" idx="0"/>
          </p:cNvCxnSpPr>
          <p:nvPr/>
        </p:nvCxnSpPr>
        <p:spPr>
          <a:xfrm flipH="1">
            <a:off x="5791200" y="4267200"/>
            <a:ext cx="381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4"/>
            <a:endCxn id="19" idx="1"/>
          </p:cNvCxnSpPr>
          <p:nvPr/>
        </p:nvCxnSpPr>
        <p:spPr>
          <a:xfrm>
            <a:off x="1371600" y="2819400"/>
            <a:ext cx="403318" cy="631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" idx="0"/>
            <a:endCxn id="31" idx="1"/>
          </p:cNvCxnSpPr>
          <p:nvPr/>
        </p:nvCxnSpPr>
        <p:spPr>
          <a:xfrm>
            <a:off x="1981200" y="2438400"/>
            <a:ext cx="3756118" cy="2155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38" idx="3"/>
            <a:endCxn id="29" idx="6"/>
          </p:cNvCxnSpPr>
          <p:nvPr/>
        </p:nvCxnSpPr>
        <p:spPr>
          <a:xfrm flipH="1">
            <a:off x="5105400" y="3406682"/>
            <a:ext cx="1927318" cy="860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34" idx="4"/>
            <a:endCxn id="38" idx="2"/>
          </p:cNvCxnSpPr>
          <p:nvPr/>
        </p:nvCxnSpPr>
        <p:spPr>
          <a:xfrm>
            <a:off x="6477000" y="3200400"/>
            <a:ext cx="533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39" idx="4"/>
            <a:endCxn id="38" idx="0"/>
          </p:cNvCxnSpPr>
          <p:nvPr/>
        </p:nvCxnSpPr>
        <p:spPr>
          <a:xfrm>
            <a:off x="7086600" y="2819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0" idx="3"/>
            <a:endCxn id="50" idx="6"/>
          </p:cNvCxnSpPr>
          <p:nvPr/>
        </p:nvCxnSpPr>
        <p:spPr>
          <a:xfrm flipH="1">
            <a:off x="6248400" y="3940082"/>
            <a:ext cx="771618" cy="2509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Trial, error and revision</a:t>
            </a:r>
            <a:endParaRPr lang="en-GB" dirty="0"/>
          </a:p>
        </p:txBody>
      </p:sp>
      <p:pic>
        <p:nvPicPr>
          <p:cNvPr id="5" name="Picture 2" descr="C:\Users\Tim\Documents\Teaching\se-notes\repos\figures\testing\socio-technic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09" y="1529192"/>
            <a:ext cx="5174291" cy="243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Tim\Documents\Teaching\se-notes\repos\figures\introduction\Picture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478000" cy="33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Intuition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Variability and contingency in behaviour is a cross-cutting concern</a:t>
            </a:r>
            <a:r>
              <a:rPr lang="en-GB" dirty="0" smtClean="0"/>
              <a:t>: </a:t>
            </a:r>
          </a:p>
          <a:p>
            <a:r>
              <a:rPr lang="en-GB" dirty="0" smtClean="0"/>
              <a:t>The same causes of variability affect many different workflows;</a:t>
            </a:r>
          </a:p>
          <a:p>
            <a:r>
              <a:rPr lang="en-GB" dirty="0" smtClean="0"/>
              <a:t>so apply their effects as aspects to functional descriptions of workflow behaviours.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Forgetfulness</a:t>
            </a:r>
          </a:p>
          <a:p>
            <a:pPr lvl="1"/>
            <a:r>
              <a:rPr lang="en-GB" dirty="0" smtClean="0"/>
              <a:t>Distraction</a:t>
            </a:r>
          </a:p>
          <a:p>
            <a:pPr lvl="1"/>
            <a:r>
              <a:rPr lang="en-GB" dirty="0" smtClean="0"/>
              <a:t>Exhaustion</a:t>
            </a:r>
          </a:p>
          <a:p>
            <a:pPr lvl="1"/>
            <a:r>
              <a:rPr lang="en-GB" dirty="0" smtClean="0"/>
              <a:t>Mix-ups</a:t>
            </a:r>
          </a:p>
          <a:p>
            <a:pPr lvl="1"/>
            <a:r>
              <a:rPr lang="en-GB" dirty="0" smtClean="0"/>
              <a:t>Misjudgements</a:t>
            </a:r>
          </a:p>
          <a:p>
            <a:pPr lvl="1"/>
            <a:r>
              <a:rPr lang="en-GB" dirty="0" smtClean="0"/>
              <a:t>Software/hardware failures</a:t>
            </a:r>
          </a:p>
          <a:p>
            <a:pPr lvl="1"/>
            <a:r>
              <a:rPr lang="en-GB" dirty="0" smtClean="0"/>
              <a:t>Inattention</a:t>
            </a:r>
          </a:p>
          <a:p>
            <a:pPr lvl="1"/>
            <a:r>
              <a:rPr lang="en-GB" dirty="0" smtClean="0"/>
              <a:t>Short of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2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Fuzzi</a:t>
            </a:r>
            <a:r>
              <a:rPr lang="en-GB" dirty="0" smtClean="0"/>
              <a:t> Moss 	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Object oriented model of problem domain</a:t>
            </a:r>
          </a:p>
          <a:p>
            <a:pPr lvl="1"/>
            <a:r>
              <a:rPr lang="en-GB" dirty="0" smtClean="0"/>
              <a:t>Implemented in Python</a:t>
            </a:r>
          </a:p>
          <a:p>
            <a:pPr lvl="1"/>
            <a:r>
              <a:rPr lang="en-GB" dirty="0" smtClean="0"/>
              <a:t>Represents the domain’s inviolable physics</a:t>
            </a:r>
          </a:p>
          <a:p>
            <a:r>
              <a:rPr lang="en-GB" dirty="0" smtClean="0"/>
              <a:t>Model workflows and tasks as classes and methods</a:t>
            </a:r>
          </a:p>
          <a:p>
            <a:r>
              <a:rPr lang="en-GB" dirty="0" smtClean="0"/>
              <a:t>Simulations in </a:t>
            </a:r>
            <a:r>
              <a:rPr lang="en-GB" dirty="0" err="1" smtClean="0"/>
              <a:t>Theatre_Ag</a:t>
            </a:r>
            <a:r>
              <a:rPr lang="en-GB" dirty="0" smtClean="0"/>
              <a:t> socio-technical agent oriented simulation environment</a:t>
            </a:r>
          </a:p>
          <a:p>
            <a:r>
              <a:rPr lang="en-GB" dirty="0" smtClean="0"/>
              <a:t>Contingent, variable behaviour implemented using </a:t>
            </a:r>
            <a:r>
              <a:rPr lang="en-GB" dirty="0" err="1" smtClean="0"/>
              <a:t>PyDySoFu</a:t>
            </a:r>
            <a:r>
              <a:rPr lang="en-GB" dirty="0" smtClean="0"/>
              <a:t> aspect oriented dynamic fuzzing library.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2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Case Study Selection</a:t>
            </a:r>
            <a:br>
              <a:rPr lang="en-GB" dirty="0" smtClean="0"/>
            </a:br>
            <a:r>
              <a:rPr lang="en-GB" dirty="0"/>
              <a:t>(With apologies to Robbie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Team based software project development.</a:t>
            </a:r>
          </a:p>
          <a:p>
            <a:pPr lvl="1"/>
            <a:r>
              <a:rPr lang="en-GB" dirty="0" smtClean="0"/>
              <a:t>Actors have different roles</a:t>
            </a:r>
          </a:p>
          <a:p>
            <a:r>
              <a:rPr lang="en-GB" dirty="0" smtClean="0"/>
              <a:t>Development work coordinated around a centralised VCS.</a:t>
            </a:r>
          </a:p>
          <a:p>
            <a:r>
              <a:rPr lang="en-GB" dirty="0" smtClean="0"/>
              <a:t>Potentially complex interactions between team members</a:t>
            </a:r>
          </a:p>
          <a:p>
            <a:r>
              <a:rPr lang="en-GB" dirty="0" smtClean="0"/>
              <a:t>Different coordination workflows possible,</a:t>
            </a:r>
          </a:p>
          <a:p>
            <a:pPr lvl="1"/>
            <a:r>
              <a:rPr lang="en-GB" dirty="0" smtClean="0"/>
              <a:t>but little empirical evidence as to efficacy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3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4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538</Words>
  <Application>Microsoft Office PowerPoint</Application>
  <PresentationFormat>On-screen Show (4:3)</PresentationFormat>
  <Paragraphs>135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Simulating Variance in Socio-Technical Behaviours using Executable Workflow Fuzzing</vt:lpstr>
      <vt:lpstr>Socio Technical Systems</vt:lpstr>
      <vt:lpstr>Characteristics</vt:lpstr>
      <vt:lpstr>Functional Decomposition/ Stochastic Modelling</vt:lpstr>
      <vt:lpstr>Trial, error and revision</vt:lpstr>
      <vt:lpstr>Intuition</vt:lpstr>
      <vt:lpstr>Fuzzi Moss  </vt:lpstr>
      <vt:lpstr>Case Study Selection (With apologies to Robbie)</vt:lpstr>
      <vt:lpstr>Domain Model</vt:lpstr>
      <vt:lpstr>Domain Element Behaviour</vt:lpstr>
      <vt:lpstr>Idealised Workflow Overview</vt:lpstr>
      <vt:lpstr>Workflow Example: Debugging</vt:lpstr>
      <vt:lpstr>Workflow Example: TDD</vt:lpstr>
      <vt:lpstr>Theatre_Ag Agent Architecture</vt:lpstr>
      <vt:lpstr>Costing and Synchronization (Workflow Modification)</vt:lpstr>
      <vt:lpstr>PyDySoFu</vt:lpstr>
      <vt:lpstr>PyDySoFu User Interface</vt:lpstr>
      <vt:lpstr>Dynamic Fuzzing Mechanism</vt:lpstr>
      <vt:lpstr>Applying the Fuzzer</vt:lpstr>
      <vt:lpstr>Socio-Technical Fuzzer: Distraction</vt:lpstr>
      <vt:lpstr>Simulation Setup</vt:lpstr>
      <vt:lpstr>Evaluation Strategy</vt:lpstr>
      <vt:lpstr>Plausibility Evaluation</vt:lpstr>
      <vt:lpstr>Effect of Fuzzing on Output</vt:lpstr>
      <vt:lpstr>Effect of Fuzzing on MTF</vt:lpstr>
      <vt:lpstr>Contributions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Variance in Socio-Technical Behaviours using Executable Workflow Fuzzing</dc:title>
  <dc:creator>tws</dc:creator>
  <cp:lastModifiedBy>Tim</cp:lastModifiedBy>
  <cp:revision>29</cp:revision>
  <dcterms:created xsi:type="dcterms:W3CDTF">2006-08-16T00:00:00Z</dcterms:created>
  <dcterms:modified xsi:type="dcterms:W3CDTF">2017-05-02T10:45:02Z</dcterms:modified>
</cp:coreProperties>
</file>