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9" r:id="rId4"/>
    <p:sldId id="258" r:id="rId5"/>
    <p:sldId id="271" r:id="rId6"/>
    <p:sldId id="262" r:id="rId7"/>
    <p:sldId id="272" r:id="rId8"/>
    <p:sldId id="274" r:id="rId9"/>
    <p:sldId id="283" r:id="rId10"/>
    <p:sldId id="279" r:id="rId11"/>
    <p:sldId id="286" r:id="rId12"/>
    <p:sldId id="282" r:id="rId13"/>
    <p:sldId id="285" r:id="rId14"/>
    <p:sldId id="291" r:id="rId15"/>
    <p:sldId id="287" r:id="rId16"/>
    <p:sldId id="292" r:id="rId17"/>
    <p:sldId id="277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1" autoAdjust="0"/>
  </p:normalViewPr>
  <p:slideViewPr>
    <p:cSldViewPr>
      <p:cViewPr>
        <p:scale>
          <a:sx n="100" d="100"/>
          <a:sy n="100" d="100"/>
        </p:scale>
        <p:origin x="-224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3757-791F-4518-B460-1143ED05C1B9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49CC-DCB9-483F-B345-4DC13BD4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Deploying large complex</a:t>
            </a:r>
            <a:r>
              <a:rPr lang="en-GB" baseline="0" dirty="0" smtClean="0"/>
              <a:t> systems without quality assurance is risky. But t</a:t>
            </a:r>
            <a:r>
              <a:rPr lang="en-GB" dirty="0" smtClean="0"/>
              <a:t>esting implementations is hard, but so is modelling and simulation of</a:t>
            </a:r>
            <a:r>
              <a:rPr lang="en-GB" baseline="0" dirty="0" smtClean="0"/>
              <a:t> designs.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Represent problem domain as an object oriented model.</a:t>
            </a:r>
          </a:p>
          <a:p>
            <a:pPr lvl="1"/>
            <a:r>
              <a:rPr lang="en-GB" dirty="0" smtClean="0"/>
              <a:t>Model predictable domain behaviour stochastically</a:t>
            </a:r>
          </a:p>
          <a:p>
            <a:pPr lvl="1"/>
            <a:r>
              <a:rPr lang="en-GB" dirty="0" smtClean="0"/>
              <a:t>Implemented in Python for readability</a:t>
            </a:r>
          </a:p>
          <a:p>
            <a:r>
              <a:rPr lang="en-GB" dirty="0" smtClean="0"/>
              <a:t>Model user workflows as collections of related tasks with shared state (represented as methods encapsulated in Python classes).</a:t>
            </a:r>
          </a:p>
          <a:p>
            <a:r>
              <a:rPr lang="en-GB" dirty="0" smtClean="0"/>
              <a:t>Model variable user behaviour separately, using Python Dynamic Software Fuzzing (</a:t>
            </a:r>
            <a:r>
              <a:rPr lang="en-GB" dirty="0" err="1" smtClean="0"/>
              <a:t>PyDySoFu</a:t>
            </a:r>
            <a:r>
              <a:rPr lang="en-GB" dirty="0" smtClean="0"/>
              <a:t>) aspect oriented library.</a:t>
            </a:r>
          </a:p>
          <a:p>
            <a:r>
              <a:rPr lang="en-GB" dirty="0" smtClean="0"/>
              <a:t>Run simulations in </a:t>
            </a:r>
            <a:r>
              <a:rPr lang="en-GB" dirty="0" err="1" smtClean="0"/>
              <a:t>Theatre_Ag</a:t>
            </a:r>
            <a:r>
              <a:rPr lang="en-GB" dirty="0" smtClean="0"/>
              <a:t> simulation framework and observe emergent behaviour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4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Systems have features, chunks, bugs and tests</a:t>
            </a:r>
          </a:p>
          <a:p>
            <a:pPr lvl="1"/>
            <a:r>
              <a:rPr lang="en-GB" dirty="0" smtClean="0"/>
              <a:t>Features have dependencies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What’s going on here?</a:t>
            </a:r>
          </a:p>
          <a:p>
            <a:endParaRPr lang="en-GB" dirty="0" smtClean="0"/>
          </a:p>
          <a:p>
            <a:r>
              <a:rPr lang="en-GB" dirty="0" smtClean="0"/>
              <a:t>Going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0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http://data.4tu.nl/repository/collection:event_logs_real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wsswt/softdev-workflow" TargetMode="External"/><Relationship Id="rId2" Type="http://schemas.openxmlformats.org/officeDocument/2006/relationships/hyperlink" Target="https://github.com/probablytom/fuzzi-moss-pa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twsswt/fuzzi-moss" TargetMode="External"/><Relationship Id="rId5" Type="http://schemas.openxmlformats.org/officeDocument/2006/relationships/hyperlink" Target="http://github.com/twsswt/pydysofu" TargetMode="External"/><Relationship Id="rId4" Type="http://schemas.openxmlformats.org/officeDocument/2006/relationships/hyperlink" Target="http://github.com/twsswt/theatre_a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Modelling Realistic User Behaviour </a:t>
            </a:r>
            <a:r>
              <a:rPr lang="en-GB" dirty="0" smtClean="0"/>
              <a:t>in Information </a:t>
            </a:r>
            <a:r>
              <a:rPr lang="en-GB" dirty="0"/>
              <a:t>Systems Simulation </a:t>
            </a:r>
            <a:r>
              <a:rPr lang="en-GB" dirty="0" smtClean="0"/>
              <a:t>as Fuzzing </a:t>
            </a:r>
            <a:r>
              <a:rPr lang="en-GB" dirty="0"/>
              <a:t>Aspects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Wallis and Tim </a:t>
            </a:r>
            <a:r>
              <a:rPr lang="en-GB" dirty="0" smtClean="0"/>
              <a:t>Storer</a:t>
            </a:r>
          </a:p>
          <a:p>
            <a:r>
              <a:rPr lang="en-GB" dirty="0" smtClean="0"/>
              <a:t>University of Glasgow</a:t>
            </a:r>
          </a:p>
          <a:p>
            <a:r>
              <a:rPr lang="en-GB" dirty="0" smtClean="0"/>
              <a:t>DDMACS Workshop, 2018.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 </a:t>
            </a:r>
            <a:r>
              <a:rPr lang="en-GB" dirty="0" err="1" smtClean="0"/>
              <a:t>Fuzzer</a:t>
            </a:r>
            <a:r>
              <a:rPr lang="en-GB" dirty="0" smtClean="0"/>
              <a:t>: Distraction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Represent the effect of distraction (by another task) as an incomplete procedure. Each time a workflow is invoked, remove one or more steps from the end, with increasing probability </a:t>
            </a:r>
            <a:r>
              <a:rPr lang="en-GB" smtClean="0"/>
              <a:t>of removal </a:t>
            </a:r>
            <a:r>
              <a:rPr lang="en-GB" dirty="0" smtClean="0"/>
              <a:t>as simulation time increases.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7244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clock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context.actor.clock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clock.max_ticks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clock.current_tick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probability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random.uniform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(0.0, 0.9999)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n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pmf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probability)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choose_last_steps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(n, False)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in_sequence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[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recurse_into_nested_steps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target_structures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ast.While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ast.For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ast.TryExcept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},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filter_steps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replace_steps_with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0" indent="0">
              <a:buNone/>
            </a:pP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replacement=</a:t>
            </a:r>
            <a:r>
              <a:rPr lang="en-GB" sz="1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GB" sz="1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self.actor.idling.idle</a:t>
            </a:r>
            <a:r>
              <a:rPr lang="en-GB" sz="1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()'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]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)</a:t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(steps, context)</a:t>
            </a:r>
          </a:p>
          <a:p>
            <a:pPr mar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279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Simulations of large scale systems are difficult to validate</a:t>
            </a:r>
          </a:p>
          <a:p>
            <a:pPr lvl="1"/>
            <a:r>
              <a:rPr lang="en-GB" dirty="0" smtClean="0"/>
              <a:t>Example: climate science</a:t>
            </a:r>
          </a:p>
          <a:p>
            <a:pPr lvl="1"/>
            <a:r>
              <a:rPr lang="en-GB" dirty="0" smtClean="0"/>
              <a:t>That’s why we simulate</a:t>
            </a:r>
          </a:p>
          <a:p>
            <a:r>
              <a:rPr lang="en-GB" dirty="0" smtClean="0"/>
              <a:t>Approach advocated by Naylor and Finger (1967) and others</a:t>
            </a:r>
          </a:p>
          <a:p>
            <a:pPr lvl="1"/>
            <a:r>
              <a:rPr lang="en-GB" dirty="0" smtClean="0"/>
              <a:t>Staged approach</a:t>
            </a:r>
          </a:p>
          <a:p>
            <a:pPr lvl="1"/>
            <a:r>
              <a:rPr lang="en-GB" dirty="0" smtClean="0"/>
              <a:t>Evaluate plausibility first</a:t>
            </a:r>
          </a:p>
          <a:p>
            <a:pPr lvl="1"/>
            <a:r>
              <a:rPr lang="en-GB" dirty="0" smtClean="0"/>
              <a:t>Gain confidence in predictive capability</a:t>
            </a:r>
          </a:p>
          <a:p>
            <a:pPr lvl="1"/>
            <a:r>
              <a:rPr lang="en-GB" dirty="0" smtClean="0"/>
              <a:t>Is the simulation useful?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waterfall performance against TDD</a:t>
            </a:r>
          </a:p>
          <a:p>
            <a:r>
              <a:rPr lang="en-GB" dirty="0" smtClean="0"/>
              <a:t>Project of up to 6 user stories, length 2 or 4</a:t>
            </a:r>
          </a:p>
          <a:p>
            <a:r>
              <a:rPr lang="en-GB" dirty="0"/>
              <a:t>3 actor development team, </a:t>
            </a:r>
            <a:r>
              <a:rPr lang="en-GB" dirty="0" smtClean="0"/>
              <a:t>500 clock ticks maximum</a:t>
            </a:r>
          </a:p>
          <a:p>
            <a:r>
              <a:rPr lang="en-GB" dirty="0" smtClean="0"/>
              <a:t>Apply fuzzing to top level </a:t>
            </a:r>
            <a:r>
              <a:rPr lang="en-GB" i="1" dirty="0" smtClean="0"/>
              <a:t>or</a:t>
            </a:r>
            <a:r>
              <a:rPr lang="en-GB" dirty="0" smtClean="0"/>
              <a:t> low level workflows</a:t>
            </a:r>
          </a:p>
          <a:p>
            <a:r>
              <a:rPr lang="en-GB" dirty="0" smtClean="0"/>
              <a:t>Vary extent of fuzzing by configuring distraction PMF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 fuzzing – </a:t>
            </a:r>
            <a:br>
              <a:rPr lang="en-GB" dirty="0" smtClean="0"/>
            </a:br>
            <a:r>
              <a:rPr lang="en-GB" dirty="0" smtClean="0"/>
              <a:t>Commits </a:t>
            </a:r>
            <a:r>
              <a:rPr lang="en-GB" dirty="0" smtClean="0"/>
              <a:t>Versus Project Size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9800" y="1600201"/>
            <a:ext cx="2667000" cy="1143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Waterfall (Blue)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TDD (Red)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791200" cy="424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 fuzzing – mean time to failure </a:t>
            </a:r>
            <a:r>
              <a:rPr lang="en-GB" dirty="0"/>
              <a:t>v</a:t>
            </a:r>
            <a:r>
              <a:rPr lang="en-GB" dirty="0" smtClean="0"/>
              <a:t>ersus project </a:t>
            </a:r>
            <a:r>
              <a:rPr lang="en-GB" dirty="0"/>
              <a:t>s</a:t>
            </a:r>
            <a:r>
              <a:rPr lang="en-GB" dirty="0" smtClean="0"/>
              <a:t>ize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6155"/>
            <a:ext cx="5714999" cy="422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9800" y="1600201"/>
            <a:ext cx="2667000" cy="1143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Waterfall (Blue)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TDD (Red)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 of </a:t>
            </a:r>
            <a:r>
              <a:rPr lang="en-GB" dirty="0" smtClean="0"/>
              <a:t>fuzzing </a:t>
            </a:r>
            <a:r>
              <a:rPr lang="en-GB" dirty="0" smtClean="0"/>
              <a:t>on </a:t>
            </a:r>
            <a:r>
              <a:rPr lang="en-GB" dirty="0"/>
              <a:t>f</a:t>
            </a:r>
            <a:r>
              <a:rPr lang="en-GB" dirty="0" smtClean="0"/>
              <a:t>eatures completion</a:t>
            </a:r>
            <a:endParaRPr lang="en-GB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5800" y="5486400"/>
            <a:ext cx="2667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70C0"/>
                </a:solidFill>
              </a:rPr>
              <a:t>Waterfall (Blue)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TDD (Red)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267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676400"/>
            <a:ext cx="4267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7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Effects of Fuzzing on </a:t>
            </a:r>
            <a:r>
              <a:rPr lang="en-GB" dirty="0" smtClean="0"/>
              <a:t>mean time to failure</a:t>
            </a:r>
            <a:r>
              <a:rPr lang="en-GB" dirty="0" smtClean="0"/>
              <a:t> on ‘Large’ </a:t>
            </a:r>
            <a:r>
              <a:rPr lang="en-GB" dirty="0" smtClean="0"/>
              <a:t>Projects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9800" y="1600201"/>
            <a:ext cx="2667000" cy="1143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Waterfall (Blue)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TDD (Red)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5422147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208756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Take away:</a:t>
            </a:r>
            <a:r>
              <a:rPr lang="en-GB" i="1" dirty="0" smtClean="0"/>
              <a:t> model irregular user behaviour separately as cross cutting concerns.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Future:</a:t>
            </a:r>
          </a:p>
          <a:p>
            <a:r>
              <a:rPr lang="en-GB" dirty="0" smtClean="0"/>
              <a:t>Bigger, better case studies</a:t>
            </a:r>
          </a:p>
          <a:p>
            <a:r>
              <a:rPr lang="en-GB" dirty="0" smtClean="0"/>
              <a:t>Application of fuzzing to other representations</a:t>
            </a:r>
          </a:p>
          <a:p>
            <a:r>
              <a:rPr lang="en-GB" dirty="0" smtClean="0"/>
              <a:t>Validate models of irregular behaviour using process log data sets.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Paper: Wallis, T. </a:t>
            </a:r>
            <a:r>
              <a:rPr lang="en-GB" dirty="0"/>
              <a:t>and Storer T. </a:t>
            </a:r>
            <a:r>
              <a:rPr lang="en-GB" i="1" dirty="0"/>
              <a:t>Modelling Realistic User Behaviour </a:t>
            </a:r>
            <a:r>
              <a:rPr lang="en-GB" i="1" dirty="0" smtClean="0"/>
              <a:t>in Information </a:t>
            </a:r>
            <a:r>
              <a:rPr lang="en-GB" i="1" dirty="0"/>
              <a:t>Systems Simulation Models </a:t>
            </a:r>
            <a:r>
              <a:rPr lang="en-GB" i="1" dirty="0" smtClean="0"/>
              <a:t>as Fuzzing Aspects.</a:t>
            </a:r>
            <a:r>
              <a:rPr lang="en-GB" dirty="0" smtClean="0"/>
              <a:t> To Appear, CAISE Forum 2018.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github.com/probablytom/fuzzi-moss-paper</a:t>
            </a:r>
            <a:endParaRPr lang="en-GB" i="1" dirty="0"/>
          </a:p>
          <a:p>
            <a:pPr marL="0" indent="0">
              <a:buNone/>
            </a:pPr>
            <a:r>
              <a:rPr lang="en-GB" dirty="0" smtClean="0"/>
              <a:t>Code:</a:t>
            </a:r>
            <a:endParaRPr lang="en-GB" dirty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github.com/twsswt/softdev-workflow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github.com/twsswt/theatre_ag</a:t>
            </a:r>
            <a:endParaRPr lang="en-GB" dirty="0"/>
          </a:p>
          <a:p>
            <a:r>
              <a:rPr lang="en-GB" dirty="0">
                <a:hlinkClick r:id="rId5"/>
              </a:rPr>
              <a:t>http://github.com/twsswt/pydysofu</a:t>
            </a:r>
            <a:endParaRPr lang="en-GB" dirty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github.com/twsswt/fuzzi-moss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Designing for users in socio-technical systems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Heterogeneous </a:t>
            </a:r>
            <a:r>
              <a:rPr lang="en-GB" dirty="0"/>
              <a:t>collections of actors with varying degrees of autonomy</a:t>
            </a:r>
          </a:p>
          <a:p>
            <a:r>
              <a:rPr lang="en-GB" dirty="0"/>
              <a:t>Complex, contingent, </a:t>
            </a:r>
            <a:r>
              <a:rPr lang="en-GB" dirty="0" smtClean="0"/>
              <a:t>emergent actor behaviours</a:t>
            </a:r>
          </a:p>
        </p:txBody>
      </p:sp>
      <p:pic>
        <p:nvPicPr>
          <p:cNvPr id="5" name="Picture 11" descr="C:\Users\Tim\Desktop\Air-Traffic-Control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700096" cy="24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Copin</a:t>
            </a:r>
            <a:r>
              <a:rPr lang="en-GB" dirty="0" smtClean="0"/>
              <a:t>g Strategies in System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Simplistic Models</a:t>
            </a:r>
          </a:p>
          <a:p>
            <a:r>
              <a:rPr lang="en-GB" dirty="0" smtClean="0"/>
              <a:t>Small scale models</a:t>
            </a:r>
          </a:p>
          <a:p>
            <a:r>
              <a:rPr lang="en-GB" dirty="0" smtClean="0"/>
              <a:t>Rebuild (again)</a:t>
            </a:r>
          </a:p>
          <a:p>
            <a:r>
              <a:rPr lang="en-GB" dirty="0" smtClean="0"/>
              <a:t>Trial</a:t>
            </a:r>
            <a:r>
              <a:rPr lang="en-GB" dirty="0"/>
              <a:t>, error and </a:t>
            </a:r>
            <a:r>
              <a:rPr lang="en-GB" dirty="0" smtClean="0"/>
              <a:t>revision</a:t>
            </a:r>
          </a:p>
          <a:p>
            <a:r>
              <a:rPr lang="en-GB" dirty="0" smtClean="0"/>
              <a:t>SIOSIBOA</a:t>
            </a:r>
          </a:p>
          <a:p>
            <a:r>
              <a:rPr lang="en-GB" dirty="0" smtClean="0"/>
              <a:t>Apply workarounds</a:t>
            </a:r>
            <a:endParaRPr lang="en-GB" dirty="0"/>
          </a:p>
        </p:txBody>
      </p:sp>
      <p:pic>
        <p:nvPicPr>
          <p:cNvPr id="5" name="Picture 2" descr="C:\Users\Tim\Documents\Teaching\se-notes\repos\figures\testing\socio-techn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67" y="1529192"/>
            <a:ext cx="3391833" cy="15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im\Documents\Teaching\se-notes\repos\figures\introduction\Picture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2652840" cy="199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im\Desktop\Ambulance-1-isto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3" r="11792"/>
          <a:stretch/>
        </p:blipFill>
        <p:spPr bwMode="auto">
          <a:xfrm>
            <a:off x="6318521" y="4267200"/>
            <a:ext cx="2368278" cy="14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im\Documents\Teaching\se-notes\repos\figures\processes\ny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3048000" cy="187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Tim\Desktop\13baggage3006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4876800"/>
            <a:ext cx="27420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Intuition: </a:t>
            </a:r>
            <a:r>
              <a:rPr lang="en-GB" i="1" dirty="0"/>
              <a:t>Variability and contingency in user behaviour is a cross-cutting </a:t>
            </a:r>
            <a:r>
              <a:rPr lang="en-GB" i="1" dirty="0" smtClean="0"/>
              <a:t>concern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smtClean="0"/>
              <a:t>same causes of variability affect many different </a:t>
            </a:r>
            <a:r>
              <a:rPr lang="en-GB" dirty="0" smtClean="0"/>
              <a:t>workflows, so </a:t>
            </a:r>
            <a:r>
              <a:rPr lang="en-GB" dirty="0" smtClean="0"/>
              <a:t>apply their effects as </a:t>
            </a:r>
            <a:r>
              <a:rPr lang="en-GB" dirty="0" smtClean="0"/>
              <a:t>fuzzing aspects </a:t>
            </a:r>
            <a:r>
              <a:rPr lang="en-GB" dirty="0" smtClean="0"/>
              <a:t>to functional descriptions of workflow behaviours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38401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Example:</a:t>
            </a:r>
            <a:endParaRPr lang="en-GB" dirty="0"/>
          </a:p>
          <a:p>
            <a:pPr lvl="1"/>
            <a:r>
              <a:rPr lang="en-GB" dirty="0"/>
              <a:t>Forgetfulness</a:t>
            </a:r>
          </a:p>
          <a:p>
            <a:pPr lvl="1"/>
            <a:r>
              <a:rPr lang="en-GB" dirty="0"/>
              <a:t>Distraction</a:t>
            </a:r>
          </a:p>
          <a:p>
            <a:pPr lvl="1"/>
            <a:r>
              <a:rPr lang="en-GB" dirty="0"/>
              <a:t>Exhaustion</a:t>
            </a:r>
          </a:p>
          <a:p>
            <a:pPr lvl="1"/>
            <a:r>
              <a:rPr lang="en-GB" dirty="0"/>
              <a:t>Mix-ups</a:t>
            </a:r>
          </a:p>
          <a:p>
            <a:pPr lvl="1"/>
            <a:r>
              <a:rPr lang="en-GB" dirty="0"/>
              <a:t>Misjudgements</a:t>
            </a:r>
          </a:p>
          <a:p>
            <a:pPr lvl="1"/>
            <a:r>
              <a:rPr lang="en-GB" dirty="0"/>
              <a:t>Inattention</a:t>
            </a:r>
          </a:p>
          <a:p>
            <a:pPr lvl="1"/>
            <a:r>
              <a:rPr lang="en-GB" dirty="0"/>
              <a:t>Tunnel focus</a:t>
            </a:r>
          </a:p>
          <a:p>
            <a:pPr lvl="1"/>
            <a:r>
              <a:rPr lang="en-GB" dirty="0"/>
              <a:t>Short cuts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 - </a:t>
            </a:r>
            <a:r>
              <a:rPr lang="en-GB" dirty="0" err="1" smtClean="0"/>
              <a:t>FuzziMoss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Object oriented problem domain model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00400" y="12954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Workflow classes</a:t>
            </a:r>
            <a:endParaRPr lang="en-GB" dirty="0"/>
          </a:p>
        </p:txBody>
      </p:sp>
      <p:pic>
        <p:nvPicPr>
          <p:cNvPr id="9" name="Picture 2" descr="C:\Users\Tim\Desktop\full-class-diagram-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1643606" cy="123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96000" y="12954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Variable user behaviour fuzzing aspects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FuzziMoss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92780" y="3810000"/>
            <a:ext cx="534162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err="1" smtClean="0"/>
              <a:t>PyDySoFu</a:t>
            </a:r>
            <a:r>
              <a:rPr lang="en-GB" dirty="0" smtClean="0"/>
              <a:t> Weaver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76600" y="1752600"/>
            <a:ext cx="2133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TestDrivenDevelopment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(object):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__(self,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self.specification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Specification(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self.testing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Testing(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self.implementation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Implementation(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self.debugging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Debugging(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self.refactoring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Refactoring(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implement_feature_tdd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self.specification.add_feature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user_story.size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self.testing.test_per_chunk_ratio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self.implementation.implement_feature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self.debugging.debug_feature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self.refactoring.refactor_feature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work_from_backlog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product_backlog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product_backlog.get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(block=False)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self.implement_feature_tdd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 </a:t>
            </a: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Empty:</a:t>
            </a:r>
            <a:b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3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GB" sz="3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46482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Socio-technical system simulation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219200" y="5105400"/>
            <a:ext cx="26670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err="1" smtClean="0"/>
              <a:t>Theatre_Ag</a:t>
            </a:r>
            <a:r>
              <a:rPr lang="en-GB" dirty="0" smtClean="0"/>
              <a:t> Agent Simulation Library</a:t>
            </a:r>
            <a:endParaRPr lang="en-GB" dirty="0"/>
          </a:p>
        </p:txBody>
      </p:sp>
      <p:cxnSp>
        <p:nvCxnSpPr>
          <p:cNvPr id="4" name="Elbow Connector 3"/>
          <p:cNvCxnSpPr>
            <a:stCxn id="11" idx="2"/>
            <a:endCxn id="15" idx="0"/>
          </p:cNvCxnSpPr>
          <p:nvPr/>
        </p:nvCxnSpPr>
        <p:spPr>
          <a:xfrm rot="5400000">
            <a:off x="3827145" y="3068955"/>
            <a:ext cx="762000" cy="33108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15" idx="0"/>
          </p:cNvCxnSpPr>
          <p:nvPr/>
        </p:nvCxnSpPr>
        <p:spPr>
          <a:xfrm rot="16200000" flipH="1">
            <a:off x="1162050" y="3714750"/>
            <a:ext cx="1752600" cy="1028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3886200" y="554355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11" idx="0"/>
          </p:cNvCxnSpPr>
          <p:nvPr/>
        </p:nvCxnSpPr>
        <p:spPr>
          <a:xfrm rot="16200000" flipH="1">
            <a:off x="4912995" y="2859405"/>
            <a:ext cx="457200" cy="14439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1" idx="0"/>
          </p:cNvCxnSpPr>
          <p:nvPr/>
        </p:nvCxnSpPr>
        <p:spPr>
          <a:xfrm rot="5400000">
            <a:off x="6360795" y="2855595"/>
            <a:ext cx="457200" cy="14516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35" y="5283993"/>
            <a:ext cx="1509713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2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Study </a:t>
            </a:r>
            <a:r>
              <a:rPr lang="en-GB" dirty="0" smtClean="0"/>
              <a:t>Selection – </a:t>
            </a:r>
            <a:br>
              <a:rPr lang="en-GB" dirty="0" smtClean="0"/>
            </a:br>
            <a:r>
              <a:rPr lang="en-GB" dirty="0" smtClean="0"/>
              <a:t>Team Based Software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495799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Actors </a:t>
            </a:r>
            <a:r>
              <a:rPr lang="en-GB" dirty="0" smtClean="0"/>
              <a:t>have different </a:t>
            </a:r>
            <a:r>
              <a:rPr lang="en-GB" dirty="0" smtClean="0"/>
              <a:t>roles (developer, project manager…)</a:t>
            </a:r>
            <a:endParaRPr lang="en-GB" dirty="0" smtClean="0"/>
          </a:p>
          <a:p>
            <a:r>
              <a:rPr lang="en-GB" dirty="0" smtClean="0"/>
              <a:t>Development work coordinated around a centralised VCS.</a:t>
            </a:r>
          </a:p>
          <a:p>
            <a:r>
              <a:rPr lang="en-GB" dirty="0" smtClean="0"/>
              <a:t>Well defined ideal </a:t>
            </a:r>
            <a:r>
              <a:rPr lang="en-GB" dirty="0" smtClean="0"/>
              <a:t>workflows</a:t>
            </a:r>
            <a:r>
              <a:rPr lang="en-GB" dirty="0" smtClean="0"/>
              <a:t>, but with potential for </a:t>
            </a:r>
            <a:r>
              <a:rPr lang="en-GB" dirty="0" smtClean="0"/>
              <a:t>variability</a:t>
            </a:r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hange management, specification, implementation, testing, debugging, refactoring</a:t>
            </a:r>
            <a:endParaRPr lang="en-GB" dirty="0" smtClean="0"/>
          </a:p>
          <a:p>
            <a:r>
              <a:rPr lang="en-GB" dirty="0" smtClean="0"/>
              <a:t>Different coordination workflows </a:t>
            </a:r>
            <a:r>
              <a:rPr lang="en-GB" dirty="0" smtClean="0"/>
              <a:t>possible (Waterfall, TDD)</a:t>
            </a:r>
          </a:p>
          <a:p>
            <a:r>
              <a:rPr lang="en-GB" dirty="0"/>
              <a:t>L</a:t>
            </a:r>
            <a:r>
              <a:rPr lang="en-GB" dirty="0" smtClean="0"/>
              <a:t>imited </a:t>
            </a:r>
            <a:r>
              <a:rPr lang="en-GB" dirty="0"/>
              <a:t>e</a:t>
            </a:r>
            <a:r>
              <a:rPr lang="en-GB" dirty="0" smtClean="0"/>
              <a:t>mpirical evidence as to efficacy of different workflows </a:t>
            </a:r>
            <a:r>
              <a:rPr lang="en-GB" dirty="0"/>
              <a:t>[George &amp;</a:t>
            </a:r>
            <a:r>
              <a:rPr lang="en-GB" dirty="0" smtClean="0"/>
              <a:t> </a:t>
            </a:r>
            <a:r>
              <a:rPr lang="en-GB" dirty="0"/>
              <a:t>Williams, </a:t>
            </a:r>
            <a:r>
              <a:rPr lang="en-GB" dirty="0" err="1" smtClean="0"/>
              <a:t>Israilidis</a:t>
            </a:r>
            <a:r>
              <a:rPr lang="en-GB" dirty="0"/>
              <a:t> </a:t>
            </a:r>
            <a:r>
              <a:rPr lang="en-GB" dirty="0" smtClean="0"/>
              <a:t>et </a:t>
            </a:r>
            <a:r>
              <a:rPr lang="en-GB" dirty="0"/>
              <a:t>al., </a:t>
            </a:r>
            <a:r>
              <a:rPr lang="en-GB" dirty="0" err="1"/>
              <a:t>Bhat</a:t>
            </a:r>
            <a:r>
              <a:rPr lang="en-GB" dirty="0"/>
              <a:t>, T</a:t>
            </a:r>
            <a:r>
              <a:rPr lang="en-GB" dirty="0" smtClean="0"/>
              <a:t>. </a:t>
            </a:r>
            <a:r>
              <a:rPr lang="en-GB" dirty="0"/>
              <a:t>&amp;</a:t>
            </a:r>
            <a:r>
              <a:rPr lang="en-GB" dirty="0" smtClean="0"/>
              <a:t> </a:t>
            </a:r>
            <a:r>
              <a:rPr lang="en-GB" dirty="0" err="1" smtClean="0"/>
              <a:t>Nagappan</a:t>
            </a:r>
            <a:r>
              <a:rPr lang="en-GB" dirty="0" smtClean="0"/>
              <a:t>].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0194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im\Desktop\full-class-diagram-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746385"/>
            <a:ext cx="5688221" cy="42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4953000" y="1295401"/>
            <a:ext cx="4114800" cy="1981199"/>
          </a:xfrm>
          <a:prstGeom prst="borderCallout1">
            <a:avLst>
              <a:gd name="adj1" fmla="val 100187"/>
              <a:gd name="adj2" fmla="val 12778"/>
              <a:gd name="adj3" fmla="val 165740"/>
              <a:gd name="adj4" fmla="val -481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1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debug(self, random, bug=None):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len(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self.bugs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== 0: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False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None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self.bugs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random.unknown_bug_should_be_removed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(self):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bug =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random.choose_bug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(self)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self.bugs.remove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(bug)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1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GB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random.known_bug_should_be_removed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(self):</a:t>
            </a:r>
            <a:b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self.bugs.remove</a:t>
            </a:r>
            <a:r>
              <a:rPr lang="en-GB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(bug)</a:t>
            </a:r>
            <a:endParaRPr lang="en-GB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</a:t>
            </a:r>
            <a:r>
              <a:rPr lang="en-GB" dirty="0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Debugging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Debugging(object):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(1)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debug(self, feature, bug,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(random, bug)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test,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test.exercise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break</a:t>
            </a:r>
            <a:br>
              <a:rPr lang="en-GB" sz="1000" b="1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>
                <a:latin typeface="Consolas" pitchFamily="49" charset="0"/>
                <a:cs typeface="Consolas" pitchFamily="49" charset="0"/>
              </a:rPr>
              <a:t>            except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BugEncounteredException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as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e.bug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self.change_management.commit_changes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feature = self.change_management.centralised_vcs_client.working_copy.get_feature(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feature.tests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debug_system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self.change_management.centralised_vcs_client.working_copy.tests: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TestDrivenDevelopment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Specification(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Testing(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Implementation(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Debugging(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Refactoring(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self.specification.add_feature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self.testing.test_per_chunk_ratio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self.implementation.implement_feature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self.debugging.debug_feature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self.refactoring.refactor_feature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work_from_backlog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product_backlog.get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(block=False)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except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Empty: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break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658</Words>
  <Application>Microsoft Office PowerPoint</Application>
  <PresentationFormat>On-screen Show (4:3)</PresentationFormat>
  <Paragraphs>110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Modelling Realistic User Behaviour in Information Systems Simulation as Fuzzing Aspects</vt:lpstr>
      <vt:lpstr>Designing for users in socio-technical systems</vt:lpstr>
      <vt:lpstr>Coping Strategies in System Design</vt:lpstr>
      <vt:lpstr>Intuition: Variability and contingency in user behaviour is a cross-cutting concern. </vt:lpstr>
      <vt:lpstr>Our Approach - FuzziMoss</vt:lpstr>
      <vt:lpstr>Case Study Selection –  Team Based Software Development</vt:lpstr>
      <vt:lpstr>Domain Model</vt:lpstr>
      <vt:lpstr>Workflow Example: Debugging</vt:lpstr>
      <vt:lpstr>Workflow Example: TDD</vt:lpstr>
      <vt:lpstr>Behaviour Fuzzer: Distraction</vt:lpstr>
      <vt:lpstr>Evaluation Strategy</vt:lpstr>
      <vt:lpstr>Simulation Setup</vt:lpstr>
      <vt:lpstr>No fuzzing –  Commits Versus Project Size</vt:lpstr>
      <vt:lpstr>No fuzzing – mean time to failure versus project size</vt:lpstr>
      <vt:lpstr>Effect of fuzzing on features completion</vt:lpstr>
      <vt:lpstr>Effects of Fuzzing on mean time to failure on ‘Large’ Projects</vt:lpstr>
      <vt:lpstr>Take away: model irregular user behaviour separately as cross cutting concerns.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Variance in Socio-Technical Behaviours using Executable Workflow Fuzzing</dc:title>
  <dc:creator>tws</dc:creator>
  <cp:lastModifiedBy>Tim</cp:lastModifiedBy>
  <cp:revision>82</cp:revision>
  <dcterms:created xsi:type="dcterms:W3CDTF">2006-08-16T00:00:00Z</dcterms:created>
  <dcterms:modified xsi:type="dcterms:W3CDTF">2018-03-19T13:34:38Z</dcterms:modified>
</cp:coreProperties>
</file>