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sldIdLst>
    <p:sldId id="256" r:id="rId5"/>
    <p:sldId id="261" r:id="rId6"/>
    <p:sldId id="262" r:id="rId7"/>
    <p:sldId id="263" r:id="rId8"/>
    <p:sldId id="264" r:id="rId9"/>
    <p:sldId id="268" r:id="rId10"/>
    <p:sldId id="269" r:id="rId11"/>
    <p:sldId id="270" r:id="rId12"/>
    <p:sldId id="278" r:id="rId13"/>
    <p:sldId id="279" r:id="rId14"/>
    <p:sldId id="271" r:id="rId15"/>
    <p:sldId id="272" r:id="rId16"/>
    <p:sldId id="273" r:id="rId17"/>
    <p:sldId id="274" r:id="rId18"/>
    <p:sldId id="275" r:id="rId19"/>
    <p:sldId id="277"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00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18" autoAdjust="0"/>
  </p:normalViewPr>
  <p:slideViewPr>
    <p:cSldViewPr snapToGrid="0" snapToObjects="1">
      <p:cViewPr varScale="1">
        <p:scale>
          <a:sx n="76" d="100"/>
          <a:sy n="76" d="100"/>
        </p:scale>
        <p:origin x="255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8972B6-0E4C-4459-8C6E-89F47FC164AA}" type="datetimeFigureOut">
              <a:rPr lang="en-US" smtClean="0"/>
              <a:pPr/>
              <a:t>7/27/2020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B39C0-C7CE-49EB-BA6B-C0204B4798BA}" type="slidenum">
              <a:rPr lang="en-US" smtClean="0"/>
              <a:pPr/>
              <a:t>‹#›</a:t>
            </a:fld>
            <a:endParaRPr lang="en-US"/>
          </a:p>
        </p:txBody>
      </p:sp>
    </p:spTree>
    <p:extLst>
      <p:ext uri="{BB962C8B-B14F-4D97-AF65-F5344CB8AC3E}">
        <p14:creationId xmlns:p14="http://schemas.microsoft.com/office/powerpoint/2010/main" val="222040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a:t>
            </a:fld>
            <a:endParaRPr lang="en-US"/>
          </a:p>
        </p:txBody>
      </p:sp>
    </p:spTree>
    <p:extLst>
      <p:ext uri="{BB962C8B-B14F-4D97-AF65-F5344CB8AC3E}">
        <p14:creationId xmlns:p14="http://schemas.microsoft.com/office/powerpoint/2010/main" val="126118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AB39C0-C7CE-49EB-BA6B-C0204B4798BA}" type="slidenum">
              <a:rPr lang="en-US" smtClean="0"/>
              <a:pPr/>
              <a:t>2</a:t>
            </a:fld>
            <a:endParaRPr lang="en-US"/>
          </a:p>
        </p:txBody>
      </p:sp>
    </p:spTree>
    <p:extLst>
      <p:ext uri="{BB962C8B-B14F-4D97-AF65-F5344CB8AC3E}">
        <p14:creationId xmlns:p14="http://schemas.microsoft.com/office/powerpoint/2010/main" val="1699490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AB39C0-C7CE-49EB-BA6B-C0204B4798BA}" type="slidenum">
              <a:rPr lang="en-US" smtClean="0"/>
              <a:pPr/>
              <a:t>4</a:t>
            </a:fld>
            <a:endParaRPr lang="en-US"/>
          </a:p>
        </p:txBody>
      </p:sp>
    </p:spTree>
    <p:extLst>
      <p:ext uri="{BB962C8B-B14F-4D97-AF65-F5344CB8AC3E}">
        <p14:creationId xmlns:p14="http://schemas.microsoft.com/office/powerpoint/2010/main" val="337143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AB39C0-C7CE-49EB-BA6B-C0204B4798BA}" type="slidenum">
              <a:rPr lang="en-US" smtClean="0"/>
              <a:pPr/>
              <a:t>7</a:t>
            </a:fld>
            <a:endParaRPr lang="en-US"/>
          </a:p>
        </p:txBody>
      </p:sp>
    </p:spTree>
    <p:extLst>
      <p:ext uri="{BB962C8B-B14F-4D97-AF65-F5344CB8AC3E}">
        <p14:creationId xmlns:p14="http://schemas.microsoft.com/office/powerpoint/2010/main" val="3325450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8</a:t>
            </a:fld>
            <a:endParaRPr lang="en-US"/>
          </a:p>
        </p:txBody>
      </p:sp>
    </p:spTree>
    <p:extLst>
      <p:ext uri="{BB962C8B-B14F-4D97-AF65-F5344CB8AC3E}">
        <p14:creationId xmlns:p14="http://schemas.microsoft.com/office/powerpoint/2010/main" val="3973067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6A643C-4822-4F72-9AC2-12CD9E86F359}" type="slidenum">
              <a:rPr lang="en-US" smtClean="0"/>
              <a:t>11</a:t>
            </a:fld>
            <a:endParaRPr lang="en-US"/>
          </a:p>
        </p:txBody>
      </p:sp>
    </p:spTree>
    <p:extLst>
      <p:ext uri="{BB962C8B-B14F-4D97-AF65-F5344CB8AC3E}">
        <p14:creationId xmlns:p14="http://schemas.microsoft.com/office/powerpoint/2010/main" val="239759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AB39C0-C7CE-49EB-BA6B-C0204B4798BA}" type="slidenum">
              <a:rPr lang="en-US" smtClean="0"/>
              <a:pPr/>
              <a:t>15</a:t>
            </a:fld>
            <a:endParaRPr lang="en-US"/>
          </a:p>
        </p:txBody>
      </p:sp>
    </p:spTree>
    <p:extLst>
      <p:ext uri="{BB962C8B-B14F-4D97-AF65-F5344CB8AC3E}">
        <p14:creationId xmlns:p14="http://schemas.microsoft.com/office/powerpoint/2010/main" val="304115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16</a:t>
            </a:fld>
            <a:endParaRPr lang="en-US"/>
          </a:p>
        </p:txBody>
      </p:sp>
    </p:spTree>
    <p:extLst>
      <p:ext uri="{BB962C8B-B14F-4D97-AF65-F5344CB8AC3E}">
        <p14:creationId xmlns:p14="http://schemas.microsoft.com/office/powerpoint/2010/main" val="1000102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PPT_Academic-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457200" y="2723930"/>
            <a:ext cx="8389007" cy="1453931"/>
          </a:xfrm>
        </p:spPr>
        <p:txBody>
          <a:bodyPr anchor="t">
            <a:normAutofit/>
          </a:bodyPr>
          <a:lstStyle>
            <a:lvl1pPr algn="ctr">
              <a:defRPr sz="4800">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112344" y="4177862"/>
            <a:ext cx="7074338" cy="1156137"/>
          </a:xfrm>
        </p:spPr>
        <p:txBody>
          <a:bodyPr/>
          <a:lstStyle>
            <a:lvl1pPr marL="0" indent="0" algn="r">
              <a:buNone/>
              <a:defRPr>
                <a:solidFill>
                  <a:srgbClr val="650013"/>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10/31/2015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563EA-5BAD-0C4E-8E09-5ADE2689BB76}" type="slidenum">
              <a:rPr lang="en-US" smtClean="0"/>
              <a:pPr/>
              <a:t>‹#›</a:t>
            </a:fld>
            <a:endParaRPr lang="en-US"/>
          </a:p>
        </p:txBody>
      </p:sp>
    </p:spTree>
    <p:extLst>
      <p:ext uri="{BB962C8B-B14F-4D97-AF65-F5344CB8AC3E}">
        <p14:creationId xmlns:p14="http://schemas.microsoft.com/office/powerpoint/2010/main" val="60713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10/31/2015</a:t>
            </a:r>
          </a:p>
        </p:txBody>
      </p:sp>
      <p:sp>
        <p:nvSpPr>
          <p:cNvPr id="5" name="Footer Placeholder 4"/>
          <p:cNvSpPr>
            <a:spLocks noGrp="1"/>
          </p:cNvSpPr>
          <p:nvPr>
            <p:ph type="ftr" sz="quarter" idx="11"/>
          </p:nvPr>
        </p:nvSpPr>
        <p:spPr>
          <a:xfrm>
            <a:off x="5936848" y="6356631"/>
            <a:ext cx="2895600" cy="365125"/>
          </a:xfrm>
        </p:spPr>
        <p:txBody>
          <a:bodyPr/>
          <a:lstStyle/>
          <a:p>
            <a:endParaRPr lang="en-US"/>
          </a:p>
        </p:txBody>
      </p:sp>
      <p:sp>
        <p:nvSpPr>
          <p:cNvPr id="6" name="Slide Number Placeholder 5"/>
          <p:cNvSpPr>
            <a:spLocks noGrp="1"/>
          </p:cNvSpPr>
          <p:nvPr>
            <p:ph type="sldNum" sz="quarter" idx="12"/>
          </p:nvPr>
        </p:nvSpPr>
        <p:spPr>
          <a:xfrm>
            <a:off x="3505200" y="6356631"/>
            <a:ext cx="2133600" cy="365125"/>
          </a:xfrm>
        </p:spPr>
        <p:txBody>
          <a:bodyPr/>
          <a:lstStyle>
            <a:lvl1pPr algn="ctr">
              <a:defRPr/>
            </a:lvl1pPr>
          </a:lstStyle>
          <a:p>
            <a:fld id="{1EE563EA-5BAD-0C4E-8E09-5ADE2689BB76}" type="slidenum">
              <a:rPr lang="en-US" smtClean="0"/>
              <a:pPr/>
              <a:t>‹#›</a:t>
            </a:fld>
            <a:endParaRPr lang="en-US"/>
          </a:p>
        </p:txBody>
      </p:sp>
    </p:spTree>
    <p:extLst>
      <p:ext uri="{BB962C8B-B14F-4D97-AF65-F5344CB8AC3E}">
        <p14:creationId xmlns:p14="http://schemas.microsoft.com/office/powerpoint/2010/main" val="256046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10/31/2015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563EA-5BAD-0C4E-8E09-5ADE2689BB76}" type="slidenum">
              <a:rPr lang="en-US" smtClean="0"/>
              <a:pPr/>
              <a:t>‹#›</a:t>
            </a:fld>
            <a:endParaRPr lang="en-US"/>
          </a:p>
        </p:txBody>
      </p:sp>
    </p:spTree>
    <p:extLst>
      <p:ext uri="{BB962C8B-B14F-4D97-AF65-F5344CB8AC3E}">
        <p14:creationId xmlns:p14="http://schemas.microsoft.com/office/powerpoint/2010/main" val="201072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10/31/2015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563EA-5BAD-0C4E-8E09-5ADE2689BB76}" type="slidenum">
              <a:rPr lang="en-US" smtClean="0"/>
              <a:pPr/>
              <a:t>‹#›</a:t>
            </a:fld>
            <a:endParaRPr lang="en-US"/>
          </a:p>
        </p:txBody>
      </p:sp>
    </p:spTree>
    <p:extLst>
      <p:ext uri="{BB962C8B-B14F-4D97-AF65-F5344CB8AC3E}">
        <p14:creationId xmlns:p14="http://schemas.microsoft.com/office/powerpoint/2010/main" val="150808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10/31/2015</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E563EA-5BAD-0C4E-8E09-5ADE2689BB76}" type="slidenum">
              <a:rPr lang="en-US" smtClean="0"/>
              <a:pPr/>
              <a:t>‹#›</a:t>
            </a:fld>
            <a:endParaRPr lang="en-US"/>
          </a:p>
        </p:txBody>
      </p:sp>
    </p:spTree>
    <p:extLst>
      <p:ext uri="{BB962C8B-B14F-4D97-AF65-F5344CB8AC3E}">
        <p14:creationId xmlns:p14="http://schemas.microsoft.com/office/powerpoint/2010/main" val="129261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10/31/2015</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3505200" y="6356350"/>
            <a:ext cx="2133600" cy="365125"/>
          </a:xfrm>
        </p:spPr>
        <p:txBody>
          <a:bodyPr/>
          <a:lstStyle>
            <a:lvl1pPr algn="ctr">
              <a:defRPr/>
            </a:lvl1pPr>
          </a:lstStyle>
          <a:p>
            <a:fld id="{1EE563EA-5BAD-0C4E-8E09-5ADE2689BB76}" type="slidenum">
              <a:rPr lang="en-US" smtClean="0"/>
              <a:pPr/>
              <a:t>‹#›</a:t>
            </a:fld>
            <a:endParaRPr lang="en-US"/>
          </a:p>
        </p:txBody>
      </p:sp>
    </p:spTree>
    <p:extLst>
      <p:ext uri="{BB962C8B-B14F-4D97-AF65-F5344CB8AC3E}">
        <p14:creationId xmlns:p14="http://schemas.microsoft.com/office/powerpoint/2010/main" val="86081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10/31/2015</a:t>
            </a:r>
          </a:p>
        </p:txBody>
      </p:sp>
      <p:sp>
        <p:nvSpPr>
          <p:cNvPr id="3" name="Footer Placeholder 2"/>
          <p:cNvSpPr>
            <a:spLocks noGrp="1"/>
          </p:cNvSpPr>
          <p:nvPr>
            <p:ph type="ftr" sz="quarter" idx="11"/>
          </p:nvPr>
        </p:nvSpPr>
        <p:spPr>
          <a:xfrm>
            <a:off x="6121400" y="6356350"/>
            <a:ext cx="2895600" cy="365125"/>
          </a:xfrm>
        </p:spPr>
        <p:txBody>
          <a:bodyPr/>
          <a:lstStyle/>
          <a:p>
            <a:endParaRPr lang="en-US"/>
          </a:p>
        </p:txBody>
      </p:sp>
      <p:sp>
        <p:nvSpPr>
          <p:cNvPr id="4" name="Slide Number Placeholder 3"/>
          <p:cNvSpPr>
            <a:spLocks noGrp="1"/>
          </p:cNvSpPr>
          <p:nvPr>
            <p:ph type="sldNum" sz="quarter" idx="12"/>
          </p:nvPr>
        </p:nvSpPr>
        <p:spPr>
          <a:xfrm>
            <a:off x="3429000" y="6356349"/>
            <a:ext cx="2133600" cy="365125"/>
          </a:xfrm>
        </p:spPr>
        <p:txBody>
          <a:bodyPr/>
          <a:lstStyle>
            <a:lvl1pPr algn="ctr">
              <a:defRPr/>
            </a:lvl1pPr>
          </a:lstStyle>
          <a:p>
            <a:fld id="{1EE563EA-5BAD-0C4E-8E09-5ADE2689BB76}" type="slidenum">
              <a:rPr lang="en-US" smtClean="0"/>
              <a:pPr/>
              <a:t>‹#›</a:t>
            </a:fld>
            <a:endParaRPr lang="en-US"/>
          </a:p>
        </p:txBody>
      </p:sp>
    </p:spTree>
    <p:extLst>
      <p:ext uri="{BB962C8B-B14F-4D97-AF65-F5344CB8AC3E}">
        <p14:creationId xmlns:p14="http://schemas.microsoft.com/office/powerpoint/2010/main" val="141530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PP_Academic-2.jp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377544"/>
            <a:ext cx="8229600" cy="10400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10/31/2015</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563EA-5BAD-0C4E-8E09-5ADE2689BB76}" type="slidenum">
              <a:rPr lang="en-US" smtClean="0"/>
              <a:pPr/>
              <a:t>‹#›</a:t>
            </a:fld>
            <a:endParaRPr lang="en-US"/>
          </a:p>
        </p:txBody>
      </p:sp>
    </p:spTree>
    <p:extLst>
      <p:ext uri="{BB962C8B-B14F-4D97-AF65-F5344CB8AC3E}">
        <p14:creationId xmlns:p14="http://schemas.microsoft.com/office/powerpoint/2010/main" val="26011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p:txStyles>
    <p:titleStyle>
      <a:lvl1pPr algn="l" defTabSz="457200" rtl="0" eaLnBrk="1" latinLnBrk="0" hangingPunct="1">
        <a:spcBef>
          <a:spcPct val="0"/>
        </a:spcBef>
        <a:buNone/>
        <a:defRPr sz="3000" kern="1200">
          <a:solidFill>
            <a:srgbClr val="65001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scholar.google.com/scholar_case?case=5947039940466716121&amp;hl=en&amp;as_sdt=6,24"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comedying.org/wp-content/uploads/articles/SouthCarolina3.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559" y="1916223"/>
            <a:ext cx="8389007" cy="2988806"/>
          </a:xfrm>
        </p:spPr>
        <p:txBody>
          <a:bodyPr>
            <a:normAutofit/>
          </a:bodyPr>
          <a:lstStyle/>
          <a:p>
            <a:r>
              <a:rPr lang="en-US" sz="4400" dirty="0"/>
              <a:t>The Digital Sin City: An Empirical Study of Craigslist’s Impact on Prostitution Trends</a:t>
            </a:r>
          </a:p>
        </p:txBody>
      </p:sp>
      <p:sp>
        <p:nvSpPr>
          <p:cNvPr id="3" name="Subtitle 2"/>
          <p:cNvSpPr>
            <a:spLocks noGrp="1"/>
          </p:cNvSpPr>
          <p:nvPr>
            <p:ph type="subTitle" idx="1"/>
          </p:nvPr>
        </p:nvSpPr>
        <p:spPr>
          <a:xfrm>
            <a:off x="1222934" y="4228990"/>
            <a:ext cx="7074338" cy="1156137"/>
          </a:xfrm>
        </p:spPr>
        <p:txBody>
          <a:bodyPr>
            <a:noAutofit/>
          </a:bodyPr>
          <a:lstStyle/>
          <a:p>
            <a:pPr algn="ctr"/>
            <a:r>
              <a:rPr lang="en-US" sz="1600" b="1" dirty="0"/>
              <a:t>Probal Mojumder	 Jason Chan</a:t>
            </a:r>
          </a:p>
          <a:p>
            <a:pPr algn="ctr"/>
            <a:r>
              <a:rPr lang="en-US" sz="1600" dirty="0"/>
              <a:t>Carlson School of Management</a:t>
            </a:r>
          </a:p>
          <a:p>
            <a:pPr algn="ctr"/>
            <a:r>
              <a:rPr lang="en-US" sz="1600" dirty="0"/>
              <a:t>University of Minnesota</a:t>
            </a:r>
          </a:p>
          <a:p>
            <a:pPr algn="ctr"/>
            <a:endParaRPr lang="en-US" sz="1600" dirty="0"/>
          </a:p>
          <a:p>
            <a:pPr algn="ctr"/>
            <a:r>
              <a:rPr lang="en-US" sz="1600" dirty="0"/>
              <a:t>31</a:t>
            </a:r>
            <a:r>
              <a:rPr lang="en-US" sz="1600" baseline="30000" dirty="0"/>
              <a:t>st</a:t>
            </a:r>
            <a:r>
              <a:rPr lang="en-US" sz="1600" dirty="0"/>
              <a:t> October 2015</a:t>
            </a:r>
          </a:p>
          <a:p>
            <a:pPr algn="ctr"/>
            <a:r>
              <a:rPr lang="en-US" sz="1600" dirty="0"/>
              <a:t>@ CIST 2015</a:t>
            </a:r>
          </a:p>
          <a:p>
            <a:pPr algn="ctr"/>
            <a:endParaRPr lang="en-US" sz="1600" dirty="0"/>
          </a:p>
        </p:txBody>
      </p:sp>
    </p:spTree>
    <p:extLst>
      <p:ext uri="{BB962C8B-B14F-4D97-AF65-F5344CB8AC3E}">
        <p14:creationId xmlns:p14="http://schemas.microsoft.com/office/powerpoint/2010/main" val="412744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Falsification Result: No Pre-Entry Effect</a:t>
            </a:r>
            <a:endParaRPr lang="en-US" dirty="0"/>
          </a:p>
        </p:txBody>
      </p:sp>
      <p:sp>
        <p:nvSpPr>
          <p:cNvPr id="5" name="Date Placeholder 4"/>
          <p:cNvSpPr>
            <a:spLocks noGrp="1"/>
          </p:cNvSpPr>
          <p:nvPr>
            <p:ph type="dt" sz="half" idx="10"/>
          </p:nvPr>
        </p:nvSpPr>
        <p:spPr/>
        <p:txBody>
          <a:bodyPr/>
          <a:lstStyle/>
          <a:p>
            <a:r>
              <a:rPr lang="en-US"/>
              <a:t>10/31/2015</a:t>
            </a:r>
          </a:p>
        </p:txBody>
      </p:sp>
      <p:sp>
        <p:nvSpPr>
          <p:cNvPr id="7" name="Title 1"/>
          <p:cNvSpPr txBox="1">
            <a:spLocks/>
          </p:cNvSpPr>
          <p:nvPr/>
        </p:nvSpPr>
        <p:spPr>
          <a:xfrm>
            <a:off x="733425" y="2520669"/>
            <a:ext cx="7305675" cy="104009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000" kern="1200">
                <a:solidFill>
                  <a:srgbClr val="650013"/>
                </a:solidFill>
                <a:latin typeface="Arial"/>
                <a:ea typeface="+mj-ea"/>
                <a:cs typeface="Arial"/>
              </a:defRPr>
            </a:lvl1pPr>
          </a:lstStyle>
          <a:p>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3251877267"/>
              </p:ext>
            </p:extLst>
          </p:nvPr>
        </p:nvGraphicFramePr>
        <p:xfrm>
          <a:off x="742950" y="1831550"/>
          <a:ext cx="3124201" cy="4224701"/>
        </p:xfrm>
        <a:graphic>
          <a:graphicData uri="http://schemas.openxmlformats.org/drawingml/2006/table">
            <a:tbl>
              <a:tblPr/>
              <a:tblGrid>
                <a:gridCol w="1277007">
                  <a:extLst>
                    <a:ext uri="{9D8B030D-6E8A-4147-A177-3AD203B41FA5}">
                      <a16:colId xmlns:a16="http://schemas.microsoft.com/office/drawing/2014/main" val="20000"/>
                    </a:ext>
                  </a:extLst>
                </a:gridCol>
                <a:gridCol w="179023">
                  <a:extLst>
                    <a:ext uri="{9D8B030D-6E8A-4147-A177-3AD203B41FA5}">
                      <a16:colId xmlns:a16="http://schemas.microsoft.com/office/drawing/2014/main" val="20001"/>
                    </a:ext>
                  </a:extLst>
                </a:gridCol>
                <a:gridCol w="781192">
                  <a:extLst>
                    <a:ext uri="{9D8B030D-6E8A-4147-A177-3AD203B41FA5}">
                      <a16:colId xmlns:a16="http://schemas.microsoft.com/office/drawing/2014/main" val="20002"/>
                    </a:ext>
                  </a:extLst>
                </a:gridCol>
                <a:gridCol w="886979">
                  <a:extLst>
                    <a:ext uri="{9D8B030D-6E8A-4147-A177-3AD203B41FA5}">
                      <a16:colId xmlns:a16="http://schemas.microsoft.com/office/drawing/2014/main" val="20003"/>
                    </a:ext>
                  </a:extLst>
                </a:gridCol>
              </a:tblGrid>
              <a:tr h="444925">
                <a:tc gridSpan="4">
                  <a:txBody>
                    <a:bodyPr/>
                    <a:lstStyle/>
                    <a:p>
                      <a:pPr algn="ctr" fontAlgn="b"/>
                      <a:r>
                        <a:rPr lang="en-US" sz="1200" b="1" i="0" u="none" strike="noStrike" dirty="0">
                          <a:solidFill>
                            <a:srgbClr val="000000"/>
                          </a:solidFill>
                          <a:effectLst/>
                          <a:latin typeface="Times New Roman" panose="02020603050405020304" pitchFamily="18" charset="0"/>
                        </a:rPr>
                        <a:t>Falsification Test Using Pre- and Post- Entry Craigslist Indicators</a:t>
                      </a:r>
                    </a:p>
                  </a:txBody>
                  <a:tcPr marL="4168" marR="4168" marT="4168" marB="0" anchor="ctr">
                    <a:lnL>
                      <a:noFill/>
                    </a:lnL>
                    <a:lnR>
                      <a:noFill/>
                    </a:lnR>
                    <a:lnT>
                      <a:noFill/>
                    </a:lnT>
                    <a:lnB w="2540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7519">
                <a:tc>
                  <a:txBody>
                    <a:bodyPr/>
                    <a:lstStyle/>
                    <a:p>
                      <a:pPr algn="ctr" fontAlgn="b"/>
                      <a:endParaRPr lang="en-US" sz="1100" b="1" i="0" u="none" strike="noStrike">
                        <a:solidFill>
                          <a:srgbClr val="000000"/>
                        </a:solidFill>
                        <a:effectLst/>
                        <a:latin typeface="Times New Roman" panose="02020603050405020304" pitchFamily="18" charset="0"/>
                      </a:endParaRPr>
                    </a:p>
                  </a:txBody>
                  <a:tcPr marL="4168" marR="4168" marT="4168"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w="25400" cap="flat" cmpd="dbl" algn="ctr">
                      <a:solidFill>
                        <a:srgbClr val="000000"/>
                      </a:solidFill>
                      <a:prstDash val="solid"/>
                      <a:round/>
                      <a:headEnd type="none" w="med" len="med"/>
                      <a:tailEnd type="none" w="med" len="med"/>
                    </a:lnT>
                    <a:lnB>
                      <a:noFill/>
                    </a:lnB>
                  </a:tcPr>
                </a:tc>
                <a:tc gridSpan="2">
                  <a:txBody>
                    <a:bodyPr/>
                    <a:lstStyle/>
                    <a:p>
                      <a:pPr algn="ctr" fontAlgn="b"/>
                      <a:r>
                        <a:rPr lang="en-US" sz="1100" b="0" i="0" u="none" strike="noStrike" dirty="0">
                          <a:solidFill>
                            <a:srgbClr val="000000"/>
                          </a:solidFill>
                          <a:effectLst/>
                          <a:latin typeface="Times New Roman" panose="02020603050405020304" pitchFamily="18" charset="0"/>
                        </a:rPr>
                        <a:t>Weighted Regressions</a:t>
                      </a:r>
                    </a:p>
                  </a:txBody>
                  <a:tcPr marL="4168" marR="4168" marT="4168"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83351">
                <a:tc>
                  <a:txBody>
                    <a:bodyPr/>
                    <a:lstStyle/>
                    <a:p>
                      <a:pPr algn="l" fontAlgn="b"/>
                      <a:r>
                        <a:rPr lang="en-US" sz="1100" b="1" i="0" u="none" strike="noStrike">
                          <a:solidFill>
                            <a:srgbClr val="000000"/>
                          </a:solidFill>
                          <a:effectLst/>
                          <a:latin typeface="Times New Roman" panose="02020603050405020304" pitchFamily="18" charset="0"/>
                        </a:rPr>
                        <a:t>Variables</a:t>
                      </a:r>
                    </a:p>
                  </a:txBody>
                  <a:tcPr marL="4168" marR="4168" marT="416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 </a:t>
                      </a:r>
                    </a:p>
                  </a:txBody>
                  <a:tcPr marL="4168" marR="4168" marT="416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Model 3</a:t>
                      </a:r>
                    </a:p>
                  </a:txBody>
                  <a:tcPr marL="4168" marR="4168" marT="416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Model 4</a:t>
                      </a:r>
                    </a:p>
                  </a:txBody>
                  <a:tcPr marL="4168" marR="4168" marT="416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1686">
                <a:tc>
                  <a:txBody>
                    <a:bodyPr/>
                    <a:lstStyle/>
                    <a:p>
                      <a:pPr algn="l" fontAlgn="b"/>
                      <a:r>
                        <a:rPr lang="en-US" sz="1100" b="0" i="0" u="none" strike="noStrike">
                          <a:solidFill>
                            <a:srgbClr val="000000"/>
                          </a:solidFill>
                          <a:effectLst/>
                          <a:latin typeface="Times New Roman" panose="02020603050405020304" pitchFamily="18" charset="0"/>
                        </a:rPr>
                        <a:t>Craigslist Entry</a:t>
                      </a:r>
                      <a:r>
                        <a:rPr lang="en-US" sz="1100" b="0" i="0" u="none" strike="noStrike" baseline="-25000">
                          <a:solidFill>
                            <a:srgbClr val="000000"/>
                          </a:solidFill>
                          <a:effectLst/>
                          <a:latin typeface="Times New Roman" panose="02020603050405020304" pitchFamily="18" charset="0"/>
                        </a:rPr>
                        <a:t>-3</a:t>
                      </a:r>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-0.014</a:t>
                      </a:r>
                    </a:p>
                  </a:txBody>
                  <a:tcPr marL="4168" marR="4168" marT="416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-0.016</a:t>
                      </a:r>
                    </a:p>
                  </a:txBody>
                  <a:tcPr marL="4168" marR="4168" marT="416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83351">
                <a:tc>
                  <a:txBody>
                    <a:bodyPr/>
                    <a:lstStyle/>
                    <a:p>
                      <a:pPr algn="l" fontAlgn="b"/>
                      <a:endParaRPr lang="en-US" sz="1100" b="1"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a:t>
                      </a:r>
                    </a:p>
                  </a:txBody>
                  <a:tcPr marL="4168" marR="4168" marT="4168" marB="0" anchor="b">
                    <a:lnL>
                      <a:noFill/>
                    </a:lnL>
                    <a:lnR>
                      <a:noFill/>
                    </a:lnR>
                    <a:lnT>
                      <a:noFill/>
                    </a:lnT>
                    <a:lnB>
                      <a:noFill/>
                    </a:lnB>
                  </a:tcPr>
                </a:tc>
                <a:extLst>
                  <a:ext uri="{0D108BD9-81ED-4DB2-BD59-A6C34878D82A}">
                    <a16:rowId xmlns:a16="http://schemas.microsoft.com/office/drawing/2014/main" val="10004"/>
                  </a:ext>
                </a:extLst>
              </a:tr>
              <a:tr h="91686">
                <a:tc>
                  <a:txBody>
                    <a:bodyPr/>
                    <a:lstStyle/>
                    <a:p>
                      <a:pPr algn="l" fontAlgn="b"/>
                      <a:r>
                        <a:rPr lang="en-US" sz="1100" b="0" i="0" u="none" strike="noStrike" dirty="0">
                          <a:solidFill>
                            <a:srgbClr val="000000"/>
                          </a:solidFill>
                          <a:effectLst/>
                          <a:latin typeface="Times New Roman" panose="02020603050405020304" pitchFamily="18" charset="0"/>
                        </a:rPr>
                        <a:t>Craigslist Entry</a:t>
                      </a:r>
                      <a:r>
                        <a:rPr lang="en-US" sz="1100" b="0" i="0" u="none" strike="noStrike" baseline="-25000" dirty="0">
                          <a:solidFill>
                            <a:srgbClr val="000000"/>
                          </a:solidFill>
                          <a:effectLst/>
                          <a:latin typeface="Times New Roman" panose="02020603050405020304" pitchFamily="18" charset="0"/>
                        </a:rPr>
                        <a:t>-2</a:t>
                      </a:r>
                      <a:endParaRPr lang="en-US" sz="1100" b="0" i="0" u="none" strike="noStrike" dirty="0">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0.017</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0.007</a:t>
                      </a:r>
                    </a:p>
                  </a:txBody>
                  <a:tcPr marL="4168" marR="4168" marT="4168" marB="0" anchor="b">
                    <a:lnL>
                      <a:noFill/>
                    </a:lnL>
                    <a:lnR>
                      <a:noFill/>
                    </a:lnR>
                    <a:lnT>
                      <a:noFill/>
                    </a:lnT>
                    <a:lnB>
                      <a:noFill/>
                    </a:lnB>
                  </a:tcPr>
                </a:tc>
                <a:extLst>
                  <a:ext uri="{0D108BD9-81ED-4DB2-BD59-A6C34878D82A}">
                    <a16:rowId xmlns:a16="http://schemas.microsoft.com/office/drawing/2014/main" val="10005"/>
                  </a:ext>
                </a:extLst>
              </a:tr>
              <a:tr h="83351">
                <a:tc>
                  <a:txBody>
                    <a:bodyPr/>
                    <a:lstStyle/>
                    <a:p>
                      <a:pPr algn="l" fontAlgn="b"/>
                      <a:endParaRPr lang="en-US" sz="1100" b="1"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a:t>
                      </a:r>
                    </a:p>
                  </a:txBody>
                  <a:tcPr marL="4168" marR="4168" marT="4168" marB="0" anchor="b">
                    <a:lnL>
                      <a:noFill/>
                    </a:lnL>
                    <a:lnR>
                      <a:noFill/>
                    </a:lnR>
                    <a:lnT>
                      <a:noFill/>
                    </a:lnT>
                    <a:lnB>
                      <a:noFill/>
                    </a:lnB>
                  </a:tcPr>
                </a:tc>
                <a:extLst>
                  <a:ext uri="{0D108BD9-81ED-4DB2-BD59-A6C34878D82A}">
                    <a16:rowId xmlns:a16="http://schemas.microsoft.com/office/drawing/2014/main" val="10006"/>
                  </a:ext>
                </a:extLst>
              </a:tr>
              <a:tr h="91686">
                <a:tc>
                  <a:txBody>
                    <a:bodyPr/>
                    <a:lstStyle/>
                    <a:p>
                      <a:pPr algn="l" fontAlgn="b"/>
                      <a:r>
                        <a:rPr lang="en-US" sz="1100" b="0" i="0" u="none" strike="noStrike">
                          <a:solidFill>
                            <a:srgbClr val="000000"/>
                          </a:solidFill>
                          <a:effectLst/>
                          <a:latin typeface="Times New Roman" panose="02020603050405020304" pitchFamily="18" charset="0"/>
                        </a:rPr>
                        <a:t>Craigslist Entry</a:t>
                      </a:r>
                      <a:r>
                        <a:rPr lang="en-US" sz="1100" b="0" i="0" u="none" strike="noStrike" baseline="-25000">
                          <a:solidFill>
                            <a:srgbClr val="000000"/>
                          </a:solidFill>
                          <a:effectLst/>
                          <a:latin typeface="Times New Roman" panose="02020603050405020304" pitchFamily="18" charset="0"/>
                        </a:rPr>
                        <a:t>-1</a:t>
                      </a:r>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0.004</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-0.003</a:t>
                      </a:r>
                    </a:p>
                  </a:txBody>
                  <a:tcPr marL="4168" marR="4168" marT="4168" marB="0" anchor="b">
                    <a:lnL>
                      <a:noFill/>
                    </a:lnL>
                    <a:lnR>
                      <a:noFill/>
                    </a:lnR>
                    <a:lnT>
                      <a:noFill/>
                    </a:lnT>
                    <a:lnB>
                      <a:noFill/>
                    </a:lnB>
                  </a:tcPr>
                </a:tc>
                <a:extLst>
                  <a:ext uri="{0D108BD9-81ED-4DB2-BD59-A6C34878D82A}">
                    <a16:rowId xmlns:a16="http://schemas.microsoft.com/office/drawing/2014/main" val="10007"/>
                  </a:ext>
                </a:extLst>
              </a:tr>
              <a:tr h="83351">
                <a:tc>
                  <a:txBody>
                    <a:bodyPr/>
                    <a:lstStyle/>
                    <a:p>
                      <a:pPr algn="l"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(0.03)</a:t>
                      </a:r>
                    </a:p>
                  </a:txBody>
                  <a:tcPr marL="4168" marR="4168" marT="4168" marB="0" anchor="b">
                    <a:lnL>
                      <a:noFill/>
                    </a:lnL>
                    <a:lnR>
                      <a:noFill/>
                    </a:lnR>
                    <a:lnT>
                      <a:noFill/>
                    </a:lnT>
                    <a:lnB>
                      <a:noFill/>
                    </a:lnB>
                  </a:tcPr>
                </a:tc>
                <a:extLst>
                  <a:ext uri="{0D108BD9-81ED-4DB2-BD59-A6C34878D82A}">
                    <a16:rowId xmlns:a16="http://schemas.microsoft.com/office/drawing/2014/main" val="10008"/>
                  </a:ext>
                </a:extLst>
              </a:tr>
              <a:tr h="91686">
                <a:tc>
                  <a:txBody>
                    <a:bodyPr/>
                    <a:lstStyle/>
                    <a:p>
                      <a:pPr algn="l" fontAlgn="b"/>
                      <a:r>
                        <a:rPr lang="en-US" sz="1100" b="0" i="0" u="none" strike="noStrike">
                          <a:solidFill>
                            <a:srgbClr val="000000"/>
                          </a:solidFill>
                          <a:effectLst/>
                          <a:latin typeface="Times New Roman" panose="02020603050405020304" pitchFamily="18" charset="0"/>
                        </a:rPr>
                        <a:t>Craigslist Entry</a:t>
                      </a:r>
                      <a:r>
                        <a:rPr lang="en-US" sz="1100" b="0" i="0" u="none" strike="noStrike" baseline="-25000">
                          <a:solidFill>
                            <a:srgbClr val="000000"/>
                          </a:solidFill>
                          <a:effectLst/>
                          <a:latin typeface="Times New Roman" panose="02020603050405020304" pitchFamily="18" charset="0"/>
                        </a:rPr>
                        <a:t>1</a:t>
                      </a:r>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0.062***</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0.056**</a:t>
                      </a:r>
                    </a:p>
                  </a:txBody>
                  <a:tcPr marL="4168" marR="4168" marT="4168" marB="0" anchor="b">
                    <a:lnL>
                      <a:noFill/>
                    </a:lnL>
                    <a:lnR>
                      <a:noFill/>
                    </a:lnR>
                    <a:lnT>
                      <a:noFill/>
                    </a:lnT>
                    <a:lnB>
                      <a:noFill/>
                    </a:lnB>
                  </a:tcPr>
                </a:tc>
                <a:extLst>
                  <a:ext uri="{0D108BD9-81ED-4DB2-BD59-A6C34878D82A}">
                    <a16:rowId xmlns:a16="http://schemas.microsoft.com/office/drawing/2014/main" val="10009"/>
                  </a:ext>
                </a:extLst>
              </a:tr>
              <a:tr h="83351">
                <a:tc>
                  <a:txBody>
                    <a:bodyPr/>
                    <a:lstStyle/>
                    <a:p>
                      <a:pPr algn="l"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a:t>
                      </a:r>
                    </a:p>
                  </a:txBody>
                  <a:tcPr marL="4168" marR="4168" marT="4168" marB="0" anchor="b">
                    <a:lnL>
                      <a:noFill/>
                    </a:lnL>
                    <a:lnR>
                      <a:noFill/>
                    </a:lnR>
                    <a:lnT>
                      <a:noFill/>
                    </a:lnT>
                    <a:lnB>
                      <a:noFill/>
                    </a:lnB>
                  </a:tcPr>
                </a:tc>
                <a:extLst>
                  <a:ext uri="{0D108BD9-81ED-4DB2-BD59-A6C34878D82A}">
                    <a16:rowId xmlns:a16="http://schemas.microsoft.com/office/drawing/2014/main" val="10010"/>
                  </a:ext>
                </a:extLst>
              </a:tr>
              <a:tr h="91686">
                <a:tc>
                  <a:txBody>
                    <a:bodyPr/>
                    <a:lstStyle/>
                    <a:p>
                      <a:pPr algn="l" fontAlgn="b"/>
                      <a:r>
                        <a:rPr lang="en-US" sz="1100" b="0" i="0" u="none" strike="noStrike">
                          <a:solidFill>
                            <a:srgbClr val="000000"/>
                          </a:solidFill>
                          <a:effectLst/>
                          <a:latin typeface="Times New Roman" panose="02020603050405020304" pitchFamily="18" charset="0"/>
                        </a:rPr>
                        <a:t>Craigslist Entry</a:t>
                      </a:r>
                      <a:r>
                        <a:rPr lang="en-US" sz="1100" b="0" i="0" u="none" strike="noStrike" baseline="-25000">
                          <a:solidFill>
                            <a:srgbClr val="000000"/>
                          </a:solidFill>
                          <a:effectLst/>
                          <a:latin typeface="Times New Roman" panose="02020603050405020304" pitchFamily="18" charset="0"/>
                        </a:rPr>
                        <a:t>2</a:t>
                      </a:r>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0.060**</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0.057**</a:t>
                      </a:r>
                    </a:p>
                  </a:txBody>
                  <a:tcPr marL="4168" marR="4168" marT="4168" marB="0" anchor="b">
                    <a:lnL>
                      <a:noFill/>
                    </a:lnL>
                    <a:lnR>
                      <a:noFill/>
                    </a:lnR>
                    <a:lnT>
                      <a:noFill/>
                    </a:lnT>
                    <a:lnB>
                      <a:noFill/>
                    </a:lnB>
                  </a:tcPr>
                </a:tc>
                <a:extLst>
                  <a:ext uri="{0D108BD9-81ED-4DB2-BD59-A6C34878D82A}">
                    <a16:rowId xmlns:a16="http://schemas.microsoft.com/office/drawing/2014/main" val="10011"/>
                  </a:ext>
                </a:extLst>
              </a:tr>
              <a:tr h="83351">
                <a:tc>
                  <a:txBody>
                    <a:bodyPr/>
                    <a:lstStyle/>
                    <a:p>
                      <a:pPr algn="l"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(0.03)</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(0.03)</a:t>
                      </a:r>
                    </a:p>
                  </a:txBody>
                  <a:tcPr marL="4168" marR="4168" marT="4168" marB="0" anchor="b">
                    <a:lnL>
                      <a:noFill/>
                    </a:lnL>
                    <a:lnR>
                      <a:noFill/>
                    </a:lnR>
                    <a:lnT>
                      <a:noFill/>
                    </a:lnT>
                    <a:lnB>
                      <a:noFill/>
                    </a:lnB>
                  </a:tcPr>
                </a:tc>
                <a:extLst>
                  <a:ext uri="{0D108BD9-81ED-4DB2-BD59-A6C34878D82A}">
                    <a16:rowId xmlns:a16="http://schemas.microsoft.com/office/drawing/2014/main" val="10012"/>
                  </a:ext>
                </a:extLst>
              </a:tr>
              <a:tr h="91686">
                <a:tc>
                  <a:txBody>
                    <a:bodyPr/>
                    <a:lstStyle/>
                    <a:p>
                      <a:pPr algn="l" fontAlgn="b"/>
                      <a:r>
                        <a:rPr lang="en-US" sz="1100" b="0" i="0" u="none" strike="noStrike" dirty="0">
                          <a:solidFill>
                            <a:srgbClr val="000000"/>
                          </a:solidFill>
                          <a:effectLst/>
                          <a:latin typeface="Times New Roman" panose="02020603050405020304" pitchFamily="18" charset="0"/>
                        </a:rPr>
                        <a:t>Craigslist Entry</a:t>
                      </a:r>
                      <a:r>
                        <a:rPr lang="en-US" sz="1100" b="0" i="0" u="none" strike="noStrike" baseline="-25000" dirty="0">
                          <a:solidFill>
                            <a:srgbClr val="000000"/>
                          </a:solidFill>
                          <a:effectLst/>
                          <a:latin typeface="Times New Roman" panose="02020603050405020304" pitchFamily="18" charset="0"/>
                        </a:rPr>
                        <a:t>3</a:t>
                      </a:r>
                      <a:endParaRPr lang="en-US" sz="1100" b="0" i="0" u="none" strike="noStrike" dirty="0">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0.131**</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0.128**</a:t>
                      </a:r>
                    </a:p>
                  </a:txBody>
                  <a:tcPr marL="4168" marR="4168" marT="4168" marB="0" anchor="b">
                    <a:lnL>
                      <a:noFill/>
                    </a:lnL>
                    <a:lnR>
                      <a:noFill/>
                    </a:lnR>
                    <a:lnT>
                      <a:noFill/>
                    </a:lnT>
                    <a:lnB>
                      <a:noFill/>
                    </a:lnB>
                  </a:tcPr>
                </a:tc>
                <a:extLst>
                  <a:ext uri="{0D108BD9-81ED-4DB2-BD59-A6C34878D82A}">
                    <a16:rowId xmlns:a16="http://schemas.microsoft.com/office/drawing/2014/main" val="10013"/>
                  </a:ext>
                </a:extLst>
              </a:tr>
              <a:tr h="83351">
                <a:tc>
                  <a:txBody>
                    <a:bodyPr/>
                    <a:lstStyle/>
                    <a:p>
                      <a:pPr algn="l"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(0.05)</a:t>
                      </a:r>
                    </a:p>
                  </a:txBody>
                  <a:tcPr marL="4168" marR="4168" marT="4168"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(0.05)</a:t>
                      </a:r>
                    </a:p>
                  </a:txBody>
                  <a:tcPr marL="4168" marR="4168" marT="4168" marB="0" anchor="b">
                    <a:lnL>
                      <a:noFill/>
                    </a:lnL>
                    <a:lnR>
                      <a:noFill/>
                    </a:lnR>
                    <a:lnT>
                      <a:noFill/>
                    </a:lnT>
                    <a:lnB>
                      <a:noFill/>
                    </a:lnB>
                  </a:tcPr>
                </a:tc>
                <a:extLst>
                  <a:ext uri="{0D108BD9-81ED-4DB2-BD59-A6C34878D82A}">
                    <a16:rowId xmlns:a16="http://schemas.microsoft.com/office/drawing/2014/main" val="10014"/>
                  </a:ext>
                </a:extLst>
              </a:tr>
              <a:tr h="83351">
                <a:tc>
                  <a:txBody>
                    <a:bodyPr/>
                    <a:lstStyle/>
                    <a:p>
                      <a:pPr algn="l" fontAlgn="b"/>
                      <a:endParaRPr lang="en-US" sz="1100" b="0" i="0" u="none" strike="noStrike" dirty="0">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83351">
                <a:tc>
                  <a:txBody>
                    <a:bodyPr/>
                    <a:lstStyle/>
                    <a:p>
                      <a:pPr algn="l" fontAlgn="b"/>
                      <a:endParaRPr lang="en-US" sz="1100" b="0" i="0" u="none" strike="noStrike" dirty="0">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83351">
                <a:tc>
                  <a:txBody>
                    <a:bodyPr/>
                    <a:lstStyle/>
                    <a:p>
                      <a:pPr algn="l"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4168" marR="4168" marT="4168" marB="0" anchor="b">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83351">
                <a:tc>
                  <a:txBody>
                    <a:bodyPr/>
                    <a:lstStyle/>
                    <a:p>
                      <a:pPr algn="l" fontAlgn="b"/>
                      <a:r>
                        <a:rPr lang="en-US" sz="1100" b="0" i="0" u="none" strike="noStrike" dirty="0">
                          <a:solidFill>
                            <a:srgbClr val="000000"/>
                          </a:solidFill>
                          <a:effectLst/>
                          <a:latin typeface="Times New Roman" panose="02020603050405020304" pitchFamily="18" charset="0"/>
                        </a:rPr>
                        <a:t>County Fixed Effect</a:t>
                      </a:r>
                    </a:p>
                  </a:txBody>
                  <a:tcPr marL="4168" marR="4168" marT="41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4168" marR="4168" marT="41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4168" marR="4168" marT="41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4168" marR="4168" marT="4168"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18"/>
                  </a:ext>
                </a:extLst>
              </a:tr>
              <a:tr h="83351">
                <a:tc>
                  <a:txBody>
                    <a:bodyPr/>
                    <a:lstStyle/>
                    <a:p>
                      <a:pPr algn="l" fontAlgn="b"/>
                      <a:r>
                        <a:rPr lang="en-US" sz="1100" b="0" i="0" u="none" strike="noStrike">
                          <a:solidFill>
                            <a:srgbClr val="000000"/>
                          </a:solidFill>
                          <a:effectLst/>
                          <a:latin typeface="Times New Roman" panose="02020603050405020304" pitchFamily="18" charset="0"/>
                        </a:rPr>
                        <a:t>Time Fixed Effect</a:t>
                      </a:r>
                    </a:p>
                  </a:txBody>
                  <a:tcPr marL="4168" marR="4168" marT="4168"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Wingdings" panose="05000000000000000000" pitchFamily="2" charset="2"/>
                        </a:rPr>
                        <a:t>ü</a:t>
                      </a:r>
                    </a:p>
                  </a:txBody>
                  <a:tcPr marL="4168" marR="4168" marT="4168"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83351">
                <a:tc>
                  <a:txBody>
                    <a:bodyPr/>
                    <a:lstStyle/>
                    <a:p>
                      <a:pPr algn="l" fontAlgn="b"/>
                      <a:r>
                        <a:rPr lang="en-US" sz="1100" b="0" i="0" u="none" strike="noStrike">
                          <a:solidFill>
                            <a:srgbClr val="000000"/>
                          </a:solidFill>
                          <a:effectLst/>
                          <a:latin typeface="Times New Roman" panose="02020603050405020304" pitchFamily="18" charset="0"/>
                        </a:rPr>
                        <a:t>R-squared</a:t>
                      </a:r>
                    </a:p>
                  </a:txBody>
                  <a:tcPr marL="4168" marR="4168" marT="41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 </a:t>
                      </a:r>
                    </a:p>
                  </a:txBody>
                  <a:tcPr marL="4168" marR="4168" marT="41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0.024</a:t>
                      </a:r>
                    </a:p>
                  </a:txBody>
                  <a:tcPr marL="4168" marR="4168" marT="4168"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0.027</a:t>
                      </a:r>
                    </a:p>
                  </a:txBody>
                  <a:tcPr marL="4168" marR="4168" marT="4168"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20"/>
                  </a:ext>
                </a:extLst>
              </a:tr>
              <a:tr h="83351">
                <a:tc>
                  <a:txBody>
                    <a:bodyPr/>
                    <a:lstStyle/>
                    <a:p>
                      <a:pPr algn="l" fontAlgn="b"/>
                      <a:r>
                        <a:rPr lang="en-US" sz="1100" b="0" i="0" u="none" strike="noStrike">
                          <a:solidFill>
                            <a:srgbClr val="000000"/>
                          </a:solidFill>
                          <a:effectLst/>
                          <a:latin typeface="Times New Roman" panose="02020603050405020304" pitchFamily="18" charset="0"/>
                        </a:rPr>
                        <a:t>F-Stats</a:t>
                      </a:r>
                    </a:p>
                  </a:txBody>
                  <a:tcPr marL="4168" marR="4168" marT="4168"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1.636</a:t>
                      </a:r>
                    </a:p>
                  </a:txBody>
                  <a:tcPr marL="4168" marR="4168" marT="4168"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1.733</a:t>
                      </a:r>
                    </a:p>
                  </a:txBody>
                  <a:tcPr marL="4168" marR="4168" marT="4168" marB="0" anchor="b">
                    <a:lnL>
                      <a:noFill/>
                    </a:lnL>
                    <a:lnR>
                      <a:noFill/>
                    </a:lnR>
                    <a:lnT>
                      <a:noFill/>
                    </a:lnT>
                    <a:lnB>
                      <a:noFill/>
                    </a:lnB>
                  </a:tcPr>
                </a:tc>
                <a:extLst>
                  <a:ext uri="{0D108BD9-81ED-4DB2-BD59-A6C34878D82A}">
                    <a16:rowId xmlns:a16="http://schemas.microsoft.com/office/drawing/2014/main" val="10021"/>
                  </a:ext>
                </a:extLst>
              </a:tr>
              <a:tr h="87519">
                <a:tc>
                  <a:txBody>
                    <a:bodyPr/>
                    <a:lstStyle/>
                    <a:p>
                      <a:pPr algn="l" fontAlgn="b"/>
                      <a:r>
                        <a:rPr lang="en-US" sz="1100" b="0" i="0" u="none" strike="noStrike">
                          <a:solidFill>
                            <a:srgbClr val="000000"/>
                          </a:solidFill>
                          <a:effectLst/>
                          <a:latin typeface="Times New Roman" panose="02020603050405020304" pitchFamily="18" charset="0"/>
                        </a:rPr>
                        <a:t>Observations</a:t>
                      </a:r>
                    </a:p>
                  </a:txBody>
                  <a:tcPr marL="4168" marR="4168" marT="4168"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 </a:t>
                      </a:r>
                    </a:p>
                  </a:txBody>
                  <a:tcPr marL="4168" marR="4168" marT="4168"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16377</a:t>
                      </a:r>
                    </a:p>
                  </a:txBody>
                  <a:tcPr marL="4168" marR="4168" marT="4168"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imes New Roman" panose="02020603050405020304" pitchFamily="18" charset="0"/>
                        </a:rPr>
                        <a:t>16377</a:t>
                      </a:r>
                    </a:p>
                  </a:txBody>
                  <a:tcPr marL="4168" marR="4168" marT="4168"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4218616" y="2209800"/>
            <a:ext cx="4838700" cy="3382010"/>
          </a:xfrm>
          <a:prstGeom prst="rect">
            <a:avLst/>
          </a:prstGeom>
        </p:spPr>
      </p:pic>
      <p:sp>
        <p:nvSpPr>
          <p:cNvPr id="10" name="TextBox 9"/>
          <p:cNvSpPr txBox="1"/>
          <p:nvPr/>
        </p:nvSpPr>
        <p:spPr>
          <a:xfrm>
            <a:off x="4989626" y="3589396"/>
            <a:ext cx="882293" cy="307777"/>
          </a:xfrm>
          <a:prstGeom prst="rect">
            <a:avLst/>
          </a:prstGeom>
          <a:noFill/>
        </p:spPr>
        <p:txBody>
          <a:bodyPr wrap="none" rtlCol="0">
            <a:spAutoFit/>
          </a:bodyPr>
          <a:lstStyle/>
          <a:p>
            <a:r>
              <a:rPr lang="en-US" sz="1400" b="1" dirty="0">
                <a:solidFill>
                  <a:srgbClr val="FF0000"/>
                </a:solidFill>
              </a:rPr>
              <a:t>Pre-Entry</a:t>
            </a:r>
          </a:p>
        </p:txBody>
      </p:sp>
      <p:sp>
        <p:nvSpPr>
          <p:cNvPr id="11" name="TextBox 10"/>
          <p:cNvSpPr txBox="1"/>
          <p:nvPr/>
        </p:nvSpPr>
        <p:spPr>
          <a:xfrm>
            <a:off x="7416875" y="3007817"/>
            <a:ext cx="956352" cy="307777"/>
          </a:xfrm>
          <a:prstGeom prst="rect">
            <a:avLst/>
          </a:prstGeom>
          <a:noFill/>
        </p:spPr>
        <p:txBody>
          <a:bodyPr wrap="none" rtlCol="0">
            <a:spAutoFit/>
          </a:bodyPr>
          <a:lstStyle/>
          <a:p>
            <a:r>
              <a:rPr lang="en-US" sz="1400" b="1" dirty="0">
                <a:solidFill>
                  <a:srgbClr val="FF0000"/>
                </a:solidFill>
              </a:rPr>
              <a:t>Post-Entry</a:t>
            </a:r>
          </a:p>
        </p:txBody>
      </p:sp>
      <p:sp>
        <p:nvSpPr>
          <p:cNvPr id="12" name="Rectangle 11"/>
          <p:cNvSpPr/>
          <p:nvPr/>
        </p:nvSpPr>
        <p:spPr>
          <a:xfrm rot="16200000">
            <a:off x="-123189" y="2631246"/>
            <a:ext cx="1146679" cy="461665"/>
          </a:xfrm>
          <a:prstGeom prst="rect">
            <a:avLst/>
          </a:prstGeom>
        </p:spPr>
        <p:txBody>
          <a:bodyPr wrap="square">
            <a:spAutoFit/>
          </a:bodyPr>
          <a:lstStyle/>
          <a:p>
            <a:r>
              <a:rPr lang="en-US" sz="1200" dirty="0">
                <a:solidFill>
                  <a:srgbClr val="FF0000"/>
                </a:solidFill>
              </a:rPr>
              <a:t>Pre-Entry Indicators </a:t>
            </a:r>
          </a:p>
        </p:txBody>
      </p:sp>
      <p:sp>
        <p:nvSpPr>
          <p:cNvPr id="13" name="Rectangle 12"/>
          <p:cNvSpPr/>
          <p:nvPr/>
        </p:nvSpPr>
        <p:spPr>
          <a:xfrm rot="16200000">
            <a:off x="-136068" y="3656162"/>
            <a:ext cx="1163156" cy="461665"/>
          </a:xfrm>
          <a:prstGeom prst="rect">
            <a:avLst/>
          </a:prstGeom>
        </p:spPr>
        <p:txBody>
          <a:bodyPr wrap="square">
            <a:spAutoFit/>
          </a:bodyPr>
          <a:lstStyle/>
          <a:p>
            <a:r>
              <a:rPr lang="en-US" sz="1200" dirty="0">
                <a:solidFill>
                  <a:srgbClr val="FF0000"/>
                </a:solidFill>
              </a:rPr>
              <a:t>Post-Entry Indicators </a:t>
            </a:r>
          </a:p>
        </p:txBody>
      </p:sp>
      <p:sp>
        <p:nvSpPr>
          <p:cNvPr id="14" name="Rectangle 13"/>
          <p:cNvSpPr/>
          <p:nvPr/>
        </p:nvSpPr>
        <p:spPr>
          <a:xfrm>
            <a:off x="3170347" y="2666213"/>
            <a:ext cx="579475" cy="94223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170347" y="3707753"/>
            <a:ext cx="579475" cy="95604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3872" y="4908327"/>
            <a:ext cx="2443298" cy="261610"/>
          </a:xfrm>
          <a:prstGeom prst="rect">
            <a:avLst/>
          </a:prstGeom>
          <a:noFill/>
        </p:spPr>
        <p:txBody>
          <a:bodyPr wrap="none" rtlCol="0">
            <a:spAutoFit/>
          </a:bodyPr>
          <a:lstStyle/>
          <a:p>
            <a:r>
              <a:rPr lang="en-US" sz="1100" dirty="0">
                <a:solidFill>
                  <a:srgbClr val="0070C0"/>
                </a:solidFill>
              </a:rPr>
              <a:t>Note: All control variables are included.</a:t>
            </a:r>
          </a:p>
        </p:txBody>
      </p:sp>
      <p:sp>
        <p:nvSpPr>
          <p:cNvPr id="3" name="Slide Number Placeholder 2"/>
          <p:cNvSpPr>
            <a:spLocks noGrp="1"/>
          </p:cNvSpPr>
          <p:nvPr>
            <p:ph type="sldNum" sz="quarter" idx="12"/>
          </p:nvPr>
        </p:nvSpPr>
        <p:spPr/>
        <p:txBody>
          <a:bodyPr/>
          <a:lstStyle/>
          <a:p>
            <a:fld id="{1EE563EA-5BAD-0C4E-8E09-5ADE2689BB76}" type="slidenum">
              <a:rPr lang="en-US" smtClean="0"/>
              <a:pPr/>
              <a:t>10</a:t>
            </a:fld>
            <a:endParaRPr lang="en-US"/>
          </a:p>
        </p:txBody>
      </p:sp>
    </p:spTree>
    <p:extLst>
      <p:ext uri="{BB962C8B-B14F-4D97-AF65-F5344CB8AC3E}">
        <p14:creationId xmlns:p14="http://schemas.microsoft.com/office/powerpoint/2010/main" val="230111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506584"/>
            <a:ext cx="7805057"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650013"/>
                </a:solidFill>
                <a:latin typeface="+mn-lt"/>
              </a:rPr>
              <a:t>Mechanism 1: Craigslist Creates a Separate Market for Prostitution </a:t>
            </a:r>
            <a:endParaRPr lang="en-US" sz="3000" dirty="0">
              <a:solidFill>
                <a:srgbClr val="650013"/>
              </a:solidFill>
              <a:latin typeface="+mn-lt"/>
            </a:endParaRPr>
          </a:p>
        </p:txBody>
      </p:sp>
      <p:graphicFrame>
        <p:nvGraphicFramePr>
          <p:cNvPr id="15" name="Table 14"/>
          <p:cNvGraphicFramePr>
            <a:graphicFrameLocks noGrp="1"/>
          </p:cNvGraphicFramePr>
          <p:nvPr>
            <p:extLst>
              <p:ext uri="{D42A27DB-BD31-4B8C-83A1-F6EECF244321}">
                <p14:modId xmlns:p14="http://schemas.microsoft.com/office/powerpoint/2010/main" val="4092931278"/>
              </p:ext>
            </p:extLst>
          </p:nvPr>
        </p:nvGraphicFramePr>
        <p:xfrm>
          <a:off x="840783" y="2125640"/>
          <a:ext cx="7310033" cy="2769786"/>
        </p:xfrm>
        <a:graphic>
          <a:graphicData uri="http://schemas.openxmlformats.org/drawingml/2006/table">
            <a:tbl>
              <a:tblPr firstRow="1" firstCol="1" bandRow="1"/>
              <a:tblGrid>
                <a:gridCol w="2751892">
                  <a:extLst>
                    <a:ext uri="{9D8B030D-6E8A-4147-A177-3AD203B41FA5}">
                      <a16:colId xmlns:a16="http://schemas.microsoft.com/office/drawing/2014/main" val="20000"/>
                    </a:ext>
                  </a:extLst>
                </a:gridCol>
                <a:gridCol w="2373235">
                  <a:extLst>
                    <a:ext uri="{9D8B030D-6E8A-4147-A177-3AD203B41FA5}">
                      <a16:colId xmlns:a16="http://schemas.microsoft.com/office/drawing/2014/main" val="20001"/>
                    </a:ext>
                  </a:extLst>
                </a:gridCol>
                <a:gridCol w="2184906">
                  <a:extLst>
                    <a:ext uri="{9D8B030D-6E8A-4147-A177-3AD203B41FA5}">
                      <a16:colId xmlns:a16="http://schemas.microsoft.com/office/drawing/2014/main" val="20002"/>
                    </a:ext>
                  </a:extLst>
                </a:gridCol>
              </a:tblGrid>
              <a:tr h="375455">
                <a:tc gridSpan="3">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Impact of Commercialized Vice and Craigslist Entry on Prostitution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ctr">
                    <a:lnL>
                      <a:noFill/>
                    </a:lnL>
                    <a:lnR>
                      <a:noFill/>
                    </a:lnR>
                    <a:lnT>
                      <a:noFill/>
                    </a:lnT>
                    <a:lnB w="28575"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5692">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ctr">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ctr">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ctr">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5692">
                <a:tc>
                  <a:txBody>
                    <a:bodyPr/>
                    <a:lstStyle/>
                    <a:p>
                      <a:pPr marL="0" marR="0">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 (Commercialized Vice Arrests)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195692">
                <a:tc>
                  <a:txBody>
                    <a:bodyPr/>
                    <a:lstStyle/>
                    <a:p>
                      <a:pPr>
                        <a:lnSpc>
                          <a:spcPct val="107000"/>
                        </a:lnSpc>
                      </a:pPr>
                      <a:endParaRPr lang="en-US" sz="1400">
                        <a:effectLst/>
                        <a:latin typeface="Calibri" panose="020F0502020204030204" pitchFamily="34" charset="0"/>
                      </a:endParaRPr>
                    </a:p>
                  </a:txBody>
                  <a:tcPr marL="33462" marR="33462"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extLst>
                  <a:ext uri="{0D108BD9-81ED-4DB2-BD59-A6C34878D82A}">
                    <a16:rowId xmlns:a16="http://schemas.microsoft.com/office/drawing/2014/main" val="10003"/>
                  </a:ext>
                </a:extLst>
              </a:tr>
              <a:tr h="195692">
                <a:tc>
                  <a:txBody>
                    <a:bodyPr/>
                    <a:lstStyle/>
                    <a:p>
                      <a:pPr marL="0" marR="0">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Craigslist Entry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tc>
                  <a:txBody>
                    <a:bodyPr/>
                    <a:lstStyle/>
                    <a:p>
                      <a:pPr>
                        <a:lnSpc>
                          <a:spcPct val="107000"/>
                        </a:lnSpc>
                      </a:pPr>
                      <a:endParaRPr lang="en-US" sz="1400">
                        <a:effectLst/>
                        <a:latin typeface="Calibri" panose="020F0502020204030204" pitchFamily="34" charset="0"/>
                      </a:endParaRPr>
                    </a:p>
                  </a:txBody>
                  <a:tcPr marL="33462" marR="33462"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extLst>
                  <a:ext uri="{0D108BD9-81ED-4DB2-BD59-A6C34878D82A}">
                    <a16:rowId xmlns:a16="http://schemas.microsoft.com/office/drawing/2014/main" val="10004"/>
                  </a:ext>
                </a:extLst>
              </a:tr>
              <a:tr h="195692">
                <a:tc>
                  <a:txBody>
                    <a:bodyPr/>
                    <a:lstStyle/>
                    <a:p>
                      <a:pPr>
                        <a:lnSpc>
                          <a:spcPct val="107000"/>
                        </a:lnSpc>
                      </a:pPr>
                      <a:endParaRPr lang="en-US" sz="1400">
                        <a:effectLst/>
                        <a:latin typeface="Calibri" panose="020F0502020204030204" pitchFamily="34" charset="0"/>
                      </a:endParaRPr>
                    </a:p>
                  </a:txBody>
                  <a:tcPr marL="33462" marR="33462" marT="0" marB="0" anchor="b">
                    <a:lnL>
                      <a:noFill/>
                    </a:lnL>
                    <a:lnR>
                      <a:noFill/>
                    </a:lnR>
                    <a:lnT>
                      <a:noFill/>
                    </a:lnT>
                    <a:lnB>
                      <a:noFill/>
                    </a:lnB>
                  </a:tcPr>
                </a:tc>
                <a:tc>
                  <a:txBody>
                    <a:bodyPr/>
                    <a:lstStyle/>
                    <a:p>
                      <a:pPr>
                        <a:lnSpc>
                          <a:spcPct val="107000"/>
                        </a:lnSpc>
                      </a:pPr>
                      <a:endParaRPr lang="en-US" sz="1400" dirty="0">
                        <a:effectLst/>
                        <a:latin typeface="Calibri" panose="020F0502020204030204" pitchFamily="34" charset="0"/>
                      </a:endParaRPr>
                    </a:p>
                  </a:txBody>
                  <a:tcPr marL="33462" marR="33462"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extLst>
                  <a:ext uri="{0D108BD9-81ED-4DB2-BD59-A6C34878D82A}">
                    <a16:rowId xmlns:a16="http://schemas.microsoft.com/office/drawing/2014/main" val="10005"/>
                  </a:ext>
                </a:extLst>
              </a:tr>
              <a:tr h="195692">
                <a:tc>
                  <a:txBody>
                    <a:bodyPr/>
                    <a:lstStyle/>
                    <a:p>
                      <a:pPr>
                        <a:lnSpc>
                          <a:spcPct val="107000"/>
                        </a:lnSpc>
                      </a:pPr>
                      <a:endParaRPr lang="en-US" sz="1400">
                        <a:effectLst/>
                        <a:latin typeface="Calibri" panose="020F0502020204030204" pitchFamily="34" charset="0"/>
                      </a:endParaRPr>
                    </a:p>
                  </a:txBody>
                  <a:tcPr marL="33462" marR="33462" marT="0" marB="0" anchor="b">
                    <a:lnL>
                      <a:noFill/>
                    </a:lnL>
                    <a:lnR>
                      <a:noFill/>
                    </a:lnR>
                    <a:lnT>
                      <a:noFill/>
                    </a:lnT>
                    <a:lnB>
                      <a:noFill/>
                    </a:lnB>
                  </a:tcPr>
                </a:tc>
                <a:tc>
                  <a:txBody>
                    <a:bodyPr/>
                    <a:lstStyle/>
                    <a:p>
                      <a:pPr>
                        <a:lnSpc>
                          <a:spcPct val="107000"/>
                        </a:lnSpc>
                      </a:pPr>
                      <a:endParaRPr lang="en-US" sz="1400">
                        <a:effectLst/>
                        <a:latin typeface="Calibri" panose="020F0502020204030204" pitchFamily="34" charset="0"/>
                      </a:endParaRPr>
                    </a:p>
                  </a:txBody>
                  <a:tcPr marL="33462" marR="33462" marT="0" marB="0" anchor="b">
                    <a:lnL>
                      <a:noFill/>
                    </a:lnL>
                    <a:lnR>
                      <a:noFill/>
                    </a:lnR>
                    <a:lnT>
                      <a:noFill/>
                    </a:lnT>
                    <a:lnB>
                      <a:noFill/>
                    </a:lnB>
                  </a:tcPr>
                </a:tc>
                <a:tc>
                  <a:txBody>
                    <a:bodyPr/>
                    <a:lstStyle/>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extLst>
                  <a:ext uri="{0D108BD9-81ED-4DB2-BD59-A6C34878D82A}">
                    <a16:rowId xmlns:a16="http://schemas.microsoft.com/office/drawing/2014/main" val="10006"/>
                  </a:ext>
                </a:extLst>
              </a:tr>
              <a:tr h="195692">
                <a:tc>
                  <a:txBody>
                    <a:bodyPr/>
                    <a:lstStyle/>
                    <a:p>
                      <a:pPr>
                        <a:lnSpc>
                          <a:spcPct val="107000"/>
                        </a:lnSpc>
                      </a:pPr>
                      <a:endParaRPr lang="en-US" sz="1400">
                        <a:effectLst/>
                        <a:latin typeface="Calibri" panose="020F0502020204030204" pitchFamily="34" charset="0"/>
                      </a:endParaRPr>
                    </a:p>
                  </a:txBody>
                  <a:tcPr marL="33462" marR="33462" marT="0" marB="0" anchor="b">
                    <a:lnL>
                      <a:noFill/>
                    </a:lnL>
                    <a:lnR>
                      <a:noFill/>
                    </a:lnR>
                    <a:lnT>
                      <a:noFill/>
                    </a:lnT>
                    <a:lnB>
                      <a:noFill/>
                    </a:lnB>
                  </a:tcPr>
                </a:tc>
                <a:tc>
                  <a:txBody>
                    <a:bodyPr/>
                    <a:lstStyle/>
                    <a:p>
                      <a:pPr>
                        <a:lnSpc>
                          <a:spcPct val="107000"/>
                        </a:lnSpc>
                      </a:pPr>
                      <a:endParaRPr lang="en-US" sz="1400">
                        <a:effectLst/>
                        <a:latin typeface="Calibri" panose="020F0502020204030204" pitchFamily="34" charset="0"/>
                      </a:endParaRPr>
                    </a:p>
                  </a:txBody>
                  <a:tcPr marL="33462" marR="33462" marT="0" marB="0" anchor="b">
                    <a:lnL>
                      <a:noFill/>
                    </a:lnL>
                    <a:lnR>
                      <a:noFill/>
                    </a:lnR>
                    <a:lnT>
                      <a:noFill/>
                    </a:lnT>
                    <a:lnB>
                      <a:noFill/>
                    </a:lnB>
                  </a:tcPr>
                </a:tc>
                <a:tc>
                  <a:txBody>
                    <a:bodyPr/>
                    <a:lstStyle/>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extLst>
                  <a:ext uri="{0D108BD9-81ED-4DB2-BD59-A6C34878D82A}">
                    <a16:rowId xmlns:a16="http://schemas.microsoft.com/office/drawing/2014/main" val="10007"/>
                  </a:ext>
                </a:extLst>
              </a:tr>
              <a:tr h="195692">
                <a:tc>
                  <a:txBody>
                    <a:bodyPr/>
                    <a:lstStyle/>
                    <a:p>
                      <a:pPr marL="0" marR="0">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5692">
                <a:tc>
                  <a:txBody>
                    <a:bodyPr/>
                    <a:lstStyle/>
                    <a:p>
                      <a:pPr marL="0" marR="0">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R-squared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r h="195692">
                <a:tc>
                  <a:txBody>
                    <a:bodyPr/>
                    <a:lstStyle/>
                    <a:p>
                      <a:pPr marL="0" marR="0">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F-Stats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11.536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11.389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a:noFill/>
                    </a:lnB>
                  </a:tcPr>
                </a:tc>
                <a:extLst>
                  <a:ext uri="{0D108BD9-81ED-4DB2-BD59-A6C34878D82A}">
                    <a16:rowId xmlns:a16="http://schemas.microsoft.com/office/drawing/2014/main" val="10010"/>
                  </a:ext>
                </a:extLst>
              </a:tr>
              <a:tr h="195692">
                <a:tc>
                  <a:txBody>
                    <a:bodyPr/>
                    <a:lstStyle/>
                    <a:p>
                      <a:pPr marL="0" marR="0">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16377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w="28575" cap="flat" cmpd="dbl"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16377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462" marR="33462" marT="0" marB="0" anchor="b">
                    <a:lnL>
                      <a:noFill/>
                    </a:lnL>
                    <a:lnR>
                      <a:noFill/>
                    </a:lnR>
                    <a:lnT>
                      <a:noFill/>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4" name="Date Placeholder 3"/>
          <p:cNvSpPr>
            <a:spLocks noGrp="1"/>
          </p:cNvSpPr>
          <p:nvPr>
            <p:ph type="dt" sz="half" idx="10"/>
          </p:nvPr>
        </p:nvSpPr>
        <p:spPr/>
        <p:txBody>
          <a:bodyPr/>
          <a:lstStyle/>
          <a:p>
            <a:r>
              <a:rPr lang="en-US"/>
              <a:t>10/31/2015</a:t>
            </a:r>
          </a:p>
        </p:txBody>
      </p:sp>
      <p:sp>
        <p:nvSpPr>
          <p:cNvPr id="9" name="TextBox 8"/>
          <p:cNvSpPr txBox="1"/>
          <p:nvPr/>
        </p:nvSpPr>
        <p:spPr>
          <a:xfrm>
            <a:off x="840783" y="4039861"/>
            <a:ext cx="3058722" cy="307777"/>
          </a:xfrm>
          <a:prstGeom prst="rect">
            <a:avLst/>
          </a:prstGeom>
          <a:noFill/>
        </p:spPr>
        <p:txBody>
          <a:bodyPr wrap="none" rtlCol="0">
            <a:spAutoFit/>
          </a:bodyPr>
          <a:lstStyle/>
          <a:p>
            <a:r>
              <a:rPr lang="en-US" sz="1400" dirty="0">
                <a:solidFill>
                  <a:srgbClr val="0070C0"/>
                </a:solidFill>
              </a:rPr>
              <a:t>Note: All control variables are included.</a:t>
            </a:r>
          </a:p>
        </p:txBody>
      </p:sp>
      <p:sp>
        <p:nvSpPr>
          <p:cNvPr id="6" name="Rectangle 5"/>
          <p:cNvSpPr/>
          <p:nvPr/>
        </p:nvSpPr>
        <p:spPr>
          <a:xfrm>
            <a:off x="4371975" y="2762250"/>
            <a:ext cx="3048000" cy="4572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7434965" y="2990850"/>
            <a:ext cx="466725" cy="1524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717429" y="2990850"/>
            <a:ext cx="1333500" cy="923330"/>
          </a:xfrm>
          <a:prstGeom prst="rect">
            <a:avLst/>
          </a:prstGeom>
          <a:solidFill>
            <a:schemeClr val="accent1">
              <a:lumMod val="20000"/>
              <a:lumOff val="80000"/>
            </a:schemeClr>
          </a:solidFill>
        </p:spPr>
        <p:txBody>
          <a:bodyPr wrap="square" rtlCol="0">
            <a:spAutoFit/>
          </a:bodyPr>
          <a:lstStyle/>
          <a:p>
            <a:pPr algn="ctr"/>
            <a:r>
              <a:rPr lang="en-US" dirty="0">
                <a:solidFill>
                  <a:srgbClr val="FF0000"/>
                </a:solidFill>
              </a:rPr>
              <a:t>Similar Coefficient</a:t>
            </a:r>
          </a:p>
          <a:p>
            <a:pPr algn="ctr"/>
            <a:r>
              <a:rPr lang="en-US" dirty="0">
                <a:solidFill>
                  <a:srgbClr val="FF0000"/>
                </a:solidFill>
              </a:rPr>
              <a:t>Sizes</a:t>
            </a:r>
          </a:p>
        </p:txBody>
      </p:sp>
      <p:sp>
        <p:nvSpPr>
          <p:cNvPr id="2" name="Slide Number Placeholder 1"/>
          <p:cNvSpPr>
            <a:spLocks noGrp="1"/>
          </p:cNvSpPr>
          <p:nvPr>
            <p:ph type="sldNum" sz="quarter" idx="12"/>
          </p:nvPr>
        </p:nvSpPr>
        <p:spPr/>
        <p:txBody>
          <a:bodyPr/>
          <a:lstStyle/>
          <a:p>
            <a:fld id="{1EE563EA-5BAD-0C4E-8E09-5ADE2689BB76}" type="slidenum">
              <a:rPr lang="en-US" smtClean="0"/>
              <a:pPr/>
              <a:t>11</a:t>
            </a:fld>
            <a:endParaRPr lang="en-US"/>
          </a:p>
        </p:txBody>
      </p:sp>
    </p:spTree>
    <p:extLst>
      <p:ext uri="{BB962C8B-B14F-4D97-AF65-F5344CB8AC3E}">
        <p14:creationId xmlns:p14="http://schemas.microsoft.com/office/powerpoint/2010/main" val="273441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7506" y="459777"/>
            <a:ext cx="7798294" cy="9831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650013"/>
                </a:solidFill>
                <a:latin typeface="+mn-lt"/>
              </a:rPr>
              <a:t>Mechanism 2: Craigslist Introduces Prostitution in Counties with No Prior History of Prostitution</a:t>
            </a:r>
            <a:endParaRPr lang="en-US" sz="3000" dirty="0">
              <a:solidFill>
                <a:srgbClr val="650013"/>
              </a:solidFill>
              <a:latin typeface="+mn-lt"/>
            </a:endParaRPr>
          </a:p>
        </p:txBody>
      </p:sp>
      <p:sp>
        <p:nvSpPr>
          <p:cNvPr id="27" name="Rectangle 26"/>
          <p:cNvSpPr/>
          <p:nvPr/>
        </p:nvSpPr>
        <p:spPr>
          <a:xfrm>
            <a:off x="8077519" y="2065789"/>
            <a:ext cx="378042" cy="35103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1" name="Table 30"/>
          <p:cNvGraphicFramePr>
            <a:graphicFrameLocks noGrp="1"/>
          </p:cNvGraphicFramePr>
          <p:nvPr>
            <p:extLst>
              <p:ext uri="{D42A27DB-BD31-4B8C-83A1-F6EECF244321}">
                <p14:modId xmlns:p14="http://schemas.microsoft.com/office/powerpoint/2010/main" val="1031120541"/>
              </p:ext>
            </p:extLst>
          </p:nvPr>
        </p:nvGraphicFramePr>
        <p:xfrm>
          <a:off x="1400174" y="1863051"/>
          <a:ext cx="6905625" cy="3034321"/>
        </p:xfrm>
        <a:graphic>
          <a:graphicData uri="http://schemas.openxmlformats.org/drawingml/2006/table">
            <a:tbl>
              <a:tblPr firstRow="1" firstCol="1" bandRow="1"/>
              <a:tblGrid>
                <a:gridCol w="1171576">
                  <a:extLst>
                    <a:ext uri="{9D8B030D-6E8A-4147-A177-3AD203B41FA5}">
                      <a16:colId xmlns:a16="http://schemas.microsoft.com/office/drawing/2014/main" val="20000"/>
                    </a:ext>
                  </a:extLst>
                </a:gridCol>
                <a:gridCol w="2707192">
                  <a:extLst>
                    <a:ext uri="{9D8B030D-6E8A-4147-A177-3AD203B41FA5}">
                      <a16:colId xmlns:a16="http://schemas.microsoft.com/office/drawing/2014/main" val="20001"/>
                    </a:ext>
                  </a:extLst>
                </a:gridCol>
                <a:gridCol w="3026857">
                  <a:extLst>
                    <a:ext uri="{9D8B030D-6E8A-4147-A177-3AD203B41FA5}">
                      <a16:colId xmlns:a16="http://schemas.microsoft.com/office/drawing/2014/main" val="20002"/>
                    </a:ext>
                  </a:extLst>
                </a:gridCol>
              </a:tblGrid>
              <a:tr h="402753">
                <a:tc gridSpan="3">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Impact of Craigslist Entry over Sample Split based on Presence of Past Prostitution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3561">
                <a:tc>
                  <a:txBody>
                    <a:bodyPr/>
                    <a:lstStyle/>
                    <a:p>
                      <a:pPr>
                        <a:lnSpc>
                          <a:spcPct val="107000"/>
                        </a:lnSpc>
                      </a:pPr>
                      <a:endParaRPr lang="en-US" sz="1400" dirty="0">
                        <a:effectLst/>
                        <a:latin typeface="Calibri" panose="020F0502020204030204" pitchFamily="34" charset="0"/>
                      </a:endParaRPr>
                    </a:p>
                  </a:txBody>
                  <a:tcPr marL="30690" marR="3069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 Cases of Prostitution before Craigslist Entry</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Had Cases of Prostitution before Craigslist Entry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780">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3683">
                <a:tc>
                  <a:txBody>
                    <a:bodyPr/>
                    <a:lstStyle/>
                    <a:p>
                      <a:pPr marL="0" marR="0">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Craigslist Entry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0.037***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146780">
                <a:tc>
                  <a:txBody>
                    <a:bodyPr/>
                    <a:lstStyle/>
                    <a:p>
                      <a:pPr>
                        <a:lnSpc>
                          <a:spcPct val="107000"/>
                        </a:lnSpc>
                      </a:pPr>
                      <a:endParaRPr lang="en-US" sz="1400">
                        <a:effectLst/>
                        <a:latin typeface="Calibri" panose="020F0502020204030204" pitchFamily="34" charset="0"/>
                      </a:endParaRPr>
                    </a:p>
                  </a:txBody>
                  <a:tcPr marL="30690" marR="3069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a:noFill/>
                    </a:lnB>
                  </a:tcPr>
                </a:tc>
                <a:extLst>
                  <a:ext uri="{0D108BD9-81ED-4DB2-BD59-A6C34878D82A}">
                    <a16:rowId xmlns:a16="http://schemas.microsoft.com/office/drawing/2014/main" val="10004"/>
                  </a:ext>
                </a:extLst>
              </a:tr>
              <a:tr h="146780">
                <a:tc>
                  <a:txBody>
                    <a:bodyPr/>
                    <a:lstStyle/>
                    <a:p>
                      <a:pPr>
                        <a:lnSpc>
                          <a:spcPct val="107000"/>
                        </a:lnSpc>
                      </a:pPr>
                      <a:endParaRPr lang="en-US" sz="1400">
                        <a:effectLst/>
                        <a:latin typeface="Calibri" panose="020F0502020204030204" pitchFamily="34" charset="0"/>
                      </a:endParaRPr>
                    </a:p>
                  </a:txBody>
                  <a:tcPr marL="30690" marR="30690" marT="0" marB="0" anchor="ctr">
                    <a:lnL>
                      <a:noFill/>
                    </a:lnL>
                    <a:lnR>
                      <a:noFill/>
                    </a:lnR>
                    <a:lnT>
                      <a:noFill/>
                    </a:lnT>
                    <a:lnB>
                      <a:noFill/>
                    </a:lnB>
                  </a:tcPr>
                </a:tc>
                <a:tc>
                  <a:txBody>
                    <a:bodyPr/>
                    <a:lstStyle/>
                    <a:p>
                      <a:pPr marL="0" marR="0" algn="ctr">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a:noFill/>
                    </a:lnB>
                  </a:tcPr>
                </a:tc>
                <a:extLst>
                  <a:ext uri="{0D108BD9-81ED-4DB2-BD59-A6C34878D82A}">
                    <a16:rowId xmlns:a16="http://schemas.microsoft.com/office/drawing/2014/main" val="10005"/>
                  </a:ext>
                </a:extLst>
              </a:tr>
              <a:tr h="146780">
                <a:tc>
                  <a:txBody>
                    <a:bodyPr/>
                    <a:lstStyle/>
                    <a:p>
                      <a:pPr>
                        <a:lnSpc>
                          <a:spcPct val="107000"/>
                        </a:lnSpc>
                      </a:pPr>
                      <a:endParaRPr lang="en-US" sz="1400">
                        <a:effectLst/>
                        <a:latin typeface="Calibri" panose="020F0502020204030204" pitchFamily="34" charset="0"/>
                      </a:endParaRPr>
                    </a:p>
                  </a:txBody>
                  <a:tcPr marL="30690" marR="30690" marT="0" marB="0" anchor="ctr">
                    <a:lnL>
                      <a:noFill/>
                    </a:lnL>
                    <a:lnR>
                      <a:noFill/>
                    </a:lnR>
                    <a:lnT>
                      <a:noFill/>
                    </a:lnT>
                    <a:lnB>
                      <a:noFill/>
                    </a:lnB>
                  </a:tcPr>
                </a:tc>
                <a:tc>
                  <a:txBody>
                    <a:bodyPr/>
                    <a:lstStyle/>
                    <a:p>
                      <a:pPr marL="0" marR="0" algn="ctr">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a:noFill/>
                    </a:lnB>
                  </a:tcPr>
                </a:tc>
                <a:extLst>
                  <a:ext uri="{0D108BD9-81ED-4DB2-BD59-A6C34878D82A}">
                    <a16:rowId xmlns:a16="http://schemas.microsoft.com/office/drawing/2014/main" val="10006"/>
                  </a:ext>
                </a:extLst>
              </a:tr>
              <a:tr h="146780">
                <a:tc>
                  <a:txBody>
                    <a:bodyPr/>
                    <a:lstStyle/>
                    <a:p>
                      <a:pPr marL="0" marR="0">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6780">
                <a:tc>
                  <a:txBody>
                    <a:bodyPr/>
                    <a:lstStyle/>
                    <a:p>
                      <a:pPr marL="0" marR="0">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R-squared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r h="146780">
                <a:tc>
                  <a:txBody>
                    <a:bodyPr/>
                    <a:lstStyle/>
                    <a:p>
                      <a:pPr marL="0" marR="0">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F-Stats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0.680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a:noFill/>
                    </a:lnB>
                  </a:tcPr>
                </a:tc>
                <a:extLst>
                  <a:ext uri="{0D108BD9-81ED-4DB2-BD59-A6C34878D82A}">
                    <a16:rowId xmlns:a16="http://schemas.microsoft.com/office/drawing/2014/main" val="10009"/>
                  </a:ext>
                </a:extLst>
              </a:tr>
              <a:tr h="146780">
                <a:tc>
                  <a:txBody>
                    <a:bodyPr/>
                    <a:lstStyle/>
                    <a:p>
                      <a:pPr marL="0" marR="0">
                        <a:lnSpc>
                          <a:spcPct val="107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w="28575" cap="flat" cmpd="dbl"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15590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w="12700" cap="flat" cmpd="sng" algn="ctr">
                      <a:no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690" marR="30690" marT="0" marB="0" anchor="ctr">
                    <a:lnL>
                      <a:noFill/>
                    </a:lnL>
                    <a:lnR>
                      <a:noFill/>
                    </a:lnR>
                    <a:lnT>
                      <a:noFill/>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2" name="Rectangle 31"/>
          <p:cNvSpPr/>
          <p:nvPr/>
        </p:nvSpPr>
        <p:spPr>
          <a:xfrm>
            <a:off x="3553148" y="3048947"/>
            <a:ext cx="882316" cy="636099"/>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 name="Straight Arrow Connector 32"/>
          <p:cNvCxnSpPr>
            <a:stCxn id="32" idx="3"/>
            <a:endCxn id="34" idx="1"/>
          </p:cNvCxnSpPr>
          <p:nvPr/>
        </p:nvCxnSpPr>
        <p:spPr>
          <a:xfrm>
            <a:off x="4435464" y="3366997"/>
            <a:ext cx="541138" cy="223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976602" y="3174527"/>
            <a:ext cx="1131902" cy="830997"/>
          </a:xfrm>
          <a:prstGeom prst="rect">
            <a:avLst/>
          </a:prstGeom>
          <a:solidFill>
            <a:schemeClr val="accent1">
              <a:lumMod val="20000"/>
              <a:lumOff val="80000"/>
            </a:schemeClr>
          </a:solidFill>
        </p:spPr>
        <p:txBody>
          <a:bodyPr wrap="square" rtlCol="0">
            <a:spAutoFit/>
          </a:bodyPr>
          <a:lstStyle/>
          <a:p>
            <a:pPr algn="ctr"/>
            <a:r>
              <a:rPr lang="en-US" sz="1200" b="1" dirty="0">
                <a:solidFill>
                  <a:srgbClr val="FF0000"/>
                </a:solidFill>
              </a:rPr>
              <a:t>Effect size of 3.7% increase in prostitution trends</a:t>
            </a:r>
          </a:p>
        </p:txBody>
      </p:sp>
      <p:sp>
        <p:nvSpPr>
          <p:cNvPr id="4" name="Date Placeholder 3"/>
          <p:cNvSpPr>
            <a:spLocks noGrp="1"/>
          </p:cNvSpPr>
          <p:nvPr>
            <p:ph type="dt" sz="half" idx="10"/>
          </p:nvPr>
        </p:nvSpPr>
        <p:spPr/>
        <p:txBody>
          <a:bodyPr/>
          <a:lstStyle/>
          <a:p>
            <a:r>
              <a:rPr lang="en-US"/>
              <a:t>10/31/2015</a:t>
            </a:r>
          </a:p>
        </p:txBody>
      </p:sp>
      <p:sp>
        <p:nvSpPr>
          <p:cNvPr id="14" name="TextBox 13"/>
          <p:cNvSpPr txBox="1"/>
          <p:nvPr/>
        </p:nvSpPr>
        <p:spPr>
          <a:xfrm>
            <a:off x="1330962" y="4002635"/>
            <a:ext cx="3058722" cy="307777"/>
          </a:xfrm>
          <a:prstGeom prst="rect">
            <a:avLst/>
          </a:prstGeom>
          <a:noFill/>
        </p:spPr>
        <p:txBody>
          <a:bodyPr wrap="none" rtlCol="0">
            <a:spAutoFit/>
          </a:bodyPr>
          <a:lstStyle/>
          <a:p>
            <a:r>
              <a:rPr lang="en-US" sz="1400" dirty="0">
                <a:solidFill>
                  <a:srgbClr val="0070C0"/>
                </a:solidFill>
              </a:rPr>
              <a:t>Note: All control variables are included.</a:t>
            </a:r>
          </a:p>
        </p:txBody>
      </p:sp>
      <p:sp>
        <p:nvSpPr>
          <p:cNvPr id="2" name="Slide Number Placeholder 1"/>
          <p:cNvSpPr>
            <a:spLocks noGrp="1"/>
          </p:cNvSpPr>
          <p:nvPr>
            <p:ph type="sldNum" sz="quarter" idx="12"/>
          </p:nvPr>
        </p:nvSpPr>
        <p:spPr/>
        <p:txBody>
          <a:bodyPr/>
          <a:lstStyle/>
          <a:p>
            <a:fld id="{1EE563EA-5BAD-0C4E-8E09-5ADE2689BB76}" type="slidenum">
              <a:rPr lang="en-US" smtClean="0"/>
              <a:pPr/>
              <a:t>12</a:t>
            </a:fld>
            <a:endParaRPr lang="en-US"/>
          </a:p>
        </p:txBody>
      </p:sp>
    </p:spTree>
    <p:extLst>
      <p:ext uri="{BB962C8B-B14F-4D97-AF65-F5344CB8AC3E}">
        <p14:creationId xmlns:p14="http://schemas.microsoft.com/office/powerpoint/2010/main" val="41558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3990" y="514852"/>
            <a:ext cx="8495659"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650013"/>
                </a:solidFill>
                <a:latin typeface="+mn-lt"/>
              </a:rPr>
              <a:t>Mechanism 3: Craigslist Entry in Neighboring County Causes Sex Worker Migration From Own County</a:t>
            </a:r>
            <a:endParaRPr lang="en-US" sz="3000" dirty="0">
              <a:solidFill>
                <a:srgbClr val="650013"/>
              </a:solidFill>
              <a:latin typeface="+mn-lt"/>
            </a:endParaRPr>
          </a:p>
        </p:txBody>
      </p:sp>
      <p:sp>
        <p:nvSpPr>
          <p:cNvPr id="8" name="Rectangle 7"/>
          <p:cNvSpPr/>
          <p:nvPr/>
        </p:nvSpPr>
        <p:spPr>
          <a:xfrm>
            <a:off x="5013999" y="2549549"/>
            <a:ext cx="1260088" cy="178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3" name="Table 12"/>
          <p:cNvGraphicFramePr>
            <a:graphicFrameLocks noGrp="1"/>
          </p:cNvGraphicFramePr>
          <p:nvPr>
            <p:extLst>
              <p:ext uri="{D42A27DB-BD31-4B8C-83A1-F6EECF244321}">
                <p14:modId xmlns:p14="http://schemas.microsoft.com/office/powerpoint/2010/main" val="752141514"/>
              </p:ext>
            </p:extLst>
          </p:nvPr>
        </p:nvGraphicFramePr>
        <p:xfrm>
          <a:off x="318049" y="3157642"/>
          <a:ext cx="8187776" cy="2598432"/>
        </p:xfrm>
        <a:graphic>
          <a:graphicData uri="http://schemas.openxmlformats.org/drawingml/2006/table">
            <a:tbl>
              <a:tblPr firstRow="1" firstCol="1" bandRow="1"/>
              <a:tblGrid>
                <a:gridCol w="2572009">
                  <a:extLst>
                    <a:ext uri="{9D8B030D-6E8A-4147-A177-3AD203B41FA5}">
                      <a16:colId xmlns:a16="http://schemas.microsoft.com/office/drawing/2014/main" val="20000"/>
                    </a:ext>
                  </a:extLst>
                </a:gridCol>
                <a:gridCol w="3002295">
                  <a:extLst>
                    <a:ext uri="{9D8B030D-6E8A-4147-A177-3AD203B41FA5}">
                      <a16:colId xmlns:a16="http://schemas.microsoft.com/office/drawing/2014/main" val="20001"/>
                    </a:ext>
                  </a:extLst>
                </a:gridCol>
                <a:gridCol w="2613472">
                  <a:extLst>
                    <a:ext uri="{9D8B030D-6E8A-4147-A177-3AD203B41FA5}">
                      <a16:colId xmlns:a16="http://schemas.microsoft.com/office/drawing/2014/main" val="20002"/>
                    </a:ext>
                  </a:extLst>
                </a:gridCol>
              </a:tblGrid>
              <a:tr h="228768">
                <a:tc gridSpan="3">
                  <a:txBody>
                    <a:bodyPr/>
                    <a:lstStyle/>
                    <a:p>
                      <a:pPr marL="0" marR="0" algn="ctr">
                        <a:lnSpc>
                          <a:spcPct val="107000"/>
                        </a:lnSpc>
                        <a:spcBef>
                          <a:spcPts val="0"/>
                        </a:spcBef>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Migration of Prostitution Due to Neighboring County Craigslist Entry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ctr">
                    <a:lnL>
                      <a:noFill/>
                    </a:lnL>
                    <a:lnR>
                      <a:noFill/>
                    </a:lnR>
                    <a:lnT>
                      <a:noFill/>
                    </a:lnT>
                    <a:lnB w="28575"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1233">
                <a:tc>
                  <a:txBody>
                    <a:bodyPr/>
                    <a:lstStyle/>
                    <a:p>
                      <a:pPr>
                        <a:lnSpc>
                          <a:spcPct val="107000"/>
                        </a:lnSpc>
                      </a:pPr>
                      <a:endParaRPr lang="en-US" sz="1100" dirty="0">
                        <a:effectLst/>
                        <a:latin typeface="Calibri" panose="020F0502020204030204" pitchFamily="34" charset="0"/>
                      </a:endParaRPr>
                    </a:p>
                  </a:txBody>
                  <a:tcPr marL="27330" marR="27330" marT="0" marB="0" anchor="ctr">
                    <a:lnL>
                      <a:noFill/>
                    </a:lnL>
                    <a:lnR>
                      <a:noFill/>
                    </a:lnR>
                    <a:lnT w="28575" cap="flat" cmpd="dbl" algn="ctr">
                      <a:solidFill>
                        <a:srgbClr val="000000"/>
                      </a:solidFill>
                      <a:prstDash val="solid"/>
                      <a:round/>
                      <a:headEnd type="none" w="med" len="med"/>
                      <a:tailEnd type="none" w="med" len="med"/>
                    </a:lnT>
                    <a:lnB>
                      <a:noFill/>
                    </a:lnB>
                  </a:tcPr>
                </a:tc>
                <a:tc gridSpan="2">
                  <a:txBody>
                    <a:bodyPr/>
                    <a:lstStyle/>
                    <a:p>
                      <a:pPr marL="0" marR="0" algn="ctr">
                        <a:lnSpc>
                          <a:spcPct val="107000"/>
                        </a:lnSpc>
                        <a:spcBef>
                          <a:spcPts val="0"/>
                        </a:spcBef>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DV = Log (Own County Prostitution)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ctr">
                    <a:lnL>
                      <a:noFill/>
                    </a:lnL>
                    <a:lnR>
                      <a:noFill/>
                    </a:lnR>
                    <a:lnT w="28575"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175682">
                <a:tc>
                  <a:txBody>
                    <a:bodyPr/>
                    <a:lstStyle/>
                    <a:p>
                      <a:pPr>
                        <a:lnSpc>
                          <a:spcPct val="107000"/>
                        </a:lnSpc>
                      </a:pPr>
                      <a:endParaRPr lang="en-US" sz="1100">
                        <a:effectLst/>
                        <a:latin typeface="Calibri" panose="020F0502020204030204" pitchFamily="34" charset="0"/>
                      </a:endParaRPr>
                    </a:p>
                  </a:txBody>
                  <a:tcPr marL="27330" marR="2733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Own</a:t>
                      </a:r>
                      <a:r>
                        <a:rPr lang="en-US" sz="1100" b="1"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County Has Craigslist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Own County Does Not Have</a:t>
                      </a:r>
                      <a:r>
                        <a:rPr lang="en-US" sz="1100" b="1" baseline="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Craigslist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1233">
                <a:tc>
                  <a:txBody>
                    <a:bodyPr/>
                    <a:lstStyle/>
                    <a:p>
                      <a:pPr marL="0" marR="0">
                        <a:lnSpc>
                          <a:spcPct val="107000"/>
                        </a:lnSpc>
                        <a:spcBef>
                          <a:spcPts val="0"/>
                        </a:spcBef>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1233">
                <a:tc>
                  <a:txBody>
                    <a:bodyPr/>
                    <a:lstStyle/>
                    <a:p>
                      <a:pPr marL="0" marR="0">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Own County Craigslist Entry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nSpc>
                          <a:spcPct val="107000"/>
                        </a:lnSpc>
                      </a:pPr>
                      <a:endParaRPr lang="en-US" sz="1100">
                        <a:effectLst/>
                        <a:latin typeface="Calibri" panose="020F0502020204030204" pitchFamily="34" charset="0"/>
                      </a:endParaRPr>
                    </a:p>
                  </a:txBody>
                  <a:tcPr marL="27330" marR="2733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181233">
                <a:tc>
                  <a:txBody>
                    <a:bodyPr/>
                    <a:lstStyle/>
                    <a:p>
                      <a:pPr>
                        <a:lnSpc>
                          <a:spcPct val="107000"/>
                        </a:lnSpc>
                      </a:pPr>
                      <a:endParaRPr lang="en-US" sz="1100" dirty="0">
                        <a:effectLst/>
                        <a:latin typeface="Calibri" panose="020F0502020204030204" pitchFamily="34" charset="0"/>
                      </a:endParaRPr>
                    </a:p>
                  </a:txBody>
                  <a:tcPr marL="27330" marR="2733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pPr>
                      <a:endParaRPr lang="en-US" sz="1100">
                        <a:effectLst/>
                        <a:latin typeface="Calibri" panose="020F0502020204030204" pitchFamily="34" charset="0"/>
                      </a:endParaRPr>
                    </a:p>
                  </a:txBody>
                  <a:tcPr marL="27330" marR="27330" marT="0" marB="0" anchor="b">
                    <a:lnL w="1270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72162">
                <a:tc>
                  <a:txBody>
                    <a:bodyPr/>
                    <a:lstStyle/>
                    <a:p>
                      <a:pPr marL="0" marR="0">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Neighboring County Craigslist Entry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endParaRPr>
                    </a:p>
                  </a:txBody>
                  <a:tcPr marL="27330" marR="2733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w="1270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81233">
                <a:tc>
                  <a:txBody>
                    <a:bodyPr/>
                    <a:lstStyle/>
                    <a:p>
                      <a:pPr>
                        <a:lnSpc>
                          <a:spcPct val="107000"/>
                        </a:lnSpc>
                      </a:pPr>
                      <a:endParaRPr lang="en-US" sz="1100" dirty="0">
                        <a:effectLst/>
                        <a:latin typeface="Calibri" panose="020F0502020204030204" pitchFamily="34" charset="0"/>
                      </a:endParaRPr>
                    </a:p>
                  </a:txBody>
                  <a:tcPr marL="27330" marR="2733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endParaRPr>
                    </a:p>
                  </a:txBody>
                  <a:tcPr marL="27330" marR="2733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w="1270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209490">
                <a:tc>
                  <a:txBody>
                    <a:bodyPr/>
                    <a:lstStyle/>
                    <a:p>
                      <a:pPr marL="0" marR="0">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 (Commercialized Vice Arrests)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w="1270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181233">
                <a:tc>
                  <a:txBody>
                    <a:bodyPr/>
                    <a:lstStyle/>
                    <a:p>
                      <a:pPr>
                        <a:lnSpc>
                          <a:spcPct val="107000"/>
                        </a:lnSpc>
                      </a:pPr>
                      <a:endParaRPr lang="en-US" sz="1100" dirty="0">
                        <a:effectLst/>
                        <a:latin typeface="Calibri" panose="020F0502020204030204" pitchFamily="34" charset="0"/>
                      </a:endParaRPr>
                    </a:p>
                  </a:txBody>
                  <a:tcPr marL="27330" marR="27330" marT="0" marB="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81233">
                <a:tc>
                  <a:txBody>
                    <a:bodyPr/>
                    <a:lstStyle/>
                    <a:p>
                      <a:pPr>
                        <a:lnSpc>
                          <a:spcPct val="107000"/>
                        </a:lnSpc>
                      </a:pPr>
                      <a:endParaRPr lang="en-US" sz="1100" dirty="0">
                        <a:effectLst/>
                        <a:latin typeface="Calibri" panose="020F0502020204030204" pitchFamily="34" charset="0"/>
                      </a:endParaRPr>
                    </a:p>
                  </a:txBody>
                  <a:tcPr marL="27330" marR="27330" marT="0" marB="0" anchor="b">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81233">
                <a:tc>
                  <a:txBody>
                    <a:bodyPr/>
                    <a:lstStyle/>
                    <a:p>
                      <a:pPr marL="0" marR="0">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R-squared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11"/>
                  </a:ext>
                </a:extLst>
              </a:tr>
              <a:tr h="181233">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F-Stats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49.765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39.346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w="1270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181233">
                <a:tc>
                  <a:txBody>
                    <a:bodyPr/>
                    <a:lstStyle/>
                    <a:p>
                      <a:pPr marL="0" marR="0">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7330" marR="27330" marT="0" marB="0" anchor="b">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pic>
        <p:nvPicPr>
          <p:cNvPr id="17" name="Picture 16"/>
          <p:cNvPicPr>
            <a:picLocks noChangeAspect="1"/>
          </p:cNvPicPr>
          <p:nvPr/>
        </p:nvPicPr>
        <p:blipFill>
          <a:blip r:embed="rId2"/>
          <a:stretch>
            <a:fillRect/>
          </a:stretch>
        </p:blipFill>
        <p:spPr>
          <a:xfrm>
            <a:off x="6931819" y="4281488"/>
            <a:ext cx="531019" cy="383381"/>
          </a:xfrm>
          <a:prstGeom prst="rect">
            <a:avLst/>
          </a:prstGeom>
        </p:spPr>
      </p:pic>
      <p:cxnSp>
        <p:nvCxnSpPr>
          <p:cNvPr id="18" name="Straight Arrow Connector 17"/>
          <p:cNvCxnSpPr>
            <a:stCxn id="17" idx="3"/>
            <a:endCxn id="19" idx="1"/>
          </p:cNvCxnSpPr>
          <p:nvPr/>
        </p:nvCxnSpPr>
        <p:spPr>
          <a:xfrm>
            <a:off x="7462838" y="4473179"/>
            <a:ext cx="193232" cy="191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56070" y="4157037"/>
            <a:ext cx="1459735" cy="1015663"/>
          </a:xfrm>
          <a:prstGeom prst="rect">
            <a:avLst/>
          </a:prstGeom>
          <a:solidFill>
            <a:schemeClr val="accent1">
              <a:lumMod val="20000"/>
              <a:lumOff val="80000"/>
            </a:schemeClr>
          </a:solidFill>
        </p:spPr>
        <p:txBody>
          <a:bodyPr wrap="square" rtlCol="0">
            <a:spAutoFit/>
          </a:bodyPr>
          <a:lstStyle/>
          <a:p>
            <a:pPr algn="ctr"/>
            <a:r>
              <a:rPr lang="en-US" sz="1200" b="1" dirty="0">
                <a:solidFill>
                  <a:srgbClr val="FF0000"/>
                </a:solidFill>
              </a:rPr>
              <a:t>3.5% decrease in own county prostitution due to Craigslist entry in neighboring county</a:t>
            </a:r>
          </a:p>
        </p:txBody>
      </p:sp>
      <p:sp>
        <p:nvSpPr>
          <p:cNvPr id="4" name="Date Placeholder 3"/>
          <p:cNvSpPr>
            <a:spLocks noGrp="1"/>
          </p:cNvSpPr>
          <p:nvPr>
            <p:ph type="dt" sz="half" idx="10"/>
          </p:nvPr>
        </p:nvSpPr>
        <p:spPr/>
        <p:txBody>
          <a:bodyPr/>
          <a:lstStyle/>
          <a:p>
            <a:r>
              <a:rPr lang="en-US"/>
              <a:t>10/31/2015</a:t>
            </a:r>
          </a:p>
        </p:txBody>
      </p:sp>
      <p:sp>
        <p:nvSpPr>
          <p:cNvPr id="14" name="TextBox 13"/>
          <p:cNvSpPr txBox="1"/>
          <p:nvPr/>
        </p:nvSpPr>
        <p:spPr>
          <a:xfrm>
            <a:off x="251374" y="4972357"/>
            <a:ext cx="2443298" cy="261610"/>
          </a:xfrm>
          <a:prstGeom prst="rect">
            <a:avLst/>
          </a:prstGeom>
          <a:noFill/>
        </p:spPr>
        <p:txBody>
          <a:bodyPr wrap="none" rtlCol="0">
            <a:spAutoFit/>
          </a:bodyPr>
          <a:lstStyle/>
          <a:p>
            <a:r>
              <a:rPr lang="en-US" sz="1100" dirty="0">
                <a:solidFill>
                  <a:srgbClr val="0070C0"/>
                </a:solidFill>
              </a:rPr>
              <a:t>Note: All control variables are included.</a:t>
            </a:r>
          </a:p>
        </p:txBody>
      </p:sp>
      <p:sp>
        <p:nvSpPr>
          <p:cNvPr id="36" name="Rectangle 35"/>
          <p:cNvSpPr/>
          <p:nvPr/>
        </p:nvSpPr>
        <p:spPr>
          <a:xfrm>
            <a:off x="457200" y="1732611"/>
            <a:ext cx="8172450" cy="738664"/>
          </a:xfrm>
          <a:prstGeom prst="rect">
            <a:avLst/>
          </a:prstGeom>
        </p:spPr>
        <p:txBody>
          <a:bodyPr wrap="square">
            <a:spAutoFit/>
          </a:bodyPr>
          <a:lstStyle/>
          <a:p>
            <a:pPr marL="285750" indent="-285750">
              <a:buFont typeface="Wingdings" panose="05000000000000000000" pitchFamily="2" charset="2"/>
              <a:buChar char="q"/>
            </a:pPr>
            <a:r>
              <a:rPr lang="en-US" sz="1400" dirty="0"/>
              <a:t>We identify nearest county-pairs, where at least one county had Craigslist entry.</a:t>
            </a:r>
          </a:p>
          <a:p>
            <a:pPr marL="742950" lvl="1" indent="-285750">
              <a:buFont typeface="Courier New" panose="02070309020205020404" pitchFamily="49" charset="0"/>
              <a:buChar char="o"/>
            </a:pPr>
            <a:r>
              <a:rPr lang="en-US" sz="1400" dirty="0"/>
              <a:t>For this, we used the </a:t>
            </a:r>
            <a:r>
              <a:rPr lang="en-US" sz="1400" b="1" dirty="0"/>
              <a:t>‘haversine’ formula </a:t>
            </a:r>
            <a:r>
              <a:rPr lang="en-US" sz="1400" dirty="0"/>
              <a:t>to calculate the shortest distance between 2 points on earth, where each point is the midpoint of a county.</a:t>
            </a:r>
          </a:p>
        </p:txBody>
      </p:sp>
      <p:sp>
        <p:nvSpPr>
          <p:cNvPr id="37" name="Rectangle 36"/>
          <p:cNvSpPr/>
          <p:nvPr/>
        </p:nvSpPr>
        <p:spPr>
          <a:xfrm>
            <a:off x="457200" y="2563336"/>
            <a:ext cx="8172450" cy="523220"/>
          </a:xfrm>
          <a:prstGeom prst="rect">
            <a:avLst/>
          </a:prstGeom>
        </p:spPr>
        <p:txBody>
          <a:bodyPr wrap="square">
            <a:spAutoFit/>
          </a:bodyPr>
          <a:lstStyle/>
          <a:p>
            <a:pPr marL="285750" indent="-285750">
              <a:buFont typeface="Wingdings" panose="05000000000000000000" pitchFamily="2" charset="2"/>
              <a:buChar char="q"/>
            </a:pPr>
            <a:r>
              <a:rPr lang="en-US" sz="1400" dirty="0"/>
              <a:t>We alternate the county pair, based on cases where focal county with Craigslist is either the own county or the neighboring county.</a:t>
            </a:r>
          </a:p>
        </p:txBody>
      </p:sp>
      <p:sp>
        <p:nvSpPr>
          <p:cNvPr id="2" name="Slide Number Placeholder 1"/>
          <p:cNvSpPr>
            <a:spLocks noGrp="1"/>
          </p:cNvSpPr>
          <p:nvPr>
            <p:ph type="sldNum" sz="quarter" idx="12"/>
          </p:nvPr>
        </p:nvSpPr>
        <p:spPr/>
        <p:txBody>
          <a:bodyPr/>
          <a:lstStyle/>
          <a:p>
            <a:fld id="{1EE563EA-5BAD-0C4E-8E09-5ADE2689BB76}" type="slidenum">
              <a:rPr lang="en-US" smtClean="0"/>
              <a:pPr/>
              <a:t>13</a:t>
            </a:fld>
            <a:endParaRPr lang="en-US"/>
          </a:p>
        </p:txBody>
      </p:sp>
    </p:spTree>
    <p:extLst>
      <p:ext uri="{BB962C8B-B14F-4D97-AF65-F5344CB8AC3E}">
        <p14:creationId xmlns:p14="http://schemas.microsoft.com/office/powerpoint/2010/main" val="232728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332" y="472454"/>
            <a:ext cx="7693412"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650013"/>
                </a:solidFill>
                <a:latin typeface="+mn-lt"/>
              </a:rPr>
              <a:t>Mechanism 4: True Increase in Prostitution Or Increase in Police Effort?</a:t>
            </a:r>
            <a:endParaRPr lang="en-US" sz="3000" dirty="0">
              <a:solidFill>
                <a:srgbClr val="650013"/>
              </a:solidFill>
              <a:latin typeface="+mn-lt"/>
            </a:endParaRPr>
          </a:p>
        </p:txBody>
      </p:sp>
      <p:sp>
        <p:nvSpPr>
          <p:cNvPr id="4" name="Rectangle 3"/>
          <p:cNvSpPr/>
          <p:nvPr/>
        </p:nvSpPr>
        <p:spPr>
          <a:xfrm>
            <a:off x="441948" y="1631199"/>
            <a:ext cx="8396525" cy="646331"/>
          </a:xfrm>
          <a:prstGeom prst="rect">
            <a:avLst/>
          </a:prstGeom>
        </p:spPr>
        <p:txBody>
          <a:bodyPr wrap="square">
            <a:spAutoFit/>
          </a:bodyPr>
          <a:lstStyle/>
          <a:p>
            <a:pPr marL="214313" indent="-214313">
              <a:buFont typeface="Wingdings" panose="05000000000000000000" pitchFamily="2" charset="2"/>
              <a:buChar char="q"/>
            </a:pPr>
            <a:r>
              <a:rPr lang="pt-BR" b="1" dirty="0"/>
              <a:t>We retrieve news articles from 4 databases that talk about police conducting sting opeartions over Craigslist to make prostitution arrests.</a:t>
            </a:r>
            <a:endParaRPr lang="en-US" b="1" dirty="0"/>
          </a:p>
        </p:txBody>
      </p:sp>
      <p:sp>
        <p:nvSpPr>
          <p:cNvPr id="5" name="Rectangle 4"/>
          <p:cNvSpPr/>
          <p:nvPr/>
        </p:nvSpPr>
        <p:spPr>
          <a:xfrm>
            <a:off x="441947" y="2379736"/>
            <a:ext cx="8396525" cy="646331"/>
          </a:xfrm>
          <a:prstGeom prst="rect">
            <a:avLst/>
          </a:prstGeom>
        </p:spPr>
        <p:txBody>
          <a:bodyPr wrap="square">
            <a:spAutoFit/>
          </a:bodyPr>
          <a:lstStyle/>
          <a:p>
            <a:pPr marL="214313" indent="-214313">
              <a:buFont typeface="Wingdings" panose="05000000000000000000" pitchFamily="2" charset="2"/>
              <a:buChar char="q"/>
            </a:pPr>
            <a:r>
              <a:rPr lang="pt-BR" b="1" dirty="0"/>
              <a:t>We ommit US states-years where reported police stings where mentioned, and re-run our models.</a:t>
            </a:r>
            <a:endParaRPr lang="en-US" b="1" dirty="0"/>
          </a:p>
        </p:txBody>
      </p:sp>
      <p:graphicFrame>
        <p:nvGraphicFramePr>
          <p:cNvPr id="6" name="Table 5"/>
          <p:cNvGraphicFramePr>
            <a:graphicFrameLocks noGrp="1"/>
          </p:cNvGraphicFramePr>
          <p:nvPr/>
        </p:nvGraphicFramePr>
        <p:xfrm>
          <a:off x="359532" y="3774605"/>
          <a:ext cx="3780420" cy="1409700"/>
        </p:xfrm>
        <a:graphic>
          <a:graphicData uri="http://schemas.openxmlformats.org/drawingml/2006/table">
            <a:tbl>
              <a:tblPr firstRow="1" bandRow="1">
                <a:tableStyleId>{5940675A-B579-460E-94D1-54222C63F5DA}</a:tableStyleId>
              </a:tblPr>
              <a:tblGrid>
                <a:gridCol w="1890210">
                  <a:extLst>
                    <a:ext uri="{9D8B030D-6E8A-4147-A177-3AD203B41FA5}">
                      <a16:colId xmlns:a16="http://schemas.microsoft.com/office/drawing/2014/main" val="20000"/>
                    </a:ext>
                  </a:extLst>
                </a:gridCol>
                <a:gridCol w="1890210">
                  <a:extLst>
                    <a:ext uri="{9D8B030D-6E8A-4147-A177-3AD203B41FA5}">
                      <a16:colId xmlns:a16="http://schemas.microsoft.com/office/drawing/2014/main" val="20001"/>
                    </a:ext>
                  </a:extLst>
                </a:gridCol>
              </a:tblGrid>
              <a:tr h="278130">
                <a:tc>
                  <a:txBody>
                    <a:bodyPr/>
                    <a:lstStyle/>
                    <a:p>
                      <a:pPr algn="ctr"/>
                      <a:r>
                        <a:rPr lang="en-US" sz="1400" b="1" dirty="0"/>
                        <a:t>News Article Database</a:t>
                      </a:r>
                    </a:p>
                  </a:txBody>
                  <a:tcPr marL="68580" marR="68580" marT="34290" marB="34290">
                    <a:solidFill>
                      <a:schemeClr val="accent1">
                        <a:lumMod val="20000"/>
                        <a:lumOff val="80000"/>
                      </a:schemeClr>
                    </a:solidFill>
                  </a:tcPr>
                </a:tc>
                <a:tc>
                  <a:txBody>
                    <a:bodyPr/>
                    <a:lstStyle/>
                    <a:p>
                      <a:pPr algn="ctr"/>
                      <a:r>
                        <a:rPr lang="en-US" sz="1400" b="1" dirty="0"/>
                        <a:t>No. of News Articles</a:t>
                      </a:r>
                    </a:p>
                  </a:txBody>
                  <a:tcPr marL="68580" marR="68580" marT="34290" marB="34290">
                    <a:solidFill>
                      <a:schemeClr val="accent1">
                        <a:lumMod val="20000"/>
                        <a:lumOff val="80000"/>
                      </a:schemeClr>
                    </a:solidFill>
                  </a:tcPr>
                </a:tc>
                <a:extLst>
                  <a:ext uri="{0D108BD9-81ED-4DB2-BD59-A6C34878D82A}">
                    <a16:rowId xmlns:a16="http://schemas.microsoft.com/office/drawing/2014/main" val="10000"/>
                  </a:ext>
                </a:extLst>
              </a:tr>
              <a:tr h="278130">
                <a:tc>
                  <a:txBody>
                    <a:bodyPr/>
                    <a:lstStyle/>
                    <a:p>
                      <a:r>
                        <a:rPr lang="en-US" sz="1400" dirty="0"/>
                        <a:t>Access World</a:t>
                      </a:r>
                      <a:r>
                        <a:rPr lang="en-US" sz="1400" baseline="0" dirty="0"/>
                        <a:t> News</a:t>
                      </a:r>
                    </a:p>
                  </a:txBody>
                  <a:tcPr marL="68580" marR="68580" marT="34290" marB="34290"/>
                </a:tc>
                <a:tc>
                  <a:txBody>
                    <a:bodyPr/>
                    <a:lstStyle/>
                    <a:p>
                      <a:pPr algn="ctr"/>
                      <a:r>
                        <a:rPr lang="en-US" sz="1400" dirty="0"/>
                        <a:t>885</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a:t>Factiva</a:t>
                      </a:r>
                    </a:p>
                  </a:txBody>
                  <a:tcPr marL="68580" marR="68580" marT="34290" marB="34290"/>
                </a:tc>
                <a:tc>
                  <a:txBody>
                    <a:bodyPr/>
                    <a:lstStyle/>
                    <a:p>
                      <a:pPr algn="ctr"/>
                      <a:r>
                        <a:rPr lang="en-US" sz="1400" dirty="0"/>
                        <a:t>193</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LexisNexis Academic</a:t>
                      </a:r>
                    </a:p>
                  </a:txBody>
                  <a:tcPr marL="68580" marR="68580" marT="34290" marB="34290"/>
                </a:tc>
                <a:tc>
                  <a:txBody>
                    <a:bodyPr/>
                    <a:lstStyle/>
                    <a:p>
                      <a:pPr algn="ctr"/>
                      <a:r>
                        <a:rPr lang="en-US" sz="1400" dirty="0"/>
                        <a:t>120</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err="1"/>
                        <a:t>Proquest</a:t>
                      </a:r>
                      <a:r>
                        <a:rPr lang="en-US" sz="1400" baseline="0" dirty="0"/>
                        <a:t> Newsstand</a:t>
                      </a:r>
                      <a:endParaRPr lang="en-US" sz="1400" dirty="0"/>
                    </a:p>
                  </a:txBody>
                  <a:tcPr marL="68580" marR="68580" marT="34290" marB="34290"/>
                </a:tc>
                <a:tc>
                  <a:txBody>
                    <a:bodyPr/>
                    <a:lstStyle/>
                    <a:p>
                      <a:pPr algn="ctr"/>
                      <a:r>
                        <a:rPr lang="en-US" sz="1400" dirty="0"/>
                        <a:t>463</a:t>
                      </a:r>
                    </a:p>
                  </a:txBody>
                  <a:tcPr marL="68580" marR="68580" marT="34290" marB="34290"/>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77315144"/>
              </p:ext>
            </p:extLst>
          </p:nvPr>
        </p:nvGraphicFramePr>
        <p:xfrm>
          <a:off x="4655102" y="3487652"/>
          <a:ext cx="4373143" cy="2263140"/>
        </p:xfrm>
        <a:graphic>
          <a:graphicData uri="http://schemas.openxmlformats.org/drawingml/2006/table">
            <a:tbl>
              <a:tblPr firstRow="1" bandRow="1">
                <a:tableStyleId>{5940675A-B579-460E-94D1-54222C63F5DA}</a:tableStyleId>
              </a:tblPr>
              <a:tblGrid>
                <a:gridCol w="548783">
                  <a:extLst>
                    <a:ext uri="{9D8B030D-6E8A-4147-A177-3AD203B41FA5}">
                      <a16:colId xmlns:a16="http://schemas.microsoft.com/office/drawing/2014/main" val="20000"/>
                    </a:ext>
                  </a:extLst>
                </a:gridCol>
                <a:gridCol w="3824360">
                  <a:extLst>
                    <a:ext uri="{9D8B030D-6E8A-4147-A177-3AD203B41FA5}">
                      <a16:colId xmlns:a16="http://schemas.microsoft.com/office/drawing/2014/main" val="20001"/>
                    </a:ext>
                  </a:extLst>
                </a:gridCol>
              </a:tblGrid>
              <a:tr h="278130">
                <a:tc>
                  <a:txBody>
                    <a:bodyPr/>
                    <a:lstStyle/>
                    <a:p>
                      <a:pPr algn="ctr"/>
                      <a:r>
                        <a:rPr lang="en-US" sz="1400" b="1" dirty="0"/>
                        <a:t>Years</a:t>
                      </a:r>
                    </a:p>
                  </a:txBody>
                  <a:tcPr marL="68580" marR="68580" marT="34290" marB="34290">
                    <a:solidFill>
                      <a:schemeClr val="accent1">
                        <a:lumMod val="20000"/>
                        <a:lumOff val="80000"/>
                      </a:schemeClr>
                    </a:solidFill>
                  </a:tcPr>
                </a:tc>
                <a:tc>
                  <a:txBody>
                    <a:bodyPr/>
                    <a:lstStyle/>
                    <a:p>
                      <a:pPr algn="ctr"/>
                      <a:r>
                        <a:rPr lang="en-US" sz="1400" b="1" dirty="0"/>
                        <a:t>States</a:t>
                      </a:r>
                      <a:r>
                        <a:rPr lang="en-US" sz="1400" b="1" baseline="0" dirty="0"/>
                        <a:t> Where Police Conduct Stings Using Craigslist</a:t>
                      </a:r>
                      <a:endParaRPr lang="en-US" sz="1400" b="1" dirty="0"/>
                    </a:p>
                  </a:txBody>
                  <a:tcPr marL="68580" marR="68580" marT="34290" marB="34290">
                    <a:solidFill>
                      <a:schemeClr val="accent1">
                        <a:lumMod val="20000"/>
                        <a:lumOff val="80000"/>
                      </a:schemeClr>
                    </a:solidFill>
                  </a:tcPr>
                </a:tc>
                <a:extLst>
                  <a:ext uri="{0D108BD9-81ED-4DB2-BD59-A6C34878D82A}">
                    <a16:rowId xmlns:a16="http://schemas.microsoft.com/office/drawing/2014/main" val="10000"/>
                  </a:ext>
                </a:extLst>
              </a:tr>
              <a:tr h="278130">
                <a:tc>
                  <a:txBody>
                    <a:bodyPr/>
                    <a:lstStyle/>
                    <a:p>
                      <a:r>
                        <a:rPr lang="en-US" sz="1400" dirty="0"/>
                        <a:t>2005</a:t>
                      </a:r>
                      <a:endParaRPr lang="en-US" sz="1400" baseline="0" dirty="0"/>
                    </a:p>
                  </a:txBody>
                  <a:tcPr marL="68580" marR="68580" marT="34290" marB="34290"/>
                </a:tc>
                <a:tc>
                  <a:txBody>
                    <a:bodyPr/>
                    <a:lstStyle/>
                    <a:p>
                      <a:pPr algn="ctr"/>
                      <a:r>
                        <a:rPr lang="en-US" sz="1400" dirty="0"/>
                        <a:t>CA, MA, NY, RI</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a:t>2006</a:t>
                      </a:r>
                    </a:p>
                  </a:txBody>
                  <a:tcPr marL="68580" marR="68580" marT="34290" marB="34290"/>
                </a:tc>
                <a:tc>
                  <a:txBody>
                    <a:bodyPr/>
                    <a:lstStyle/>
                    <a:p>
                      <a:pPr algn="ctr"/>
                      <a:r>
                        <a:rPr lang="en-US" sz="1400" dirty="0">
                          <a:solidFill>
                            <a:schemeClr val="tx1"/>
                          </a:solidFill>
                        </a:rPr>
                        <a:t>CA, CT, FL, GA, IL, MA, NH,</a:t>
                      </a:r>
                      <a:r>
                        <a:rPr lang="en-US" sz="1400" baseline="0" dirty="0">
                          <a:solidFill>
                            <a:schemeClr val="tx1"/>
                          </a:solidFill>
                        </a:rPr>
                        <a:t> NJ, NY, OK, PA, RI, WA</a:t>
                      </a:r>
                      <a:endParaRPr lang="en-US" sz="1400" dirty="0">
                        <a:solidFill>
                          <a:schemeClr val="tx1"/>
                        </a:solidFill>
                      </a:endParaRPr>
                    </a:p>
                  </a:txBody>
                  <a:tcPr marL="68580" marR="68580" marT="34290" marB="34290"/>
                </a:tc>
                <a:extLst>
                  <a:ext uri="{0D108BD9-81ED-4DB2-BD59-A6C34878D82A}">
                    <a16:rowId xmlns:a16="http://schemas.microsoft.com/office/drawing/2014/main" val="10002"/>
                  </a:ext>
                </a:extLst>
              </a:tr>
              <a:tr h="480060">
                <a:tc>
                  <a:txBody>
                    <a:bodyPr/>
                    <a:lstStyle/>
                    <a:p>
                      <a:r>
                        <a:rPr lang="en-US" sz="1400" dirty="0"/>
                        <a:t>2007</a:t>
                      </a:r>
                    </a:p>
                  </a:txBody>
                  <a:tcPr marL="68580" marR="68580" marT="34290" marB="34290"/>
                </a:tc>
                <a:tc>
                  <a:txBody>
                    <a:bodyPr/>
                    <a:lstStyle/>
                    <a:p>
                      <a:pPr algn="ctr"/>
                      <a:r>
                        <a:rPr lang="en-US" sz="1400" dirty="0">
                          <a:solidFill>
                            <a:schemeClr val="tx1"/>
                          </a:solidFill>
                        </a:rPr>
                        <a:t>AL,</a:t>
                      </a:r>
                      <a:r>
                        <a:rPr lang="en-US" sz="1400" baseline="0" dirty="0">
                          <a:solidFill>
                            <a:schemeClr val="tx1"/>
                          </a:solidFill>
                        </a:rPr>
                        <a:t> AR, CA, CO, CT, FL, GA, ID, IL, IN, LA, MA, MD, MN, NC, NH, NJ, NY, OH, OK, OR, PA, RI, WA</a:t>
                      </a:r>
                      <a:endParaRPr lang="en-US" sz="1400" dirty="0">
                        <a:solidFill>
                          <a:schemeClr val="tx1"/>
                        </a:solidFill>
                      </a:endParaRPr>
                    </a:p>
                  </a:txBody>
                  <a:tcPr marL="68580" marR="68580" marT="34290" marB="34290"/>
                </a:tc>
                <a:extLst>
                  <a:ext uri="{0D108BD9-81ED-4DB2-BD59-A6C34878D82A}">
                    <a16:rowId xmlns:a16="http://schemas.microsoft.com/office/drawing/2014/main" val="10003"/>
                  </a:ext>
                </a:extLst>
              </a:tr>
              <a:tr h="685800">
                <a:tc>
                  <a:txBody>
                    <a:bodyPr/>
                    <a:lstStyle/>
                    <a:p>
                      <a:r>
                        <a:rPr lang="en-US" sz="1400" dirty="0"/>
                        <a:t>2008</a:t>
                      </a:r>
                    </a:p>
                  </a:txBody>
                  <a:tcPr marL="68580" marR="68580" marT="34290" marB="34290"/>
                </a:tc>
                <a:tc>
                  <a:txBody>
                    <a:bodyPr/>
                    <a:lstStyle/>
                    <a:p>
                      <a:pPr algn="ctr"/>
                      <a:r>
                        <a:rPr lang="en-US" sz="1400" dirty="0">
                          <a:solidFill>
                            <a:schemeClr val="tx1"/>
                          </a:solidFill>
                        </a:rPr>
                        <a:t>AL, AR, CA,</a:t>
                      </a:r>
                      <a:r>
                        <a:rPr lang="en-US" sz="1400" baseline="0" dirty="0">
                          <a:solidFill>
                            <a:schemeClr val="tx1"/>
                          </a:solidFill>
                        </a:rPr>
                        <a:t> CO, CT, FL, GA, ID, IL, IN, KS, KY, LA, MA, MD, MI, MN, MO, NC, NH, NJ, NY, OH, OK, OR, PA, RI, SC, TN, TX, UT, VA, WA, WI, WV</a:t>
                      </a:r>
                      <a:endParaRPr lang="en-US" sz="1400" dirty="0">
                        <a:solidFill>
                          <a:schemeClr val="tx1"/>
                        </a:solidFill>
                      </a:endParaRPr>
                    </a:p>
                  </a:txBody>
                  <a:tcPr marL="68580" marR="68580" marT="34290" marB="34290"/>
                </a:tc>
                <a:extLst>
                  <a:ext uri="{0D108BD9-81ED-4DB2-BD59-A6C34878D82A}">
                    <a16:rowId xmlns:a16="http://schemas.microsoft.com/office/drawing/2014/main" val="10004"/>
                  </a:ext>
                </a:extLst>
              </a:tr>
            </a:tbl>
          </a:graphicData>
        </a:graphic>
      </p:graphicFrame>
      <p:cxnSp>
        <p:nvCxnSpPr>
          <p:cNvPr id="9" name="Straight Arrow Connector 8"/>
          <p:cNvCxnSpPr/>
          <p:nvPr/>
        </p:nvCxnSpPr>
        <p:spPr>
          <a:xfrm>
            <a:off x="4247964" y="4469930"/>
            <a:ext cx="297033"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t>10/31/2015</a:t>
            </a:r>
          </a:p>
        </p:txBody>
      </p:sp>
      <p:sp>
        <p:nvSpPr>
          <p:cNvPr id="12" name="Rectangle 11"/>
          <p:cNvSpPr/>
          <p:nvPr/>
        </p:nvSpPr>
        <p:spPr>
          <a:xfrm>
            <a:off x="737918" y="3405273"/>
            <a:ext cx="3023648" cy="369332"/>
          </a:xfrm>
          <a:prstGeom prst="rect">
            <a:avLst/>
          </a:prstGeom>
        </p:spPr>
        <p:txBody>
          <a:bodyPr wrap="none">
            <a:spAutoFit/>
          </a:bodyPr>
          <a:lstStyle/>
          <a:p>
            <a:r>
              <a:rPr lang="en-US" b="1" dirty="0"/>
              <a:t>News Articles on Police Stings</a:t>
            </a:r>
            <a:endParaRPr lang="en-US" dirty="0"/>
          </a:p>
        </p:txBody>
      </p:sp>
      <p:sp>
        <p:nvSpPr>
          <p:cNvPr id="13" name="Rectangle 12"/>
          <p:cNvSpPr/>
          <p:nvPr/>
        </p:nvSpPr>
        <p:spPr>
          <a:xfrm>
            <a:off x="5214668" y="3118320"/>
            <a:ext cx="3102965" cy="369332"/>
          </a:xfrm>
          <a:prstGeom prst="rect">
            <a:avLst/>
          </a:prstGeom>
        </p:spPr>
        <p:txBody>
          <a:bodyPr wrap="none">
            <a:spAutoFit/>
          </a:bodyPr>
          <a:lstStyle/>
          <a:p>
            <a:r>
              <a:rPr lang="en-US" b="1" dirty="0"/>
              <a:t>States Involved in Police Stings</a:t>
            </a:r>
            <a:endParaRPr lang="en-US" dirty="0"/>
          </a:p>
        </p:txBody>
      </p:sp>
      <p:sp>
        <p:nvSpPr>
          <p:cNvPr id="2" name="Slide Number Placeholder 1"/>
          <p:cNvSpPr>
            <a:spLocks noGrp="1"/>
          </p:cNvSpPr>
          <p:nvPr>
            <p:ph type="sldNum" sz="quarter" idx="12"/>
          </p:nvPr>
        </p:nvSpPr>
        <p:spPr/>
        <p:txBody>
          <a:bodyPr/>
          <a:lstStyle/>
          <a:p>
            <a:fld id="{1EE563EA-5BAD-0C4E-8E09-5ADE2689BB76}" type="slidenum">
              <a:rPr lang="en-US" smtClean="0"/>
              <a:pPr/>
              <a:t>14</a:t>
            </a:fld>
            <a:endParaRPr lang="en-US"/>
          </a:p>
        </p:txBody>
      </p:sp>
    </p:spTree>
    <p:extLst>
      <p:ext uri="{BB962C8B-B14F-4D97-AF65-F5344CB8AC3E}">
        <p14:creationId xmlns:p14="http://schemas.microsoft.com/office/powerpoint/2010/main" val="178556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2203" y="453614"/>
            <a:ext cx="7660198"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650013"/>
                </a:solidFill>
                <a:latin typeface="+mn-lt"/>
              </a:rPr>
              <a:t>True Increase in Prostitution Trends</a:t>
            </a:r>
            <a:endParaRPr lang="en-US" sz="3000" dirty="0">
              <a:solidFill>
                <a:srgbClr val="650013"/>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460325305"/>
              </p:ext>
            </p:extLst>
          </p:nvPr>
        </p:nvGraphicFramePr>
        <p:xfrm>
          <a:off x="926595" y="1762125"/>
          <a:ext cx="7588757" cy="3845145"/>
        </p:xfrm>
        <a:graphic>
          <a:graphicData uri="http://schemas.openxmlformats.org/drawingml/2006/table">
            <a:tbl>
              <a:tblPr/>
              <a:tblGrid>
                <a:gridCol w="1598934">
                  <a:extLst>
                    <a:ext uri="{9D8B030D-6E8A-4147-A177-3AD203B41FA5}">
                      <a16:colId xmlns:a16="http://schemas.microsoft.com/office/drawing/2014/main" val="20000"/>
                    </a:ext>
                  </a:extLst>
                </a:gridCol>
                <a:gridCol w="855689">
                  <a:extLst>
                    <a:ext uri="{9D8B030D-6E8A-4147-A177-3AD203B41FA5}">
                      <a16:colId xmlns:a16="http://schemas.microsoft.com/office/drawing/2014/main" val="20001"/>
                    </a:ext>
                  </a:extLst>
                </a:gridCol>
                <a:gridCol w="855689">
                  <a:extLst>
                    <a:ext uri="{9D8B030D-6E8A-4147-A177-3AD203B41FA5}">
                      <a16:colId xmlns:a16="http://schemas.microsoft.com/office/drawing/2014/main" val="20002"/>
                    </a:ext>
                  </a:extLst>
                </a:gridCol>
                <a:gridCol w="855689">
                  <a:extLst>
                    <a:ext uri="{9D8B030D-6E8A-4147-A177-3AD203B41FA5}">
                      <a16:colId xmlns:a16="http://schemas.microsoft.com/office/drawing/2014/main" val="20003"/>
                    </a:ext>
                  </a:extLst>
                </a:gridCol>
                <a:gridCol w="855689">
                  <a:extLst>
                    <a:ext uri="{9D8B030D-6E8A-4147-A177-3AD203B41FA5}">
                      <a16:colId xmlns:a16="http://schemas.microsoft.com/office/drawing/2014/main" val="20004"/>
                    </a:ext>
                  </a:extLst>
                </a:gridCol>
                <a:gridCol w="855689">
                  <a:extLst>
                    <a:ext uri="{9D8B030D-6E8A-4147-A177-3AD203B41FA5}">
                      <a16:colId xmlns:a16="http://schemas.microsoft.com/office/drawing/2014/main" val="20005"/>
                    </a:ext>
                  </a:extLst>
                </a:gridCol>
                <a:gridCol w="855689">
                  <a:extLst>
                    <a:ext uri="{9D8B030D-6E8A-4147-A177-3AD203B41FA5}">
                      <a16:colId xmlns:a16="http://schemas.microsoft.com/office/drawing/2014/main" val="20006"/>
                    </a:ext>
                  </a:extLst>
                </a:gridCol>
                <a:gridCol w="855689">
                  <a:extLst>
                    <a:ext uri="{9D8B030D-6E8A-4147-A177-3AD203B41FA5}">
                      <a16:colId xmlns:a16="http://schemas.microsoft.com/office/drawing/2014/main" val="20007"/>
                    </a:ext>
                  </a:extLst>
                </a:gridCol>
              </a:tblGrid>
              <a:tr h="599831">
                <a:tc gridSpan="8">
                  <a:txBody>
                    <a:bodyPr/>
                    <a:lstStyle/>
                    <a:p>
                      <a:pPr algn="ctr" fontAlgn="ctr"/>
                      <a:r>
                        <a:rPr lang="en-US" sz="1400" b="1" i="0" u="none" strike="noStrike" dirty="0">
                          <a:solidFill>
                            <a:srgbClr val="000000"/>
                          </a:solidFill>
                          <a:effectLst/>
                          <a:latin typeface="Times New Roman" panose="02020603050405020304" pitchFamily="18" charset="0"/>
                        </a:rPr>
                        <a:t>OLS and Fixed Effect Regressions Showing Impact of Craigslist Entry on Prostitution, with Robustness Checks </a:t>
                      </a:r>
                      <a:r>
                        <a:rPr lang="en-US" sz="1400" b="1" i="0" u="none" strike="noStrike" dirty="0">
                          <a:solidFill>
                            <a:srgbClr val="00B050"/>
                          </a:solidFill>
                          <a:effectLst/>
                          <a:latin typeface="Times New Roman" panose="02020603050405020304" pitchFamily="18" charset="0"/>
                        </a:rPr>
                        <a:t>on sample without Police Stings</a:t>
                      </a:r>
                    </a:p>
                  </a:txBody>
                  <a:tcPr marL="3166" marR="3166" marT="3166" marB="0" anchor="ctr">
                    <a:lnL>
                      <a:noFill/>
                    </a:lnL>
                    <a:lnR>
                      <a:noFill/>
                    </a:lnR>
                    <a:lnT>
                      <a:noFill/>
                    </a:lnT>
                    <a:lnB w="2540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3186">
                <a:tc>
                  <a:txBody>
                    <a:bodyPr/>
                    <a:lstStyle/>
                    <a:p>
                      <a:pPr algn="ctr" fontAlgn="b"/>
                      <a:endParaRPr lang="en-US" sz="1100" b="1" i="0" u="none" strike="noStrike" dirty="0">
                        <a:solidFill>
                          <a:srgbClr val="000000"/>
                        </a:solidFill>
                        <a:effectLst/>
                        <a:latin typeface="Times New Roman" panose="02020603050405020304" pitchFamily="18" charset="0"/>
                      </a:endParaRPr>
                    </a:p>
                  </a:txBody>
                  <a:tcPr marL="3166" marR="3166" marT="3166" marB="0" anchor="b">
                    <a:lnL>
                      <a:noFill/>
                    </a:lnL>
                    <a:lnR>
                      <a:noFill/>
                    </a:lnR>
                    <a:lnT w="25400" cap="flat" cmpd="dbl" algn="ctr">
                      <a:solidFill>
                        <a:srgbClr val="000000"/>
                      </a:solidFill>
                      <a:prstDash val="solid"/>
                      <a:round/>
                      <a:headEnd type="none" w="med" len="med"/>
                      <a:tailEnd type="none" w="med" len="med"/>
                    </a:lnT>
                    <a:lnB>
                      <a:noFill/>
                    </a:lnB>
                  </a:tcPr>
                </a:tc>
                <a:tc gridSpan="2">
                  <a:txBody>
                    <a:bodyPr/>
                    <a:lstStyle/>
                    <a:p>
                      <a:pPr algn="ctr" fontAlgn="b"/>
                      <a:r>
                        <a:rPr lang="en-US" sz="1100" b="0" i="0" u="none" strike="noStrike">
                          <a:solidFill>
                            <a:srgbClr val="000000"/>
                          </a:solidFill>
                          <a:effectLst/>
                          <a:latin typeface="Times New Roman" panose="02020603050405020304" pitchFamily="18" charset="0"/>
                        </a:rPr>
                        <a:t>OLS</a:t>
                      </a:r>
                    </a:p>
                  </a:txBody>
                  <a:tcPr marL="3166" marR="3166" marT="316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5">
                  <a:txBody>
                    <a:bodyPr/>
                    <a:lstStyle/>
                    <a:p>
                      <a:pPr algn="ctr" fontAlgn="b"/>
                      <a:r>
                        <a:rPr lang="en-US" sz="1100" b="0" i="0" u="none" strike="noStrike" dirty="0">
                          <a:solidFill>
                            <a:srgbClr val="000000"/>
                          </a:solidFill>
                          <a:effectLst/>
                          <a:latin typeface="Times New Roman" panose="02020603050405020304" pitchFamily="18" charset="0"/>
                        </a:rPr>
                        <a:t>Fixed Effect</a:t>
                      </a:r>
                    </a:p>
                  </a:txBody>
                  <a:tcPr marL="3166" marR="3166" marT="316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63186">
                <a:tc>
                  <a:txBody>
                    <a:bodyPr/>
                    <a:lstStyle/>
                    <a:p>
                      <a:pPr algn="l" fontAlgn="b"/>
                      <a:r>
                        <a:rPr lang="en-US" sz="1100" b="1" i="0" u="none" strike="noStrike">
                          <a:solidFill>
                            <a:srgbClr val="000000"/>
                          </a:solidFill>
                          <a:effectLst/>
                          <a:latin typeface="Times New Roman" panose="02020603050405020304" pitchFamily="18" charset="0"/>
                        </a:rPr>
                        <a:t>Variables</a:t>
                      </a:r>
                    </a:p>
                  </a:txBody>
                  <a:tcPr marL="3166" marR="3166" marT="31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Times New Roman" panose="02020603050405020304" pitchFamily="18" charset="0"/>
                        </a:rPr>
                        <a:t>Model 1</a:t>
                      </a: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Model 2</a:t>
                      </a: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Model 3</a:t>
                      </a: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Model 4</a:t>
                      </a: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Model 5</a:t>
                      </a: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Model 6</a:t>
                      </a: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Times New Roman" panose="02020603050405020304" pitchFamily="18" charset="0"/>
                        </a:rPr>
                        <a:t>Model 7</a:t>
                      </a: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3186">
                <a:tc>
                  <a:txBody>
                    <a:bodyPr/>
                    <a:lstStyle/>
                    <a:p>
                      <a:pPr algn="l"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3186">
                <a:tc>
                  <a:txBody>
                    <a:bodyPr/>
                    <a:lstStyle/>
                    <a:p>
                      <a:pPr algn="l" fontAlgn="b"/>
                      <a:r>
                        <a:rPr lang="en-US" sz="1100" b="0" i="0" u="none" strike="noStrike" dirty="0">
                          <a:solidFill>
                            <a:srgbClr val="000000"/>
                          </a:solidFill>
                          <a:effectLst/>
                          <a:latin typeface="Times New Roman" panose="02020603050405020304" pitchFamily="18" charset="0"/>
                        </a:rPr>
                        <a:t>Craigslist Entry</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0.446***</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0.366***</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0.076***</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0.464***</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0.078***</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0.078***</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0.064***</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163186">
                <a:tc>
                  <a:txBody>
                    <a:bodyPr/>
                    <a:lstStyle/>
                    <a:p>
                      <a:pPr algn="l"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(0.08)</a:t>
                      </a: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(0.08)</a:t>
                      </a: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(0.03)</a:t>
                      </a: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(0.08)</a:t>
                      </a: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(0.03)</a:t>
                      </a: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(0.03)</a:t>
                      </a: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(0.02)</a:t>
                      </a:r>
                    </a:p>
                  </a:txBody>
                  <a:tcPr marL="3166" marR="3166" marT="3166" marB="0" anchor="b">
                    <a:lnL>
                      <a:noFill/>
                    </a:lnL>
                    <a:lnR>
                      <a:noFill/>
                    </a:lnR>
                    <a:lnT>
                      <a:noFill/>
                    </a:lnT>
                    <a:lnB>
                      <a:noFill/>
                    </a:lnB>
                  </a:tcPr>
                </a:tc>
                <a:extLst>
                  <a:ext uri="{0D108BD9-81ED-4DB2-BD59-A6C34878D82A}">
                    <a16:rowId xmlns:a16="http://schemas.microsoft.com/office/drawing/2014/main" val="10005"/>
                  </a:ext>
                </a:extLst>
              </a:tr>
              <a:tr h="163186">
                <a:tc>
                  <a:txBody>
                    <a:bodyPr/>
                    <a:lstStyle/>
                    <a:p>
                      <a:pPr algn="l"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extLst>
                  <a:ext uri="{0D108BD9-81ED-4DB2-BD59-A6C34878D82A}">
                    <a16:rowId xmlns:a16="http://schemas.microsoft.com/office/drawing/2014/main" val="10006"/>
                  </a:ext>
                </a:extLst>
              </a:tr>
              <a:tr h="163186">
                <a:tc>
                  <a:txBody>
                    <a:bodyPr/>
                    <a:lstStyle/>
                    <a:p>
                      <a:pPr algn="l"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extLst>
                  <a:ext uri="{0D108BD9-81ED-4DB2-BD59-A6C34878D82A}">
                    <a16:rowId xmlns:a16="http://schemas.microsoft.com/office/drawing/2014/main" val="10007"/>
                  </a:ext>
                </a:extLst>
              </a:tr>
              <a:tr h="163186">
                <a:tc>
                  <a:txBody>
                    <a:bodyPr/>
                    <a:lstStyle/>
                    <a:p>
                      <a:pPr algn="l"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63186">
                <a:tc>
                  <a:txBody>
                    <a:bodyPr/>
                    <a:lstStyle/>
                    <a:p>
                      <a:pPr algn="l" fontAlgn="b"/>
                      <a:r>
                        <a:rPr lang="en-US" sz="1100" b="0" i="0" u="none" strike="noStrike" dirty="0">
                          <a:solidFill>
                            <a:srgbClr val="000000"/>
                          </a:solidFill>
                          <a:effectLst/>
                          <a:latin typeface="Times New Roman" panose="02020603050405020304" pitchFamily="18" charset="0"/>
                        </a:rPr>
                        <a:t>County Fixed Effect</a:t>
                      </a:r>
                    </a:p>
                  </a:txBody>
                  <a:tcPr marL="3166" marR="3166" marT="3166"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Wingdings" panose="05000000000000000000" pitchFamily="2" charset="2"/>
                        </a:rPr>
                        <a:t>ü</a:t>
                      </a:r>
                    </a:p>
                  </a:txBody>
                  <a:tcPr marL="3166" marR="3166" marT="3166"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Wingdings" panose="05000000000000000000" pitchFamily="2" charset="2"/>
                        </a:rPr>
                        <a:t>ü</a:t>
                      </a:r>
                    </a:p>
                  </a:txBody>
                  <a:tcPr marL="3166" marR="3166" marT="3166"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Wingdings" panose="05000000000000000000" pitchFamily="2" charset="2"/>
                        </a:rPr>
                        <a:t>ü</a:t>
                      </a:r>
                    </a:p>
                  </a:txBody>
                  <a:tcPr marL="3166" marR="3166" marT="3166"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9"/>
                  </a:ext>
                </a:extLst>
              </a:tr>
              <a:tr h="163186">
                <a:tc>
                  <a:txBody>
                    <a:bodyPr/>
                    <a:lstStyle/>
                    <a:p>
                      <a:pPr algn="l" fontAlgn="b"/>
                      <a:r>
                        <a:rPr lang="en-US" sz="1100" b="0" i="0" u="none" strike="noStrike" dirty="0">
                          <a:solidFill>
                            <a:srgbClr val="000000"/>
                          </a:solidFill>
                          <a:effectLst/>
                          <a:latin typeface="Times New Roman" panose="02020603050405020304" pitchFamily="18" charset="0"/>
                        </a:rPr>
                        <a:t>Time Fixed Effect</a:t>
                      </a: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extLst>
                  <a:ext uri="{0D108BD9-81ED-4DB2-BD59-A6C34878D82A}">
                    <a16:rowId xmlns:a16="http://schemas.microsoft.com/office/drawing/2014/main" val="10010"/>
                  </a:ext>
                </a:extLst>
              </a:tr>
              <a:tr h="163186">
                <a:tc>
                  <a:txBody>
                    <a:bodyPr/>
                    <a:lstStyle/>
                    <a:p>
                      <a:pPr algn="l" fontAlgn="b"/>
                      <a:r>
                        <a:rPr lang="en-US" sz="1100" b="0" i="0" u="none" strike="noStrike">
                          <a:solidFill>
                            <a:srgbClr val="000000"/>
                          </a:solidFill>
                          <a:effectLst/>
                          <a:latin typeface="Times New Roman" panose="02020603050405020304" pitchFamily="18" charset="0"/>
                        </a:rPr>
                        <a:t>Control * Time Trend</a:t>
                      </a: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a:noFill/>
                    </a:lnT>
                    <a:lnB>
                      <a:noFill/>
                    </a:lnB>
                  </a:tcPr>
                </a:tc>
                <a:extLst>
                  <a:ext uri="{0D108BD9-81ED-4DB2-BD59-A6C34878D82A}">
                    <a16:rowId xmlns:a16="http://schemas.microsoft.com/office/drawing/2014/main" val="10011"/>
                  </a:ext>
                </a:extLst>
              </a:tr>
              <a:tr h="163186">
                <a:tc>
                  <a:txBody>
                    <a:bodyPr/>
                    <a:lstStyle/>
                    <a:p>
                      <a:pPr algn="l" fontAlgn="b"/>
                      <a:r>
                        <a:rPr lang="en-US" sz="1100" b="0" i="0" u="none" strike="noStrike">
                          <a:solidFill>
                            <a:srgbClr val="000000"/>
                          </a:solidFill>
                          <a:effectLst/>
                          <a:latin typeface="Times New Roman" panose="02020603050405020304" pitchFamily="18" charset="0"/>
                        </a:rPr>
                        <a:t>Robust Standard Errors</a:t>
                      </a: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extLst>
                  <a:ext uri="{0D108BD9-81ED-4DB2-BD59-A6C34878D82A}">
                    <a16:rowId xmlns:a16="http://schemas.microsoft.com/office/drawing/2014/main" val="10012"/>
                  </a:ext>
                </a:extLst>
              </a:tr>
              <a:tr h="163186">
                <a:tc>
                  <a:txBody>
                    <a:bodyPr/>
                    <a:lstStyle/>
                    <a:p>
                      <a:pPr algn="l" fontAlgn="b"/>
                      <a:r>
                        <a:rPr lang="en-US" sz="1100" b="0" i="0" u="none" strike="noStrike" dirty="0">
                          <a:solidFill>
                            <a:srgbClr val="000000"/>
                          </a:solidFill>
                          <a:effectLst/>
                          <a:latin typeface="Times New Roman" panose="02020603050405020304" pitchFamily="18" charset="0"/>
                        </a:rPr>
                        <a:t>Un-Weighted Regression</a:t>
                      </a: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Times New Roman" panose="02020603050405020304" pitchFamily="18" charset="0"/>
                      </a:endParaRP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extLst>
                  <a:ext uri="{0D108BD9-81ED-4DB2-BD59-A6C34878D82A}">
                    <a16:rowId xmlns:a16="http://schemas.microsoft.com/office/drawing/2014/main" val="10013"/>
                  </a:ext>
                </a:extLst>
              </a:tr>
              <a:tr h="163186">
                <a:tc>
                  <a:txBody>
                    <a:bodyPr/>
                    <a:lstStyle/>
                    <a:p>
                      <a:pPr algn="l" fontAlgn="ctr"/>
                      <a:r>
                        <a:rPr lang="en-US" sz="1100" b="0" i="0" u="none" strike="noStrike" dirty="0">
                          <a:solidFill>
                            <a:srgbClr val="000000"/>
                          </a:solidFill>
                          <a:effectLst/>
                          <a:latin typeface="Times New Roman" panose="02020603050405020304" pitchFamily="18" charset="0"/>
                        </a:rPr>
                        <a:t>Clustered Standard Errors</a:t>
                      </a:r>
                    </a:p>
                  </a:txBody>
                  <a:tcPr marL="3166" marR="3166" marT="3166" marB="0" anchor="ctr">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a:noFill/>
                    </a:lnB>
                  </a:tcPr>
                </a:tc>
                <a:extLst>
                  <a:ext uri="{0D108BD9-81ED-4DB2-BD59-A6C34878D82A}">
                    <a16:rowId xmlns:a16="http://schemas.microsoft.com/office/drawing/2014/main" val="10014"/>
                  </a:ext>
                </a:extLst>
              </a:tr>
              <a:tr h="163186">
                <a:tc>
                  <a:txBody>
                    <a:bodyPr/>
                    <a:lstStyle/>
                    <a:p>
                      <a:pPr algn="l" fontAlgn="b"/>
                      <a:r>
                        <a:rPr lang="en-US" sz="1100" b="0" i="0" u="none" strike="noStrike" dirty="0">
                          <a:solidFill>
                            <a:srgbClr val="000000"/>
                          </a:solidFill>
                          <a:effectLst/>
                          <a:latin typeface="Times New Roman" panose="02020603050405020304" pitchFamily="18" charset="0"/>
                        </a:rPr>
                        <a:t>Weighted Regression</a:t>
                      </a:r>
                    </a:p>
                  </a:txBody>
                  <a:tcPr marL="3166" marR="3166" marT="31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Wingdings" panose="05000000000000000000" pitchFamily="2" charset="2"/>
                        </a:rPr>
                        <a:t>ü</a:t>
                      </a:r>
                    </a:p>
                  </a:txBody>
                  <a:tcPr marL="3166" marR="3166" marT="31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Wingdings" panose="05000000000000000000" pitchFamily="2" charset="2"/>
                        </a:rPr>
                        <a:t>ü</a:t>
                      </a:r>
                    </a:p>
                  </a:txBody>
                  <a:tcPr marL="3166" marR="3166" marT="316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Wingdings" panose="05000000000000000000" pitchFamily="2" charset="2"/>
                      </a:endParaRPr>
                    </a:p>
                  </a:txBody>
                  <a:tcPr marL="3166" marR="3166" marT="316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3186">
                <a:tc>
                  <a:txBody>
                    <a:bodyPr/>
                    <a:lstStyle/>
                    <a:p>
                      <a:pPr algn="l" fontAlgn="b"/>
                      <a:endParaRPr lang="en-US" sz="1100" b="0" i="0" u="none" strike="noStrike">
                        <a:solidFill>
                          <a:srgbClr val="000000"/>
                        </a:solidFill>
                        <a:effectLst/>
                        <a:latin typeface="Times New Roman" panose="02020603050405020304" pitchFamily="18" charset="0"/>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Wingdings" panose="05000000000000000000" pitchFamily="2" charset="2"/>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Wingdings" panose="05000000000000000000" pitchFamily="2" charset="2"/>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a:solidFill>
                          <a:srgbClr val="000000"/>
                        </a:solidFill>
                        <a:effectLst/>
                        <a:latin typeface="Wingdings" panose="05000000000000000000" pitchFamily="2" charset="2"/>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Wingdings" panose="05000000000000000000" pitchFamily="2" charset="2"/>
                      </a:endParaRPr>
                    </a:p>
                  </a:txBody>
                  <a:tcPr marL="3166" marR="3166" marT="316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3186">
                <a:tc>
                  <a:txBody>
                    <a:bodyPr/>
                    <a:lstStyle/>
                    <a:p>
                      <a:pPr algn="l" fontAlgn="b"/>
                      <a:r>
                        <a:rPr lang="en-US" sz="1100" b="0" i="0" u="none" strike="noStrike" dirty="0">
                          <a:solidFill>
                            <a:srgbClr val="000000"/>
                          </a:solidFill>
                          <a:effectLst/>
                          <a:latin typeface="Times New Roman" panose="02020603050405020304" pitchFamily="18" charset="0"/>
                        </a:rPr>
                        <a:t>R-squared</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0.235</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0.250</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0.022</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0.236</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0.025</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0.025</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0.019</a:t>
                      </a:r>
                    </a:p>
                  </a:txBody>
                  <a:tcPr marL="3166" marR="3166" marT="316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7"/>
                  </a:ext>
                </a:extLst>
              </a:tr>
              <a:tr h="163186">
                <a:tc>
                  <a:txBody>
                    <a:bodyPr/>
                    <a:lstStyle/>
                    <a:p>
                      <a:pPr algn="l" fontAlgn="b"/>
                      <a:r>
                        <a:rPr lang="en-US" sz="1100" b="0" i="0" u="none" strike="noStrike">
                          <a:solidFill>
                            <a:srgbClr val="000000"/>
                          </a:solidFill>
                          <a:effectLst/>
                          <a:latin typeface="Times New Roman" panose="02020603050405020304" pitchFamily="18" charset="0"/>
                        </a:rPr>
                        <a:t>F-Stats</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4.282</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2.746</a:t>
                      </a:r>
                    </a:p>
                  </a:txBody>
                  <a:tcPr marL="3166" marR="3166" marT="3166"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1.497</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2.833</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1.642</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1.642</a:t>
                      </a:r>
                    </a:p>
                  </a:txBody>
                  <a:tcPr marL="3166" marR="3166" marT="3166" marB="0" anchor="b">
                    <a:lnL>
                      <a:noFill/>
                    </a:lnL>
                    <a:lnR>
                      <a:noFill/>
                    </a:lnR>
                    <a:lnT>
                      <a:noFill/>
                    </a:lnT>
                    <a:lnB>
                      <a:noFill/>
                    </a:lnB>
                  </a:tcPr>
                </a:tc>
                <a:tc>
                  <a:txBody>
                    <a:bodyPr/>
                    <a:lstStyle/>
                    <a:p>
                      <a:pPr algn="ctr" fontAlgn="b"/>
                      <a:r>
                        <a:rPr lang="en-US" sz="1100" b="0" i="0" u="none" strike="noStrike">
                          <a:solidFill>
                            <a:srgbClr val="000000"/>
                          </a:solidFill>
                          <a:effectLst/>
                          <a:latin typeface="Times New Roman" panose="02020603050405020304" pitchFamily="18" charset="0"/>
                        </a:rPr>
                        <a:t>1.606</a:t>
                      </a:r>
                    </a:p>
                  </a:txBody>
                  <a:tcPr marL="3166" marR="3166" marT="3166" marB="0" anchor="b">
                    <a:lnL>
                      <a:noFill/>
                    </a:lnL>
                    <a:lnR>
                      <a:noFill/>
                    </a:lnR>
                    <a:lnT>
                      <a:noFill/>
                    </a:lnT>
                    <a:lnB>
                      <a:noFill/>
                    </a:lnB>
                  </a:tcPr>
                </a:tc>
                <a:extLst>
                  <a:ext uri="{0D108BD9-81ED-4DB2-BD59-A6C34878D82A}">
                    <a16:rowId xmlns:a16="http://schemas.microsoft.com/office/drawing/2014/main" val="10018"/>
                  </a:ext>
                </a:extLst>
              </a:tr>
              <a:tr h="163186">
                <a:tc>
                  <a:txBody>
                    <a:bodyPr/>
                    <a:lstStyle/>
                    <a:p>
                      <a:pPr algn="l" fontAlgn="b"/>
                      <a:r>
                        <a:rPr lang="en-US" sz="1100" b="0" i="0" u="none" strike="noStrike">
                          <a:solidFill>
                            <a:srgbClr val="000000"/>
                          </a:solidFill>
                          <a:effectLst/>
                          <a:latin typeface="Times New Roman" panose="02020603050405020304" pitchFamily="18" charset="0"/>
                        </a:rPr>
                        <a:t>Observations</a:t>
                      </a:r>
                    </a:p>
                  </a:txBody>
                  <a:tcPr marL="3166" marR="3166" marT="316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14107</a:t>
                      </a:r>
                    </a:p>
                  </a:txBody>
                  <a:tcPr marL="3166" marR="3166" marT="316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14107</a:t>
                      </a:r>
                    </a:p>
                  </a:txBody>
                  <a:tcPr marL="3166" marR="3166" marT="316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imes New Roman" panose="02020603050405020304" pitchFamily="18" charset="0"/>
                        </a:rPr>
                        <a:t>14107</a:t>
                      </a:r>
                    </a:p>
                  </a:txBody>
                  <a:tcPr marL="3166" marR="3166" marT="316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14107</a:t>
                      </a:r>
                    </a:p>
                  </a:txBody>
                  <a:tcPr marL="3166" marR="3166" marT="316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14107</a:t>
                      </a:r>
                    </a:p>
                  </a:txBody>
                  <a:tcPr marL="3166" marR="3166" marT="316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Times New Roman" panose="02020603050405020304" pitchFamily="18" charset="0"/>
                        </a:rPr>
                        <a:t>14107</a:t>
                      </a:r>
                    </a:p>
                  </a:txBody>
                  <a:tcPr marL="3166" marR="3166" marT="316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imes New Roman" panose="02020603050405020304" pitchFamily="18" charset="0"/>
                        </a:rPr>
                        <a:t>14107</a:t>
                      </a:r>
                    </a:p>
                  </a:txBody>
                  <a:tcPr marL="3166" marR="3166" marT="3166"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sp>
        <p:nvSpPr>
          <p:cNvPr id="6" name="Rectangle 5"/>
          <p:cNvSpPr/>
          <p:nvPr/>
        </p:nvSpPr>
        <p:spPr>
          <a:xfrm>
            <a:off x="6036469" y="2543174"/>
            <a:ext cx="695771" cy="30640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6116898" y="2876178"/>
            <a:ext cx="534912" cy="324036"/>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Date Placeholder 7"/>
          <p:cNvSpPr>
            <a:spLocks noGrp="1"/>
          </p:cNvSpPr>
          <p:nvPr>
            <p:ph type="dt" sz="half" idx="10"/>
          </p:nvPr>
        </p:nvSpPr>
        <p:spPr/>
        <p:txBody>
          <a:bodyPr/>
          <a:lstStyle/>
          <a:p>
            <a:r>
              <a:rPr lang="en-US"/>
              <a:t>10/31/2015</a:t>
            </a:r>
          </a:p>
        </p:txBody>
      </p:sp>
      <p:sp>
        <p:nvSpPr>
          <p:cNvPr id="10" name="TextBox 9"/>
          <p:cNvSpPr txBox="1"/>
          <p:nvPr/>
        </p:nvSpPr>
        <p:spPr>
          <a:xfrm>
            <a:off x="836103" y="3360486"/>
            <a:ext cx="2443298" cy="261610"/>
          </a:xfrm>
          <a:prstGeom prst="rect">
            <a:avLst/>
          </a:prstGeom>
          <a:noFill/>
        </p:spPr>
        <p:txBody>
          <a:bodyPr wrap="none" rtlCol="0">
            <a:spAutoFit/>
          </a:bodyPr>
          <a:lstStyle/>
          <a:p>
            <a:r>
              <a:rPr lang="en-US" sz="1100" dirty="0">
                <a:solidFill>
                  <a:srgbClr val="0070C0"/>
                </a:solidFill>
              </a:rPr>
              <a:t>Note: All control variables are included.</a:t>
            </a:r>
          </a:p>
        </p:txBody>
      </p:sp>
      <p:sp>
        <p:nvSpPr>
          <p:cNvPr id="2" name="Slide Number Placeholder 1"/>
          <p:cNvSpPr>
            <a:spLocks noGrp="1"/>
          </p:cNvSpPr>
          <p:nvPr>
            <p:ph type="sldNum" sz="quarter" idx="12"/>
          </p:nvPr>
        </p:nvSpPr>
        <p:spPr/>
        <p:txBody>
          <a:bodyPr/>
          <a:lstStyle/>
          <a:p>
            <a:fld id="{1EE563EA-5BAD-0C4E-8E09-5ADE2689BB76}" type="slidenum">
              <a:rPr lang="en-US" smtClean="0"/>
              <a:pPr/>
              <a:t>15</a:t>
            </a:fld>
            <a:endParaRPr lang="en-US"/>
          </a:p>
        </p:txBody>
      </p:sp>
    </p:spTree>
    <p:extLst>
      <p:ext uri="{BB962C8B-B14F-4D97-AF65-F5344CB8AC3E}">
        <p14:creationId xmlns:p14="http://schemas.microsoft.com/office/powerpoint/2010/main" val="174278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8843"/>
            <a:ext cx="8229600" cy="911452"/>
          </a:xfrm>
          <a:prstGeom prst="rect">
            <a:avLst/>
          </a:prstGeom>
        </p:spPr>
        <p:txBody>
          <a:bodyPr/>
          <a:lstStyle>
            <a:lvl1pPr algn="l" defTabSz="457200" rtl="0" eaLnBrk="1" latinLnBrk="0" hangingPunct="1">
              <a:spcBef>
                <a:spcPct val="0"/>
              </a:spcBef>
              <a:buNone/>
              <a:defRPr sz="3000" kern="1200">
                <a:solidFill>
                  <a:srgbClr val="650013"/>
                </a:solidFill>
                <a:latin typeface="Arial"/>
                <a:ea typeface="+mj-ea"/>
                <a:cs typeface="Arial"/>
              </a:defRPr>
            </a:lvl1pPr>
          </a:lstStyle>
          <a:p>
            <a:r>
              <a:rPr lang="en-US" b="1" dirty="0"/>
              <a:t>Future Work and Implications</a:t>
            </a:r>
          </a:p>
        </p:txBody>
      </p:sp>
      <p:sp>
        <p:nvSpPr>
          <p:cNvPr id="5" name="Date Placeholder 4"/>
          <p:cNvSpPr>
            <a:spLocks noGrp="1"/>
          </p:cNvSpPr>
          <p:nvPr>
            <p:ph type="dt" sz="half" idx="10"/>
          </p:nvPr>
        </p:nvSpPr>
        <p:spPr/>
        <p:txBody>
          <a:bodyPr/>
          <a:lstStyle/>
          <a:p>
            <a:r>
              <a:rPr lang="en-US"/>
              <a:t>10/31/2015</a:t>
            </a:r>
          </a:p>
        </p:txBody>
      </p:sp>
      <p:sp>
        <p:nvSpPr>
          <p:cNvPr id="7" name="Rectangle 6"/>
          <p:cNvSpPr/>
          <p:nvPr/>
        </p:nvSpPr>
        <p:spPr>
          <a:xfrm>
            <a:off x="671275" y="2083279"/>
            <a:ext cx="8396525" cy="1587742"/>
          </a:xfrm>
          <a:prstGeom prst="rect">
            <a:avLst/>
          </a:prstGeom>
        </p:spPr>
        <p:txBody>
          <a:bodyPr wrap="square">
            <a:spAutoFit/>
          </a:bodyPr>
          <a:lstStyle/>
          <a:p>
            <a:pPr marL="342900" indent="-342900">
              <a:buFont typeface="+mj-lt"/>
              <a:buAutoNum type="arabicPeriod"/>
            </a:pPr>
            <a:r>
              <a:rPr lang="en-US" sz="1600" b="1" dirty="0">
                <a:solidFill>
                  <a:srgbClr val="002060"/>
                </a:solidFill>
              </a:rPr>
              <a:t>We want to further tease out whether there was true increase in prostitution, or increase in Police efforts.</a:t>
            </a:r>
            <a:endParaRPr lang="en-US" sz="1500" b="1" dirty="0">
              <a:solidFill>
                <a:srgbClr val="002060"/>
              </a:solidFill>
            </a:endParaRPr>
          </a:p>
          <a:p>
            <a:pPr marL="800100" lvl="1" indent="-342900">
              <a:lnSpc>
                <a:spcPct val="150000"/>
              </a:lnSpc>
              <a:buFont typeface="Wingdings" panose="05000000000000000000" pitchFamily="2" charset="2"/>
              <a:buChar char="§"/>
            </a:pPr>
            <a:r>
              <a:rPr lang="en-US" sz="1500" dirty="0"/>
              <a:t>For this we will use </a:t>
            </a:r>
            <a:r>
              <a:rPr lang="en-US" sz="1500" b="1" dirty="0"/>
              <a:t>multinomial logit</a:t>
            </a:r>
            <a:r>
              <a:rPr lang="en-US" sz="1500" dirty="0"/>
              <a:t>, to model police decision making in order to identify crimes where they can put effort to make arrests, among a set of alternative crimes against society.</a:t>
            </a:r>
          </a:p>
        </p:txBody>
      </p:sp>
      <p:sp>
        <p:nvSpPr>
          <p:cNvPr id="8" name="Rectangle 7"/>
          <p:cNvSpPr/>
          <p:nvPr/>
        </p:nvSpPr>
        <p:spPr>
          <a:xfrm>
            <a:off x="297537" y="1626748"/>
            <a:ext cx="8396525" cy="400110"/>
          </a:xfrm>
          <a:prstGeom prst="rect">
            <a:avLst/>
          </a:prstGeom>
        </p:spPr>
        <p:txBody>
          <a:bodyPr wrap="square">
            <a:spAutoFit/>
          </a:bodyPr>
          <a:lstStyle/>
          <a:p>
            <a:pPr marL="214313" indent="-214313">
              <a:buFont typeface="Wingdings" panose="05000000000000000000" pitchFamily="2" charset="2"/>
              <a:buChar char="q"/>
            </a:pPr>
            <a:r>
              <a:rPr lang="pt-BR" sz="2000" b="1" dirty="0"/>
              <a:t>  Future Work</a:t>
            </a:r>
            <a:endParaRPr lang="en-US" sz="2000" b="1" dirty="0"/>
          </a:p>
        </p:txBody>
      </p:sp>
      <p:sp>
        <p:nvSpPr>
          <p:cNvPr id="9" name="Rectangle 8"/>
          <p:cNvSpPr/>
          <p:nvPr/>
        </p:nvSpPr>
        <p:spPr>
          <a:xfrm>
            <a:off x="297537" y="3996323"/>
            <a:ext cx="8396525" cy="400110"/>
          </a:xfrm>
          <a:prstGeom prst="rect">
            <a:avLst/>
          </a:prstGeom>
        </p:spPr>
        <p:txBody>
          <a:bodyPr wrap="square">
            <a:spAutoFit/>
          </a:bodyPr>
          <a:lstStyle/>
          <a:p>
            <a:pPr marL="214313" indent="-214313">
              <a:buFont typeface="Wingdings" panose="05000000000000000000" pitchFamily="2" charset="2"/>
              <a:buChar char="q"/>
            </a:pPr>
            <a:r>
              <a:rPr lang="pt-BR" sz="2000" b="1" dirty="0"/>
              <a:t>  Implications</a:t>
            </a:r>
            <a:endParaRPr lang="en-US" sz="2000" b="1" dirty="0"/>
          </a:p>
        </p:txBody>
      </p:sp>
      <p:sp>
        <p:nvSpPr>
          <p:cNvPr id="10" name="Rectangle 9"/>
          <p:cNvSpPr/>
          <p:nvPr/>
        </p:nvSpPr>
        <p:spPr>
          <a:xfrm>
            <a:off x="671275" y="4410304"/>
            <a:ext cx="8520350" cy="1477328"/>
          </a:xfrm>
          <a:prstGeom prst="rect">
            <a:avLst/>
          </a:prstGeom>
        </p:spPr>
        <p:txBody>
          <a:bodyPr wrap="square">
            <a:spAutoFit/>
          </a:bodyPr>
          <a:lstStyle/>
          <a:p>
            <a:pPr marL="342900" indent="-342900">
              <a:lnSpc>
                <a:spcPct val="150000"/>
              </a:lnSpc>
              <a:buFont typeface="+mj-lt"/>
              <a:buAutoNum type="arabicPeriod"/>
            </a:pPr>
            <a:r>
              <a:rPr lang="en-US" sz="1500" dirty="0"/>
              <a:t>Our results suggests that Craigslist's shutdown of ‘Adult Services’ is legitimate.</a:t>
            </a:r>
          </a:p>
          <a:p>
            <a:pPr marL="342900" indent="-342900">
              <a:lnSpc>
                <a:spcPct val="150000"/>
              </a:lnSpc>
              <a:buFont typeface="+mj-lt"/>
              <a:buAutoNum type="arabicPeriod"/>
            </a:pPr>
            <a:r>
              <a:rPr lang="en-US" sz="1500" dirty="0"/>
              <a:t>Our results suggests that there was actual increase in prostitution due to Craigslist’s entry.</a:t>
            </a:r>
          </a:p>
          <a:p>
            <a:pPr marL="342900" indent="-342900">
              <a:lnSpc>
                <a:spcPct val="150000"/>
              </a:lnSpc>
              <a:buFont typeface="+mj-lt"/>
              <a:buAutoNum type="arabicPeriod"/>
            </a:pPr>
            <a:r>
              <a:rPr lang="en-US" sz="1500" dirty="0"/>
              <a:t>Our results can generalize, since other similar websites like </a:t>
            </a:r>
            <a:r>
              <a:rPr lang="en-US" sz="1500" dirty="0" err="1"/>
              <a:t>Backpage</a:t>
            </a:r>
            <a:r>
              <a:rPr lang="en-US" sz="1500" dirty="0"/>
              <a:t>, etc. carry prostitution advertisement even to this day.</a:t>
            </a:r>
          </a:p>
        </p:txBody>
      </p:sp>
      <p:sp>
        <p:nvSpPr>
          <p:cNvPr id="2" name="Slide Number Placeholder 1"/>
          <p:cNvSpPr>
            <a:spLocks noGrp="1"/>
          </p:cNvSpPr>
          <p:nvPr>
            <p:ph type="sldNum" sz="quarter" idx="12"/>
          </p:nvPr>
        </p:nvSpPr>
        <p:spPr/>
        <p:txBody>
          <a:bodyPr/>
          <a:lstStyle/>
          <a:p>
            <a:fld id="{1EE563EA-5BAD-0C4E-8E09-5ADE2689BB76}" type="slidenum">
              <a:rPr lang="en-US" smtClean="0"/>
              <a:pPr/>
              <a:t>16</a:t>
            </a:fld>
            <a:endParaRPr lang="en-US"/>
          </a:p>
        </p:txBody>
      </p:sp>
    </p:spTree>
    <p:extLst>
      <p:ext uri="{BB962C8B-B14F-4D97-AF65-F5344CB8AC3E}">
        <p14:creationId xmlns:p14="http://schemas.microsoft.com/office/powerpoint/2010/main" val="109830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114905" y="2620429"/>
            <a:ext cx="2821320" cy="1205396"/>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650013"/>
                </a:solidFill>
                <a:latin typeface="+mn-lt"/>
                <a:cs typeface="Times New Roman" panose="02020603050405020304" pitchFamily="18" charset="0"/>
              </a:rPr>
              <a:t>Thank You</a:t>
            </a:r>
          </a:p>
          <a:p>
            <a:pPr algn="ctr"/>
            <a:endParaRPr lang="en-US" sz="3600" b="1" dirty="0">
              <a:solidFill>
                <a:srgbClr val="650013"/>
              </a:solidFill>
              <a:latin typeface="+mn-lt"/>
              <a:cs typeface="Times New Roman" panose="02020603050405020304" pitchFamily="18" charset="0"/>
            </a:endParaRPr>
          </a:p>
          <a:p>
            <a:pPr algn="ctr"/>
            <a:r>
              <a:rPr lang="en-US" sz="3600" b="1" dirty="0">
                <a:solidFill>
                  <a:srgbClr val="650013"/>
                </a:solidFill>
                <a:latin typeface="+mn-lt"/>
                <a:cs typeface="Times New Roman" panose="02020603050405020304" pitchFamily="18" charset="0"/>
              </a:rPr>
              <a:t>Questions?</a:t>
            </a:r>
          </a:p>
        </p:txBody>
      </p:sp>
      <p:sp>
        <p:nvSpPr>
          <p:cNvPr id="4" name="Date Placeholder 3"/>
          <p:cNvSpPr>
            <a:spLocks noGrp="1"/>
          </p:cNvSpPr>
          <p:nvPr>
            <p:ph type="dt" sz="half" idx="10"/>
          </p:nvPr>
        </p:nvSpPr>
        <p:spPr/>
        <p:txBody>
          <a:bodyPr/>
          <a:lstStyle/>
          <a:p>
            <a:r>
              <a:rPr lang="en-US"/>
              <a:t>10/31/2015</a:t>
            </a:r>
          </a:p>
        </p:txBody>
      </p:sp>
      <p:sp>
        <p:nvSpPr>
          <p:cNvPr id="2" name="Slide Number Placeholder 1"/>
          <p:cNvSpPr>
            <a:spLocks noGrp="1"/>
          </p:cNvSpPr>
          <p:nvPr>
            <p:ph type="sldNum" sz="quarter" idx="12"/>
          </p:nvPr>
        </p:nvSpPr>
        <p:spPr/>
        <p:txBody>
          <a:bodyPr/>
          <a:lstStyle/>
          <a:p>
            <a:fld id="{1EE563EA-5BAD-0C4E-8E09-5ADE2689BB76}" type="slidenum">
              <a:rPr lang="en-US" smtClean="0"/>
              <a:pPr/>
              <a:t>17</a:t>
            </a:fld>
            <a:endParaRPr lang="en-US"/>
          </a:p>
        </p:txBody>
      </p:sp>
    </p:spTree>
    <p:extLst>
      <p:ext uri="{BB962C8B-B14F-4D97-AF65-F5344CB8AC3E}">
        <p14:creationId xmlns:p14="http://schemas.microsoft.com/office/powerpoint/2010/main" val="364918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0106" y="695421"/>
            <a:ext cx="8229600" cy="815754"/>
          </a:xfrm>
        </p:spPr>
        <p:txBody>
          <a:bodyPr>
            <a:noAutofit/>
          </a:bodyPr>
          <a:lstStyle/>
          <a:p>
            <a:r>
              <a:rPr lang="en-US" b="1" dirty="0"/>
              <a:t>Craigslist and Prostitution Advertisement</a:t>
            </a:r>
            <a:br>
              <a:rPr lang="en-US" b="1" dirty="0"/>
            </a:br>
            <a:endParaRPr lang="en-US" b="1" dirty="0"/>
          </a:p>
        </p:txBody>
      </p:sp>
      <p:pic>
        <p:nvPicPr>
          <p:cNvPr id="5" name="Picture 4"/>
          <p:cNvPicPr>
            <a:picLocks noChangeAspect="1"/>
          </p:cNvPicPr>
          <p:nvPr/>
        </p:nvPicPr>
        <p:blipFill>
          <a:blip r:embed="rId3"/>
          <a:stretch>
            <a:fillRect/>
          </a:stretch>
        </p:blipFill>
        <p:spPr>
          <a:xfrm>
            <a:off x="809330" y="1859951"/>
            <a:ext cx="6572545" cy="3955587"/>
          </a:xfrm>
          <a:prstGeom prst="rect">
            <a:avLst/>
          </a:prstGeom>
          <a:ln w="38100">
            <a:solidFill>
              <a:srgbClr val="7030A0"/>
            </a:solidFill>
          </a:ln>
        </p:spPr>
      </p:pic>
      <p:sp>
        <p:nvSpPr>
          <p:cNvPr id="6" name="Oval 5"/>
          <p:cNvSpPr/>
          <p:nvPr/>
        </p:nvSpPr>
        <p:spPr>
          <a:xfrm>
            <a:off x="670434" y="1769684"/>
            <a:ext cx="1655180" cy="335666"/>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09330" y="5905805"/>
            <a:ext cx="3188180" cy="307777"/>
          </a:xfrm>
          <a:prstGeom prst="rect">
            <a:avLst/>
          </a:prstGeom>
          <a:solidFill>
            <a:schemeClr val="accent4">
              <a:lumMod val="20000"/>
              <a:lumOff val="80000"/>
            </a:schemeClr>
          </a:solidFill>
        </p:spPr>
        <p:txBody>
          <a:bodyPr wrap="none" rtlCol="0">
            <a:spAutoFit/>
          </a:bodyPr>
          <a:lstStyle/>
          <a:p>
            <a:r>
              <a:rPr lang="en-US" sz="1400" dirty="0"/>
              <a:t>Source: theguardian.com, August 8, 2010</a:t>
            </a:r>
          </a:p>
        </p:txBody>
      </p:sp>
      <p:cxnSp>
        <p:nvCxnSpPr>
          <p:cNvPr id="10" name="Straight Arrow Connector 9"/>
          <p:cNvCxnSpPr>
            <a:stCxn id="6" idx="1"/>
          </p:cNvCxnSpPr>
          <p:nvPr/>
        </p:nvCxnSpPr>
        <p:spPr>
          <a:xfrm flipH="1" flipV="1">
            <a:off x="809330" y="1681878"/>
            <a:ext cx="103499" cy="136963"/>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20106" y="1363862"/>
            <a:ext cx="3385094" cy="369332"/>
          </a:xfrm>
          <a:prstGeom prst="rect">
            <a:avLst/>
          </a:prstGeom>
          <a:noFill/>
        </p:spPr>
        <p:txBody>
          <a:bodyPr wrap="none" rtlCol="0">
            <a:spAutoFit/>
          </a:bodyPr>
          <a:lstStyle/>
          <a:p>
            <a:r>
              <a:rPr lang="en-US" b="1" dirty="0">
                <a:solidFill>
                  <a:srgbClr val="FF0000"/>
                </a:solidFill>
              </a:rPr>
              <a:t>chicago craigslist &gt; erotic services</a:t>
            </a:r>
          </a:p>
        </p:txBody>
      </p:sp>
      <p:pic>
        <p:nvPicPr>
          <p:cNvPr id="13" name="Picture 12"/>
          <p:cNvPicPr>
            <a:picLocks noChangeAspect="1"/>
          </p:cNvPicPr>
          <p:nvPr/>
        </p:nvPicPr>
        <p:blipFill>
          <a:blip r:embed="rId4"/>
          <a:stretch>
            <a:fillRect/>
          </a:stretch>
        </p:blipFill>
        <p:spPr>
          <a:xfrm>
            <a:off x="5375264" y="1958731"/>
            <a:ext cx="3235336" cy="3634759"/>
          </a:xfrm>
          <a:prstGeom prst="rect">
            <a:avLst/>
          </a:prstGeom>
          <a:ln w="38100">
            <a:solidFill>
              <a:srgbClr val="7030A0"/>
            </a:solidFill>
          </a:ln>
        </p:spPr>
      </p:pic>
      <p:sp>
        <p:nvSpPr>
          <p:cNvPr id="16" name="Oval 15"/>
          <p:cNvSpPr/>
          <p:nvPr/>
        </p:nvSpPr>
        <p:spPr>
          <a:xfrm>
            <a:off x="5330334" y="1896138"/>
            <a:ext cx="1655180" cy="335666"/>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6" idx="1"/>
          </p:cNvCxnSpPr>
          <p:nvPr/>
        </p:nvCxnSpPr>
        <p:spPr>
          <a:xfrm flipH="1" flipV="1">
            <a:off x="5469230" y="1746336"/>
            <a:ext cx="103499" cy="198959"/>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188458" y="1490316"/>
            <a:ext cx="3815083" cy="369332"/>
          </a:xfrm>
          <a:prstGeom prst="rect">
            <a:avLst/>
          </a:prstGeom>
          <a:noFill/>
        </p:spPr>
        <p:txBody>
          <a:bodyPr wrap="none" rtlCol="0">
            <a:spAutoFit/>
          </a:bodyPr>
          <a:lstStyle/>
          <a:p>
            <a:r>
              <a:rPr lang="en-US" b="1" dirty="0">
                <a:solidFill>
                  <a:srgbClr val="FF0000"/>
                </a:solidFill>
              </a:rPr>
              <a:t>minneapolis craigslist &gt; erotic services</a:t>
            </a:r>
          </a:p>
        </p:txBody>
      </p:sp>
      <p:sp>
        <p:nvSpPr>
          <p:cNvPr id="15" name="Oval 14"/>
          <p:cNvSpPr/>
          <p:nvPr/>
        </p:nvSpPr>
        <p:spPr>
          <a:xfrm>
            <a:off x="5838826" y="3895725"/>
            <a:ext cx="700098" cy="809626"/>
          </a:xfrm>
          <a:prstGeom prst="ellipse">
            <a:avLst/>
          </a:prstGeom>
          <a:solidFill>
            <a:schemeClr val="tx1">
              <a:alpha val="9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375264" y="5664952"/>
            <a:ext cx="3069623" cy="307777"/>
          </a:xfrm>
          <a:prstGeom prst="rect">
            <a:avLst/>
          </a:prstGeom>
          <a:solidFill>
            <a:schemeClr val="accent4">
              <a:lumMod val="20000"/>
              <a:lumOff val="80000"/>
            </a:schemeClr>
          </a:solidFill>
        </p:spPr>
        <p:txBody>
          <a:bodyPr wrap="none" rtlCol="0">
            <a:spAutoFit/>
          </a:bodyPr>
          <a:lstStyle/>
          <a:p>
            <a:r>
              <a:rPr lang="en-US" sz="1400" dirty="0"/>
              <a:t>Source: Chicago Tribune,  June 18, 2008</a:t>
            </a:r>
          </a:p>
        </p:txBody>
      </p:sp>
      <p:sp>
        <p:nvSpPr>
          <p:cNvPr id="19" name="Date Placeholder 18"/>
          <p:cNvSpPr>
            <a:spLocks noGrp="1"/>
          </p:cNvSpPr>
          <p:nvPr>
            <p:ph type="dt" sz="half" idx="10"/>
          </p:nvPr>
        </p:nvSpPr>
        <p:spPr/>
        <p:txBody>
          <a:bodyPr/>
          <a:lstStyle/>
          <a:p>
            <a:r>
              <a:rPr lang="en-US"/>
              <a:t>10/31/2015</a:t>
            </a:r>
          </a:p>
        </p:txBody>
      </p:sp>
      <p:sp>
        <p:nvSpPr>
          <p:cNvPr id="2" name="Slide Number Placeholder 1"/>
          <p:cNvSpPr>
            <a:spLocks noGrp="1"/>
          </p:cNvSpPr>
          <p:nvPr>
            <p:ph type="sldNum" sz="quarter" idx="12"/>
          </p:nvPr>
        </p:nvSpPr>
        <p:spPr/>
        <p:txBody>
          <a:bodyPr/>
          <a:lstStyle/>
          <a:p>
            <a:fld id="{1EE563EA-5BAD-0C4E-8E09-5ADE2689BB76}" type="slidenum">
              <a:rPr lang="en-US" smtClean="0"/>
              <a:pPr/>
              <a:t>2</a:t>
            </a:fld>
            <a:endParaRPr lang="en-US"/>
          </a:p>
        </p:txBody>
      </p:sp>
    </p:spTree>
    <p:extLst>
      <p:ext uri="{BB962C8B-B14F-4D97-AF65-F5344CB8AC3E}">
        <p14:creationId xmlns:p14="http://schemas.microsoft.com/office/powerpoint/2010/main" val="123055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5"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Community and Government Protest of Prostitution Related Posts </a:t>
            </a:r>
          </a:p>
        </p:txBody>
      </p:sp>
      <p:sp>
        <p:nvSpPr>
          <p:cNvPr id="6" name="Rectangle 5"/>
          <p:cNvSpPr/>
          <p:nvPr/>
        </p:nvSpPr>
        <p:spPr>
          <a:xfrm>
            <a:off x="237769" y="2250157"/>
            <a:ext cx="4327729" cy="523220"/>
          </a:xfrm>
          <a:prstGeom prst="rect">
            <a:avLst/>
          </a:prstGeom>
        </p:spPr>
        <p:txBody>
          <a:bodyPr wrap="square">
            <a:spAutoFit/>
          </a:bodyPr>
          <a:lstStyle/>
          <a:p>
            <a:pPr marL="342900" indent="-342900">
              <a:buFont typeface="+mj-lt"/>
              <a:buAutoNum type="arabicPeriod"/>
            </a:pPr>
            <a:r>
              <a:rPr lang="en-US" sz="1400" dirty="0"/>
              <a:t>In 2009, Cooke county </a:t>
            </a:r>
            <a:r>
              <a:rPr lang="en-US" sz="1400" b="1" dirty="0"/>
              <a:t>Sheriff Thomas Dart sued Craigslist</a:t>
            </a:r>
            <a:r>
              <a:rPr lang="en-US" sz="1400" dirty="0"/>
              <a:t> for hosting prostitution related ads.</a:t>
            </a:r>
          </a:p>
        </p:txBody>
      </p:sp>
      <p:pic>
        <p:nvPicPr>
          <p:cNvPr id="7" name="Picture 6"/>
          <p:cNvPicPr>
            <a:picLocks noChangeAspect="1"/>
          </p:cNvPicPr>
          <p:nvPr/>
        </p:nvPicPr>
        <p:blipFill>
          <a:blip r:embed="rId2"/>
          <a:stretch>
            <a:fillRect/>
          </a:stretch>
        </p:blipFill>
        <p:spPr>
          <a:xfrm>
            <a:off x="236611" y="2900781"/>
            <a:ext cx="4230387" cy="2527823"/>
          </a:xfrm>
          <a:prstGeom prst="rect">
            <a:avLst/>
          </a:prstGeom>
          <a:solidFill>
            <a:srgbClr val="FFC000"/>
          </a:solidFill>
          <a:ln w="12700" cmpd="sng">
            <a:solidFill>
              <a:schemeClr val="tx1"/>
            </a:solidFill>
          </a:ln>
        </p:spPr>
      </p:pic>
      <p:sp>
        <p:nvSpPr>
          <p:cNvPr id="8" name="Rectangle 7"/>
          <p:cNvSpPr/>
          <p:nvPr/>
        </p:nvSpPr>
        <p:spPr>
          <a:xfrm>
            <a:off x="170140" y="5415598"/>
            <a:ext cx="4338639" cy="215444"/>
          </a:xfrm>
          <a:prstGeom prst="rect">
            <a:avLst/>
          </a:prstGeom>
        </p:spPr>
        <p:txBody>
          <a:bodyPr wrap="square">
            <a:spAutoFit/>
          </a:bodyPr>
          <a:lstStyle/>
          <a:p>
            <a:r>
              <a:rPr lang="en-US" sz="800" dirty="0"/>
              <a:t>Link - </a:t>
            </a:r>
            <a:r>
              <a:rPr lang="en-US" sz="800" dirty="0">
                <a:hlinkClick r:id="rId3"/>
              </a:rPr>
              <a:t>https://scholar.google.com/scholar_case?case=5947039940466716121&amp;hl=en&amp;as_sdt=6,24</a:t>
            </a:r>
            <a:endParaRPr lang="en-US" sz="800" dirty="0"/>
          </a:p>
        </p:txBody>
      </p:sp>
      <p:sp>
        <p:nvSpPr>
          <p:cNvPr id="9" name="Rectangle 8"/>
          <p:cNvSpPr/>
          <p:nvPr/>
        </p:nvSpPr>
        <p:spPr>
          <a:xfrm>
            <a:off x="4565499" y="1573448"/>
            <a:ext cx="4387886" cy="954107"/>
          </a:xfrm>
          <a:prstGeom prst="rect">
            <a:avLst/>
          </a:prstGeom>
        </p:spPr>
        <p:txBody>
          <a:bodyPr wrap="square">
            <a:spAutoFit/>
          </a:bodyPr>
          <a:lstStyle/>
          <a:p>
            <a:pPr marL="342900" indent="-342900">
              <a:buFont typeface="+mj-lt"/>
              <a:buAutoNum type="arabicPeriod" startAt="2"/>
            </a:pPr>
            <a:r>
              <a:rPr lang="en-US" sz="1400" dirty="0"/>
              <a:t>Following this, </a:t>
            </a:r>
            <a:r>
              <a:rPr lang="en-US" sz="1400" b="1" dirty="0"/>
              <a:t>seventeen state attorneys general sent a letter </a:t>
            </a:r>
            <a:r>
              <a:rPr lang="en-US" sz="1400" dirty="0"/>
              <a:t>to the founder and CEO of Craigslist, in August 2010, and requested the immediate removal of the “adult” services section of Craigslist.</a:t>
            </a:r>
          </a:p>
        </p:txBody>
      </p:sp>
      <p:sp>
        <p:nvSpPr>
          <p:cNvPr id="10" name="Rectangle 9"/>
          <p:cNvSpPr/>
          <p:nvPr/>
        </p:nvSpPr>
        <p:spPr>
          <a:xfrm>
            <a:off x="4673751" y="2511767"/>
            <a:ext cx="4279634" cy="3046988"/>
          </a:xfrm>
          <a:prstGeom prst="rect">
            <a:avLst/>
          </a:prstGeom>
          <a:solidFill>
            <a:schemeClr val="accent1">
              <a:lumMod val="20000"/>
              <a:lumOff val="80000"/>
            </a:schemeClr>
          </a:solidFill>
          <a:ln w="12700" cmpd="sng">
            <a:solidFill>
              <a:schemeClr val="tx1"/>
            </a:solidFill>
          </a:ln>
        </p:spPr>
        <p:txBody>
          <a:bodyPr wrap="square">
            <a:spAutoFit/>
          </a:bodyPr>
          <a:lstStyle/>
          <a:p>
            <a:r>
              <a:rPr lang="en-US" sz="2400" b="1" dirty="0"/>
              <a:t>Craigslist asked to stop advertising prostitution</a:t>
            </a:r>
          </a:p>
          <a:p>
            <a:r>
              <a:rPr lang="en-US" b="1" dirty="0"/>
              <a:t>Adult services section contains numerous ads</a:t>
            </a:r>
          </a:p>
          <a:p>
            <a:endParaRPr lang="en-US" sz="900" b="1" dirty="0"/>
          </a:p>
          <a:p>
            <a:r>
              <a:rPr lang="en-US" sz="900" dirty="0"/>
              <a:t>Updated: Tuesday, 24 Aug 2010, 1:44 PM EDT</a:t>
            </a:r>
          </a:p>
          <a:p>
            <a:r>
              <a:rPr lang="en-US" sz="900" dirty="0"/>
              <a:t>Published : Tuesday, 24 Aug 2010, 1:31 PM EDT</a:t>
            </a:r>
          </a:p>
          <a:p>
            <a:endParaRPr lang="en-US" sz="900" dirty="0"/>
          </a:p>
          <a:p>
            <a:r>
              <a:rPr lang="en-US" sz="800" dirty="0"/>
              <a:t>COLUMBUS, Ohio (WANE) - Ohio Attorney General Richard Cordray, joined by 16 other state attorneys general, is calling on the craigslist online classified advertising service to immediately take down the Adult Services portion of the site. The request is due to continued prostitution advertisements and concern about reported sex trafficking of children through the Adult Services section of the craigslist website.</a:t>
            </a:r>
          </a:p>
          <a:p>
            <a:endParaRPr lang="en-US" sz="800" dirty="0"/>
          </a:p>
          <a:p>
            <a:r>
              <a:rPr lang="en-US" sz="800" dirty="0"/>
              <a:t>The multi-state letter, sent to craigslist CEO Jim Buckmaster and founder Craig Newmark, contends that craigslist cannot, or will not, adequately screen these illicit ads, so it must stop accepting them altogether and shut down the Adult Services section.</a:t>
            </a:r>
          </a:p>
        </p:txBody>
      </p:sp>
      <p:sp>
        <p:nvSpPr>
          <p:cNvPr id="11" name="Rectangle 10"/>
          <p:cNvSpPr/>
          <p:nvPr/>
        </p:nvSpPr>
        <p:spPr>
          <a:xfrm>
            <a:off x="4572001" y="5547797"/>
            <a:ext cx="3429000" cy="215444"/>
          </a:xfrm>
          <a:prstGeom prst="rect">
            <a:avLst/>
          </a:prstGeom>
        </p:spPr>
        <p:txBody>
          <a:bodyPr wrap="square">
            <a:spAutoFit/>
          </a:bodyPr>
          <a:lstStyle/>
          <a:p>
            <a:r>
              <a:rPr lang="en-US" sz="800" dirty="0"/>
              <a:t>Link - </a:t>
            </a:r>
            <a:r>
              <a:rPr lang="en-US" sz="800" dirty="0">
                <a:hlinkClick r:id="rId4"/>
              </a:rPr>
              <a:t>http://comedying.org/wp-content/uploads/articles/SouthCarolina3.pdf</a:t>
            </a:r>
            <a:endParaRPr lang="en-US" sz="800" dirty="0"/>
          </a:p>
        </p:txBody>
      </p:sp>
      <p:sp>
        <p:nvSpPr>
          <p:cNvPr id="12" name="Rectangle 11"/>
          <p:cNvSpPr/>
          <p:nvPr/>
        </p:nvSpPr>
        <p:spPr>
          <a:xfrm>
            <a:off x="4572000" y="1564812"/>
            <a:ext cx="4467541" cy="41829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35360" y="1680480"/>
            <a:ext cx="1653786" cy="400110"/>
          </a:xfrm>
          <a:prstGeom prst="rect">
            <a:avLst/>
          </a:prstGeom>
          <a:noFill/>
        </p:spPr>
        <p:txBody>
          <a:bodyPr wrap="none" rtlCol="0">
            <a:spAutoFit/>
          </a:bodyPr>
          <a:lstStyle/>
          <a:p>
            <a:pPr marL="285750" indent="-285750">
              <a:buFont typeface="Wingdings" panose="05000000000000000000" pitchFamily="2" charset="2"/>
              <a:buChar char="q"/>
            </a:pPr>
            <a:r>
              <a:rPr lang="en-US" sz="2000" dirty="0"/>
              <a:t>   </a:t>
            </a:r>
            <a:r>
              <a:rPr lang="en-US" sz="2000" b="1" dirty="0"/>
              <a:t>Examples</a:t>
            </a:r>
          </a:p>
        </p:txBody>
      </p:sp>
      <p:sp>
        <p:nvSpPr>
          <p:cNvPr id="15" name="Date Placeholder 14"/>
          <p:cNvSpPr>
            <a:spLocks noGrp="1"/>
          </p:cNvSpPr>
          <p:nvPr>
            <p:ph type="dt" sz="half" idx="10"/>
          </p:nvPr>
        </p:nvSpPr>
        <p:spPr/>
        <p:txBody>
          <a:bodyPr/>
          <a:lstStyle/>
          <a:p>
            <a:r>
              <a:rPr lang="en-US"/>
              <a:t>10/31/2015</a:t>
            </a:r>
          </a:p>
        </p:txBody>
      </p:sp>
      <p:sp>
        <p:nvSpPr>
          <p:cNvPr id="3" name="Slide Number Placeholder 2"/>
          <p:cNvSpPr>
            <a:spLocks noGrp="1"/>
          </p:cNvSpPr>
          <p:nvPr>
            <p:ph type="sldNum" sz="quarter" idx="12"/>
          </p:nvPr>
        </p:nvSpPr>
        <p:spPr/>
        <p:txBody>
          <a:bodyPr/>
          <a:lstStyle/>
          <a:p>
            <a:fld id="{1EE563EA-5BAD-0C4E-8E09-5ADE2689BB76}" type="slidenum">
              <a:rPr lang="en-US" smtClean="0"/>
              <a:pPr/>
              <a:t>3</a:t>
            </a:fld>
            <a:endParaRPr lang="en-US"/>
          </a:p>
        </p:txBody>
      </p:sp>
    </p:spTree>
    <p:extLst>
      <p:ext uri="{BB962C8B-B14F-4D97-AF65-F5344CB8AC3E}">
        <p14:creationId xmlns:p14="http://schemas.microsoft.com/office/powerpoint/2010/main" val="291349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Timeline of Events</a:t>
            </a:r>
          </a:p>
        </p:txBody>
      </p:sp>
      <p:cxnSp>
        <p:nvCxnSpPr>
          <p:cNvPr id="6" name="Straight Arrow Connector 5"/>
          <p:cNvCxnSpPr/>
          <p:nvPr/>
        </p:nvCxnSpPr>
        <p:spPr>
          <a:xfrm>
            <a:off x="420118" y="5291098"/>
            <a:ext cx="7257032" cy="0"/>
          </a:xfrm>
          <a:prstGeom prst="straightConnector1">
            <a:avLst/>
          </a:prstGeom>
          <a:ln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90731" y="520036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02" y="5405618"/>
            <a:ext cx="652743" cy="338554"/>
          </a:xfrm>
          <a:prstGeom prst="rect">
            <a:avLst/>
          </a:prstGeom>
          <a:noFill/>
          <a:ln>
            <a:noFill/>
          </a:ln>
        </p:spPr>
        <p:txBody>
          <a:bodyPr wrap="square" rtlCol="0">
            <a:spAutoFit/>
          </a:bodyPr>
          <a:lstStyle/>
          <a:p>
            <a:r>
              <a:rPr lang="en-US" sz="1600" dirty="0"/>
              <a:t>2000</a:t>
            </a:r>
          </a:p>
        </p:txBody>
      </p:sp>
      <p:cxnSp>
        <p:nvCxnSpPr>
          <p:cNvPr id="9" name="Straight Connector 8"/>
          <p:cNvCxnSpPr/>
          <p:nvPr/>
        </p:nvCxnSpPr>
        <p:spPr>
          <a:xfrm>
            <a:off x="1243474" y="520036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28845" y="5405618"/>
            <a:ext cx="652743" cy="338554"/>
          </a:xfrm>
          <a:prstGeom prst="rect">
            <a:avLst/>
          </a:prstGeom>
          <a:noFill/>
          <a:ln>
            <a:noFill/>
          </a:ln>
        </p:spPr>
        <p:txBody>
          <a:bodyPr wrap="square" rtlCol="0">
            <a:spAutoFit/>
          </a:bodyPr>
          <a:lstStyle/>
          <a:p>
            <a:r>
              <a:rPr lang="en-US" sz="1600" dirty="0"/>
              <a:t>2001</a:t>
            </a:r>
          </a:p>
        </p:txBody>
      </p:sp>
      <p:cxnSp>
        <p:nvCxnSpPr>
          <p:cNvPr id="11" name="Straight Connector 10"/>
          <p:cNvCxnSpPr/>
          <p:nvPr/>
        </p:nvCxnSpPr>
        <p:spPr>
          <a:xfrm>
            <a:off x="1861867" y="5180350"/>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47238" y="5385607"/>
            <a:ext cx="652743" cy="338554"/>
          </a:xfrm>
          <a:prstGeom prst="rect">
            <a:avLst/>
          </a:prstGeom>
          <a:noFill/>
          <a:ln>
            <a:noFill/>
          </a:ln>
        </p:spPr>
        <p:txBody>
          <a:bodyPr wrap="square" rtlCol="0">
            <a:spAutoFit/>
          </a:bodyPr>
          <a:lstStyle/>
          <a:p>
            <a:r>
              <a:rPr lang="en-US" sz="1600" dirty="0"/>
              <a:t>2002</a:t>
            </a:r>
          </a:p>
        </p:txBody>
      </p:sp>
      <p:cxnSp>
        <p:nvCxnSpPr>
          <p:cNvPr id="13" name="Straight Connector 12"/>
          <p:cNvCxnSpPr/>
          <p:nvPr/>
        </p:nvCxnSpPr>
        <p:spPr>
          <a:xfrm>
            <a:off x="2518113" y="520036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03484" y="5405618"/>
            <a:ext cx="652743" cy="338554"/>
          </a:xfrm>
          <a:prstGeom prst="rect">
            <a:avLst/>
          </a:prstGeom>
          <a:noFill/>
          <a:ln>
            <a:noFill/>
          </a:ln>
        </p:spPr>
        <p:txBody>
          <a:bodyPr wrap="square" rtlCol="0">
            <a:spAutoFit/>
          </a:bodyPr>
          <a:lstStyle/>
          <a:p>
            <a:r>
              <a:rPr lang="en-US" sz="1600" dirty="0"/>
              <a:t>2003</a:t>
            </a:r>
          </a:p>
        </p:txBody>
      </p:sp>
      <p:cxnSp>
        <p:nvCxnSpPr>
          <p:cNvPr id="15" name="Straight Connector 14"/>
          <p:cNvCxnSpPr/>
          <p:nvPr/>
        </p:nvCxnSpPr>
        <p:spPr>
          <a:xfrm>
            <a:off x="3225687" y="520036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1058" y="5405618"/>
            <a:ext cx="652743" cy="338554"/>
          </a:xfrm>
          <a:prstGeom prst="rect">
            <a:avLst/>
          </a:prstGeom>
          <a:noFill/>
          <a:ln>
            <a:noFill/>
          </a:ln>
        </p:spPr>
        <p:txBody>
          <a:bodyPr wrap="square" rtlCol="0">
            <a:spAutoFit/>
          </a:bodyPr>
          <a:lstStyle/>
          <a:p>
            <a:r>
              <a:rPr lang="en-US" sz="1600" dirty="0"/>
              <a:t>2004</a:t>
            </a:r>
          </a:p>
        </p:txBody>
      </p:sp>
      <p:cxnSp>
        <p:nvCxnSpPr>
          <p:cNvPr id="17" name="Straight Connector 16"/>
          <p:cNvCxnSpPr/>
          <p:nvPr/>
        </p:nvCxnSpPr>
        <p:spPr>
          <a:xfrm>
            <a:off x="3818502" y="520036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03873" y="5405618"/>
            <a:ext cx="652743" cy="338554"/>
          </a:xfrm>
          <a:prstGeom prst="rect">
            <a:avLst/>
          </a:prstGeom>
          <a:noFill/>
          <a:ln>
            <a:noFill/>
          </a:ln>
        </p:spPr>
        <p:txBody>
          <a:bodyPr wrap="square" rtlCol="0">
            <a:spAutoFit/>
          </a:bodyPr>
          <a:lstStyle/>
          <a:p>
            <a:r>
              <a:rPr lang="en-US" sz="1600" dirty="0"/>
              <a:t>2005</a:t>
            </a:r>
          </a:p>
        </p:txBody>
      </p:sp>
      <p:cxnSp>
        <p:nvCxnSpPr>
          <p:cNvPr id="19" name="Straight Connector 18"/>
          <p:cNvCxnSpPr/>
          <p:nvPr/>
        </p:nvCxnSpPr>
        <p:spPr>
          <a:xfrm>
            <a:off x="4471245" y="5209084"/>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56616" y="5414341"/>
            <a:ext cx="652743" cy="338554"/>
          </a:xfrm>
          <a:prstGeom prst="rect">
            <a:avLst/>
          </a:prstGeom>
          <a:noFill/>
          <a:ln>
            <a:noFill/>
          </a:ln>
        </p:spPr>
        <p:txBody>
          <a:bodyPr wrap="square" rtlCol="0">
            <a:spAutoFit/>
          </a:bodyPr>
          <a:lstStyle/>
          <a:p>
            <a:r>
              <a:rPr lang="en-US" sz="1600" dirty="0"/>
              <a:t>2006</a:t>
            </a:r>
          </a:p>
        </p:txBody>
      </p:sp>
      <p:cxnSp>
        <p:nvCxnSpPr>
          <p:cNvPr id="21" name="Straight Connector 20"/>
          <p:cNvCxnSpPr/>
          <p:nvPr/>
        </p:nvCxnSpPr>
        <p:spPr>
          <a:xfrm>
            <a:off x="5174453" y="520036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59824" y="5405618"/>
            <a:ext cx="652743" cy="338554"/>
          </a:xfrm>
          <a:prstGeom prst="rect">
            <a:avLst/>
          </a:prstGeom>
          <a:noFill/>
          <a:ln>
            <a:noFill/>
          </a:ln>
        </p:spPr>
        <p:txBody>
          <a:bodyPr wrap="square" rtlCol="0">
            <a:spAutoFit/>
          </a:bodyPr>
          <a:lstStyle/>
          <a:p>
            <a:r>
              <a:rPr lang="en-US" sz="1600" dirty="0"/>
              <a:t>2007</a:t>
            </a:r>
          </a:p>
        </p:txBody>
      </p:sp>
      <p:cxnSp>
        <p:nvCxnSpPr>
          <p:cNvPr id="23" name="Straight Connector 22"/>
          <p:cNvCxnSpPr/>
          <p:nvPr/>
        </p:nvCxnSpPr>
        <p:spPr>
          <a:xfrm>
            <a:off x="5827196" y="520036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2567" y="5405618"/>
            <a:ext cx="652743" cy="338554"/>
          </a:xfrm>
          <a:prstGeom prst="rect">
            <a:avLst/>
          </a:prstGeom>
          <a:noFill/>
          <a:ln>
            <a:noFill/>
          </a:ln>
        </p:spPr>
        <p:txBody>
          <a:bodyPr wrap="square" rtlCol="0">
            <a:spAutoFit/>
          </a:bodyPr>
          <a:lstStyle/>
          <a:p>
            <a:r>
              <a:rPr lang="en-US" sz="1600" dirty="0"/>
              <a:t>2008</a:t>
            </a:r>
          </a:p>
        </p:txBody>
      </p:sp>
      <p:cxnSp>
        <p:nvCxnSpPr>
          <p:cNvPr id="25" name="Straight Connector 24"/>
          <p:cNvCxnSpPr/>
          <p:nvPr/>
        </p:nvCxnSpPr>
        <p:spPr>
          <a:xfrm>
            <a:off x="6479939" y="520036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65310" y="5405618"/>
            <a:ext cx="652743" cy="338554"/>
          </a:xfrm>
          <a:prstGeom prst="rect">
            <a:avLst/>
          </a:prstGeom>
          <a:noFill/>
          <a:ln>
            <a:noFill/>
          </a:ln>
        </p:spPr>
        <p:txBody>
          <a:bodyPr wrap="square" rtlCol="0">
            <a:spAutoFit/>
          </a:bodyPr>
          <a:lstStyle/>
          <a:p>
            <a:r>
              <a:rPr lang="en-US" sz="1600" dirty="0"/>
              <a:t>2009</a:t>
            </a:r>
          </a:p>
        </p:txBody>
      </p:sp>
      <p:cxnSp>
        <p:nvCxnSpPr>
          <p:cNvPr id="27" name="Straight Connector 26"/>
          <p:cNvCxnSpPr/>
          <p:nvPr/>
        </p:nvCxnSpPr>
        <p:spPr>
          <a:xfrm>
            <a:off x="7132682" y="5187521"/>
            <a:ext cx="0" cy="182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18053" y="5392778"/>
            <a:ext cx="652743" cy="338554"/>
          </a:xfrm>
          <a:prstGeom prst="rect">
            <a:avLst/>
          </a:prstGeom>
          <a:noFill/>
          <a:ln>
            <a:noFill/>
          </a:ln>
        </p:spPr>
        <p:txBody>
          <a:bodyPr wrap="square" rtlCol="0">
            <a:spAutoFit/>
          </a:bodyPr>
          <a:lstStyle/>
          <a:p>
            <a:r>
              <a:rPr lang="en-US" sz="1600" dirty="0"/>
              <a:t>2010</a:t>
            </a:r>
          </a:p>
        </p:txBody>
      </p:sp>
      <p:cxnSp>
        <p:nvCxnSpPr>
          <p:cNvPr id="30" name="Straight Connector 29"/>
          <p:cNvCxnSpPr/>
          <p:nvPr/>
        </p:nvCxnSpPr>
        <p:spPr>
          <a:xfrm flipV="1">
            <a:off x="6479939" y="2802318"/>
            <a:ext cx="0" cy="247752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140606" y="2163721"/>
            <a:ext cx="14778" cy="31273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471245" y="2354082"/>
            <a:ext cx="2590093" cy="584775"/>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sz="1600" b="1" dirty="0"/>
              <a:t>Adult Services </a:t>
            </a:r>
            <a:r>
              <a:rPr lang="en-US" sz="1600" dirty="0"/>
              <a:t>replaced </a:t>
            </a:r>
          </a:p>
          <a:p>
            <a:pPr algn="ctr"/>
            <a:r>
              <a:rPr lang="en-US" sz="1600" b="1" dirty="0"/>
              <a:t>Erotic Services</a:t>
            </a:r>
          </a:p>
        </p:txBody>
      </p:sp>
      <p:sp>
        <p:nvSpPr>
          <p:cNvPr id="34" name="TextBox 33"/>
          <p:cNvSpPr txBox="1"/>
          <p:nvPr/>
        </p:nvSpPr>
        <p:spPr>
          <a:xfrm>
            <a:off x="5827196" y="1585882"/>
            <a:ext cx="2590093" cy="584775"/>
          </a:xfrm>
          <a:prstGeom prst="rect">
            <a:avLst/>
          </a:prstGeom>
          <a:solidFill>
            <a:srgbClr val="FF0000"/>
          </a:solidFill>
          <a:ln>
            <a:solidFill>
              <a:schemeClr val="tx1"/>
            </a:solidFill>
          </a:ln>
        </p:spPr>
        <p:txBody>
          <a:bodyPr wrap="square" rtlCol="0">
            <a:spAutoFit/>
          </a:bodyPr>
          <a:lstStyle/>
          <a:p>
            <a:pPr algn="ctr"/>
            <a:r>
              <a:rPr lang="en-US" sz="1600" dirty="0"/>
              <a:t>Craigslist permanently closed </a:t>
            </a:r>
          </a:p>
          <a:p>
            <a:pPr algn="ctr"/>
            <a:r>
              <a:rPr lang="en-US" sz="1600" b="1" dirty="0"/>
              <a:t>Adult Services</a:t>
            </a:r>
          </a:p>
        </p:txBody>
      </p:sp>
      <p:pic>
        <p:nvPicPr>
          <p:cNvPr id="35" name="Picture 34"/>
          <p:cNvPicPr>
            <a:picLocks noChangeAspect="1"/>
          </p:cNvPicPr>
          <p:nvPr/>
        </p:nvPicPr>
        <p:blipFill>
          <a:blip r:embed="rId3"/>
          <a:stretch>
            <a:fillRect/>
          </a:stretch>
        </p:blipFill>
        <p:spPr>
          <a:xfrm>
            <a:off x="7332800" y="2572224"/>
            <a:ext cx="1715442" cy="1924374"/>
          </a:xfrm>
          <a:prstGeom prst="rect">
            <a:avLst/>
          </a:prstGeom>
        </p:spPr>
      </p:pic>
      <p:sp>
        <p:nvSpPr>
          <p:cNvPr id="36" name="TextBox 35"/>
          <p:cNvSpPr txBox="1"/>
          <p:nvPr/>
        </p:nvSpPr>
        <p:spPr>
          <a:xfrm>
            <a:off x="7354121" y="4521663"/>
            <a:ext cx="1679499" cy="261610"/>
          </a:xfrm>
          <a:prstGeom prst="rect">
            <a:avLst/>
          </a:prstGeom>
          <a:noFill/>
        </p:spPr>
        <p:txBody>
          <a:bodyPr wrap="square" rtlCol="0">
            <a:spAutoFit/>
          </a:bodyPr>
          <a:lstStyle/>
          <a:p>
            <a:r>
              <a:rPr lang="en-US" sz="1100" dirty="0"/>
              <a:t>On September 4, 2010</a:t>
            </a:r>
          </a:p>
        </p:txBody>
      </p:sp>
      <p:cxnSp>
        <p:nvCxnSpPr>
          <p:cNvPr id="37" name="Straight Arrow Connector 36"/>
          <p:cNvCxnSpPr>
            <a:endCxn id="35" idx="0"/>
          </p:cNvCxnSpPr>
          <p:nvPr/>
        </p:nvCxnSpPr>
        <p:spPr>
          <a:xfrm>
            <a:off x="7584828" y="2135939"/>
            <a:ext cx="605693" cy="4362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Explosion 2 54"/>
          <p:cNvSpPr/>
          <p:nvPr/>
        </p:nvSpPr>
        <p:spPr>
          <a:xfrm>
            <a:off x="5096583" y="4200684"/>
            <a:ext cx="2032138" cy="989350"/>
          </a:xfrm>
          <a:prstGeom prst="irregularSeal2">
            <a:avLst/>
          </a:prstGeom>
          <a:solidFill>
            <a:schemeClr val="accent6">
              <a:lumMod val="20000"/>
              <a:lumOff val="80000"/>
            </a:schemeClr>
          </a:solid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Protests</a:t>
            </a:r>
          </a:p>
        </p:txBody>
      </p:sp>
      <p:sp>
        <p:nvSpPr>
          <p:cNvPr id="56" name="Date Placeholder 55"/>
          <p:cNvSpPr>
            <a:spLocks noGrp="1"/>
          </p:cNvSpPr>
          <p:nvPr>
            <p:ph type="dt" sz="half" idx="10"/>
          </p:nvPr>
        </p:nvSpPr>
        <p:spPr/>
        <p:txBody>
          <a:bodyPr/>
          <a:lstStyle/>
          <a:p>
            <a:r>
              <a:rPr lang="en-US"/>
              <a:t>10/31/2015</a:t>
            </a:r>
          </a:p>
        </p:txBody>
      </p:sp>
      <p:sp>
        <p:nvSpPr>
          <p:cNvPr id="3" name="Slide Number Placeholder 2"/>
          <p:cNvSpPr>
            <a:spLocks noGrp="1"/>
          </p:cNvSpPr>
          <p:nvPr>
            <p:ph type="sldNum" sz="quarter" idx="12"/>
          </p:nvPr>
        </p:nvSpPr>
        <p:spPr/>
        <p:txBody>
          <a:bodyPr/>
          <a:lstStyle/>
          <a:p>
            <a:fld id="{1EE563EA-5BAD-0C4E-8E09-5ADE2689BB76}" type="slidenum">
              <a:rPr lang="en-US" smtClean="0"/>
              <a:pPr/>
              <a:t>4</a:t>
            </a:fld>
            <a:endParaRPr lang="en-US"/>
          </a:p>
        </p:txBody>
      </p:sp>
    </p:spTree>
    <p:extLst>
      <p:ext uri="{BB962C8B-B14F-4D97-AF65-F5344CB8AC3E}">
        <p14:creationId xmlns:p14="http://schemas.microsoft.com/office/powerpoint/2010/main" val="51844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Study</a:t>
            </a:r>
          </a:p>
        </p:txBody>
      </p:sp>
      <p:sp>
        <p:nvSpPr>
          <p:cNvPr id="14" name="TextBox 13"/>
          <p:cNvSpPr txBox="1"/>
          <p:nvPr/>
        </p:nvSpPr>
        <p:spPr>
          <a:xfrm>
            <a:off x="407368" y="1567293"/>
            <a:ext cx="6145832"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   </a:t>
            </a:r>
            <a:r>
              <a:rPr lang="en-US" sz="2000" b="1" dirty="0"/>
              <a:t>Primary Research Question </a:t>
            </a:r>
            <a:r>
              <a:rPr lang="en-US" sz="2000" b="1" dirty="0">
                <a:solidFill>
                  <a:srgbClr val="002060"/>
                </a:solidFill>
              </a:rPr>
              <a:t>→ Economic Impact</a:t>
            </a:r>
          </a:p>
        </p:txBody>
      </p:sp>
      <p:sp>
        <p:nvSpPr>
          <p:cNvPr id="15" name="TextBox 14"/>
          <p:cNvSpPr txBox="1"/>
          <p:nvPr/>
        </p:nvSpPr>
        <p:spPr>
          <a:xfrm>
            <a:off x="407368" y="3051194"/>
            <a:ext cx="6707807"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   </a:t>
            </a:r>
            <a:r>
              <a:rPr lang="en-US" sz="2000" b="1" dirty="0"/>
              <a:t>Secondary Research Question </a:t>
            </a:r>
            <a:r>
              <a:rPr lang="en-US" sz="2000" b="1" dirty="0">
                <a:solidFill>
                  <a:srgbClr val="002060"/>
                </a:solidFill>
              </a:rPr>
              <a:t>→ Market Mechanisms</a:t>
            </a:r>
          </a:p>
        </p:txBody>
      </p:sp>
      <p:sp>
        <p:nvSpPr>
          <p:cNvPr id="16" name="Rectangle 15"/>
          <p:cNvSpPr/>
          <p:nvPr/>
        </p:nvSpPr>
        <p:spPr>
          <a:xfrm>
            <a:off x="1033262" y="2066547"/>
            <a:ext cx="7539238" cy="338554"/>
          </a:xfrm>
          <a:prstGeom prst="rect">
            <a:avLst/>
          </a:prstGeom>
          <a:solidFill>
            <a:schemeClr val="accent1">
              <a:lumMod val="40000"/>
              <a:lumOff val="60000"/>
            </a:schemeClr>
          </a:solidFill>
        </p:spPr>
        <p:txBody>
          <a:bodyPr wrap="square">
            <a:spAutoFit/>
          </a:bodyPr>
          <a:lstStyle/>
          <a:p>
            <a:r>
              <a:rPr lang="en-US" sz="1600" b="1" dirty="0"/>
              <a:t>Question 1a: </a:t>
            </a:r>
            <a:r>
              <a:rPr lang="en-US" sz="1600" dirty="0"/>
              <a:t>Does Craigslist leads to more prostitution incidences?</a:t>
            </a:r>
          </a:p>
        </p:txBody>
      </p:sp>
      <p:sp>
        <p:nvSpPr>
          <p:cNvPr id="18" name="Rectangle 17"/>
          <p:cNvSpPr/>
          <p:nvPr/>
        </p:nvSpPr>
        <p:spPr>
          <a:xfrm>
            <a:off x="1029276" y="2476341"/>
            <a:ext cx="7539238" cy="338554"/>
          </a:xfrm>
          <a:prstGeom prst="rect">
            <a:avLst/>
          </a:prstGeom>
          <a:solidFill>
            <a:schemeClr val="accent1">
              <a:lumMod val="40000"/>
              <a:lumOff val="60000"/>
            </a:schemeClr>
          </a:solidFill>
        </p:spPr>
        <p:txBody>
          <a:bodyPr wrap="square">
            <a:spAutoFit/>
          </a:bodyPr>
          <a:lstStyle/>
          <a:p>
            <a:r>
              <a:rPr lang="en-US" sz="1600" b="1" dirty="0"/>
              <a:t>Question 1b: </a:t>
            </a:r>
            <a:r>
              <a:rPr lang="en-US" sz="1600" dirty="0"/>
              <a:t>If yes, how big is the impact size?</a:t>
            </a:r>
          </a:p>
        </p:txBody>
      </p:sp>
      <p:sp>
        <p:nvSpPr>
          <p:cNvPr id="19" name="Rectangle 18"/>
          <p:cNvSpPr/>
          <p:nvPr/>
        </p:nvSpPr>
        <p:spPr>
          <a:xfrm>
            <a:off x="1029276" y="3535824"/>
            <a:ext cx="7532812" cy="523220"/>
          </a:xfrm>
          <a:prstGeom prst="rect">
            <a:avLst/>
          </a:prstGeom>
          <a:solidFill>
            <a:schemeClr val="accent1">
              <a:lumMod val="40000"/>
              <a:lumOff val="60000"/>
            </a:schemeClr>
          </a:solidFill>
        </p:spPr>
        <p:txBody>
          <a:bodyPr wrap="square">
            <a:spAutoFit/>
          </a:bodyPr>
          <a:lstStyle/>
          <a:p>
            <a:r>
              <a:rPr lang="en-US" sz="1400" b="1" dirty="0"/>
              <a:t>Question 1: </a:t>
            </a:r>
            <a:r>
              <a:rPr lang="en-US" sz="1400" dirty="0"/>
              <a:t>Does Craigslist </a:t>
            </a:r>
            <a:r>
              <a:rPr lang="en-US" sz="1400" b="1" dirty="0"/>
              <a:t>substitutes</a:t>
            </a:r>
            <a:r>
              <a:rPr lang="en-US" sz="1400" dirty="0"/>
              <a:t> the existing market for prostitution, or </a:t>
            </a:r>
            <a:r>
              <a:rPr lang="en-US" sz="1400" b="1" dirty="0"/>
              <a:t>create</a:t>
            </a:r>
            <a:r>
              <a:rPr lang="en-US" sz="1400" dirty="0"/>
              <a:t> a new market on top of the existing market?</a:t>
            </a:r>
          </a:p>
        </p:txBody>
      </p:sp>
      <p:sp>
        <p:nvSpPr>
          <p:cNvPr id="20" name="Rectangle 19"/>
          <p:cNvSpPr/>
          <p:nvPr/>
        </p:nvSpPr>
        <p:spPr>
          <a:xfrm>
            <a:off x="1037695" y="4125345"/>
            <a:ext cx="7526385" cy="523220"/>
          </a:xfrm>
          <a:prstGeom prst="rect">
            <a:avLst/>
          </a:prstGeom>
          <a:solidFill>
            <a:schemeClr val="accent1">
              <a:lumMod val="40000"/>
              <a:lumOff val="60000"/>
            </a:schemeClr>
          </a:solidFill>
        </p:spPr>
        <p:txBody>
          <a:bodyPr wrap="square">
            <a:spAutoFit/>
          </a:bodyPr>
          <a:lstStyle/>
          <a:p>
            <a:r>
              <a:rPr lang="en-US" sz="1400" b="1" dirty="0"/>
              <a:t>Question 2: </a:t>
            </a:r>
            <a:r>
              <a:rPr lang="en-US" sz="1400" dirty="0"/>
              <a:t>Is the effect stronger for counties with </a:t>
            </a:r>
            <a:r>
              <a:rPr lang="en-US" sz="1400" b="1" dirty="0"/>
              <a:t>no prior history </a:t>
            </a:r>
            <a:r>
              <a:rPr lang="en-US" sz="1400" dirty="0"/>
              <a:t>of prostitution, or for counties with </a:t>
            </a:r>
            <a:r>
              <a:rPr lang="en-US" sz="1400" b="1" dirty="0"/>
              <a:t>existing history </a:t>
            </a:r>
            <a:r>
              <a:rPr lang="en-US" sz="1400" dirty="0"/>
              <a:t>of prostitution.</a:t>
            </a:r>
          </a:p>
        </p:txBody>
      </p:sp>
      <p:sp>
        <p:nvSpPr>
          <p:cNvPr id="21" name="Rectangle 20"/>
          <p:cNvSpPr/>
          <p:nvPr/>
        </p:nvSpPr>
        <p:spPr>
          <a:xfrm>
            <a:off x="1029275" y="4698937"/>
            <a:ext cx="7532811" cy="307777"/>
          </a:xfrm>
          <a:prstGeom prst="rect">
            <a:avLst/>
          </a:prstGeom>
          <a:solidFill>
            <a:schemeClr val="accent1">
              <a:lumMod val="40000"/>
              <a:lumOff val="60000"/>
            </a:schemeClr>
          </a:solidFill>
        </p:spPr>
        <p:txBody>
          <a:bodyPr wrap="square">
            <a:spAutoFit/>
          </a:bodyPr>
          <a:lstStyle/>
          <a:p>
            <a:r>
              <a:rPr lang="en-US" sz="1400" b="1" dirty="0"/>
              <a:t>Question 3: </a:t>
            </a:r>
            <a:r>
              <a:rPr lang="en-US" sz="1400" dirty="0"/>
              <a:t>Does Craigslist causes </a:t>
            </a:r>
            <a:r>
              <a:rPr lang="en-US" sz="1400" b="1" dirty="0"/>
              <a:t>migration</a:t>
            </a:r>
            <a:r>
              <a:rPr lang="en-US" sz="1400" dirty="0"/>
              <a:t> of prostitution to a neighboring county?</a:t>
            </a:r>
          </a:p>
        </p:txBody>
      </p:sp>
      <p:sp>
        <p:nvSpPr>
          <p:cNvPr id="22" name="Rectangle 21"/>
          <p:cNvSpPr/>
          <p:nvPr/>
        </p:nvSpPr>
        <p:spPr>
          <a:xfrm>
            <a:off x="1039688" y="5065639"/>
            <a:ext cx="7522400" cy="523220"/>
          </a:xfrm>
          <a:prstGeom prst="rect">
            <a:avLst/>
          </a:prstGeom>
          <a:solidFill>
            <a:schemeClr val="accent1">
              <a:lumMod val="40000"/>
              <a:lumOff val="60000"/>
            </a:schemeClr>
          </a:solidFill>
        </p:spPr>
        <p:txBody>
          <a:bodyPr wrap="square">
            <a:spAutoFit/>
          </a:bodyPr>
          <a:lstStyle/>
          <a:p>
            <a:r>
              <a:rPr lang="en-US" sz="1400" b="1" dirty="0"/>
              <a:t>Question 4: </a:t>
            </a:r>
            <a:r>
              <a:rPr lang="en-US" sz="1400" dirty="0"/>
              <a:t>Does Craigslist lead to an increase in </a:t>
            </a:r>
            <a:r>
              <a:rPr lang="en-US" sz="1400" b="1" dirty="0"/>
              <a:t>actual prostitution</a:t>
            </a:r>
            <a:r>
              <a:rPr lang="en-US" sz="1400" dirty="0"/>
              <a:t>, or induces an improvement in </a:t>
            </a:r>
            <a:r>
              <a:rPr lang="en-US" sz="1400" b="1" dirty="0"/>
              <a:t> policing opportunities</a:t>
            </a:r>
            <a:r>
              <a:rPr lang="en-US" sz="1400" dirty="0"/>
              <a:t>?</a:t>
            </a:r>
          </a:p>
        </p:txBody>
      </p:sp>
      <p:sp>
        <p:nvSpPr>
          <p:cNvPr id="23" name="Date Placeholder 22"/>
          <p:cNvSpPr>
            <a:spLocks noGrp="1"/>
          </p:cNvSpPr>
          <p:nvPr>
            <p:ph type="dt" sz="half" idx="10"/>
          </p:nvPr>
        </p:nvSpPr>
        <p:spPr/>
        <p:txBody>
          <a:bodyPr/>
          <a:lstStyle/>
          <a:p>
            <a:r>
              <a:rPr lang="en-US"/>
              <a:t>10/31/2015</a:t>
            </a:r>
          </a:p>
        </p:txBody>
      </p:sp>
      <p:sp>
        <p:nvSpPr>
          <p:cNvPr id="3" name="Slide Number Placeholder 2"/>
          <p:cNvSpPr>
            <a:spLocks noGrp="1"/>
          </p:cNvSpPr>
          <p:nvPr>
            <p:ph type="sldNum" sz="quarter" idx="12"/>
          </p:nvPr>
        </p:nvSpPr>
        <p:spPr/>
        <p:txBody>
          <a:bodyPr/>
          <a:lstStyle/>
          <a:p>
            <a:fld id="{1EE563EA-5BAD-0C4E-8E09-5ADE2689BB76}" type="slidenum">
              <a:rPr lang="en-US" smtClean="0"/>
              <a:pPr/>
              <a:t>5</a:t>
            </a:fld>
            <a:endParaRPr lang="en-US"/>
          </a:p>
        </p:txBody>
      </p:sp>
    </p:spTree>
    <p:extLst>
      <p:ext uri="{BB962C8B-B14F-4D97-AF65-F5344CB8AC3E}">
        <p14:creationId xmlns:p14="http://schemas.microsoft.com/office/powerpoint/2010/main" val="411594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Data Sources</a:t>
            </a:r>
          </a:p>
        </p:txBody>
      </p:sp>
      <p:sp>
        <p:nvSpPr>
          <p:cNvPr id="5" name="Rectangle 4"/>
          <p:cNvSpPr/>
          <p:nvPr/>
        </p:nvSpPr>
        <p:spPr>
          <a:xfrm>
            <a:off x="441950" y="1672074"/>
            <a:ext cx="4248599" cy="400110"/>
          </a:xfrm>
          <a:prstGeom prst="rect">
            <a:avLst/>
          </a:prstGeom>
        </p:spPr>
        <p:txBody>
          <a:bodyPr wrap="none">
            <a:spAutoFit/>
          </a:bodyPr>
          <a:lstStyle/>
          <a:p>
            <a:pPr marL="214313" indent="-214313">
              <a:buFont typeface="Wingdings" panose="05000000000000000000" pitchFamily="2" charset="2"/>
              <a:buChar char="q"/>
            </a:pPr>
            <a:r>
              <a:rPr lang="pt-BR" sz="2000" b="1" dirty="0"/>
              <a:t>   FBI’s Uniform Crime Reports (UCR)</a:t>
            </a:r>
            <a:endParaRPr lang="en-US" sz="2000" b="1" dirty="0"/>
          </a:p>
        </p:txBody>
      </p:sp>
      <p:sp>
        <p:nvSpPr>
          <p:cNvPr id="6" name="Rectangle 5"/>
          <p:cNvSpPr/>
          <p:nvPr/>
        </p:nvSpPr>
        <p:spPr>
          <a:xfrm>
            <a:off x="851068" y="2060049"/>
            <a:ext cx="7993856" cy="830997"/>
          </a:xfrm>
          <a:prstGeom prst="rect">
            <a:avLst/>
          </a:prstGeom>
        </p:spPr>
        <p:txBody>
          <a:bodyPr wrap="square">
            <a:spAutoFit/>
          </a:bodyPr>
          <a:lstStyle/>
          <a:p>
            <a:pPr marL="214313" indent="-214313">
              <a:buFont typeface="Wingdings" panose="05000000000000000000" pitchFamily="2" charset="2"/>
              <a:buChar char="§"/>
            </a:pPr>
            <a:r>
              <a:rPr lang="en-US" sz="1600" b="1" dirty="0">
                <a:solidFill>
                  <a:srgbClr val="002060"/>
                </a:solidFill>
              </a:rPr>
              <a:t>Prostitution</a:t>
            </a:r>
            <a:r>
              <a:rPr lang="en-US" sz="1600" b="1" baseline="-25000" dirty="0">
                <a:solidFill>
                  <a:srgbClr val="002060"/>
                </a:solidFill>
              </a:rPr>
              <a:t>iy</a:t>
            </a:r>
            <a:r>
              <a:rPr lang="en-US" sz="1600" dirty="0"/>
              <a:t>, which is the number of prostitution arrests. It is constructed by summing the number of prostitution arrests across all the reporting ZIP codes in a county for a given year.</a:t>
            </a:r>
          </a:p>
          <a:p>
            <a:pPr marL="214313" indent="-214313">
              <a:buFont typeface="Wingdings" panose="05000000000000000000" pitchFamily="2" charset="2"/>
              <a:buChar char="§"/>
            </a:pPr>
            <a:r>
              <a:rPr lang="en-US" sz="1600" dirty="0"/>
              <a:t>Other crime trends, like </a:t>
            </a:r>
            <a:r>
              <a:rPr lang="en-US" sz="1600" b="1" dirty="0">
                <a:solidFill>
                  <a:srgbClr val="002060"/>
                </a:solidFill>
              </a:rPr>
              <a:t>commercialized vice</a:t>
            </a:r>
            <a:r>
              <a:rPr lang="en-US" sz="1600" dirty="0"/>
              <a:t>, </a:t>
            </a:r>
            <a:r>
              <a:rPr lang="en-US" sz="1600" b="1" dirty="0">
                <a:solidFill>
                  <a:srgbClr val="002060"/>
                </a:solidFill>
              </a:rPr>
              <a:t>drinking under influence</a:t>
            </a:r>
            <a:r>
              <a:rPr lang="en-US" sz="1600" dirty="0"/>
              <a:t>, and </a:t>
            </a:r>
            <a:r>
              <a:rPr lang="en-US" sz="1600" b="1" dirty="0">
                <a:solidFill>
                  <a:srgbClr val="002060"/>
                </a:solidFill>
              </a:rPr>
              <a:t>vandalism</a:t>
            </a:r>
            <a:r>
              <a:rPr lang="en-US" sz="1600" dirty="0"/>
              <a:t>.</a:t>
            </a:r>
          </a:p>
        </p:txBody>
      </p:sp>
      <p:sp>
        <p:nvSpPr>
          <p:cNvPr id="7" name="Rectangle 6"/>
          <p:cNvSpPr/>
          <p:nvPr/>
        </p:nvSpPr>
        <p:spPr>
          <a:xfrm>
            <a:off x="441950" y="2995559"/>
            <a:ext cx="2623603" cy="400110"/>
          </a:xfrm>
          <a:prstGeom prst="rect">
            <a:avLst/>
          </a:prstGeom>
        </p:spPr>
        <p:txBody>
          <a:bodyPr wrap="none">
            <a:spAutoFit/>
          </a:bodyPr>
          <a:lstStyle/>
          <a:p>
            <a:pPr marL="214313" indent="-214313">
              <a:buFont typeface="Wingdings" panose="05000000000000000000" pitchFamily="2" charset="2"/>
              <a:buChar char="q"/>
            </a:pPr>
            <a:r>
              <a:rPr lang="pt-BR" sz="2000" b="1" dirty="0"/>
              <a:t>   Craigslist’s Website</a:t>
            </a:r>
            <a:endParaRPr lang="en-US" sz="2000" b="1" dirty="0"/>
          </a:p>
        </p:txBody>
      </p:sp>
      <p:sp>
        <p:nvSpPr>
          <p:cNvPr id="8" name="Rectangle 7"/>
          <p:cNvSpPr/>
          <p:nvPr/>
        </p:nvSpPr>
        <p:spPr>
          <a:xfrm>
            <a:off x="835818" y="3340127"/>
            <a:ext cx="7558088" cy="584775"/>
          </a:xfrm>
          <a:prstGeom prst="rect">
            <a:avLst/>
          </a:prstGeom>
        </p:spPr>
        <p:txBody>
          <a:bodyPr wrap="square">
            <a:spAutoFit/>
          </a:bodyPr>
          <a:lstStyle/>
          <a:p>
            <a:pPr marL="214313" indent="-214313">
              <a:buFont typeface="Wingdings" panose="05000000000000000000" pitchFamily="2" charset="2"/>
              <a:buChar char="§"/>
            </a:pPr>
            <a:r>
              <a:rPr lang="en-US" sz="1600" b="1" dirty="0">
                <a:solidFill>
                  <a:srgbClr val="002060"/>
                </a:solidFill>
              </a:rPr>
              <a:t>Craigslist Entry</a:t>
            </a:r>
            <a:r>
              <a:rPr lang="en-US" sz="1600" b="1" baseline="-25000" dirty="0">
                <a:solidFill>
                  <a:srgbClr val="002060"/>
                </a:solidFill>
              </a:rPr>
              <a:t>iy</a:t>
            </a:r>
            <a:r>
              <a:rPr lang="en-US" sz="1600" dirty="0"/>
              <a:t>, which is a dummy variable indicating the entry of Craigslist in county i in year y.</a:t>
            </a:r>
          </a:p>
        </p:txBody>
      </p:sp>
      <p:sp>
        <p:nvSpPr>
          <p:cNvPr id="9" name="Rectangle 8"/>
          <p:cNvSpPr/>
          <p:nvPr/>
        </p:nvSpPr>
        <p:spPr>
          <a:xfrm>
            <a:off x="457200" y="3944002"/>
            <a:ext cx="2637517" cy="400110"/>
          </a:xfrm>
          <a:prstGeom prst="rect">
            <a:avLst/>
          </a:prstGeom>
        </p:spPr>
        <p:txBody>
          <a:bodyPr wrap="none">
            <a:spAutoFit/>
          </a:bodyPr>
          <a:lstStyle/>
          <a:p>
            <a:pPr marL="214313" indent="-214313">
              <a:buFont typeface="Wingdings" panose="05000000000000000000" pitchFamily="2" charset="2"/>
              <a:buChar char="q"/>
            </a:pPr>
            <a:r>
              <a:rPr lang="en-US" sz="2000" b="1" dirty="0"/>
              <a:t>  U.S. Census Bureau</a:t>
            </a:r>
          </a:p>
        </p:txBody>
      </p:sp>
      <p:sp>
        <p:nvSpPr>
          <p:cNvPr id="10" name="Rectangle 9"/>
          <p:cNvSpPr/>
          <p:nvPr/>
        </p:nvSpPr>
        <p:spPr>
          <a:xfrm>
            <a:off x="835818" y="4256123"/>
            <a:ext cx="4572000" cy="1077218"/>
          </a:xfrm>
          <a:prstGeom prst="rect">
            <a:avLst/>
          </a:prstGeom>
        </p:spPr>
        <p:txBody>
          <a:bodyPr>
            <a:spAutoFit/>
          </a:bodyPr>
          <a:lstStyle/>
          <a:p>
            <a:pPr marL="214313" indent="-214313">
              <a:buFont typeface="Wingdings" panose="05000000000000000000" pitchFamily="2" charset="2"/>
              <a:buChar char="§"/>
            </a:pPr>
            <a:r>
              <a:rPr lang="en-US" sz="1600" dirty="0"/>
              <a:t>Population size, </a:t>
            </a:r>
          </a:p>
          <a:p>
            <a:pPr marL="214313" indent="-214313">
              <a:buFont typeface="Wingdings" panose="05000000000000000000" pitchFamily="2" charset="2"/>
              <a:buChar char="§"/>
            </a:pPr>
            <a:r>
              <a:rPr lang="en-US" sz="1600" dirty="0"/>
              <a:t>Age-group proportions, </a:t>
            </a:r>
          </a:p>
          <a:p>
            <a:pPr marL="214313" indent="-214313">
              <a:buFont typeface="Wingdings" panose="05000000000000000000" pitchFamily="2" charset="2"/>
              <a:buChar char="§"/>
            </a:pPr>
            <a:r>
              <a:rPr lang="en-US" sz="1600" dirty="0"/>
              <a:t>Racial proportions, and </a:t>
            </a:r>
          </a:p>
          <a:p>
            <a:pPr marL="214313" indent="-214313">
              <a:buFont typeface="Wingdings" panose="05000000000000000000" pitchFamily="2" charset="2"/>
              <a:buChar char="§"/>
            </a:pPr>
            <a:r>
              <a:rPr lang="en-US" sz="1600" dirty="0"/>
              <a:t>Individuals below the poverty level.</a:t>
            </a:r>
          </a:p>
        </p:txBody>
      </p:sp>
      <p:sp>
        <p:nvSpPr>
          <p:cNvPr id="11" name="Rectangle 10"/>
          <p:cNvSpPr/>
          <p:nvPr/>
        </p:nvSpPr>
        <p:spPr>
          <a:xfrm>
            <a:off x="457200" y="5343462"/>
            <a:ext cx="6889515" cy="400110"/>
          </a:xfrm>
          <a:prstGeom prst="rect">
            <a:avLst/>
          </a:prstGeom>
        </p:spPr>
        <p:txBody>
          <a:bodyPr wrap="none">
            <a:spAutoFit/>
          </a:bodyPr>
          <a:lstStyle/>
          <a:p>
            <a:pPr marL="214313" indent="-214313">
              <a:buFont typeface="Wingdings" panose="05000000000000000000" pitchFamily="2" charset="2"/>
              <a:buChar char="q"/>
            </a:pPr>
            <a:r>
              <a:rPr lang="pt-BR" sz="2000" b="1" dirty="0"/>
              <a:t>   FBI’s Law Enforcement Officers Killed and Assaulted Dataset</a:t>
            </a:r>
            <a:endParaRPr lang="en-US" sz="2000" b="1" dirty="0"/>
          </a:p>
        </p:txBody>
      </p:sp>
      <p:sp>
        <p:nvSpPr>
          <p:cNvPr id="12" name="Rectangle 11"/>
          <p:cNvSpPr/>
          <p:nvPr/>
        </p:nvSpPr>
        <p:spPr>
          <a:xfrm>
            <a:off x="851068" y="5762573"/>
            <a:ext cx="2800703" cy="338554"/>
          </a:xfrm>
          <a:prstGeom prst="rect">
            <a:avLst/>
          </a:prstGeom>
        </p:spPr>
        <p:txBody>
          <a:bodyPr wrap="none">
            <a:spAutoFit/>
          </a:bodyPr>
          <a:lstStyle/>
          <a:p>
            <a:pPr marL="214313" indent="-214313">
              <a:buFont typeface="Wingdings" panose="05000000000000000000" pitchFamily="2" charset="2"/>
              <a:buChar char="§"/>
            </a:pPr>
            <a:r>
              <a:rPr lang="en-US" sz="1600" dirty="0"/>
              <a:t>Number of police employees</a:t>
            </a:r>
          </a:p>
        </p:txBody>
      </p:sp>
      <p:sp>
        <p:nvSpPr>
          <p:cNvPr id="4" name="Date Placeholder 3"/>
          <p:cNvSpPr>
            <a:spLocks noGrp="1"/>
          </p:cNvSpPr>
          <p:nvPr>
            <p:ph type="dt" sz="half" idx="10"/>
          </p:nvPr>
        </p:nvSpPr>
        <p:spPr/>
        <p:txBody>
          <a:bodyPr/>
          <a:lstStyle/>
          <a:p>
            <a:r>
              <a:rPr lang="en-US"/>
              <a:t>10/31/2015</a:t>
            </a:r>
          </a:p>
        </p:txBody>
      </p:sp>
      <p:sp>
        <p:nvSpPr>
          <p:cNvPr id="3" name="Slide Number Placeholder 2"/>
          <p:cNvSpPr>
            <a:spLocks noGrp="1"/>
          </p:cNvSpPr>
          <p:nvPr>
            <p:ph type="sldNum" sz="quarter" idx="12"/>
          </p:nvPr>
        </p:nvSpPr>
        <p:spPr/>
        <p:txBody>
          <a:bodyPr/>
          <a:lstStyle/>
          <a:p>
            <a:fld id="{1EE563EA-5BAD-0C4E-8E09-5ADE2689BB76}" type="slidenum">
              <a:rPr lang="en-US" smtClean="0"/>
              <a:pPr/>
              <a:t>6</a:t>
            </a:fld>
            <a:endParaRPr lang="en-US" dirty="0"/>
          </a:p>
        </p:txBody>
      </p:sp>
    </p:spTree>
    <p:extLst>
      <p:ext uri="{BB962C8B-B14F-4D97-AF65-F5344CB8AC3E}">
        <p14:creationId xmlns:p14="http://schemas.microsoft.com/office/powerpoint/2010/main" val="334089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06" y="519506"/>
            <a:ext cx="8627144" cy="994172"/>
          </a:xfrm>
        </p:spPr>
        <p:txBody>
          <a:bodyPr>
            <a:noAutofit/>
          </a:bodyPr>
          <a:lstStyle/>
          <a:p>
            <a:r>
              <a:rPr lang="en-US" b="1" dirty="0">
                <a:latin typeface="+mn-lt"/>
              </a:rPr>
              <a:t>Empirical Model: Difference in Difference Estimator</a:t>
            </a:r>
          </a:p>
        </p:txBody>
      </p:sp>
      <p:sp>
        <p:nvSpPr>
          <p:cNvPr id="4" name="Rectangle 3"/>
          <p:cNvSpPr/>
          <p:nvPr/>
        </p:nvSpPr>
        <p:spPr>
          <a:xfrm>
            <a:off x="1226462" y="2801405"/>
            <a:ext cx="6805914" cy="415498"/>
          </a:xfrm>
          <a:prstGeom prst="rect">
            <a:avLst/>
          </a:prstGeom>
        </p:spPr>
        <p:txBody>
          <a:bodyPr wrap="square">
            <a:spAutoFit/>
          </a:bodyPr>
          <a:lstStyle/>
          <a:p>
            <a:r>
              <a:rPr lang="en-US" sz="2100" dirty="0">
                <a:solidFill>
                  <a:srgbClr val="000000"/>
                </a:solidFill>
                <a:latin typeface="Cambria Math" panose="02040503050406030204" pitchFamily="18" charset="0"/>
              </a:rPr>
              <a:t>ln(𝑃𝑟𝑜𝑠𝑡𝑖𝑡𝑢𝑡𝑖𝑜𝑛</a:t>
            </a:r>
            <a:r>
              <a:rPr lang="en-US" sz="1200" dirty="0">
                <a:solidFill>
                  <a:srgbClr val="000000"/>
                </a:solidFill>
                <a:latin typeface="Cambria Math" panose="02040503050406030204" pitchFamily="18" charset="0"/>
              </a:rPr>
              <a:t>𝑖𝑦</a:t>
            </a:r>
            <a:r>
              <a:rPr lang="en-US" sz="2100" dirty="0">
                <a:solidFill>
                  <a:srgbClr val="000000"/>
                </a:solidFill>
                <a:latin typeface="Cambria Math" panose="02040503050406030204" pitchFamily="18" charset="0"/>
              </a:rPr>
              <a:t>)= 𝛼</a:t>
            </a:r>
            <a:r>
              <a:rPr lang="en-US" sz="1200" dirty="0">
                <a:solidFill>
                  <a:srgbClr val="000000"/>
                </a:solidFill>
                <a:latin typeface="Cambria Math" panose="02040503050406030204" pitchFamily="18" charset="0"/>
              </a:rPr>
              <a:t>𝑖</a:t>
            </a:r>
            <a:r>
              <a:rPr lang="en-US" sz="2100" dirty="0">
                <a:solidFill>
                  <a:srgbClr val="000000"/>
                </a:solidFill>
                <a:latin typeface="Cambria Math" panose="02040503050406030204" pitchFamily="18" charset="0"/>
              </a:rPr>
              <a:t>+ 𝛽</a:t>
            </a:r>
            <a:r>
              <a:rPr lang="en-US" sz="1200" dirty="0">
                <a:solidFill>
                  <a:srgbClr val="000000"/>
                </a:solidFill>
                <a:latin typeface="Cambria Math" panose="02040503050406030204" pitchFamily="18" charset="0"/>
              </a:rPr>
              <a:t>𝑦</a:t>
            </a:r>
            <a:r>
              <a:rPr lang="en-US" sz="2100" dirty="0">
                <a:solidFill>
                  <a:srgbClr val="000000"/>
                </a:solidFill>
                <a:latin typeface="Cambria Math" panose="02040503050406030204" pitchFamily="18" charset="0"/>
              </a:rPr>
              <a:t>+𝑔∙𝜸</a:t>
            </a:r>
            <a:r>
              <a:rPr lang="en-US" sz="1200" dirty="0">
                <a:solidFill>
                  <a:srgbClr val="000000"/>
                </a:solidFill>
                <a:latin typeface="Cambria Math" panose="02040503050406030204" pitchFamily="18" charset="0"/>
              </a:rPr>
              <a:t>𝑖𝑦</a:t>
            </a:r>
            <a:r>
              <a:rPr lang="en-US" sz="2100" dirty="0">
                <a:solidFill>
                  <a:srgbClr val="000000"/>
                </a:solidFill>
                <a:latin typeface="Cambria Math" panose="02040503050406030204" pitchFamily="18" charset="0"/>
              </a:rPr>
              <a:t>+𝑝∙𝐶𝑟𝑎𝑖𝑔𝑠𝑙𝑖𝑠𝑡</a:t>
            </a:r>
            <a:r>
              <a:rPr lang="en-US" sz="1200" dirty="0">
                <a:solidFill>
                  <a:srgbClr val="000000"/>
                </a:solidFill>
                <a:latin typeface="Cambria Math" panose="02040503050406030204" pitchFamily="18" charset="0"/>
              </a:rPr>
              <a:t>𝑖𝑦</a:t>
            </a:r>
            <a:r>
              <a:rPr lang="en-US" sz="2100" dirty="0">
                <a:solidFill>
                  <a:srgbClr val="000000"/>
                </a:solidFill>
                <a:latin typeface="Cambria Math" panose="02040503050406030204" pitchFamily="18" charset="0"/>
              </a:rPr>
              <a:t>+ 𝑒</a:t>
            </a:r>
            <a:r>
              <a:rPr lang="en-US" sz="1200" dirty="0">
                <a:solidFill>
                  <a:srgbClr val="000000"/>
                </a:solidFill>
                <a:latin typeface="Cambria Math" panose="02040503050406030204" pitchFamily="18" charset="0"/>
              </a:rPr>
              <a:t>𝑖𝑦</a:t>
            </a:r>
            <a:endParaRPr lang="en-US" sz="2100" dirty="0"/>
          </a:p>
        </p:txBody>
      </p:sp>
      <p:sp>
        <p:nvSpPr>
          <p:cNvPr id="5" name="Rectangle 4"/>
          <p:cNvSpPr/>
          <p:nvPr/>
        </p:nvSpPr>
        <p:spPr>
          <a:xfrm>
            <a:off x="746927" y="3618328"/>
            <a:ext cx="2228815" cy="307777"/>
          </a:xfrm>
          <a:prstGeom prst="rect">
            <a:avLst/>
          </a:prstGeom>
        </p:spPr>
        <p:txBody>
          <a:bodyPr wrap="none">
            <a:spAutoFit/>
          </a:bodyPr>
          <a:lstStyle/>
          <a:p>
            <a:pPr marL="214313" indent="-214313">
              <a:buFont typeface="Wingdings" panose="05000000000000000000" pitchFamily="2" charset="2"/>
              <a:buChar char="§"/>
            </a:pPr>
            <a:r>
              <a:rPr lang="en-US" sz="1400" i="1" dirty="0">
                <a:solidFill>
                  <a:srgbClr val="000000"/>
                </a:solidFill>
                <a:latin typeface="Times New Roman" panose="02020603050405020304" pitchFamily="18" charset="0"/>
              </a:rPr>
              <a:t>i </a:t>
            </a:r>
            <a:r>
              <a:rPr lang="en-US" sz="1400" dirty="0">
                <a:solidFill>
                  <a:srgbClr val="000000"/>
                </a:solidFill>
                <a:latin typeface="Times New Roman" panose="02020603050405020304" pitchFamily="18" charset="0"/>
              </a:rPr>
              <a:t>indicates </a:t>
            </a:r>
            <a:r>
              <a:rPr lang="en-US" sz="1400" b="1" dirty="0">
                <a:solidFill>
                  <a:srgbClr val="002060"/>
                </a:solidFill>
                <a:latin typeface="Times New Roman" panose="02020603050405020304" pitchFamily="18" charset="0"/>
              </a:rPr>
              <a:t>1763</a:t>
            </a:r>
            <a:r>
              <a:rPr lang="en-US" sz="1400" dirty="0">
                <a:solidFill>
                  <a:srgbClr val="002060"/>
                </a:solidFill>
                <a:latin typeface="Times New Roman" panose="02020603050405020304" pitchFamily="18" charset="0"/>
              </a:rPr>
              <a:t> </a:t>
            </a:r>
            <a:r>
              <a:rPr lang="en-US" sz="1400" dirty="0">
                <a:solidFill>
                  <a:srgbClr val="000000"/>
                </a:solidFill>
                <a:latin typeface="Times New Roman" panose="02020603050405020304" pitchFamily="18" charset="0"/>
              </a:rPr>
              <a:t>counties </a:t>
            </a:r>
            <a:endParaRPr lang="en-US" sz="1400" dirty="0"/>
          </a:p>
        </p:txBody>
      </p:sp>
      <p:sp>
        <p:nvSpPr>
          <p:cNvPr id="6" name="Rectangle 5"/>
          <p:cNvSpPr/>
          <p:nvPr/>
        </p:nvSpPr>
        <p:spPr>
          <a:xfrm>
            <a:off x="746926" y="3959552"/>
            <a:ext cx="2923749" cy="307777"/>
          </a:xfrm>
          <a:prstGeom prst="rect">
            <a:avLst/>
          </a:prstGeom>
        </p:spPr>
        <p:txBody>
          <a:bodyPr wrap="none">
            <a:spAutoFit/>
          </a:bodyPr>
          <a:lstStyle/>
          <a:p>
            <a:pPr marL="214313" indent="-214313">
              <a:buFont typeface="Wingdings" panose="05000000000000000000" pitchFamily="2" charset="2"/>
              <a:buChar char="§"/>
            </a:pPr>
            <a:r>
              <a:rPr lang="en-US" sz="1400" i="1" dirty="0">
                <a:solidFill>
                  <a:srgbClr val="000000"/>
                </a:solidFill>
                <a:latin typeface="Times New Roman" panose="02020603050405020304" pitchFamily="18" charset="0"/>
              </a:rPr>
              <a:t>y </a:t>
            </a:r>
            <a:r>
              <a:rPr lang="en-US" sz="1400" dirty="0">
                <a:solidFill>
                  <a:srgbClr val="000000"/>
                </a:solidFill>
                <a:latin typeface="Times New Roman" panose="02020603050405020304" pitchFamily="18" charset="0"/>
              </a:rPr>
              <a:t>refer to year, </a:t>
            </a:r>
            <a:r>
              <a:rPr lang="en-US" sz="1400" i="1" dirty="0">
                <a:solidFill>
                  <a:srgbClr val="000000"/>
                </a:solidFill>
                <a:latin typeface="Times New Roman" panose="02020603050405020304" pitchFamily="18" charset="0"/>
              </a:rPr>
              <a:t>y </a:t>
            </a:r>
            <a:r>
              <a:rPr lang="en-US" sz="1400" dirty="0">
                <a:solidFill>
                  <a:srgbClr val="000000"/>
                </a:solidFill>
                <a:latin typeface="Times New Roman" panose="02020603050405020304" pitchFamily="18" charset="0"/>
              </a:rPr>
              <a:t>= </a:t>
            </a:r>
            <a:r>
              <a:rPr lang="en-US" sz="1400" b="1" dirty="0">
                <a:solidFill>
                  <a:srgbClr val="002060"/>
                </a:solidFill>
                <a:latin typeface="Times New Roman" panose="02020603050405020304" pitchFamily="18" charset="0"/>
              </a:rPr>
              <a:t>1999, … , 2008 </a:t>
            </a:r>
            <a:endParaRPr lang="en-US" sz="1400" b="1" dirty="0">
              <a:solidFill>
                <a:srgbClr val="002060"/>
              </a:solidFill>
            </a:endParaRPr>
          </a:p>
        </p:txBody>
      </p:sp>
      <p:sp>
        <p:nvSpPr>
          <p:cNvPr id="7" name="Rectangle 6"/>
          <p:cNvSpPr/>
          <p:nvPr/>
        </p:nvSpPr>
        <p:spPr>
          <a:xfrm>
            <a:off x="746927" y="4236551"/>
            <a:ext cx="6845702" cy="307777"/>
          </a:xfrm>
          <a:prstGeom prst="rect">
            <a:avLst/>
          </a:prstGeom>
        </p:spPr>
        <p:txBody>
          <a:bodyPr wrap="square">
            <a:spAutoFit/>
          </a:bodyPr>
          <a:lstStyle/>
          <a:p>
            <a:pPr marL="214313" indent="-214313">
              <a:buFont typeface="Wingdings" panose="05000000000000000000" pitchFamily="2" charset="2"/>
              <a:buChar char="§"/>
            </a:pPr>
            <a:r>
              <a:rPr lang="en-US" sz="1400" b="1" dirty="0">
                <a:solidFill>
                  <a:srgbClr val="002060"/>
                </a:solidFill>
                <a:latin typeface="Cambria Math" panose="02040503050406030204" pitchFamily="18" charset="0"/>
              </a:rPr>
              <a:t>𝑃𝑟𝑜𝑠𝑡𝑖𝑡𝑢𝑡𝑖𝑜𝑛</a:t>
            </a:r>
            <a:r>
              <a:rPr lang="en-US" sz="1400" b="1" baseline="-25000" dirty="0">
                <a:solidFill>
                  <a:srgbClr val="002060"/>
                </a:solidFill>
                <a:latin typeface="Cambria Math" panose="02040503050406030204" pitchFamily="18" charset="0"/>
              </a:rPr>
              <a:t>𝑖𝑦</a:t>
            </a:r>
            <a:r>
              <a:rPr lang="en-US" sz="1400" dirty="0">
                <a:solidFill>
                  <a:srgbClr val="000000"/>
                </a:solidFill>
                <a:latin typeface="Cambria Math" panose="02040503050406030204" pitchFamily="18" charset="0"/>
              </a:rPr>
              <a:t>  </a:t>
            </a:r>
            <a:r>
              <a:rPr lang="en-US" sz="1400" dirty="0">
                <a:solidFill>
                  <a:srgbClr val="000000"/>
                </a:solidFill>
                <a:latin typeface="Times New Roman" panose="02020603050405020304" pitchFamily="18" charset="0"/>
              </a:rPr>
              <a:t>is the number of prostitution arrests for county </a:t>
            </a:r>
            <a:r>
              <a:rPr lang="en-US" sz="1400" i="1" dirty="0">
                <a:solidFill>
                  <a:srgbClr val="000000"/>
                </a:solidFill>
                <a:latin typeface="Times New Roman" panose="02020603050405020304" pitchFamily="18" charset="0"/>
              </a:rPr>
              <a:t>i </a:t>
            </a:r>
            <a:r>
              <a:rPr lang="en-US" sz="1400" dirty="0">
                <a:solidFill>
                  <a:srgbClr val="000000"/>
                </a:solidFill>
                <a:latin typeface="Times New Roman" panose="02020603050405020304" pitchFamily="18" charset="0"/>
              </a:rPr>
              <a:t>in year </a:t>
            </a:r>
            <a:r>
              <a:rPr lang="en-US" sz="1400" i="1" dirty="0">
                <a:solidFill>
                  <a:srgbClr val="000000"/>
                </a:solidFill>
                <a:latin typeface="Times New Roman" panose="02020603050405020304" pitchFamily="18" charset="0"/>
              </a:rPr>
              <a:t>y </a:t>
            </a:r>
            <a:endParaRPr lang="en-US" sz="1400" dirty="0"/>
          </a:p>
        </p:txBody>
      </p:sp>
      <p:sp>
        <p:nvSpPr>
          <p:cNvPr id="8" name="Rectangle 7"/>
          <p:cNvSpPr/>
          <p:nvPr/>
        </p:nvSpPr>
        <p:spPr>
          <a:xfrm>
            <a:off x="746926" y="4513550"/>
            <a:ext cx="3557641" cy="307777"/>
          </a:xfrm>
          <a:prstGeom prst="rect">
            <a:avLst/>
          </a:prstGeom>
        </p:spPr>
        <p:txBody>
          <a:bodyPr wrap="none">
            <a:spAutoFit/>
          </a:bodyPr>
          <a:lstStyle/>
          <a:p>
            <a:pPr marL="214313" indent="-214313">
              <a:buFont typeface="Wingdings" panose="05000000000000000000" pitchFamily="2" charset="2"/>
              <a:buChar char="§"/>
            </a:pPr>
            <a:r>
              <a:rPr lang="en-US" sz="1400" b="1" dirty="0">
                <a:solidFill>
                  <a:srgbClr val="002060"/>
                </a:solidFill>
                <a:latin typeface="Cambria Math" panose="02040503050406030204" pitchFamily="18" charset="0"/>
              </a:rPr>
              <a:t>𝜶</a:t>
            </a:r>
            <a:r>
              <a:rPr lang="en-US" sz="1400" b="1" baseline="-25000" dirty="0">
                <a:solidFill>
                  <a:srgbClr val="002060"/>
                </a:solidFill>
                <a:latin typeface="Cambria Math" panose="02040503050406030204" pitchFamily="18" charset="0"/>
              </a:rPr>
              <a:t>𝒊</a:t>
            </a:r>
            <a:r>
              <a:rPr lang="en-US" sz="1400" b="1" dirty="0">
                <a:solidFill>
                  <a:srgbClr val="000000"/>
                </a:solidFill>
                <a:latin typeface="Cambria Math" panose="02040503050406030204" pitchFamily="18" charset="0"/>
              </a:rPr>
              <a:t>  </a:t>
            </a:r>
            <a:r>
              <a:rPr lang="en-US" sz="1400" dirty="0">
                <a:solidFill>
                  <a:srgbClr val="000000"/>
                </a:solidFill>
                <a:latin typeface="Times New Roman" panose="02020603050405020304" pitchFamily="18" charset="0"/>
              </a:rPr>
              <a:t>is a vector of 1,763 county fixed effects </a:t>
            </a:r>
            <a:endParaRPr lang="en-US" sz="1400" dirty="0"/>
          </a:p>
        </p:txBody>
      </p:sp>
      <p:sp>
        <p:nvSpPr>
          <p:cNvPr id="9" name="Rectangle 8"/>
          <p:cNvSpPr/>
          <p:nvPr/>
        </p:nvSpPr>
        <p:spPr>
          <a:xfrm>
            <a:off x="746927" y="4811866"/>
            <a:ext cx="2972545" cy="307777"/>
          </a:xfrm>
          <a:prstGeom prst="rect">
            <a:avLst/>
          </a:prstGeom>
        </p:spPr>
        <p:txBody>
          <a:bodyPr wrap="none">
            <a:spAutoFit/>
          </a:bodyPr>
          <a:lstStyle/>
          <a:p>
            <a:pPr marL="214313" indent="-214313">
              <a:buFont typeface="Wingdings" panose="05000000000000000000" pitchFamily="2" charset="2"/>
              <a:buChar char="§"/>
            </a:pPr>
            <a:r>
              <a:rPr lang="en-US" sz="1400" b="1" dirty="0">
                <a:solidFill>
                  <a:srgbClr val="002060"/>
                </a:solidFill>
                <a:latin typeface="Cambria Math" panose="02040503050406030204" pitchFamily="18" charset="0"/>
              </a:rPr>
              <a:t>𝜷</a:t>
            </a:r>
            <a:r>
              <a:rPr lang="en-US" sz="1400" b="1" baseline="-25000" dirty="0">
                <a:solidFill>
                  <a:srgbClr val="002060"/>
                </a:solidFill>
                <a:latin typeface="Cambria Math" panose="02040503050406030204" pitchFamily="18" charset="0"/>
              </a:rPr>
              <a:t>𝒚</a:t>
            </a:r>
            <a:r>
              <a:rPr lang="en-US" sz="1400" dirty="0">
                <a:solidFill>
                  <a:srgbClr val="000000"/>
                </a:solidFill>
                <a:latin typeface="Cambria Math" panose="02040503050406030204" pitchFamily="18" charset="0"/>
              </a:rPr>
              <a:t>  </a:t>
            </a:r>
            <a:r>
              <a:rPr lang="en-US" sz="1400" dirty="0">
                <a:solidFill>
                  <a:srgbClr val="000000"/>
                </a:solidFill>
                <a:latin typeface="Times New Roman" panose="02020603050405020304" pitchFamily="18" charset="0"/>
              </a:rPr>
              <a:t>is a vector of year fixed effects </a:t>
            </a:r>
            <a:endParaRPr lang="en-US" sz="1400" dirty="0"/>
          </a:p>
        </p:txBody>
      </p:sp>
      <p:sp>
        <p:nvSpPr>
          <p:cNvPr id="10" name="Rectangle 9"/>
          <p:cNvSpPr/>
          <p:nvPr/>
        </p:nvSpPr>
        <p:spPr>
          <a:xfrm>
            <a:off x="746926" y="5088865"/>
            <a:ext cx="7560448" cy="523220"/>
          </a:xfrm>
          <a:prstGeom prst="rect">
            <a:avLst/>
          </a:prstGeom>
        </p:spPr>
        <p:txBody>
          <a:bodyPr wrap="square">
            <a:spAutoFit/>
          </a:bodyPr>
          <a:lstStyle/>
          <a:p>
            <a:pPr marL="214313" indent="-214313">
              <a:buFont typeface="Wingdings" panose="05000000000000000000" pitchFamily="2" charset="2"/>
              <a:buChar char="§"/>
            </a:pPr>
            <a:r>
              <a:rPr lang="en-US" sz="1400" b="1" dirty="0">
                <a:solidFill>
                  <a:srgbClr val="002060"/>
                </a:solidFill>
                <a:latin typeface="Cambria Math" panose="02040503050406030204" pitchFamily="18" charset="0"/>
              </a:rPr>
              <a:t>𝜸</a:t>
            </a:r>
            <a:r>
              <a:rPr lang="en-US" sz="1400" b="1" baseline="-25000" dirty="0">
                <a:solidFill>
                  <a:srgbClr val="002060"/>
                </a:solidFill>
                <a:latin typeface="Cambria Math" panose="02040503050406030204" pitchFamily="18" charset="0"/>
              </a:rPr>
              <a:t>𝑖𝑦</a:t>
            </a:r>
            <a:r>
              <a:rPr lang="en-US" sz="1400" dirty="0">
                <a:solidFill>
                  <a:srgbClr val="000000"/>
                </a:solidFill>
                <a:latin typeface="Cambria Math" panose="02040503050406030204" pitchFamily="18" charset="0"/>
              </a:rPr>
              <a:t>  </a:t>
            </a:r>
            <a:r>
              <a:rPr lang="en-US" sz="1400" dirty="0">
                <a:solidFill>
                  <a:srgbClr val="000000"/>
                </a:solidFill>
                <a:latin typeface="Times New Roman" panose="02020603050405020304" pitchFamily="18" charset="0"/>
              </a:rPr>
              <a:t>is a vector of county-year demographics features, socioeconomic indicators, and crime-related factors </a:t>
            </a:r>
            <a:endParaRPr lang="en-US" sz="1400" dirty="0"/>
          </a:p>
        </p:txBody>
      </p:sp>
      <p:sp>
        <p:nvSpPr>
          <p:cNvPr id="11" name="Rectangle 10"/>
          <p:cNvSpPr/>
          <p:nvPr/>
        </p:nvSpPr>
        <p:spPr>
          <a:xfrm>
            <a:off x="743181" y="5511006"/>
            <a:ext cx="4448975" cy="307777"/>
          </a:xfrm>
          <a:prstGeom prst="rect">
            <a:avLst/>
          </a:prstGeom>
        </p:spPr>
        <p:txBody>
          <a:bodyPr wrap="none">
            <a:spAutoFit/>
          </a:bodyPr>
          <a:lstStyle/>
          <a:p>
            <a:pPr marL="214313" indent="-214313">
              <a:buFont typeface="Wingdings" panose="05000000000000000000" pitchFamily="2" charset="2"/>
              <a:buChar char="§"/>
            </a:pPr>
            <a:r>
              <a:rPr lang="en-US" sz="1400" b="1" dirty="0">
                <a:solidFill>
                  <a:srgbClr val="002060"/>
                </a:solidFill>
                <a:latin typeface="Cambria Math" panose="02040503050406030204" pitchFamily="18" charset="0"/>
              </a:rPr>
              <a:t>𝐶𝑟𝑎𝑖𝑔𝑠𝑙𝑖𝑠𝑡</a:t>
            </a:r>
            <a:r>
              <a:rPr lang="en-US" sz="1400" b="1" baseline="-25000" dirty="0">
                <a:solidFill>
                  <a:srgbClr val="002060"/>
                </a:solidFill>
                <a:latin typeface="Cambria Math" panose="02040503050406030204" pitchFamily="18" charset="0"/>
              </a:rPr>
              <a:t>𝑖𝑦</a:t>
            </a:r>
            <a:r>
              <a:rPr lang="en-US" sz="1400" dirty="0">
                <a:solidFill>
                  <a:srgbClr val="000000"/>
                </a:solidFill>
                <a:latin typeface="Cambria Math" panose="02040503050406030204" pitchFamily="18" charset="0"/>
              </a:rPr>
              <a:t>  </a:t>
            </a:r>
            <a:r>
              <a:rPr lang="en-US" sz="1400" dirty="0">
                <a:solidFill>
                  <a:srgbClr val="000000"/>
                </a:solidFill>
                <a:latin typeface="Times New Roman" panose="02020603050405020304" pitchFamily="18" charset="0"/>
              </a:rPr>
              <a:t>is the binary indicator for Craigslist entry </a:t>
            </a:r>
            <a:endParaRPr lang="en-US" sz="1400" dirty="0"/>
          </a:p>
        </p:txBody>
      </p:sp>
      <p:sp>
        <p:nvSpPr>
          <p:cNvPr id="12" name="Rectangle 11"/>
          <p:cNvSpPr/>
          <p:nvPr/>
        </p:nvSpPr>
        <p:spPr>
          <a:xfrm>
            <a:off x="743181" y="5809323"/>
            <a:ext cx="1619674" cy="307777"/>
          </a:xfrm>
          <a:prstGeom prst="rect">
            <a:avLst/>
          </a:prstGeom>
        </p:spPr>
        <p:txBody>
          <a:bodyPr wrap="none">
            <a:spAutoFit/>
          </a:bodyPr>
          <a:lstStyle/>
          <a:p>
            <a:pPr marL="214313" indent="-214313">
              <a:buFont typeface="Wingdings" panose="05000000000000000000" pitchFamily="2" charset="2"/>
              <a:buChar char="§"/>
            </a:pPr>
            <a:r>
              <a:rPr lang="en-US" sz="1400" dirty="0">
                <a:solidFill>
                  <a:srgbClr val="000000"/>
                </a:solidFill>
                <a:latin typeface="Cambria Math" panose="02040503050406030204" pitchFamily="18" charset="0"/>
              </a:rPr>
              <a:t>𝑒</a:t>
            </a:r>
            <a:r>
              <a:rPr lang="en-US" sz="1400" baseline="-25000" dirty="0">
                <a:solidFill>
                  <a:srgbClr val="000000"/>
                </a:solidFill>
                <a:latin typeface="Cambria Math" panose="02040503050406030204" pitchFamily="18" charset="0"/>
              </a:rPr>
              <a:t>𝑖𝑦</a:t>
            </a:r>
            <a:r>
              <a:rPr lang="en-US" sz="1400" dirty="0">
                <a:solidFill>
                  <a:srgbClr val="000000"/>
                </a:solidFill>
                <a:latin typeface="Cambria Math" panose="02040503050406030204" pitchFamily="18" charset="0"/>
              </a:rPr>
              <a:t> </a:t>
            </a:r>
            <a:r>
              <a:rPr lang="en-US" sz="1400" dirty="0">
                <a:solidFill>
                  <a:srgbClr val="000000"/>
                </a:solidFill>
                <a:latin typeface="Times New Roman" panose="02020603050405020304" pitchFamily="18" charset="0"/>
              </a:rPr>
              <a:t>is error term </a:t>
            </a:r>
            <a:endParaRPr lang="en-US" sz="1400" dirty="0"/>
          </a:p>
        </p:txBody>
      </p:sp>
      <p:sp>
        <p:nvSpPr>
          <p:cNvPr id="3" name="TextBox 2"/>
          <p:cNvSpPr txBox="1"/>
          <p:nvPr/>
        </p:nvSpPr>
        <p:spPr>
          <a:xfrm>
            <a:off x="414173" y="3357318"/>
            <a:ext cx="724109" cy="307777"/>
          </a:xfrm>
          <a:prstGeom prst="rect">
            <a:avLst/>
          </a:prstGeom>
          <a:noFill/>
        </p:spPr>
        <p:txBody>
          <a:bodyPr wrap="none" rtlCol="0">
            <a:spAutoFit/>
          </a:bodyPr>
          <a:lstStyle/>
          <a:p>
            <a:r>
              <a:rPr lang="en-US" sz="1400" dirty="0"/>
              <a:t>Where,</a:t>
            </a:r>
          </a:p>
        </p:txBody>
      </p:sp>
      <p:sp>
        <p:nvSpPr>
          <p:cNvPr id="14" name="Rectangle 13"/>
          <p:cNvSpPr/>
          <p:nvPr/>
        </p:nvSpPr>
        <p:spPr>
          <a:xfrm>
            <a:off x="1171498" y="2742731"/>
            <a:ext cx="6493669" cy="541840"/>
          </a:xfrm>
          <a:prstGeom prst="rect">
            <a:avLst/>
          </a:prstGeom>
          <a:noFill/>
          <a:ln>
            <a:solidFill>
              <a:srgbClr val="6500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noFill/>
            </a:endParaRPr>
          </a:p>
        </p:txBody>
      </p:sp>
      <p:sp>
        <p:nvSpPr>
          <p:cNvPr id="15" name="Rectangle 14"/>
          <p:cNvSpPr/>
          <p:nvPr/>
        </p:nvSpPr>
        <p:spPr>
          <a:xfrm>
            <a:off x="330779" y="1949842"/>
            <a:ext cx="7993856" cy="523220"/>
          </a:xfrm>
          <a:prstGeom prst="rect">
            <a:avLst/>
          </a:prstGeom>
        </p:spPr>
        <p:txBody>
          <a:bodyPr wrap="square">
            <a:spAutoFit/>
          </a:bodyPr>
          <a:lstStyle/>
          <a:p>
            <a:pPr marL="214313" indent="-214313">
              <a:buFont typeface="Wingdings" panose="05000000000000000000" pitchFamily="2" charset="2"/>
              <a:buChar char="§"/>
            </a:pPr>
            <a:r>
              <a:rPr lang="en-US" sz="1400" dirty="0"/>
              <a:t>We rely on Craigslist’s expansion in the United States in a </a:t>
            </a:r>
            <a:r>
              <a:rPr lang="en-US" sz="1400" b="1" dirty="0">
                <a:solidFill>
                  <a:srgbClr val="002060"/>
                </a:solidFill>
              </a:rPr>
              <a:t>natural experiment setup</a:t>
            </a:r>
            <a:r>
              <a:rPr lang="en-US" sz="1400" dirty="0"/>
              <a:t>, and apply </a:t>
            </a:r>
            <a:r>
              <a:rPr lang="en-US" sz="1400" b="1" dirty="0">
                <a:solidFill>
                  <a:srgbClr val="002060"/>
                </a:solidFill>
              </a:rPr>
              <a:t>difference-in-difference estimation </a:t>
            </a:r>
            <a:r>
              <a:rPr lang="en-US" sz="1400" dirty="0"/>
              <a:t>with county and time fixed effects.</a:t>
            </a:r>
          </a:p>
        </p:txBody>
      </p:sp>
      <p:sp>
        <p:nvSpPr>
          <p:cNvPr id="16" name="Date Placeholder 15"/>
          <p:cNvSpPr>
            <a:spLocks noGrp="1"/>
          </p:cNvSpPr>
          <p:nvPr>
            <p:ph type="dt" sz="half" idx="10"/>
          </p:nvPr>
        </p:nvSpPr>
        <p:spPr/>
        <p:txBody>
          <a:bodyPr/>
          <a:lstStyle/>
          <a:p>
            <a:r>
              <a:rPr lang="en-US"/>
              <a:t>10/31/2015</a:t>
            </a:r>
          </a:p>
        </p:txBody>
      </p:sp>
      <p:sp>
        <p:nvSpPr>
          <p:cNvPr id="13" name="Slide Number Placeholder 12"/>
          <p:cNvSpPr>
            <a:spLocks noGrp="1"/>
          </p:cNvSpPr>
          <p:nvPr>
            <p:ph type="sldNum" sz="quarter" idx="12"/>
          </p:nvPr>
        </p:nvSpPr>
        <p:spPr/>
        <p:txBody>
          <a:bodyPr/>
          <a:lstStyle/>
          <a:p>
            <a:fld id="{1EE563EA-5BAD-0C4E-8E09-5ADE2689BB76}" type="slidenum">
              <a:rPr lang="en-US" smtClean="0"/>
              <a:pPr/>
              <a:t>7</a:t>
            </a:fld>
            <a:endParaRPr lang="en-US"/>
          </a:p>
        </p:txBody>
      </p:sp>
    </p:spTree>
    <p:extLst>
      <p:ext uri="{BB962C8B-B14F-4D97-AF65-F5344CB8AC3E}">
        <p14:creationId xmlns:p14="http://schemas.microsoft.com/office/powerpoint/2010/main" val="317505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13" y="628522"/>
            <a:ext cx="8111441" cy="432850"/>
          </a:xfrm>
        </p:spPr>
        <p:txBody>
          <a:bodyPr>
            <a:noAutofit/>
          </a:bodyPr>
          <a:lstStyle/>
          <a:p>
            <a:r>
              <a:rPr lang="en-US" sz="2800" b="1" dirty="0">
                <a:latin typeface="+mn-lt"/>
              </a:rPr>
              <a:t>Main Result: Craigslist Leads to Increase in Prostitution Trends</a:t>
            </a:r>
          </a:p>
        </p:txBody>
      </p:sp>
      <p:sp>
        <p:nvSpPr>
          <p:cNvPr id="26" name="Rectangle 25"/>
          <p:cNvSpPr/>
          <p:nvPr/>
        </p:nvSpPr>
        <p:spPr>
          <a:xfrm>
            <a:off x="5790507" y="5030740"/>
            <a:ext cx="178594" cy="150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Left Brace 5"/>
          <p:cNvSpPr/>
          <p:nvPr/>
        </p:nvSpPr>
        <p:spPr>
          <a:xfrm>
            <a:off x="731559" y="2112818"/>
            <a:ext cx="186121" cy="919077"/>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2" name="Left Brace 31"/>
          <p:cNvSpPr/>
          <p:nvPr/>
        </p:nvSpPr>
        <p:spPr>
          <a:xfrm>
            <a:off x="726437" y="3159415"/>
            <a:ext cx="206628" cy="860060"/>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Left Brace 32"/>
          <p:cNvSpPr/>
          <p:nvPr/>
        </p:nvSpPr>
        <p:spPr>
          <a:xfrm>
            <a:off x="725726" y="4215126"/>
            <a:ext cx="202150" cy="832481"/>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4" name="Left Brace 33"/>
          <p:cNvSpPr/>
          <p:nvPr/>
        </p:nvSpPr>
        <p:spPr>
          <a:xfrm>
            <a:off x="712749" y="5212895"/>
            <a:ext cx="201137" cy="366972"/>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 name="TextBox 6"/>
          <p:cNvSpPr txBox="1"/>
          <p:nvPr/>
        </p:nvSpPr>
        <p:spPr>
          <a:xfrm>
            <a:off x="146863" y="2407138"/>
            <a:ext cx="643126" cy="415498"/>
          </a:xfrm>
          <a:prstGeom prst="rect">
            <a:avLst/>
          </a:prstGeom>
          <a:noFill/>
        </p:spPr>
        <p:txBody>
          <a:bodyPr wrap="none" rtlCol="0">
            <a:spAutoFit/>
          </a:bodyPr>
          <a:lstStyle/>
          <a:p>
            <a:pPr algn="ctr"/>
            <a:r>
              <a:rPr lang="en-US" sz="1050" dirty="0"/>
              <a:t>Age </a:t>
            </a:r>
          </a:p>
          <a:p>
            <a:pPr algn="ctr"/>
            <a:r>
              <a:rPr lang="en-US" sz="1050" dirty="0"/>
              <a:t>Controls</a:t>
            </a:r>
          </a:p>
        </p:txBody>
      </p:sp>
      <p:sp>
        <p:nvSpPr>
          <p:cNvPr id="35" name="TextBox 34"/>
          <p:cNvSpPr txBox="1"/>
          <p:nvPr/>
        </p:nvSpPr>
        <p:spPr>
          <a:xfrm>
            <a:off x="103769" y="3381696"/>
            <a:ext cx="691215" cy="415498"/>
          </a:xfrm>
          <a:prstGeom prst="rect">
            <a:avLst/>
          </a:prstGeom>
          <a:noFill/>
        </p:spPr>
        <p:txBody>
          <a:bodyPr wrap="none" rtlCol="0">
            <a:spAutoFit/>
          </a:bodyPr>
          <a:lstStyle/>
          <a:p>
            <a:pPr algn="ctr"/>
            <a:r>
              <a:rPr lang="en-US" sz="1050" dirty="0"/>
              <a:t>Ethnicity </a:t>
            </a:r>
          </a:p>
          <a:p>
            <a:pPr algn="ctr"/>
            <a:r>
              <a:rPr lang="en-US" sz="1050" dirty="0"/>
              <a:t>Controls</a:t>
            </a:r>
          </a:p>
        </p:txBody>
      </p:sp>
      <p:sp>
        <p:nvSpPr>
          <p:cNvPr id="36" name="TextBox 35"/>
          <p:cNvSpPr txBox="1"/>
          <p:nvPr/>
        </p:nvSpPr>
        <p:spPr>
          <a:xfrm>
            <a:off x="-110" y="4427030"/>
            <a:ext cx="745717" cy="415498"/>
          </a:xfrm>
          <a:prstGeom prst="rect">
            <a:avLst/>
          </a:prstGeom>
          <a:noFill/>
        </p:spPr>
        <p:txBody>
          <a:bodyPr wrap="none" rtlCol="0">
            <a:spAutoFit/>
          </a:bodyPr>
          <a:lstStyle/>
          <a:p>
            <a:pPr algn="ctr"/>
            <a:r>
              <a:rPr lang="en-US" sz="1050" dirty="0"/>
              <a:t>Economic </a:t>
            </a:r>
          </a:p>
          <a:p>
            <a:pPr algn="ctr"/>
            <a:r>
              <a:rPr lang="en-US" sz="1050" dirty="0"/>
              <a:t>Controls</a:t>
            </a:r>
          </a:p>
        </p:txBody>
      </p:sp>
      <p:sp>
        <p:nvSpPr>
          <p:cNvPr id="37" name="TextBox 36"/>
          <p:cNvSpPr txBox="1"/>
          <p:nvPr/>
        </p:nvSpPr>
        <p:spPr>
          <a:xfrm>
            <a:off x="77716" y="5095252"/>
            <a:ext cx="643125" cy="577081"/>
          </a:xfrm>
          <a:prstGeom prst="rect">
            <a:avLst/>
          </a:prstGeom>
          <a:noFill/>
        </p:spPr>
        <p:txBody>
          <a:bodyPr wrap="none" rtlCol="0">
            <a:spAutoFit/>
          </a:bodyPr>
          <a:lstStyle/>
          <a:p>
            <a:pPr algn="ctr"/>
            <a:r>
              <a:rPr lang="en-US" sz="1050" dirty="0"/>
              <a:t>Police &amp;</a:t>
            </a:r>
          </a:p>
          <a:p>
            <a:pPr algn="ctr"/>
            <a:r>
              <a:rPr lang="en-US" sz="1050" dirty="0"/>
              <a:t>Crime </a:t>
            </a:r>
          </a:p>
          <a:p>
            <a:pPr algn="ctr"/>
            <a:r>
              <a:rPr lang="en-US" sz="1050" dirty="0"/>
              <a:t>Controls</a:t>
            </a:r>
          </a:p>
        </p:txBody>
      </p:sp>
      <p:sp>
        <p:nvSpPr>
          <p:cNvPr id="9" name="Rectangle 8"/>
          <p:cNvSpPr/>
          <p:nvPr/>
        </p:nvSpPr>
        <p:spPr>
          <a:xfrm>
            <a:off x="6234520" y="5314028"/>
            <a:ext cx="164337" cy="57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664778475"/>
              </p:ext>
            </p:extLst>
          </p:nvPr>
        </p:nvGraphicFramePr>
        <p:xfrm>
          <a:off x="952115" y="1268039"/>
          <a:ext cx="7306189" cy="5219786"/>
        </p:xfrm>
        <a:graphic>
          <a:graphicData uri="http://schemas.openxmlformats.org/drawingml/2006/table">
            <a:tbl>
              <a:tblPr/>
              <a:tblGrid>
                <a:gridCol w="1238635">
                  <a:extLst>
                    <a:ext uri="{9D8B030D-6E8A-4147-A177-3AD203B41FA5}">
                      <a16:colId xmlns:a16="http://schemas.microsoft.com/office/drawing/2014/main" val="20000"/>
                    </a:ext>
                  </a:extLst>
                </a:gridCol>
                <a:gridCol w="1543179">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923925">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123950">
                  <a:extLst>
                    <a:ext uri="{9D8B030D-6E8A-4147-A177-3AD203B41FA5}">
                      <a16:colId xmlns:a16="http://schemas.microsoft.com/office/drawing/2014/main" val="20006"/>
                    </a:ext>
                  </a:extLst>
                </a:gridCol>
              </a:tblGrid>
              <a:tr h="198811">
                <a:tc gridSpan="7">
                  <a:txBody>
                    <a:bodyPr/>
                    <a:lstStyle/>
                    <a:p>
                      <a:pPr algn="ctr" fontAlgn="ctr"/>
                      <a:r>
                        <a:rPr lang="en-US" sz="1100" b="1" i="0" u="none" strike="noStrike" dirty="0">
                          <a:solidFill>
                            <a:srgbClr val="000000"/>
                          </a:solidFill>
                          <a:effectLst/>
                          <a:latin typeface="Times New Roman" panose="02020603050405020304" pitchFamily="18" charset="0"/>
                        </a:rPr>
                        <a:t>Fixed Effect Regressions Showing Impact of Craigslist Entry on Prostitution, with Robustness Checks</a:t>
                      </a:r>
                    </a:p>
                  </a:txBody>
                  <a:tcPr marL="4540" marR="4540" marT="4540"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125">
                <a:tc>
                  <a:txBody>
                    <a:bodyPr/>
                    <a:lstStyle/>
                    <a:p>
                      <a:pPr algn="l" fontAlgn="b"/>
                      <a:r>
                        <a:rPr lang="en-US" sz="800" b="1" i="0" u="none" strike="noStrike" dirty="0">
                          <a:solidFill>
                            <a:srgbClr val="000000"/>
                          </a:solidFill>
                          <a:effectLst/>
                          <a:latin typeface="Times New Roman" panose="02020603050405020304" pitchFamily="18" charset="0"/>
                        </a:rPr>
                        <a:t>Variables</a:t>
                      </a:r>
                    </a:p>
                  </a:txBody>
                  <a:tcPr marL="4540" marR="4540" marT="454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1" i="0" u="none" strike="noStrike" dirty="0">
                          <a:solidFill>
                            <a:srgbClr val="000000"/>
                          </a:solidFill>
                          <a:effectLst/>
                          <a:latin typeface="Times New Roman" panose="02020603050405020304" pitchFamily="18" charset="0"/>
                        </a:rPr>
                        <a:t>Model 5</a:t>
                      </a:r>
                    </a:p>
                  </a:txBody>
                  <a:tcPr marL="4540" marR="4540" marT="454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800" b="1" i="0" u="none" strike="noStrike" dirty="0">
                        <a:solidFill>
                          <a:srgbClr val="000000"/>
                        </a:solidFill>
                        <a:effectLst/>
                        <a:latin typeface="Times New Roman" panose="02020603050405020304" pitchFamily="18" charset="0"/>
                      </a:endParaRPr>
                    </a:p>
                  </a:txBody>
                  <a:tcPr marL="4540" marR="4540" marT="454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1" i="0" u="none" strike="noStrike" dirty="0">
                          <a:solidFill>
                            <a:srgbClr val="000000"/>
                          </a:solidFill>
                          <a:effectLst/>
                          <a:latin typeface="Times New Roman" panose="02020603050405020304" pitchFamily="18" charset="0"/>
                        </a:rPr>
                        <a:t>Model 6</a:t>
                      </a:r>
                    </a:p>
                  </a:txBody>
                  <a:tcPr marL="4540" marR="4540" marT="454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1" i="0" u="none" strike="noStrike" dirty="0">
                          <a:solidFill>
                            <a:srgbClr val="000000"/>
                          </a:solidFill>
                          <a:effectLst/>
                          <a:latin typeface="Times New Roman" panose="02020603050405020304" pitchFamily="18" charset="0"/>
                        </a:rPr>
                        <a:t>Model 7</a:t>
                      </a:r>
                    </a:p>
                  </a:txBody>
                  <a:tcPr marL="4540" marR="4540" marT="454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1" i="0" u="none" strike="noStrike" dirty="0">
                          <a:solidFill>
                            <a:srgbClr val="000000"/>
                          </a:solidFill>
                          <a:effectLst/>
                          <a:latin typeface="Times New Roman" panose="02020603050405020304" pitchFamily="18" charset="0"/>
                        </a:rPr>
                        <a:t>Model 8</a:t>
                      </a:r>
                    </a:p>
                  </a:txBody>
                  <a:tcPr marL="4540" marR="4540" marT="454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1" i="0" u="none" strike="noStrike" dirty="0">
                          <a:solidFill>
                            <a:srgbClr val="000000"/>
                          </a:solidFill>
                          <a:effectLst/>
                          <a:latin typeface="Times New Roman" panose="02020603050405020304" pitchFamily="18" charset="0"/>
                        </a:rPr>
                        <a:t>Model 9</a:t>
                      </a:r>
                    </a:p>
                  </a:txBody>
                  <a:tcPr marL="4540" marR="4540" marT="454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9550">
                <a:tc>
                  <a:txBody>
                    <a:bodyPr/>
                    <a:lstStyle/>
                    <a:p>
                      <a:pPr algn="l" fontAlgn="b"/>
                      <a:r>
                        <a:rPr lang="en-US" sz="800" b="0" i="0" u="none" strike="noStrike">
                          <a:solidFill>
                            <a:srgbClr val="000000"/>
                          </a:solidFill>
                          <a:effectLst/>
                          <a:latin typeface="Times New Roman" panose="02020603050405020304" pitchFamily="18" charset="0"/>
                        </a:rPr>
                        <a:t>Craigslist Entry</a:t>
                      </a:r>
                    </a:p>
                  </a:txBody>
                  <a:tcPr marL="4540" marR="4540" marT="454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0.066***</a:t>
                      </a:r>
                    </a:p>
                  </a:txBody>
                  <a:tcPr marL="4540" marR="4540" marT="454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0.066***</a:t>
                      </a:r>
                    </a:p>
                  </a:txBody>
                  <a:tcPr marL="4540" marR="4540" marT="454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0.056***</a:t>
                      </a:r>
                    </a:p>
                  </a:txBody>
                  <a:tcPr marL="4540" marR="4540" marT="454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0.198*</a:t>
                      </a:r>
                    </a:p>
                  </a:txBody>
                  <a:tcPr marL="4540" marR="4540" marT="454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2.710**</a:t>
                      </a:r>
                    </a:p>
                  </a:txBody>
                  <a:tcPr marL="4540" marR="4540" marT="4540" marB="0"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0002"/>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(0.02)</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(0.10)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(1.33)</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03"/>
                  </a:ext>
                </a:extLst>
              </a:tr>
              <a:tr h="92703">
                <a:tc>
                  <a:txBody>
                    <a:bodyPr/>
                    <a:lstStyle/>
                    <a:p>
                      <a:pPr algn="l" fontAlgn="b"/>
                      <a:r>
                        <a:rPr lang="en-US" sz="800" b="0" i="0" u="none" strike="noStrike">
                          <a:solidFill>
                            <a:srgbClr val="000000"/>
                          </a:solidFill>
                          <a:effectLst/>
                          <a:latin typeface="Times New Roman" panose="02020603050405020304" pitchFamily="18" charset="0"/>
                        </a:rPr>
                        <a:t>Age 15-19 Proportion</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0.096</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0.096</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0.123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-10.851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22.665</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04"/>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(0.41)</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(0.41)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(0.28)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(11.90)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(19.29)</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05"/>
                  </a:ext>
                </a:extLst>
              </a:tr>
              <a:tr h="92703">
                <a:tc>
                  <a:txBody>
                    <a:bodyPr/>
                    <a:lstStyle/>
                    <a:p>
                      <a:pPr algn="l" fontAlgn="b"/>
                      <a:r>
                        <a:rPr lang="en-US" sz="800" b="0" i="0" u="none" strike="noStrike">
                          <a:solidFill>
                            <a:srgbClr val="000000"/>
                          </a:solidFill>
                          <a:effectLst/>
                          <a:latin typeface="Times New Roman" panose="02020603050405020304" pitchFamily="18" charset="0"/>
                        </a:rPr>
                        <a:t>Age 20-39 Proportion</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-0.730**</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-0.730**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-0.537**</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-2.961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-22.977**</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06"/>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(0.33)</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(0.33)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(0.24)</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(7.86)</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(11.32)</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07"/>
                  </a:ext>
                </a:extLst>
              </a:tr>
              <a:tr h="92703">
                <a:tc>
                  <a:txBody>
                    <a:bodyPr/>
                    <a:lstStyle/>
                    <a:p>
                      <a:pPr algn="l" fontAlgn="b"/>
                      <a:r>
                        <a:rPr lang="en-US" sz="800" b="0" i="0" u="none" strike="noStrike">
                          <a:solidFill>
                            <a:srgbClr val="000000"/>
                          </a:solidFill>
                          <a:effectLst/>
                          <a:latin typeface="Times New Roman" panose="02020603050405020304" pitchFamily="18" charset="0"/>
                        </a:rPr>
                        <a:t>Age 40-59 Proportion</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-0.825***</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-0.825***</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-0.609***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-2.790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-34.646**</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08"/>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(0.30)</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(0.30)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(0.22)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(7.52)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(15.11)</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09"/>
                  </a:ext>
                </a:extLst>
              </a:tr>
              <a:tr h="92703">
                <a:tc>
                  <a:txBody>
                    <a:bodyPr/>
                    <a:lstStyle/>
                    <a:p>
                      <a:pPr algn="l" fontAlgn="b"/>
                      <a:r>
                        <a:rPr lang="en-US" sz="800" b="0" i="0" u="none" strike="noStrike">
                          <a:solidFill>
                            <a:srgbClr val="000000"/>
                          </a:solidFill>
                          <a:effectLst/>
                          <a:latin typeface="Times New Roman" panose="02020603050405020304" pitchFamily="18" charset="0"/>
                        </a:rPr>
                        <a:t>Age 60-79 Proportion</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-0.978**</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-0.978**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-0.737**</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-11.288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-43.203**</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0"/>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(0.42)</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(0.42)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(0.30)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(8.59)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(19.96)</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1"/>
                  </a:ext>
                </a:extLst>
              </a:tr>
              <a:tr h="92703">
                <a:tc>
                  <a:txBody>
                    <a:bodyPr/>
                    <a:lstStyle/>
                    <a:p>
                      <a:pPr algn="l" fontAlgn="b"/>
                      <a:r>
                        <a:rPr lang="en-US" sz="800" b="0" i="0" u="none" strike="noStrike">
                          <a:solidFill>
                            <a:srgbClr val="000000"/>
                          </a:solidFill>
                          <a:effectLst/>
                          <a:latin typeface="Times New Roman" panose="02020603050405020304" pitchFamily="18" charset="0"/>
                        </a:rPr>
                        <a:t>White Proportion</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-6.961**</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-6.961**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-4.842**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-119.999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-426.096**</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2"/>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(3.31)</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(3.31)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(2.27)</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(75.37)</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(205.54)</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3"/>
                  </a:ext>
                </a:extLst>
              </a:tr>
              <a:tr h="92703">
                <a:tc>
                  <a:txBody>
                    <a:bodyPr/>
                    <a:lstStyle/>
                    <a:p>
                      <a:pPr algn="l" fontAlgn="b"/>
                      <a:r>
                        <a:rPr lang="en-US" sz="800" b="0" i="0" u="none" strike="noStrike">
                          <a:solidFill>
                            <a:srgbClr val="000000"/>
                          </a:solidFill>
                          <a:effectLst/>
                          <a:latin typeface="Times New Roman" panose="02020603050405020304" pitchFamily="18" charset="0"/>
                        </a:rPr>
                        <a:t>Black Proportion</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-6.419**</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-6.419**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-4.436**</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-115.186</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-383.129**</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4"/>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(3.11)</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(3.11)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(2.12)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(73.69)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(189.98)</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5"/>
                  </a:ext>
                </a:extLst>
              </a:tr>
              <a:tr h="92703">
                <a:tc>
                  <a:txBody>
                    <a:bodyPr/>
                    <a:lstStyle/>
                    <a:p>
                      <a:pPr algn="l" fontAlgn="b"/>
                      <a:r>
                        <a:rPr lang="en-US" sz="800" b="0" i="0" u="none" strike="noStrike">
                          <a:solidFill>
                            <a:srgbClr val="000000"/>
                          </a:solidFill>
                          <a:effectLst/>
                          <a:latin typeface="Times New Roman" panose="02020603050405020304" pitchFamily="18" charset="0"/>
                        </a:rPr>
                        <a:t>Asian Proportion</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-3.499*</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dirty="0">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-3.499*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-2.430**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-91.678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-228.180*</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6"/>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(1.81)</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(1.81)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(1.22)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(76.45)</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(121.09)</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7"/>
                  </a:ext>
                </a:extLst>
              </a:tr>
              <a:tr h="92703">
                <a:tc>
                  <a:txBody>
                    <a:bodyPr/>
                    <a:lstStyle/>
                    <a:p>
                      <a:pPr algn="l" fontAlgn="b"/>
                      <a:r>
                        <a:rPr lang="en-US" sz="800" b="0" i="0" u="none" strike="noStrike">
                          <a:solidFill>
                            <a:srgbClr val="000000"/>
                          </a:solidFill>
                          <a:effectLst/>
                          <a:latin typeface="Times New Roman" panose="02020603050405020304" pitchFamily="18" charset="0"/>
                        </a:rPr>
                        <a:t>American Indian Proportion</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-6.565**</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-6.565**</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-4.468**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-175.154</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-401.575**</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8"/>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(3.34)</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(3.34)</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(2.27)</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(106.95)</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(202.89)</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19"/>
                  </a:ext>
                </a:extLst>
              </a:tr>
              <a:tr h="92703">
                <a:tc>
                  <a:txBody>
                    <a:bodyPr/>
                    <a:lstStyle/>
                    <a:p>
                      <a:pPr algn="l" fontAlgn="b"/>
                      <a:r>
                        <a:rPr lang="en-US" sz="800" b="0" i="0" u="none" strike="noStrike">
                          <a:solidFill>
                            <a:srgbClr val="000000"/>
                          </a:solidFill>
                          <a:effectLst/>
                          <a:latin typeface="Times New Roman" panose="02020603050405020304" pitchFamily="18" charset="0"/>
                        </a:rPr>
                        <a:t>Log (Population Size)</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-0.023</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0.001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2.076</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-5.113</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0"/>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(0.05)</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(0.05)</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(0.04)</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(1.40)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(3.36)</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1"/>
                  </a:ext>
                </a:extLst>
              </a:tr>
              <a:tr h="92703">
                <a:tc>
                  <a:txBody>
                    <a:bodyPr/>
                    <a:lstStyle/>
                    <a:p>
                      <a:pPr algn="l" fontAlgn="b"/>
                      <a:r>
                        <a:rPr lang="en-US" sz="800" b="0" i="0" u="none" strike="noStrike">
                          <a:solidFill>
                            <a:srgbClr val="000000"/>
                          </a:solidFill>
                          <a:effectLst/>
                          <a:latin typeface="Times New Roman" panose="02020603050405020304" pitchFamily="18" charset="0"/>
                        </a:rPr>
                        <a:t>Log (Poverty)</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0.060***</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0.060***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0.044***</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-0.015</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3.765**</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2"/>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(0.02)</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(0.33)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(1.70)</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3"/>
                  </a:ext>
                </a:extLst>
              </a:tr>
              <a:tr h="92703">
                <a:tc>
                  <a:txBody>
                    <a:bodyPr/>
                    <a:lstStyle/>
                    <a:p>
                      <a:pPr algn="l" fontAlgn="b"/>
                      <a:r>
                        <a:rPr lang="en-US" sz="800" b="0" i="0" u="none" strike="noStrike">
                          <a:solidFill>
                            <a:srgbClr val="000000"/>
                          </a:solidFill>
                          <a:effectLst/>
                          <a:latin typeface="Times New Roman" panose="02020603050405020304" pitchFamily="18" charset="0"/>
                        </a:rPr>
                        <a:t>Employed Proportion</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-0.319*</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-0.319*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-0.253*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-2.213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-13.270</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4"/>
                  </a:ext>
                </a:extLst>
              </a:tr>
              <a:tr h="92703">
                <a:tc>
                  <a:txBody>
                    <a:bodyPr/>
                    <a:lstStyle/>
                    <a:p>
                      <a:pPr algn="ctr" fontAlgn="b"/>
                      <a:endParaRPr lang="en-US" sz="800" b="0" i="0" u="none" strike="noStrike">
                        <a:solidFill>
                          <a:srgbClr val="000000"/>
                        </a:solidFill>
                        <a:effectLst/>
                        <a:latin typeface="Calibri" panose="020F0502020204030204" pitchFamily="34"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(0.18)</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(0.18)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(0.13)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(3.88)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(10.63)</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5"/>
                  </a:ext>
                </a:extLst>
              </a:tr>
              <a:tr h="92703">
                <a:tc>
                  <a:txBody>
                    <a:bodyPr/>
                    <a:lstStyle/>
                    <a:p>
                      <a:pPr algn="l" fontAlgn="b"/>
                      <a:r>
                        <a:rPr lang="en-US" sz="800" b="0" i="0" u="none" strike="noStrike">
                          <a:solidFill>
                            <a:srgbClr val="000000"/>
                          </a:solidFill>
                          <a:effectLst/>
                          <a:latin typeface="Times New Roman" panose="02020603050405020304" pitchFamily="18" charset="0"/>
                        </a:rPr>
                        <a:t>Log(Annual Income)</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-0.039*</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-0.039*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-0.284</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-2.942</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6"/>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(0.02)</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(1.14)</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(1.91)</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7"/>
                  </a:ext>
                </a:extLst>
              </a:tr>
              <a:tr h="93661">
                <a:tc>
                  <a:txBody>
                    <a:bodyPr/>
                    <a:lstStyle/>
                    <a:p>
                      <a:pPr algn="l" fontAlgn="b"/>
                      <a:r>
                        <a:rPr lang="en-US" sz="800" b="0" i="0" u="none" strike="noStrike">
                          <a:solidFill>
                            <a:srgbClr val="000000"/>
                          </a:solidFill>
                          <a:effectLst/>
                          <a:latin typeface="Times New Roman" panose="02020603050405020304" pitchFamily="18" charset="0"/>
                        </a:rPr>
                        <a:t>Log (Police Officers)</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-0.009</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-0.009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-0.007</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-0.257***</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-0.599*</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8"/>
                  </a:ext>
                </a:extLst>
              </a:tr>
              <a:tr h="92703">
                <a:tc>
                  <a:txBody>
                    <a:bodyPr/>
                    <a:lstStyle/>
                    <a:p>
                      <a:pPr algn="l"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(0.01)</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(0.01)</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(0.09)</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(0.32)</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29"/>
                  </a:ext>
                </a:extLst>
              </a:tr>
              <a:tr h="111243">
                <a:tc>
                  <a:txBody>
                    <a:bodyPr/>
                    <a:lstStyle/>
                    <a:p>
                      <a:pPr algn="l" fontAlgn="b"/>
                      <a:r>
                        <a:rPr lang="en-US" sz="800" b="0" i="0" u="none" strike="noStrike" dirty="0">
                          <a:solidFill>
                            <a:srgbClr val="000000"/>
                          </a:solidFill>
                          <a:effectLst/>
                          <a:latin typeface="Times New Roman" panose="02020603050405020304" pitchFamily="18" charset="0"/>
                        </a:rPr>
                        <a:t>Log (All Other Crimes)</a:t>
                      </a:r>
                      <a:r>
                        <a:rPr lang="en-US" sz="800" b="0" i="0" u="none" strike="noStrike" baseline="30000" dirty="0">
                          <a:solidFill>
                            <a:srgbClr val="000000"/>
                          </a:solidFill>
                          <a:effectLst/>
                          <a:latin typeface="Times New Roman" panose="02020603050405020304" pitchFamily="18" charset="0"/>
                        </a:rPr>
                        <a:t>#</a:t>
                      </a:r>
                      <a:endParaRPr lang="en-US" sz="800" b="0" i="0" u="none" strike="noStrike" dirty="0">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0.003*</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0.003*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0.003*</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-0.658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0.095</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30"/>
                  </a:ext>
                </a:extLst>
              </a:tr>
              <a:tr h="147200">
                <a:tc>
                  <a:txBody>
                    <a:bodyPr/>
                    <a:lstStyle/>
                    <a:p>
                      <a:pPr algn="l" fontAlgn="b"/>
                      <a:r>
                        <a:rPr lang="en-US" sz="800" b="0" i="0" u="none" strike="noStrike" dirty="0">
                          <a:solidFill>
                            <a:srgbClr val="000000"/>
                          </a:solidFill>
                          <a:effectLst/>
                          <a:latin typeface="Times New Roman" panose="02020603050405020304" pitchFamily="18" charset="0"/>
                        </a:rPr>
                        <a:t> </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(0.00)</a:t>
                      </a:r>
                    </a:p>
                  </a:txBody>
                  <a:tcPr marL="4540" marR="4540" marT="4540" marB="0">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800" b="0" i="0" u="none" strike="noStrike" dirty="0">
                        <a:solidFill>
                          <a:srgbClr val="000000"/>
                        </a:solidFill>
                        <a:effectLst/>
                        <a:latin typeface="Times New Roman" panose="02020603050405020304" pitchFamily="18" charset="0"/>
                      </a:endParaRP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(0.00)</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(0.00)</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(1.13)</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(0.09)</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1"/>
                  </a:ext>
                </a:extLst>
              </a:tr>
              <a:tr h="92703">
                <a:tc>
                  <a:txBody>
                    <a:bodyPr/>
                    <a:lstStyle/>
                    <a:p>
                      <a:pPr algn="l" fontAlgn="b"/>
                      <a:r>
                        <a:rPr lang="en-US" sz="800" b="0" i="0" u="none" strike="noStrike" dirty="0">
                          <a:solidFill>
                            <a:srgbClr val="000000"/>
                          </a:solidFill>
                          <a:effectLst/>
                          <a:latin typeface="Times New Roman" panose="02020603050405020304" pitchFamily="18" charset="0"/>
                        </a:rPr>
                        <a:t>Robust Standard Errors</a:t>
                      </a: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endParaRPr lang="en-US" sz="800" b="0" i="0" u="none" strike="noStrike">
                        <a:solidFill>
                          <a:srgbClr val="000000"/>
                        </a:solidFill>
                        <a:effectLst/>
                        <a:latin typeface="Wingdings" panose="05000000000000000000" pitchFamily="2" charset="2"/>
                      </a:endParaRP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a:solidFill>
                            <a:srgbClr val="000000"/>
                          </a:solidFill>
                          <a:effectLst/>
                          <a:latin typeface="Wingdings" panose="05000000000000000000" pitchFamily="2" charset="2"/>
                        </a:rPr>
                        <a:t>ü</a:t>
                      </a: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0032"/>
                  </a:ext>
                </a:extLst>
              </a:tr>
              <a:tr h="92703">
                <a:tc>
                  <a:txBody>
                    <a:bodyPr/>
                    <a:lstStyle/>
                    <a:p>
                      <a:pPr algn="l" fontAlgn="b"/>
                      <a:r>
                        <a:rPr lang="en-US" sz="800" b="0" i="0" u="none" strike="noStrike">
                          <a:solidFill>
                            <a:srgbClr val="000000"/>
                          </a:solidFill>
                          <a:effectLst/>
                          <a:latin typeface="Times New Roman" panose="02020603050405020304" pitchFamily="18" charset="0"/>
                        </a:rPr>
                        <a:t>Un-Weighted Regression</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Wingdings" panose="05000000000000000000" pitchFamily="2" charset="2"/>
                        </a:rPr>
                        <a:t>ü</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33"/>
                  </a:ext>
                </a:extLst>
              </a:tr>
              <a:tr h="92703">
                <a:tc>
                  <a:txBody>
                    <a:bodyPr/>
                    <a:lstStyle/>
                    <a:p>
                      <a:pPr algn="l" fontAlgn="b"/>
                      <a:r>
                        <a:rPr lang="en-US" sz="800" b="0" i="0" u="none" strike="noStrike">
                          <a:solidFill>
                            <a:srgbClr val="000000"/>
                          </a:solidFill>
                          <a:effectLst/>
                          <a:latin typeface="Times New Roman" panose="02020603050405020304" pitchFamily="18" charset="0"/>
                        </a:rPr>
                        <a:t>Prostitution Only Counties</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Wingdings" panose="05000000000000000000" pitchFamily="2" charset="2"/>
                        </a:rPr>
                        <a:t>ü</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34"/>
                  </a:ext>
                </a:extLst>
              </a:tr>
              <a:tr h="92703">
                <a:tc>
                  <a:txBody>
                    <a:bodyPr/>
                    <a:lstStyle/>
                    <a:p>
                      <a:pPr algn="l" fontAlgn="b"/>
                      <a:r>
                        <a:rPr lang="en-US" sz="800" b="0" i="0" u="none" strike="noStrike">
                          <a:solidFill>
                            <a:srgbClr val="000000"/>
                          </a:solidFill>
                          <a:effectLst/>
                          <a:latin typeface="Times New Roman" panose="02020603050405020304" pitchFamily="18" charset="0"/>
                        </a:rPr>
                        <a:t>DV = Prostitution Arrests</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Wingdings" panose="05000000000000000000" pitchFamily="2" charset="2"/>
                        </a:rPr>
                        <a:t>ü</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5"/>
                  </a:ext>
                </a:extLst>
              </a:tr>
              <a:tr h="92703">
                <a:tc>
                  <a:txBody>
                    <a:bodyPr/>
                    <a:lstStyle/>
                    <a:p>
                      <a:pPr algn="l" fontAlgn="b"/>
                      <a:r>
                        <a:rPr lang="en-US" sz="800" b="0" i="0" u="none" strike="noStrike" dirty="0">
                          <a:solidFill>
                            <a:srgbClr val="000000"/>
                          </a:solidFill>
                          <a:effectLst/>
                          <a:latin typeface="Times New Roman" panose="02020603050405020304" pitchFamily="18" charset="0"/>
                        </a:rPr>
                        <a:t>R-squared</a:t>
                      </a: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0.026</a:t>
                      </a: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0.026</a:t>
                      </a: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0.021</a:t>
                      </a: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0.180</a:t>
                      </a: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0.015</a:t>
                      </a:r>
                    </a:p>
                  </a:txBody>
                  <a:tcPr marL="4540" marR="4540" marT="4540" marB="0" anchor="b">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0036"/>
                  </a:ext>
                </a:extLst>
              </a:tr>
              <a:tr h="92703">
                <a:tc>
                  <a:txBody>
                    <a:bodyPr/>
                    <a:lstStyle/>
                    <a:p>
                      <a:pPr algn="l" fontAlgn="b"/>
                      <a:r>
                        <a:rPr lang="en-US" sz="800" b="0" i="0" u="none" strike="noStrike">
                          <a:solidFill>
                            <a:srgbClr val="000000"/>
                          </a:solidFill>
                          <a:effectLst/>
                          <a:latin typeface="Times New Roman" panose="02020603050405020304" pitchFamily="18" charset="0"/>
                        </a:rPr>
                        <a:t>F-Stats</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2.048</a:t>
                      </a:r>
                    </a:p>
                  </a:txBody>
                  <a:tcPr marL="4540" marR="4540" marT="4540" marB="0" anchor="b">
                    <a:lnL>
                      <a:noFill/>
                    </a:lnL>
                    <a:lnR>
                      <a:noFill/>
                    </a:lnR>
                    <a:lnT>
                      <a:noFill/>
                    </a:lnT>
                    <a:lnB>
                      <a:noFill/>
                    </a:lnB>
                    <a:solidFill>
                      <a:schemeClr val="bg1"/>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2.048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2.028</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3.860</a:t>
                      </a:r>
                    </a:p>
                  </a:txBody>
                  <a:tcPr marL="4540" marR="4540" marT="4540" marB="0" anchor="b">
                    <a:lnL>
                      <a:noFill/>
                    </a:lnL>
                    <a:lnR>
                      <a:noFill/>
                    </a:lnR>
                    <a:lnT>
                      <a:noFill/>
                    </a:lnT>
                    <a:lnB>
                      <a:noFill/>
                    </a:lnB>
                    <a:solidFill>
                      <a:schemeClr val="bg1"/>
                    </a:solidFill>
                  </a:tcPr>
                </a:tc>
                <a:tc>
                  <a:txBody>
                    <a:bodyPr/>
                    <a:lstStyle/>
                    <a:p>
                      <a:pPr algn="ctr" fontAlgn="b"/>
                      <a:r>
                        <a:rPr lang="en-US" sz="800" b="0" i="0" u="none" strike="noStrike">
                          <a:solidFill>
                            <a:srgbClr val="000000"/>
                          </a:solidFill>
                          <a:effectLst/>
                          <a:latin typeface="Times New Roman" panose="02020603050405020304" pitchFamily="18" charset="0"/>
                        </a:rPr>
                        <a:t>0.870</a:t>
                      </a:r>
                    </a:p>
                  </a:txBody>
                  <a:tcPr marL="4540" marR="4540" marT="4540" marB="0" anchor="b">
                    <a:lnL>
                      <a:noFill/>
                    </a:lnL>
                    <a:lnR>
                      <a:noFill/>
                    </a:lnR>
                    <a:lnT>
                      <a:noFill/>
                    </a:lnT>
                    <a:lnB>
                      <a:noFill/>
                    </a:lnB>
                    <a:solidFill>
                      <a:schemeClr val="bg1"/>
                    </a:solidFill>
                  </a:tcPr>
                </a:tc>
                <a:extLst>
                  <a:ext uri="{0D108BD9-81ED-4DB2-BD59-A6C34878D82A}">
                    <a16:rowId xmlns:a16="http://schemas.microsoft.com/office/drawing/2014/main" val="10037"/>
                  </a:ext>
                </a:extLst>
              </a:tr>
              <a:tr h="97337">
                <a:tc>
                  <a:txBody>
                    <a:bodyPr/>
                    <a:lstStyle/>
                    <a:p>
                      <a:pPr algn="l" fontAlgn="b"/>
                      <a:r>
                        <a:rPr lang="en-US" sz="800" b="0" i="0" u="none" strike="noStrike" dirty="0">
                          <a:solidFill>
                            <a:srgbClr val="000000"/>
                          </a:solidFill>
                          <a:effectLst/>
                          <a:latin typeface="Times New Roman" panose="02020603050405020304" pitchFamily="18" charset="0"/>
                        </a:rPr>
                        <a:t>Observations</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16377</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800" b="0" i="0" u="none" strike="noStrike" dirty="0">
                        <a:solidFill>
                          <a:srgbClr val="000000"/>
                        </a:solidFill>
                        <a:effectLst/>
                        <a:latin typeface="Times New Roman" panose="02020603050405020304" pitchFamily="18" charset="0"/>
                      </a:endParaRP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16377</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16377</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884</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dirty="0">
                          <a:solidFill>
                            <a:srgbClr val="000000"/>
                          </a:solidFill>
                          <a:effectLst/>
                          <a:latin typeface="Times New Roman" panose="02020603050405020304" pitchFamily="18" charset="0"/>
                        </a:rPr>
                        <a:t>16377</a:t>
                      </a:r>
                    </a:p>
                  </a:txBody>
                  <a:tcPr marL="4540" marR="4540" marT="4540" marB="0" anchor="b">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8"/>
                  </a:ext>
                </a:extLst>
              </a:tr>
            </a:tbl>
          </a:graphicData>
        </a:graphic>
      </p:graphicFrame>
      <p:sp>
        <p:nvSpPr>
          <p:cNvPr id="46" name="Rectangle 45"/>
          <p:cNvSpPr/>
          <p:nvPr/>
        </p:nvSpPr>
        <p:spPr>
          <a:xfrm>
            <a:off x="2621939" y="1495425"/>
            <a:ext cx="681256" cy="408444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p:nvSpPr>
        <p:spPr>
          <a:xfrm>
            <a:off x="2717675" y="1735352"/>
            <a:ext cx="533179" cy="352875"/>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0" name="Straight Arrow Connector 49"/>
          <p:cNvCxnSpPr>
            <a:stCxn id="49" idx="3"/>
            <a:endCxn id="51" idx="1"/>
          </p:cNvCxnSpPr>
          <p:nvPr/>
        </p:nvCxnSpPr>
        <p:spPr>
          <a:xfrm>
            <a:off x="3250854" y="1911790"/>
            <a:ext cx="265431" cy="660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285" y="2203024"/>
            <a:ext cx="1131902" cy="738664"/>
          </a:xfrm>
          <a:prstGeom prst="rect">
            <a:avLst/>
          </a:prstGeom>
          <a:solidFill>
            <a:schemeClr val="accent5">
              <a:lumMod val="20000"/>
              <a:lumOff val="80000"/>
            </a:schemeClr>
          </a:solidFill>
        </p:spPr>
        <p:txBody>
          <a:bodyPr wrap="square" rtlCol="0">
            <a:spAutoFit/>
          </a:bodyPr>
          <a:lstStyle/>
          <a:p>
            <a:pPr algn="ctr"/>
            <a:r>
              <a:rPr lang="en-US" sz="1050" b="1" dirty="0">
                <a:solidFill>
                  <a:srgbClr val="FF0000"/>
                </a:solidFill>
              </a:rPr>
              <a:t>Effect size of 6.6% increase in prostitution trends</a:t>
            </a:r>
          </a:p>
        </p:txBody>
      </p:sp>
      <p:sp>
        <p:nvSpPr>
          <p:cNvPr id="52" name="Rectangle 51"/>
          <p:cNvSpPr/>
          <p:nvPr/>
        </p:nvSpPr>
        <p:spPr>
          <a:xfrm>
            <a:off x="5666600" y="1495425"/>
            <a:ext cx="493783" cy="460073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722316" y="5699827"/>
            <a:ext cx="368245" cy="159637"/>
          </a:xfrm>
          <a:prstGeom prst="rect">
            <a:avLst/>
          </a:prstGeom>
          <a:solidFill>
            <a:srgbClr val="FF00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699946" y="1730209"/>
            <a:ext cx="460437" cy="346846"/>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510643" y="1495425"/>
            <a:ext cx="493783" cy="460073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553200" y="5859464"/>
            <a:ext cx="368245" cy="159637"/>
          </a:xfrm>
          <a:prstGeom prst="rect">
            <a:avLst/>
          </a:prstGeom>
          <a:solidFill>
            <a:srgbClr val="FF00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562725" y="1724180"/>
            <a:ext cx="378765" cy="338239"/>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445820" y="1497171"/>
            <a:ext cx="493783" cy="459899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503328" y="5925290"/>
            <a:ext cx="368245" cy="159637"/>
          </a:xfrm>
          <a:prstGeom prst="rect">
            <a:avLst/>
          </a:prstGeom>
          <a:solidFill>
            <a:srgbClr val="FF00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503328" y="1739734"/>
            <a:ext cx="378765" cy="32443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8"/>
          <p:cNvSpPr>
            <a:spLocks noGrp="1"/>
          </p:cNvSpPr>
          <p:nvPr>
            <p:ph type="sldNum" sz="quarter" idx="12"/>
          </p:nvPr>
        </p:nvSpPr>
        <p:spPr>
          <a:xfrm>
            <a:off x="3505200" y="6575425"/>
            <a:ext cx="2133600" cy="365125"/>
          </a:xfrm>
        </p:spPr>
        <p:txBody>
          <a:bodyPr/>
          <a:lstStyle/>
          <a:p>
            <a:fld id="{1EE563EA-5BAD-0C4E-8E09-5ADE2689BB76}" type="slidenum">
              <a:rPr lang="en-US" smtClean="0"/>
              <a:pPr/>
              <a:t>8</a:t>
            </a:fld>
            <a:endParaRPr lang="en-US"/>
          </a:p>
        </p:txBody>
      </p:sp>
      <p:sp>
        <p:nvSpPr>
          <p:cNvPr id="61" name="Date Placeholder 15"/>
          <p:cNvSpPr>
            <a:spLocks noGrp="1"/>
          </p:cNvSpPr>
          <p:nvPr>
            <p:ph type="dt" sz="half" idx="10"/>
          </p:nvPr>
        </p:nvSpPr>
        <p:spPr>
          <a:xfrm>
            <a:off x="457200" y="6575425"/>
            <a:ext cx="2133600" cy="365125"/>
          </a:xfrm>
        </p:spPr>
        <p:txBody>
          <a:bodyPr/>
          <a:lstStyle/>
          <a:p>
            <a:r>
              <a:rPr lang="en-US" dirty="0"/>
              <a:t>10/31/2015</a:t>
            </a:r>
          </a:p>
        </p:txBody>
      </p:sp>
    </p:spTree>
    <p:extLst>
      <p:ext uri="{BB962C8B-B14F-4D97-AF65-F5344CB8AC3E}">
        <p14:creationId xmlns:p14="http://schemas.microsoft.com/office/powerpoint/2010/main" val="29921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544"/>
            <a:ext cx="7305675" cy="1040094"/>
          </a:xfrm>
        </p:spPr>
        <p:txBody>
          <a:bodyPr/>
          <a:lstStyle/>
          <a:p>
            <a:r>
              <a:rPr lang="en-US" b="1" dirty="0"/>
              <a:t>Falsification Result: No Effect on Alternative Crimes</a:t>
            </a:r>
          </a:p>
        </p:txBody>
      </p:sp>
      <p:sp>
        <p:nvSpPr>
          <p:cNvPr id="5" name="Date Placeholder 4"/>
          <p:cNvSpPr>
            <a:spLocks noGrp="1"/>
          </p:cNvSpPr>
          <p:nvPr>
            <p:ph type="dt" sz="half" idx="10"/>
          </p:nvPr>
        </p:nvSpPr>
        <p:spPr/>
        <p:txBody>
          <a:bodyPr/>
          <a:lstStyle/>
          <a:p>
            <a:r>
              <a:rPr lang="en-US"/>
              <a:t>10/31/2015</a:t>
            </a:r>
          </a:p>
        </p:txBody>
      </p:sp>
      <p:graphicFrame>
        <p:nvGraphicFramePr>
          <p:cNvPr id="7" name="Table 6"/>
          <p:cNvGraphicFramePr>
            <a:graphicFrameLocks noGrp="1"/>
          </p:cNvGraphicFramePr>
          <p:nvPr>
            <p:extLst>
              <p:ext uri="{D42A27DB-BD31-4B8C-83A1-F6EECF244321}">
                <p14:modId xmlns:p14="http://schemas.microsoft.com/office/powerpoint/2010/main" val="2436258549"/>
              </p:ext>
            </p:extLst>
          </p:nvPr>
        </p:nvGraphicFramePr>
        <p:xfrm>
          <a:off x="577122" y="2085983"/>
          <a:ext cx="7185754" cy="3068509"/>
        </p:xfrm>
        <a:graphic>
          <a:graphicData uri="http://schemas.openxmlformats.org/drawingml/2006/table">
            <a:tbl>
              <a:tblPr/>
              <a:tblGrid>
                <a:gridCol w="2031167">
                  <a:extLst>
                    <a:ext uri="{9D8B030D-6E8A-4147-A177-3AD203B41FA5}">
                      <a16:colId xmlns:a16="http://schemas.microsoft.com/office/drawing/2014/main" val="20000"/>
                    </a:ext>
                  </a:extLst>
                </a:gridCol>
                <a:gridCol w="3145378">
                  <a:extLst>
                    <a:ext uri="{9D8B030D-6E8A-4147-A177-3AD203B41FA5}">
                      <a16:colId xmlns:a16="http://schemas.microsoft.com/office/drawing/2014/main" val="20001"/>
                    </a:ext>
                  </a:extLst>
                </a:gridCol>
                <a:gridCol w="2009209">
                  <a:extLst>
                    <a:ext uri="{9D8B030D-6E8A-4147-A177-3AD203B41FA5}">
                      <a16:colId xmlns:a16="http://schemas.microsoft.com/office/drawing/2014/main" val="20002"/>
                    </a:ext>
                  </a:extLst>
                </a:gridCol>
              </a:tblGrid>
              <a:tr h="352417">
                <a:tc gridSpan="3">
                  <a:txBody>
                    <a:bodyPr/>
                    <a:lstStyle/>
                    <a:p>
                      <a:pPr algn="ctr" fontAlgn="b"/>
                      <a:r>
                        <a:rPr lang="en-US" sz="1400" b="1" i="0" u="none" strike="noStrike" dirty="0">
                          <a:solidFill>
                            <a:srgbClr val="000000"/>
                          </a:solidFill>
                          <a:effectLst/>
                          <a:latin typeface="Times New Roman" panose="02020603050405020304" pitchFamily="18" charset="0"/>
                        </a:rPr>
                        <a:t>Falsification Test Using Alternative Crimes</a:t>
                      </a:r>
                    </a:p>
                  </a:txBody>
                  <a:tcPr marL="5167" marR="5167" marT="5167" marB="0" anchor="ctr">
                    <a:lnL>
                      <a:noFill/>
                    </a:lnL>
                    <a:lnR>
                      <a:noFill/>
                    </a:lnR>
                    <a:lnT>
                      <a:noFill/>
                    </a:lnT>
                    <a:lnB w="2540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2295">
                <a:tc>
                  <a:txBody>
                    <a:bodyPr/>
                    <a:lstStyle/>
                    <a:p>
                      <a:pPr algn="ctr" fontAlgn="b"/>
                      <a:endParaRPr lang="en-US" sz="1400" b="1" i="0" u="none" strike="noStrike">
                        <a:solidFill>
                          <a:srgbClr val="000000"/>
                        </a:solidFill>
                        <a:effectLst/>
                        <a:latin typeface="Times New Roman" panose="02020603050405020304" pitchFamily="18" charset="0"/>
                      </a:endParaRPr>
                    </a:p>
                  </a:txBody>
                  <a:tcPr marL="5167" marR="5167" marT="5167"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400" b="0" i="0" u="none" strike="noStrike" dirty="0">
                          <a:solidFill>
                            <a:srgbClr val="000000"/>
                          </a:solidFill>
                          <a:effectLst/>
                          <a:latin typeface="Times New Roman" panose="02020603050405020304" pitchFamily="18" charset="0"/>
                        </a:rPr>
                        <a:t>DV = Log (Driving Under Influence)</a:t>
                      </a:r>
                    </a:p>
                  </a:txBody>
                  <a:tcPr marL="5167" marR="5167" marT="516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DV = Log (Vandalism)</a:t>
                      </a:r>
                    </a:p>
                  </a:txBody>
                  <a:tcPr marL="5167" marR="5167" marT="516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332">
                <a:tc>
                  <a:txBody>
                    <a:bodyPr/>
                    <a:lstStyle/>
                    <a:p>
                      <a:pPr algn="l" fontAlgn="b"/>
                      <a:r>
                        <a:rPr lang="en-US" sz="1400" b="1" i="0" u="none" strike="noStrike">
                          <a:solidFill>
                            <a:srgbClr val="000000"/>
                          </a:solidFill>
                          <a:effectLst/>
                          <a:latin typeface="Times New Roman" panose="02020603050405020304" pitchFamily="18" charset="0"/>
                        </a:rPr>
                        <a:t>Variables</a:t>
                      </a:r>
                    </a:p>
                  </a:txBody>
                  <a:tcPr marL="5167" marR="5167" marT="51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Model 1</a:t>
                      </a:r>
                    </a:p>
                  </a:txBody>
                  <a:tcPr marL="5167" marR="5167" marT="51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rPr>
                        <a:t>Model 2</a:t>
                      </a:r>
                    </a:p>
                  </a:txBody>
                  <a:tcPr marL="5167" marR="5167" marT="51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3332">
                <a:tc>
                  <a:txBody>
                    <a:bodyPr/>
                    <a:lstStyle/>
                    <a:p>
                      <a:pPr algn="l" fontAlgn="b"/>
                      <a:r>
                        <a:rPr lang="en-US" sz="1400" b="0" i="0" u="none" strike="noStrike" dirty="0">
                          <a:solidFill>
                            <a:srgbClr val="000000"/>
                          </a:solidFill>
                          <a:effectLst/>
                          <a:latin typeface="Times New Roman" panose="02020603050405020304" pitchFamily="18" charset="0"/>
                        </a:rPr>
                        <a:t>Craigslist Entry</a:t>
                      </a:r>
                    </a:p>
                  </a:txBody>
                  <a:tcPr marL="5167" marR="5167" marT="51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Times New Roman" panose="02020603050405020304" pitchFamily="18" charset="0"/>
                        </a:rPr>
                        <a:t>0.021</a:t>
                      </a:r>
                    </a:p>
                  </a:txBody>
                  <a:tcPr marL="5167" marR="5167" marT="51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Times New Roman" panose="02020603050405020304" pitchFamily="18" charset="0"/>
                        </a:rPr>
                        <a:t>-0.038</a:t>
                      </a:r>
                    </a:p>
                  </a:txBody>
                  <a:tcPr marL="5167" marR="5167" marT="51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103332">
                <a:tc>
                  <a:txBody>
                    <a:bodyPr/>
                    <a:lstStyle/>
                    <a:p>
                      <a:pPr algn="l" fontAlgn="b"/>
                      <a:endParaRPr lang="en-US" sz="1400" b="0" i="0" u="none" strike="noStrike">
                        <a:solidFill>
                          <a:srgbClr val="000000"/>
                        </a:solidFill>
                        <a:effectLst/>
                        <a:latin typeface="Times New Roman" panose="02020603050405020304" pitchFamily="18" charset="0"/>
                      </a:endParaRPr>
                    </a:p>
                  </a:txBody>
                  <a:tcPr marL="5167" marR="5167" marT="5167" marB="0" anchor="b">
                    <a:lnL>
                      <a:noFill/>
                    </a:lnL>
                    <a:lnR>
                      <a:noFill/>
                    </a:lnR>
                    <a:lnT>
                      <a:noFill/>
                    </a:lnT>
                    <a:lnB>
                      <a:noFill/>
                    </a:lnB>
                  </a:tcPr>
                </a:tc>
                <a:tc>
                  <a:txBody>
                    <a:bodyPr/>
                    <a:lstStyle/>
                    <a:p>
                      <a:pPr algn="ctr" fontAlgn="b"/>
                      <a:r>
                        <a:rPr lang="en-US" sz="1400" b="0" i="0" u="none" strike="noStrike">
                          <a:solidFill>
                            <a:srgbClr val="000000"/>
                          </a:solidFill>
                          <a:effectLst/>
                          <a:latin typeface="Times New Roman" panose="02020603050405020304" pitchFamily="18" charset="0"/>
                        </a:rPr>
                        <a:t>(0.03)</a:t>
                      </a:r>
                    </a:p>
                  </a:txBody>
                  <a:tcPr marL="5167" marR="5167" marT="5167" marB="0" anchor="b">
                    <a:lnL>
                      <a:noFill/>
                    </a:lnL>
                    <a:lnR>
                      <a:noFill/>
                    </a:lnR>
                    <a:lnT>
                      <a:noFill/>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rPr>
                        <a:t>(0.03)</a:t>
                      </a:r>
                    </a:p>
                  </a:txBody>
                  <a:tcPr marL="5167" marR="5167" marT="5167" marB="0" anchor="b">
                    <a:lnL>
                      <a:noFill/>
                    </a:lnL>
                    <a:lnR>
                      <a:noFill/>
                    </a:lnR>
                    <a:lnT>
                      <a:noFill/>
                    </a:lnT>
                    <a:lnB>
                      <a:noFill/>
                    </a:lnB>
                  </a:tcPr>
                </a:tc>
                <a:extLst>
                  <a:ext uri="{0D108BD9-81ED-4DB2-BD59-A6C34878D82A}">
                    <a16:rowId xmlns:a16="http://schemas.microsoft.com/office/drawing/2014/main" val="10004"/>
                  </a:ext>
                </a:extLst>
              </a:tr>
              <a:tr h="103332">
                <a:tc>
                  <a:txBody>
                    <a:bodyPr/>
                    <a:lstStyle/>
                    <a:p>
                      <a:pPr algn="l" fontAlgn="b"/>
                      <a:endParaRPr lang="en-US" sz="1400" b="0" i="0" u="none" strike="noStrike">
                        <a:solidFill>
                          <a:srgbClr val="000000"/>
                        </a:solidFill>
                        <a:effectLst/>
                        <a:latin typeface="Times New Roman" panose="02020603050405020304" pitchFamily="18" charset="0"/>
                      </a:endParaRPr>
                    </a:p>
                  </a:txBody>
                  <a:tcPr marL="5167" marR="5167" marT="5167" marB="0" anchor="b">
                    <a:lnL>
                      <a:noFill/>
                    </a:lnL>
                    <a:lnR>
                      <a:noFill/>
                    </a:lnR>
                    <a:lnT>
                      <a:noFill/>
                    </a:lnT>
                    <a:lnB>
                      <a:noFill/>
                    </a:lnB>
                  </a:tcPr>
                </a:tc>
                <a:tc>
                  <a:txBody>
                    <a:bodyPr/>
                    <a:lstStyle/>
                    <a:p>
                      <a:pPr algn="ctr" fontAlgn="b"/>
                      <a:endParaRPr lang="en-US" sz="1400" b="0" i="0" u="none" strike="noStrike">
                        <a:solidFill>
                          <a:srgbClr val="000000"/>
                        </a:solidFill>
                        <a:effectLst/>
                        <a:latin typeface="Times New Roman" panose="02020603050405020304" pitchFamily="18" charset="0"/>
                      </a:endParaRPr>
                    </a:p>
                  </a:txBody>
                  <a:tcPr marL="5167" marR="5167" marT="5167" marB="0" anchor="b">
                    <a:lnL>
                      <a:noFill/>
                    </a:lnL>
                    <a:lnR>
                      <a:noFill/>
                    </a:lnR>
                    <a:lnT>
                      <a:noFill/>
                    </a:lnT>
                    <a:lnB>
                      <a:noFill/>
                    </a:lnB>
                  </a:tcPr>
                </a:tc>
                <a:tc>
                  <a:txBody>
                    <a:bodyPr/>
                    <a:lstStyle/>
                    <a:p>
                      <a:pPr algn="ctr" fontAlgn="b"/>
                      <a:endParaRPr lang="en-US" sz="1400" b="0" i="0" u="none" strike="noStrike" dirty="0">
                        <a:solidFill>
                          <a:srgbClr val="000000"/>
                        </a:solidFill>
                        <a:effectLst/>
                        <a:latin typeface="Times New Roman" panose="02020603050405020304" pitchFamily="18" charset="0"/>
                      </a:endParaRPr>
                    </a:p>
                  </a:txBody>
                  <a:tcPr marL="5167" marR="5167" marT="5167" marB="0" anchor="b">
                    <a:lnL>
                      <a:noFill/>
                    </a:lnL>
                    <a:lnR>
                      <a:noFill/>
                    </a:lnR>
                    <a:lnT>
                      <a:noFill/>
                    </a:lnT>
                    <a:lnB>
                      <a:noFill/>
                    </a:lnB>
                  </a:tcPr>
                </a:tc>
                <a:extLst>
                  <a:ext uri="{0D108BD9-81ED-4DB2-BD59-A6C34878D82A}">
                    <a16:rowId xmlns:a16="http://schemas.microsoft.com/office/drawing/2014/main" val="10005"/>
                  </a:ext>
                </a:extLst>
              </a:tr>
              <a:tr h="103332">
                <a:tc>
                  <a:txBody>
                    <a:bodyPr/>
                    <a:lstStyle/>
                    <a:p>
                      <a:pPr algn="l" fontAlgn="b"/>
                      <a:endParaRPr lang="en-US" sz="1400" b="0" i="0" u="none" strike="noStrike">
                        <a:solidFill>
                          <a:srgbClr val="000000"/>
                        </a:solidFill>
                        <a:effectLst/>
                        <a:latin typeface="Times New Roman" panose="02020603050405020304" pitchFamily="18" charset="0"/>
                      </a:endParaRPr>
                    </a:p>
                  </a:txBody>
                  <a:tcPr marL="5167" marR="5167" marT="5167" marB="0" anchor="b">
                    <a:lnL>
                      <a:noFill/>
                    </a:lnL>
                    <a:lnR>
                      <a:noFill/>
                    </a:lnR>
                    <a:lnT>
                      <a:noFill/>
                    </a:lnT>
                    <a:lnB>
                      <a:noFill/>
                    </a:lnB>
                  </a:tcPr>
                </a:tc>
                <a:tc>
                  <a:txBody>
                    <a:bodyPr/>
                    <a:lstStyle/>
                    <a:p>
                      <a:pPr algn="ctr" fontAlgn="b"/>
                      <a:endParaRPr lang="en-US" sz="1400" b="0" i="0" u="none" strike="noStrike">
                        <a:solidFill>
                          <a:srgbClr val="000000"/>
                        </a:solidFill>
                        <a:effectLst/>
                        <a:latin typeface="Times New Roman" panose="02020603050405020304" pitchFamily="18" charset="0"/>
                      </a:endParaRPr>
                    </a:p>
                  </a:txBody>
                  <a:tcPr marL="5167" marR="5167" marT="5167" marB="0" anchor="b">
                    <a:lnL>
                      <a:noFill/>
                    </a:lnL>
                    <a:lnR>
                      <a:noFill/>
                    </a:lnR>
                    <a:lnT>
                      <a:noFill/>
                    </a:lnT>
                    <a:lnB>
                      <a:noFill/>
                    </a:lnB>
                  </a:tcPr>
                </a:tc>
                <a:tc>
                  <a:txBody>
                    <a:bodyPr/>
                    <a:lstStyle/>
                    <a:p>
                      <a:pPr algn="ctr" fontAlgn="b"/>
                      <a:endParaRPr lang="en-US" sz="1400" b="0" i="0" u="none" strike="noStrike" dirty="0">
                        <a:solidFill>
                          <a:srgbClr val="000000"/>
                        </a:solidFill>
                        <a:effectLst/>
                        <a:latin typeface="Times New Roman" panose="02020603050405020304" pitchFamily="18" charset="0"/>
                      </a:endParaRPr>
                    </a:p>
                  </a:txBody>
                  <a:tcPr marL="5167" marR="5167" marT="5167" marB="0" anchor="b">
                    <a:lnL>
                      <a:noFill/>
                    </a:lnL>
                    <a:lnR>
                      <a:noFill/>
                    </a:lnR>
                    <a:lnT>
                      <a:noFill/>
                    </a:lnT>
                    <a:lnB>
                      <a:noFill/>
                    </a:lnB>
                  </a:tcPr>
                </a:tc>
                <a:extLst>
                  <a:ext uri="{0D108BD9-81ED-4DB2-BD59-A6C34878D82A}">
                    <a16:rowId xmlns:a16="http://schemas.microsoft.com/office/drawing/2014/main" val="10006"/>
                  </a:ext>
                </a:extLst>
              </a:tr>
              <a:tr h="103332">
                <a:tc>
                  <a:txBody>
                    <a:bodyPr/>
                    <a:lstStyle/>
                    <a:p>
                      <a:pPr algn="l" fontAlgn="b"/>
                      <a:endParaRPr lang="en-US" sz="1400" b="0" i="0" u="none" strike="noStrike">
                        <a:solidFill>
                          <a:srgbClr val="000000"/>
                        </a:solidFill>
                        <a:effectLst/>
                        <a:latin typeface="Times New Roman" panose="02020603050405020304" pitchFamily="18" charset="0"/>
                      </a:endParaRPr>
                    </a:p>
                  </a:txBody>
                  <a:tcPr marL="5167" marR="5167" marT="516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Times New Roman" panose="02020603050405020304" pitchFamily="18" charset="0"/>
                      </a:endParaRPr>
                    </a:p>
                  </a:txBody>
                  <a:tcPr marL="5167" marR="5167" marT="516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Times New Roman" panose="02020603050405020304" pitchFamily="18" charset="0"/>
                      </a:endParaRPr>
                    </a:p>
                  </a:txBody>
                  <a:tcPr marL="5167" marR="5167" marT="5167"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03332">
                <a:tc>
                  <a:txBody>
                    <a:bodyPr/>
                    <a:lstStyle/>
                    <a:p>
                      <a:pPr algn="l" fontAlgn="b"/>
                      <a:r>
                        <a:rPr lang="en-US" sz="1400" b="0" i="0" u="none" strike="noStrike" dirty="0">
                          <a:solidFill>
                            <a:srgbClr val="000000"/>
                          </a:solidFill>
                          <a:effectLst/>
                          <a:latin typeface="Times New Roman" panose="02020603050405020304" pitchFamily="18" charset="0"/>
                        </a:rPr>
                        <a:t>County Fixed Effect</a:t>
                      </a:r>
                    </a:p>
                  </a:txBody>
                  <a:tcPr marL="5167" marR="5167" marT="5167"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Wingdings" panose="05000000000000000000" pitchFamily="2" charset="2"/>
                        </a:rPr>
                        <a:t>ü</a:t>
                      </a:r>
                    </a:p>
                  </a:txBody>
                  <a:tcPr marL="5167" marR="5167" marT="5167"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Wingdings" panose="05000000000000000000" pitchFamily="2" charset="2"/>
                        </a:rPr>
                        <a:t>ü</a:t>
                      </a:r>
                    </a:p>
                  </a:txBody>
                  <a:tcPr marL="5167" marR="5167" marT="5167"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8"/>
                  </a:ext>
                </a:extLst>
              </a:tr>
              <a:tr h="103332">
                <a:tc>
                  <a:txBody>
                    <a:bodyPr/>
                    <a:lstStyle/>
                    <a:p>
                      <a:pPr algn="l" fontAlgn="b"/>
                      <a:r>
                        <a:rPr lang="en-US" sz="1400" b="0" i="0" u="none" strike="noStrike">
                          <a:solidFill>
                            <a:srgbClr val="000000"/>
                          </a:solidFill>
                          <a:effectLst/>
                          <a:latin typeface="Times New Roman" panose="02020603050405020304" pitchFamily="18" charset="0"/>
                        </a:rPr>
                        <a:t>Time Fixed Effect</a:t>
                      </a:r>
                    </a:p>
                  </a:txBody>
                  <a:tcPr marL="5167" marR="5167" marT="51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Wingdings" panose="05000000000000000000" pitchFamily="2" charset="2"/>
                        </a:rPr>
                        <a:t>ü</a:t>
                      </a:r>
                    </a:p>
                  </a:txBody>
                  <a:tcPr marL="5167" marR="5167" marT="51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Wingdings" panose="05000000000000000000" pitchFamily="2" charset="2"/>
                        </a:rPr>
                        <a:t>ü</a:t>
                      </a:r>
                    </a:p>
                  </a:txBody>
                  <a:tcPr marL="5167" marR="5167" marT="51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03332">
                <a:tc>
                  <a:txBody>
                    <a:bodyPr/>
                    <a:lstStyle/>
                    <a:p>
                      <a:pPr algn="l" fontAlgn="b"/>
                      <a:r>
                        <a:rPr lang="en-US" sz="1400" b="0" i="0" u="none" strike="noStrike">
                          <a:solidFill>
                            <a:srgbClr val="000000"/>
                          </a:solidFill>
                          <a:effectLst/>
                          <a:latin typeface="Times New Roman" panose="02020603050405020304" pitchFamily="18" charset="0"/>
                        </a:rPr>
                        <a:t>R-squared</a:t>
                      </a:r>
                    </a:p>
                  </a:txBody>
                  <a:tcPr marL="5167" marR="5167" marT="51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Times New Roman" panose="02020603050405020304" pitchFamily="18" charset="0"/>
                        </a:rPr>
                        <a:t>0.046</a:t>
                      </a:r>
                    </a:p>
                  </a:txBody>
                  <a:tcPr marL="5167" marR="5167" marT="51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Times New Roman" panose="02020603050405020304" pitchFamily="18" charset="0"/>
                        </a:rPr>
                        <a:t>0.016</a:t>
                      </a:r>
                    </a:p>
                  </a:txBody>
                  <a:tcPr marL="5167" marR="5167" marT="51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0"/>
                  </a:ext>
                </a:extLst>
              </a:tr>
              <a:tr h="103332">
                <a:tc>
                  <a:txBody>
                    <a:bodyPr/>
                    <a:lstStyle/>
                    <a:p>
                      <a:pPr algn="l" fontAlgn="b"/>
                      <a:r>
                        <a:rPr lang="en-US" sz="1400" b="0" i="0" u="none" strike="noStrike">
                          <a:solidFill>
                            <a:srgbClr val="000000"/>
                          </a:solidFill>
                          <a:effectLst/>
                          <a:latin typeface="Times New Roman" panose="02020603050405020304" pitchFamily="18" charset="0"/>
                        </a:rPr>
                        <a:t>F-Stats</a:t>
                      </a:r>
                    </a:p>
                  </a:txBody>
                  <a:tcPr marL="5167" marR="5167" marT="5167" marB="0" anchor="b">
                    <a:lnL>
                      <a:noFill/>
                    </a:lnL>
                    <a:lnR>
                      <a:noFill/>
                    </a:lnR>
                    <a:lnT>
                      <a:noFill/>
                    </a:lnT>
                    <a:lnB>
                      <a:noFill/>
                    </a:lnB>
                  </a:tcPr>
                </a:tc>
                <a:tc>
                  <a:txBody>
                    <a:bodyPr/>
                    <a:lstStyle/>
                    <a:p>
                      <a:pPr algn="ctr" fontAlgn="b"/>
                      <a:r>
                        <a:rPr lang="en-US" sz="1400" b="0" i="0" u="none" strike="noStrike">
                          <a:solidFill>
                            <a:srgbClr val="000000"/>
                          </a:solidFill>
                          <a:effectLst/>
                          <a:latin typeface="Times New Roman" panose="02020603050405020304" pitchFamily="18" charset="0"/>
                        </a:rPr>
                        <a:t>13.656</a:t>
                      </a:r>
                    </a:p>
                  </a:txBody>
                  <a:tcPr marL="5167" marR="5167" marT="5167" marB="0" anchor="b">
                    <a:lnL>
                      <a:noFill/>
                    </a:lnL>
                    <a:lnR>
                      <a:noFill/>
                    </a:lnR>
                    <a:lnT>
                      <a:noFill/>
                    </a:lnT>
                    <a:lnB>
                      <a:noFill/>
                    </a:lnB>
                  </a:tcPr>
                </a:tc>
                <a:tc>
                  <a:txBody>
                    <a:bodyPr/>
                    <a:lstStyle/>
                    <a:p>
                      <a:pPr algn="ctr" fontAlgn="b"/>
                      <a:r>
                        <a:rPr lang="en-US" sz="1400" b="0" i="0" u="none" strike="noStrike">
                          <a:solidFill>
                            <a:srgbClr val="000000"/>
                          </a:solidFill>
                          <a:effectLst/>
                          <a:latin typeface="Times New Roman" panose="02020603050405020304" pitchFamily="18" charset="0"/>
                        </a:rPr>
                        <a:t>5.193</a:t>
                      </a:r>
                    </a:p>
                  </a:txBody>
                  <a:tcPr marL="5167" marR="5167" marT="5167" marB="0" anchor="b">
                    <a:lnL>
                      <a:noFill/>
                    </a:lnL>
                    <a:lnR>
                      <a:noFill/>
                    </a:lnR>
                    <a:lnT>
                      <a:noFill/>
                    </a:lnT>
                    <a:lnB>
                      <a:noFill/>
                    </a:lnB>
                  </a:tcPr>
                </a:tc>
                <a:extLst>
                  <a:ext uri="{0D108BD9-81ED-4DB2-BD59-A6C34878D82A}">
                    <a16:rowId xmlns:a16="http://schemas.microsoft.com/office/drawing/2014/main" val="10011"/>
                  </a:ext>
                </a:extLst>
              </a:tr>
              <a:tr h="108499">
                <a:tc>
                  <a:txBody>
                    <a:bodyPr/>
                    <a:lstStyle/>
                    <a:p>
                      <a:pPr algn="l" fontAlgn="b"/>
                      <a:r>
                        <a:rPr lang="en-US" sz="1400" b="0" i="0" u="none" strike="noStrike">
                          <a:solidFill>
                            <a:srgbClr val="000000"/>
                          </a:solidFill>
                          <a:effectLst/>
                          <a:latin typeface="Times New Roman" panose="02020603050405020304" pitchFamily="18" charset="0"/>
                        </a:rPr>
                        <a:t>Observations</a:t>
                      </a:r>
                    </a:p>
                  </a:txBody>
                  <a:tcPr marL="5167" marR="5167" marT="5167"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Times New Roman" panose="02020603050405020304" pitchFamily="18" charset="0"/>
                        </a:rPr>
                        <a:t>16377</a:t>
                      </a:r>
                    </a:p>
                  </a:txBody>
                  <a:tcPr marL="5167" marR="5167" marT="5167"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rPr>
                        <a:t>16377</a:t>
                      </a:r>
                    </a:p>
                  </a:txBody>
                  <a:tcPr marL="5167" marR="5167" marT="5167"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8" name="TextBox 7"/>
          <p:cNvSpPr txBox="1"/>
          <p:nvPr/>
        </p:nvSpPr>
        <p:spPr>
          <a:xfrm>
            <a:off x="457200" y="3726379"/>
            <a:ext cx="3058722" cy="307777"/>
          </a:xfrm>
          <a:prstGeom prst="rect">
            <a:avLst/>
          </a:prstGeom>
          <a:noFill/>
        </p:spPr>
        <p:txBody>
          <a:bodyPr wrap="none" rtlCol="0">
            <a:spAutoFit/>
          </a:bodyPr>
          <a:lstStyle/>
          <a:p>
            <a:r>
              <a:rPr lang="en-US" sz="1400" dirty="0">
                <a:solidFill>
                  <a:srgbClr val="0070C0"/>
                </a:solidFill>
              </a:rPr>
              <a:t>Note: All control variables are included.</a:t>
            </a:r>
          </a:p>
        </p:txBody>
      </p:sp>
      <p:sp>
        <p:nvSpPr>
          <p:cNvPr id="9" name="Rectangle 8"/>
          <p:cNvSpPr/>
          <p:nvPr/>
        </p:nvSpPr>
        <p:spPr>
          <a:xfrm>
            <a:off x="3813657" y="3017506"/>
            <a:ext cx="792583" cy="338952"/>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17978" y="2942556"/>
            <a:ext cx="792583" cy="338952"/>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4446784" y="3206916"/>
            <a:ext cx="396857" cy="299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06240" y="3436757"/>
            <a:ext cx="1036630" cy="369332"/>
          </a:xfrm>
          <a:prstGeom prst="rect">
            <a:avLst/>
          </a:prstGeom>
          <a:solidFill>
            <a:schemeClr val="accent1">
              <a:lumMod val="20000"/>
              <a:lumOff val="80000"/>
            </a:schemeClr>
          </a:solidFill>
        </p:spPr>
        <p:txBody>
          <a:bodyPr wrap="none" rtlCol="0">
            <a:spAutoFit/>
          </a:bodyPr>
          <a:lstStyle/>
          <a:p>
            <a:r>
              <a:rPr lang="en-US" dirty="0">
                <a:solidFill>
                  <a:srgbClr val="FF0000"/>
                </a:solidFill>
              </a:rPr>
              <a:t>No Effect</a:t>
            </a:r>
          </a:p>
        </p:txBody>
      </p:sp>
      <p:sp>
        <p:nvSpPr>
          <p:cNvPr id="14" name="TextBox 13"/>
          <p:cNvSpPr txBox="1"/>
          <p:nvPr/>
        </p:nvSpPr>
        <p:spPr>
          <a:xfrm>
            <a:off x="7044875" y="3361807"/>
            <a:ext cx="1036630" cy="369332"/>
          </a:xfrm>
          <a:prstGeom prst="rect">
            <a:avLst/>
          </a:prstGeom>
          <a:solidFill>
            <a:schemeClr val="accent1">
              <a:lumMod val="20000"/>
              <a:lumOff val="80000"/>
            </a:schemeClr>
          </a:solidFill>
        </p:spPr>
        <p:txBody>
          <a:bodyPr wrap="none" rtlCol="0">
            <a:spAutoFit/>
          </a:bodyPr>
          <a:lstStyle/>
          <a:p>
            <a:r>
              <a:rPr lang="en-US" dirty="0">
                <a:solidFill>
                  <a:srgbClr val="FF0000"/>
                </a:solidFill>
              </a:rPr>
              <a:t>No Effect</a:t>
            </a:r>
          </a:p>
        </p:txBody>
      </p:sp>
      <p:cxnSp>
        <p:nvCxnSpPr>
          <p:cNvPr id="16" name="Straight Arrow Connector 15"/>
          <p:cNvCxnSpPr/>
          <p:nvPr/>
        </p:nvCxnSpPr>
        <p:spPr>
          <a:xfrm>
            <a:off x="7089860" y="3143160"/>
            <a:ext cx="396857" cy="299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1EE563EA-5BAD-0C4E-8E09-5ADE2689BB76}" type="slidenum">
              <a:rPr lang="en-US" smtClean="0"/>
              <a:pPr/>
              <a:t>9</a:t>
            </a:fld>
            <a:endParaRPr lang="en-US"/>
          </a:p>
        </p:txBody>
      </p:sp>
    </p:spTree>
    <p:extLst>
      <p:ext uri="{BB962C8B-B14F-4D97-AF65-F5344CB8AC3E}">
        <p14:creationId xmlns:p14="http://schemas.microsoft.com/office/powerpoint/2010/main" val="1147053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 xmlns="fe090bf0-f37d-44ab-ac7f-b6df71b51ac6" xsi:nil="true"/>
    <Highlights_x003f_ xmlns="fe090bf0-f37d-44ab-ac7f-b6df71b51ac6" xsi:nil="true"/>
    <Area xmlns="fe090bf0-f37d-44ab-ac7f-b6df71b51ac6"/>
    <PublishingExpirationDate xmlns="http://schemas.microsoft.com/sharepoint/v3" xsi:nil="true"/>
    <Notes1 xmlns="fe090bf0-f37d-44ab-ac7f-b6df71b51ac6" xsi:nil="true"/>
    <PublishingStartDate xmlns="http://schemas.microsoft.com/sharepoint/v3" xsi:nil="true"/>
    <Highlights xmlns="fe090bf0-f37d-44ab-ac7f-b6df71b51ac6" xsi:nil="true"/>
    <Category_x003a_ xmlns="fe090bf0-f37d-44ab-ac7f-b6df71b51ac6"/>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80B627EB9ACBE42BFA7B893DD6FD52A" ma:contentTypeVersion="9" ma:contentTypeDescription="Create a new document." ma:contentTypeScope="" ma:versionID="dc259e02eb3abd5ab6768fa2894d9daa">
  <xsd:schema xmlns:xsd="http://www.w3.org/2001/XMLSchema" xmlns:xs="http://www.w3.org/2001/XMLSchema" xmlns:p="http://schemas.microsoft.com/office/2006/metadata/properties" xmlns:ns1="http://schemas.microsoft.com/sharepoint/v3" xmlns:ns2="fe090bf0-f37d-44ab-ac7f-b6df71b51ac6" targetNamespace="http://schemas.microsoft.com/office/2006/metadata/properties" ma:root="true" ma:fieldsID="815d902fbd9c46e72693d5bb8d58c1bd" ns1:_="" ns2:_="">
    <xsd:import namespace="http://schemas.microsoft.com/sharepoint/v3"/>
    <xsd:import namespace="fe090bf0-f37d-44ab-ac7f-b6df71b51ac6"/>
    <xsd:element name="properties">
      <xsd:complexType>
        <xsd:sequence>
          <xsd:element name="documentManagement">
            <xsd:complexType>
              <xsd:all>
                <xsd:element ref="ns1:PublishingStartDate" minOccurs="0"/>
                <xsd:element ref="ns1:PublishingExpirationDate" minOccurs="0"/>
                <xsd:element ref="ns2:Description" minOccurs="0"/>
                <xsd:element ref="ns2:Area" minOccurs="0"/>
                <xsd:element ref="ns2:Category_x003a_" minOccurs="0"/>
                <xsd:element ref="ns2:Highlights" minOccurs="0"/>
                <xsd:element ref="ns2:Highlights_x003f_" minOccurs="0"/>
                <xsd:element ref="ns2:Notes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e090bf0-f37d-44ab-ac7f-b6df71b51ac6" elementFormDefault="qualified">
    <xsd:import namespace="http://schemas.microsoft.com/office/2006/documentManagement/types"/>
    <xsd:import namespace="http://schemas.microsoft.com/office/infopath/2007/PartnerControls"/>
    <xsd:element name="Description" ma:index="10" nillable="true" ma:displayName="Description" ma:description="Description of use or contents of this item" ma:internalName="Description">
      <xsd:simpleType>
        <xsd:restriction base="dms:Note">
          <xsd:maxLength value="255"/>
        </xsd:restriction>
      </xsd:simpleType>
    </xsd:element>
    <xsd:element name="Area" ma:index="11" nillable="true" ma:displayName="Area" ma:description="This is used to categorize items in order to display only certain ones on a page, to sort them, etc.  &#10;&#10;Dept will enter their own choices here.  Category is a sub-category of Area." ma:internalName="Area">
      <xsd:complexType>
        <xsd:complexContent>
          <xsd:extension base="dms:MultiChoice">
            <xsd:sequence>
              <xsd:element name="Value" maxOccurs="unbounded" minOccurs="0" nillable="true">
                <xsd:simpleType>
                  <xsd:restriction base="dms:Choice">
                    <xsd:enumeration value="Enter Choice #1"/>
                    <xsd:enumeration value="Enter Choice #2"/>
                    <xsd:enumeration value="Enter Choice #3"/>
                  </xsd:restriction>
                </xsd:simpleType>
              </xsd:element>
            </xsd:sequence>
          </xsd:extension>
        </xsd:complexContent>
      </xsd:complexType>
    </xsd:element>
    <xsd:element name="Category_x003a_" ma:index="12" nillable="true" ma:displayName="Category:" ma:description="This is used to categorize links in order to display only certain ones on a page, to sort them, etc.  &#10;&#10;Dept will add their own Categories.  Category is a sub-category of Area." ma:internalName="Category_x003A_">
      <xsd:complexType>
        <xsd:complexContent>
          <xsd:extension base="dms:MultiChoice">
            <xsd:sequence>
              <xsd:element name="Value" maxOccurs="unbounded" minOccurs="0" nillable="true">
                <xsd:simpleType>
                  <xsd:restriction base="dms:Choice">
                    <xsd:enumeration value="Enter Choice #1"/>
                    <xsd:enumeration value="Enter Choice #2"/>
                    <xsd:enumeration value="Enter Choice #3"/>
                  </xsd:restriction>
                </xsd:simpleType>
              </xsd:element>
            </xsd:sequence>
          </xsd:extension>
        </xsd:complexContent>
      </xsd:complexType>
    </xsd:element>
    <xsd:element name="Highlights" ma:index="13" nillable="true" ma:displayName="Highlights" ma:description="Text for use on a publishing page where you want to pull together special items from this list." ma:hidden="true" ma:internalName="Highlights" ma:readOnly="false">
      <xsd:simpleType>
        <xsd:restriction base="dms:Note"/>
      </xsd:simpleType>
    </xsd:element>
    <xsd:element name="Highlights_x003f_" ma:index="14" nillable="true" ma:displayName="Highlights?" ma:description="Indicate if this is a highlight item to be pulled for a publishing page." ma:format="Dropdown" ma:hidden="true" ma:internalName="Highlights_x003F_" ma:readOnly="false">
      <xsd:simpleType>
        <xsd:restriction base="dms:Choice">
          <xsd:enumeration value="Yes"/>
          <xsd:enumeration value="No"/>
        </xsd:restriction>
      </xsd:simpleType>
    </xsd:element>
    <xsd:element name="Notes1" ma:index="15" nillable="true" ma:displayName="Notes" ma:description="Internal information, possibly about when this item must be reviewed, or removed, or other notes relating to internal process." ma:internalName="Notes1">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FC3742-0559-48D3-8A45-D4C514F67BC8}">
  <ds:schemaRefs>
    <ds:schemaRef ds:uri="http://schemas.microsoft.com/office/2006/metadata/properties"/>
    <ds:schemaRef ds:uri="http://www.w3.org/XML/1998/namespace"/>
    <ds:schemaRef ds:uri="http://purl.org/dc/dcmitype/"/>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fe090bf0-f37d-44ab-ac7f-b6df71b51ac6"/>
    <ds:schemaRef ds:uri="http://schemas.microsoft.com/sharepoint/v3"/>
  </ds:schemaRefs>
</ds:datastoreItem>
</file>

<file path=customXml/itemProps2.xml><?xml version="1.0" encoding="utf-8"?>
<ds:datastoreItem xmlns:ds="http://schemas.openxmlformats.org/officeDocument/2006/customXml" ds:itemID="{C842CC4F-FB94-440C-A9CC-B6F654B60D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090bf0-f37d-44ab-ac7f-b6df71b51a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D9CA88-FA22-40AB-8F3E-2E8667C7C8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2233</TotalTime>
  <Words>2351</Words>
  <Application>Microsoft Office PowerPoint</Application>
  <PresentationFormat>On-screen Show (4:3)</PresentationFormat>
  <Paragraphs>618</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Courier New</vt:lpstr>
      <vt:lpstr>Times New Roman</vt:lpstr>
      <vt:lpstr>Wingdings</vt:lpstr>
      <vt:lpstr>Office Theme</vt:lpstr>
      <vt:lpstr>The Digital Sin City: An Empirical Study of Craigslist’s Impact on Prostitution Trends</vt:lpstr>
      <vt:lpstr>Craigslist and Prostitution Advertisement </vt:lpstr>
      <vt:lpstr>Community and Government Protest of Prostitution Related Posts </vt:lpstr>
      <vt:lpstr>Timeline of Events</vt:lpstr>
      <vt:lpstr>Our Study</vt:lpstr>
      <vt:lpstr>Data Sources</vt:lpstr>
      <vt:lpstr>Empirical Model: Difference in Difference Estimator</vt:lpstr>
      <vt:lpstr>Main Result: Craigslist Leads to Increase in Prostitution Trends</vt:lpstr>
      <vt:lpstr>Falsification Result: No Effect on Alternative Crimes</vt:lpstr>
      <vt:lpstr>Falsification Result: No Pre-Entry 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Carlson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Oelfke</dc:creator>
  <cp:lastModifiedBy>Probal Mojumder</cp:lastModifiedBy>
  <cp:revision>301</cp:revision>
  <dcterms:created xsi:type="dcterms:W3CDTF">2014-07-01T20:09:04Z</dcterms:created>
  <dcterms:modified xsi:type="dcterms:W3CDTF">2020-07-27T03:42:09Z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0x010100980B627EB9ACBE42BFA7B893DD6FD52A</vt:lpwstr>
  </property>
</Properties>
</file>