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4"/>
  </p:notesMasterIdLst>
  <p:sldIdLst>
    <p:sldId id="256" r:id="rId5"/>
    <p:sldId id="261" r:id="rId6"/>
    <p:sldId id="280" r:id="rId7"/>
    <p:sldId id="288" r:id="rId8"/>
    <p:sldId id="287" r:id="rId9"/>
    <p:sldId id="282" r:id="rId10"/>
    <p:sldId id="264" r:id="rId11"/>
    <p:sldId id="268" r:id="rId12"/>
    <p:sldId id="269" r:id="rId13"/>
    <p:sldId id="270" r:id="rId14"/>
    <p:sldId id="278" r:id="rId15"/>
    <p:sldId id="271" r:id="rId16"/>
    <p:sldId id="281" r:id="rId17"/>
    <p:sldId id="272" r:id="rId18"/>
    <p:sldId id="273" r:id="rId19"/>
    <p:sldId id="274" r:id="rId20"/>
    <p:sldId id="275" r:id="rId21"/>
    <p:sldId id="277" r:id="rId22"/>
    <p:sldId id="27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FEF"/>
    <a:srgbClr val="F0EEEF"/>
    <a:srgbClr val="F1F0F1"/>
    <a:srgbClr val="F2F2F2"/>
    <a:srgbClr val="F1F0F0"/>
    <a:srgbClr val="F2F0F1"/>
    <a:srgbClr val="FFCC33"/>
    <a:srgbClr val="6500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8" autoAdjust="0"/>
    <p:restoredTop sz="57109" autoAdjust="0"/>
  </p:normalViewPr>
  <p:slideViewPr>
    <p:cSldViewPr snapToGrid="0" snapToObjects="1">
      <p:cViewPr varScale="1">
        <p:scale>
          <a:sx n="61" d="100"/>
          <a:sy n="61" d="100"/>
        </p:scale>
        <p:origin x="28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972B6-0E4C-4459-8C6E-89F47FC164AA}" type="datetimeFigureOut">
              <a:rPr lang="en-US" smtClean="0"/>
              <a:pPr/>
              <a:t>7/27/2020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B39C0-C7CE-49EB-BA6B-C0204B4798B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05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B39C0-C7CE-49EB-BA6B-C0204B4798B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885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B39C0-C7CE-49EB-BA6B-C0204B4798B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67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B39C0-C7CE-49EB-BA6B-C0204B4798B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66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A643C-4822-4F72-9AC2-12CD9E86F3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93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6A643C-4822-4F72-9AC2-12CD9E86F3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843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B39C0-C7CE-49EB-BA6B-C0204B4798B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6971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B39C0-C7CE-49EB-BA6B-C0204B4798B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66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B39C0-C7CE-49EB-BA6B-C0204B4798B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114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B39C0-C7CE-49EB-BA6B-C0204B4798B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558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B39C0-C7CE-49EB-BA6B-C0204B4798B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023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B39C0-C7CE-49EB-BA6B-C0204B4798B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6895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B39C0-C7CE-49EB-BA6B-C0204B4798B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90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B39C0-C7CE-49EB-BA6B-C0204B4798B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693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B39C0-C7CE-49EB-BA6B-C0204B4798B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41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B39C0-C7CE-49EB-BA6B-C0204B4798B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38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B39C0-C7CE-49EB-BA6B-C0204B4798B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28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B39C0-C7CE-49EB-BA6B-C0204B4798B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997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B39C0-C7CE-49EB-BA6B-C0204B4798B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30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AB39C0-C7CE-49EB-BA6B-C0204B4798B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50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T_Academic-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723930"/>
            <a:ext cx="8389007" cy="1453931"/>
          </a:xfrm>
        </p:spPr>
        <p:txBody>
          <a:bodyPr anchor="t">
            <a:normAutofit/>
          </a:bodyPr>
          <a:lstStyle>
            <a:lvl1pPr algn="ctr">
              <a:defRPr sz="480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2344" y="4177862"/>
            <a:ext cx="7074338" cy="1156137"/>
          </a:xfrm>
        </p:spPr>
        <p:txBody>
          <a:bodyPr/>
          <a:lstStyle>
            <a:lvl1pPr marL="0" indent="0" algn="r">
              <a:buNone/>
              <a:defRPr>
                <a:solidFill>
                  <a:srgbClr val="650013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3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36848" y="6356631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05200" y="6356631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1EE563EA-5BAD-0C4E-8E09-5ADE2689B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6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72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10/31/2015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8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10/31/2015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11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12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10/31/2015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121400" y="6356350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429000" y="6356349"/>
            <a:ext cx="2133600" cy="365125"/>
          </a:xfrm>
        </p:spPr>
        <p:txBody>
          <a:bodyPr/>
          <a:lstStyle>
            <a:lvl1pPr algn="ctr">
              <a:defRPr/>
            </a:lvl1pPr>
          </a:lstStyle>
          <a:p>
            <a:fld id="{1EE563EA-5BAD-0C4E-8E09-5ADE2689B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08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PP_Academic-2.jp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77544"/>
            <a:ext cx="8229600" cy="1040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10/31/2015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563EA-5BAD-0C4E-8E09-5ADE2689BB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9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000" kern="1200">
          <a:solidFill>
            <a:srgbClr val="650013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ojum003@umn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aghose@stern.nyu.edu" TargetMode="External"/><Relationship Id="rId4" Type="http://schemas.openxmlformats.org/officeDocument/2006/relationships/hyperlink" Target="mailto:jchancf@umn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hyperlink" Target="https://www.texasattorneygeneral.gov/newspubs/releases/2010/082510craigslist_signon.pdf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539" y="1882185"/>
            <a:ext cx="8389007" cy="2213015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Digital Sin City: An Empirical Study of Craigslist’s Impact on Prostitution Trends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7626" y="5683507"/>
            <a:ext cx="1500588" cy="525289"/>
          </a:xfrm>
        </p:spPr>
        <p:txBody>
          <a:bodyPr>
            <a:noAutofit/>
          </a:bodyPr>
          <a:lstStyle/>
          <a:p>
            <a:pPr algn="ctr"/>
            <a:r>
              <a:rPr lang="en-US" sz="1200" b="1" dirty="0"/>
              <a:t>23</a:t>
            </a:r>
            <a:r>
              <a:rPr lang="en-US" sz="1200" b="1" baseline="30000" dirty="0"/>
              <a:t>rd</a:t>
            </a:r>
            <a:r>
              <a:rPr lang="en-US" sz="1200" b="1" dirty="0"/>
              <a:t> June 2016</a:t>
            </a:r>
          </a:p>
          <a:p>
            <a:pPr algn="ctr"/>
            <a:r>
              <a:rPr lang="en-US" sz="1200" b="1" dirty="0"/>
              <a:t>@ SCECR 2016</a:t>
            </a:r>
          </a:p>
          <a:p>
            <a:pPr algn="ctr"/>
            <a:endParaRPr lang="en-US" sz="12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124959"/>
              </p:ext>
            </p:extLst>
          </p:nvPr>
        </p:nvGraphicFramePr>
        <p:xfrm>
          <a:off x="1572427" y="4257153"/>
          <a:ext cx="6204246" cy="100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6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42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1708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5001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Probal Mojumder</a:t>
                      </a:r>
                    </a:p>
                    <a:p>
                      <a:pPr algn="ctr"/>
                      <a:endParaRPr lang="en-US" sz="1200" b="1" dirty="0">
                        <a:solidFill>
                          <a:srgbClr val="65001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200" b="0" dirty="0">
                          <a:solidFill>
                            <a:srgbClr val="650013"/>
                          </a:solidFill>
                        </a:rPr>
                        <a:t>Carlson School of Management</a:t>
                      </a:r>
                    </a:p>
                    <a:p>
                      <a:pPr algn="ctr"/>
                      <a:r>
                        <a:rPr lang="en-US" sz="1200" b="0" dirty="0">
                          <a:solidFill>
                            <a:srgbClr val="650013"/>
                          </a:solidFill>
                        </a:rPr>
                        <a:t>University of Minnesota</a:t>
                      </a:r>
                    </a:p>
                    <a:p>
                      <a:pPr algn="ctr"/>
                      <a:r>
                        <a:rPr lang="en-US" sz="1200" b="0" u="sng" dirty="0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3"/>
                        </a:rPr>
                        <a:t>mojum003@umn.edu</a:t>
                      </a:r>
                      <a:endParaRPr lang="en-US" sz="1200" b="0" dirty="0">
                        <a:solidFill>
                          <a:srgbClr val="65001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5001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Jason Chan</a:t>
                      </a:r>
                    </a:p>
                    <a:p>
                      <a:pPr algn="ctr"/>
                      <a:endParaRPr lang="en-US" sz="1200" b="1" dirty="0">
                        <a:solidFill>
                          <a:srgbClr val="65001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0" indent="0" algn="ctr"/>
                      <a:r>
                        <a:rPr lang="en-US" sz="1200" b="0" dirty="0">
                          <a:solidFill>
                            <a:srgbClr val="650013"/>
                          </a:solidFill>
                        </a:rPr>
                        <a:t>Carlson School of Management</a:t>
                      </a:r>
                    </a:p>
                    <a:p>
                      <a:pPr algn="ctr"/>
                      <a:r>
                        <a:rPr lang="en-US" sz="1200" b="0" dirty="0">
                          <a:solidFill>
                            <a:srgbClr val="650013"/>
                          </a:solidFill>
                        </a:rPr>
                        <a:t>University of Minnesota</a:t>
                      </a:r>
                    </a:p>
                    <a:p>
                      <a:pPr algn="ctr"/>
                      <a:r>
                        <a:rPr lang="en-US" sz="1200" b="0" u="sng" dirty="0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4"/>
                        </a:rPr>
                        <a:t>jchancf@umn.edu</a:t>
                      </a:r>
                      <a:endParaRPr lang="en-US" sz="1200" b="0" dirty="0">
                        <a:solidFill>
                          <a:srgbClr val="650013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65001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Anindya Ghose</a:t>
                      </a:r>
                    </a:p>
                    <a:p>
                      <a:pPr algn="ctr"/>
                      <a:endParaRPr lang="en-US" sz="1200" dirty="0">
                        <a:solidFill>
                          <a:srgbClr val="650013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200" b="0" dirty="0">
                          <a:solidFill>
                            <a:srgbClr val="650013"/>
                          </a:solidFill>
                          <a:latin typeface="+mn-lt"/>
                          <a:cs typeface="Arial" panose="020B0604020202020204" pitchFamily="34" charset="0"/>
                        </a:rPr>
                        <a:t>Stern School of Business</a:t>
                      </a:r>
                    </a:p>
                    <a:p>
                      <a:pPr algn="ctr"/>
                      <a:r>
                        <a:rPr lang="en-US" sz="1200" b="0" dirty="0">
                          <a:solidFill>
                            <a:srgbClr val="650013"/>
                          </a:solidFill>
                          <a:latin typeface="+mn-lt"/>
                          <a:cs typeface="Arial" panose="020B0604020202020204" pitchFamily="34" charset="0"/>
                        </a:rPr>
                        <a:t>New York University</a:t>
                      </a:r>
                    </a:p>
                    <a:p>
                      <a:pPr algn="ctr"/>
                      <a:r>
                        <a:rPr lang="en-US" sz="1200" b="0" u="sng" dirty="0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5"/>
                        </a:rPr>
                        <a:t>aghose@stern.nyu.edu</a:t>
                      </a:r>
                      <a:r>
                        <a:rPr lang="en-US" sz="1200" b="0" dirty="0">
                          <a:solidFill>
                            <a:srgbClr val="650013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449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182" y="400124"/>
            <a:ext cx="8791034" cy="1058145"/>
          </a:xfrm>
          <a:solidFill>
            <a:srgbClr val="F0EEEF"/>
          </a:solidFill>
        </p:spPr>
        <p:txBody>
          <a:bodyPr>
            <a:noAutofit/>
          </a:bodyPr>
          <a:lstStyle/>
          <a:p>
            <a:r>
              <a:rPr lang="en-US" b="1" dirty="0">
                <a:latin typeface="+mn-lt"/>
              </a:rPr>
              <a:t>Craigslist Leads to Increase in Prostitution Trends</a:t>
            </a:r>
          </a:p>
        </p:txBody>
      </p:sp>
      <p:sp>
        <p:nvSpPr>
          <p:cNvPr id="6" name="Left Brace 5"/>
          <p:cNvSpPr/>
          <p:nvPr/>
        </p:nvSpPr>
        <p:spPr>
          <a:xfrm>
            <a:off x="768451" y="2207852"/>
            <a:ext cx="216024" cy="594065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Left Brace 31"/>
          <p:cNvSpPr/>
          <p:nvPr/>
        </p:nvSpPr>
        <p:spPr>
          <a:xfrm>
            <a:off x="764581" y="2905517"/>
            <a:ext cx="216024" cy="651933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Left Brace 32"/>
          <p:cNvSpPr/>
          <p:nvPr/>
        </p:nvSpPr>
        <p:spPr>
          <a:xfrm>
            <a:off x="731730" y="3703434"/>
            <a:ext cx="216169" cy="907587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Left Brace 33"/>
          <p:cNvSpPr/>
          <p:nvPr/>
        </p:nvSpPr>
        <p:spPr>
          <a:xfrm>
            <a:off x="731876" y="4803522"/>
            <a:ext cx="216024" cy="324035"/>
          </a:xfrm>
          <a:prstGeom prst="leftBrac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153182" y="233093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Age </a:t>
            </a:r>
          </a:p>
          <a:p>
            <a:pPr algn="ctr"/>
            <a:r>
              <a:rPr lang="en-US" sz="900" dirty="0"/>
              <a:t>Controls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17854" y="302941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Ethnicity </a:t>
            </a:r>
          </a:p>
          <a:p>
            <a:pPr algn="ctr"/>
            <a:r>
              <a:rPr lang="en-US" sz="900" dirty="0"/>
              <a:t>Controls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-26885" y="3959712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Socioeconomic </a:t>
            </a:r>
          </a:p>
          <a:p>
            <a:pPr algn="ctr"/>
            <a:r>
              <a:rPr lang="en-US" sz="900" dirty="0"/>
              <a:t>Controls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16251" y="4693334"/>
            <a:ext cx="59503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/>
              <a:t>Police &amp; </a:t>
            </a:r>
          </a:p>
          <a:p>
            <a:pPr algn="ctr"/>
            <a:r>
              <a:rPr lang="en-US" sz="900" dirty="0"/>
              <a:t>Crime </a:t>
            </a:r>
          </a:p>
          <a:p>
            <a:pPr algn="ctr"/>
            <a:r>
              <a:rPr lang="en-US" sz="900" dirty="0"/>
              <a:t>Controls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1061"/>
            <a:ext cx="872593" cy="365125"/>
          </a:xfrm>
        </p:spPr>
        <p:txBody>
          <a:bodyPr/>
          <a:lstStyle/>
          <a:p>
            <a:r>
              <a:rPr lang="en-US" dirty="0"/>
              <a:t>6/23/2016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5088251" y="1770434"/>
            <a:ext cx="421481" cy="4818760"/>
          </a:xfrm>
          <a:prstGeom prst="rect">
            <a:avLst/>
          </a:prstGeom>
          <a:solidFill>
            <a:schemeClr val="bg1"/>
          </a:solidFill>
          <a:ln w="25400">
            <a:solidFill>
              <a:srgbClr val="FF000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849686"/>
              </p:ext>
            </p:extLst>
          </p:nvPr>
        </p:nvGraphicFramePr>
        <p:xfrm>
          <a:off x="999843" y="1358572"/>
          <a:ext cx="6858000" cy="5001387"/>
        </p:xfrm>
        <a:graphic>
          <a:graphicData uri="http://schemas.openxmlformats.org/drawingml/2006/table">
            <a:tbl>
              <a:tblPr firstRow="1" firstCol="1" bandRow="1"/>
              <a:tblGrid>
                <a:gridCol w="1737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4320">
                <a:tc gridSpan="8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OLS and Fixed Effect Regressions Showing Impact of Craigslist Entry on Prostitution, with Robustness Checks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OLS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Fixed Effect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Variables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 1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 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 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 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 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 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 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Craigslist Entry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0.241***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0.070***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0.283***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0.073***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0.063***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0.161*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0.045**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(0.06)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(0.02)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(0.06)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(0.02)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(0.02)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(0.09)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(0.02)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Age 15-19 Proportion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-1.014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0.554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-1.259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0.679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0.542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2.424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0.507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(0.93)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(0.53)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(0.95)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(0.52)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(0.37)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(6.41)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(0.45)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Age 20-39 Proportion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-0.353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-0.343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-0.497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-0.327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-0.258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1.687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-0.402**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(0.38)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(0.26)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(0.40)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(0.26)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(0.19)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(4.45)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(0.18)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Age 40-59 Proportion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0.149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-0.008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0.117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-0.194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-0.118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3.513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-0.281*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(0.54)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(0.22)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(0.57)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(0.20)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(0.16)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(5.89)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(0.15)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White Proportion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-0.030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-1.383**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-1.203**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-0.850**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-1.636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-0.758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(0.10)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(0.62)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(0.11)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(0.58)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(0.39)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(20.21)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(0.51)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Black Proportion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0.161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-0.636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0.190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-0.408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-0.251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4.520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-0.077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(0.14)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(0.53)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(0.15)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(0.50)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(0.35)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(20.17)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(0.43)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Asian Proportion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3.054*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0.931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3.107*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1.117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0.667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36.723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1.192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(1.61)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(0.93)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(1.66)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(0.98)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(0.62)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(22.65)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(1.30)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 (Population Size)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0.069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0.136**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-0.029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0.116*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0.116**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0.960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0.086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(0.05)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(0.06)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(0.08)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(0.06)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(0.05)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(1.15)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(0.05)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 (Poverty)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0.103***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0.061**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0.199**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0.066**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0.047**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0.081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0.033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(0.03)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(0.03)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(0.08)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(0.03)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(0.02)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(0.31)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(0.02)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Employed Proportion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1.595***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-0.309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1.907***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-0.247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-0.214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-3.024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-0.177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(0.54)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(0.19)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(0.59)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(0.21)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(0.16)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(3.02)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(0.15)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Log(Annual Income)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0.081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0.247*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-0.015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-0.014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1.345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0.131*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(0.06)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(0.03)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(0.14)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(0.03)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(0.01)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(0.99)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(0.07)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 (Police Officers)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0.057**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-0.020**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0.054*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-0.021**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-0.014**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-0.310***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-0.010*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(0.03)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(0.01)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(0.03)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(0.01)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(0.01)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(0.10)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(0.01)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 (All Other Crimes)</a:t>
                      </a:r>
                      <a:r>
                        <a:rPr lang="en-US" sz="800" baseline="30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#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-0.005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-0.008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0.062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0.009**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(0.01)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(0.01)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(0.01)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(0.01)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(0.00)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(0.93)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(0.00)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County Fixed Effect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ü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ü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ü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ü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ü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Time Fixed Effect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ü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ü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ü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ü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ü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Un-Weighted Regression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ü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Prostitution Only Counties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ü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Propensity Score Matching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ü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Clustered Standard Errors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ü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ü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ü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ü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ü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ü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ü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Weighted Regression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ü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ü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ü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ü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8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ü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ü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R-squared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0.215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0.020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0.218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0.021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0.017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0.126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0.017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F-Stats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5.774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2.694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3.919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1.854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1.937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3.075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1.511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Observations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16674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16674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16674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16674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16674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1326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15529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357" marR="34357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8"/>
                  </a:ext>
                </a:extLst>
              </a:tr>
            </a:tbl>
          </a:graphicData>
        </a:graphic>
      </p:graphicFrame>
      <p:sp>
        <p:nvSpPr>
          <p:cNvPr id="48" name="Rectangle 47"/>
          <p:cNvSpPr/>
          <p:nvPr/>
        </p:nvSpPr>
        <p:spPr>
          <a:xfrm>
            <a:off x="5088251" y="5293869"/>
            <a:ext cx="412707" cy="899408"/>
          </a:xfrm>
          <a:prstGeom prst="rect">
            <a:avLst/>
          </a:prstGeom>
          <a:solidFill>
            <a:srgbClr val="FF00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0" name="Rectangle 49"/>
          <p:cNvSpPr/>
          <p:nvPr/>
        </p:nvSpPr>
        <p:spPr>
          <a:xfrm>
            <a:off x="5109943" y="1903129"/>
            <a:ext cx="387795" cy="243027"/>
          </a:xfrm>
          <a:prstGeom prst="rect">
            <a:avLst/>
          </a:prstGeom>
          <a:solidFill>
            <a:srgbClr val="FFFF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51" name="Straight Arrow Connector 50"/>
          <p:cNvCxnSpPr>
            <a:endCxn id="52" idx="1"/>
          </p:cNvCxnSpPr>
          <p:nvPr/>
        </p:nvCxnSpPr>
        <p:spPr>
          <a:xfrm>
            <a:off x="5500958" y="1939792"/>
            <a:ext cx="2236865" cy="15833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7737823" y="2938413"/>
            <a:ext cx="1206392" cy="1169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 size of 7.57% increase in prostitution trends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151089" y="5613816"/>
            <a:ext cx="3762531" cy="1"/>
          </a:xfrm>
          <a:prstGeom prst="straightConnector1">
            <a:avLst/>
          </a:prstGeom>
          <a:ln w="1587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2197553" y="5743572"/>
            <a:ext cx="4421837" cy="0"/>
          </a:xfrm>
          <a:prstGeom prst="straightConnector1">
            <a:avLst/>
          </a:prstGeom>
          <a:ln w="1587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201196" y="5892949"/>
            <a:ext cx="5097276" cy="0"/>
          </a:xfrm>
          <a:prstGeom prst="straightConnector1">
            <a:avLst/>
          </a:prstGeom>
          <a:ln w="1587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924772" y="5536581"/>
            <a:ext cx="247429" cy="14416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634912" y="5671491"/>
            <a:ext cx="247429" cy="14416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326770" y="5805045"/>
            <a:ext cx="247429" cy="14416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1102" y="68512"/>
            <a:ext cx="1417183" cy="369332"/>
          </a:xfrm>
          <a:prstGeom prst="rect">
            <a:avLst/>
          </a:prstGeom>
          <a:solidFill>
            <a:srgbClr val="FFFF00"/>
          </a:solidFill>
          <a:ln w="3492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650013"/>
                </a:solidFill>
              </a:rPr>
              <a:t>Main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1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50" grpId="0" animBg="1"/>
      <p:bldP spid="52" grpId="0" animBg="1"/>
      <p:bldP spid="14" grpId="0" animBg="1"/>
      <p:bldP spid="28" grpId="0" animBg="1"/>
      <p:bldP spid="2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470" y="422367"/>
            <a:ext cx="7113456" cy="1011986"/>
          </a:xfrm>
          <a:solidFill>
            <a:srgbClr val="F0EEEF"/>
          </a:solidFill>
        </p:spPr>
        <p:txBody>
          <a:bodyPr>
            <a:normAutofit/>
          </a:bodyPr>
          <a:lstStyle/>
          <a:p>
            <a:r>
              <a:rPr lang="en-US" b="1" dirty="0"/>
              <a:t>No Effect on Alternative Crimes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335779" y="2872741"/>
            <a:ext cx="701487" cy="4419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6/23/2016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645897" y="3645345"/>
            <a:ext cx="3058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All control variables are included.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447980" y="2872740"/>
            <a:ext cx="527880" cy="4419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6373537" y="2872740"/>
            <a:ext cx="701487" cy="4419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825904"/>
              </p:ext>
            </p:extLst>
          </p:nvPr>
        </p:nvGraphicFramePr>
        <p:xfrm>
          <a:off x="1724024" y="2085983"/>
          <a:ext cx="6038851" cy="2974741"/>
        </p:xfrm>
        <a:graphic>
          <a:graphicData uri="http://schemas.openxmlformats.org/drawingml/2006/table">
            <a:tbl>
              <a:tblPr/>
              <a:tblGrid>
                <a:gridCol w="1941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7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92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417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Falsification Test Using Alternative Crimes</a:t>
                      </a:r>
                    </a:p>
                  </a:txBody>
                  <a:tcPr marL="5167" marR="5167" marT="516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499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167" marR="5167" marT="5167" marB="0" anchor="b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DV = Log (DUI)</a:t>
                      </a:r>
                    </a:p>
                  </a:txBody>
                  <a:tcPr marL="5167" marR="5167" marT="5167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DV = Log (Vandalism)</a:t>
                      </a:r>
                    </a:p>
                  </a:txBody>
                  <a:tcPr marL="5167" marR="5167" marT="5167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Variables</a:t>
                      </a:r>
                    </a:p>
                  </a:txBody>
                  <a:tcPr marL="5167" marR="5167" marT="5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Model 1</a:t>
                      </a:r>
                    </a:p>
                  </a:txBody>
                  <a:tcPr marL="5167" marR="5167" marT="51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Model 2</a:t>
                      </a:r>
                    </a:p>
                  </a:txBody>
                  <a:tcPr marL="5167" marR="5167" marT="51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Craigslist Entry</a:t>
                      </a:r>
                    </a:p>
                  </a:txBody>
                  <a:tcPr marL="5167" marR="5167" marT="51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0.010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-0.033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33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167" marR="5167" marT="5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(0.03)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(0.03)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33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167" marR="5167" marT="5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167" marR="5167" marT="5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167" marR="5167" marT="5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333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167" marR="5167" marT="5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167" marR="5167" marT="5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167" marR="5167" marT="5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3332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167" marR="5167" marT="5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167" marR="5167" marT="5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167" marR="5167" marT="5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3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County Fixed Effect</a:t>
                      </a:r>
                    </a:p>
                  </a:txBody>
                  <a:tcPr marL="5167" marR="5167" marT="516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5167" marR="5167" marT="516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5167" marR="5167" marT="5167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3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Time Fixed Effect</a:t>
                      </a:r>
                    </a:p>
                  </a:txBody>
                  <a:tcPr marL="5167" marR="5167" marT="5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5167" marR="5167" marT="5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Wingdings" panose="05000000000000000000" pitchFamily="2" charset="2"/>
                        </a:rPr>
                        <a:t>ü</a:t>
                      </a:r>
                    </a:p>
                  </a:txBody>
                  <a:tcPr marL="5167" marR="5167" marT="5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3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R-squared</a:t>
                      </a:r>
                    </a:p>
                  </a:txBody>
                  <a:tcPr marL="5167" marR="5167" marT="516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0.041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0.016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3332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F-Stats</a:t>
                      </a:r>
                    </a:p>
                  </a:txBody>
                  <a:tcPr marL="5167" marR="5167" marT="5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14.840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5.721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08499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Observations</a:t>
                      </a:r>
                    </a:p>
                  </a:txBody>
                  <a:tcPr marL="5167" marR="5167" marT="516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16674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16674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5169490" y="3415147"/>
            <a:ext cx="103663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Effect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113455" y="3415147"/>
            <a:ext cx="103663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 Effect</a:t>
            </a:r>
          </a:p>
        </p:txBody>
      </p:sp>
      <p:cxnSp>
        <p:nvCxnSpPr>
          <p:cNvPr id="28" name="Straight Arrow Connector 27"/>
          <p:cNvCxnSpPr>
            <a:endCxn id="27" idx="0"/>
          </p:cNvCxnSpPr>
          <p:nvPr/>
        </p:nvCxnSpPr>
        <p:spPr>
          <a:xfrm>
            <a:off x="7040880" y="2972794"/>
            <a:ext cx="590890" cy="442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endCxn id="26" idx="0"/>
          </p:cNvCxnSpPr>
          <p:nvPr/>
        </p:nvCxnSpPr>
        <p:spPr>
          <a:xfrm>
            <a:off x="5037267" y="3009900"/>
            <a:ext cx="650538" cy="4052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1102" y="68512"/>
            <a:ext cx="2019784" cy="369332"/>
          </a:xfrm>
          <a:prstGeom prst="rect">
            <a:avLst/>
          </a:prstGeom>
          <a:solidFill>
            <a:srgbClr val="FFFF00"/>
          </a:solidFill>
          <a:ln w="3492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650013"/>
                </a:solidFill>
              </a:rPr>
              <a:t>Falsification Result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05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0" grpId="0" animBg="1"/>
      <p:bldP spid="26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195648" y="3577020"/>
            <a:ext cx="2718192" cy="58674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4931" y="506584"/>
            <a:ext cx="7751044" cy="829157"/>
          </a:xfrm>
          <a:prstGeom prst="rect">
            <a:avLst/>
          </a:prstGeom>
          <a:solidFill>
            <a:srgbClr val="F0EEEF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650013"/>
                </a:solidFill>
                <a:latin typeface="+mn-lt"/>
              </a:rPr>
              <a:t>Craigslist Creates a New Market for Prostitution </a:t>
            </a:r>
            <a:endParaRPr lang="en-US" sz="3000" dirty="0">
              <a:solidFill>
                <a:srgbClr val="650013"/>
              </a:solidFill>
              <a:latin typeface="+mn-lt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298712"/>
              </p:ext>
            </p:extLst>
          </p:nvPr>
        </p:nvGraphicFramePr>
        <p:xfrm>
          <a:off x="990902" y="2692420"/>
          <a:ext cx="6409492" cy="3134954"/>
        </p:xfrm>
        <a:graphic>
          <a:graphicData uri="http://schemas.openxmlformats.org/drawingml/2006/table">
            <a:tbl>
              <a:tblPr firstRow="1" firstCol="1" bandRow="1"/>
              <a:tblGrid>
                <a:gridCol w="2751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455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Impact of Commercialized Vice and Craigslist Entry on Prostitution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62" marR="33462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artDeco"/>
                      <a:lightRig rig="flood" dir="t"/>
                    </a:cell3D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0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Variables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62" marR="33462" marT="0" marB="0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 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62" marR="33462" marT="0" marB="0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 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62" marR="33462" marT="0" marB="0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6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62" marR="33462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62" marR="33462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62" marR="33462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6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 (Commercialized Vice)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62" marR="33462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0.743***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0.740***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56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62" marR="33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(0.04)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(0.04)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56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62" marR="33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62" marR="33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62" marR="33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56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Craigslist Entry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62" marR="33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62" marR="33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0.047***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56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62" marR="33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62" marR="33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(0.02)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569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62" marR="33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3462" marR="33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62" marR="33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56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62" marR="33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62" marR="33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62" marR="33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56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R-squared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62" marR="33462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0.398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0.400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56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F-Stats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62" marR="33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24.080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23.826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569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Observations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3462" marR="3346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16674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16674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6/23/2016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990902" y="4877919"/>
            <a:ext cx="3058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All control variables are included.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036712" y="3862770"/>
            <a:ext cx="363682" cy="800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445607" y="3778950"/>
            <a:ext cx="1333500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Similar Coefficient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Sizes</a:t>
            </a:r>
          </a:p>
        </p:txBody>
      </p:sp>
      <p:sp>
        <p:nvSpPr>
          <p:cNvPr id="2" name="Rectangle 1"/>
          <p:cNvSpPr/>
          <p:nvPr/>
        </p:nvSpPr>
        <p:spPr>
          <a:xfrm>
            <a:off x="271739" y="1729057"/>
            <a:ext cx="882729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observed Craigslist-related prostitution trends constitute as a new market on top of the prevailing market operated by organized prostitution rings.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1102" y="68512"/>
            <a:ext cx="1463862" cy="369332"/>
          </a:xfrm>
          <a:prstGeom prst="rect">
            <a:avLst/>
          </a:prstGeom>
          <a:solidFill>
            <a:srgbClr val="FFFF00"/>
          </a:solidFill>
          <a:ln w="3492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650013"/>
                </a:solidFill>
              </a:rPr>
              <a:t>Mechanism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41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04930" y="506584"/>
            <a:ext cx="7564231" cy="829157"/>
          </a:xfrm>
          <a:prstGeom prst="rect">
            <a:avLst/>
          </a:prstGeom>
          <a:solidFill>
            <a:srgbClr val="F0EEEF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650013"/>
                </a:solidFill>
                <a:latin typeface="+mn-lt"/>
              </a:rPr>
              <a:t>Craigslist Creates a New Market for Prostitutes in Age Group 41-50</a:t>
            </a:r>
            <a:endParaRPr lang="en-US" sz="3000" dirty="0">
              <a:solidFill>
                <a:srgbClr val="650013"/>
              </a:solidFill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6/23/2016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71740" y="1786560"/>
            <a:ext cx="77969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ea typeface="Segoe UI Black" panose="020B0A02040204020203" pitchFamily="34" charset="0"/>
                <a:cs typeface="Times New Roman" panose="02020603050405020304" pitchFamily="18" charset="0"/>
              </a:rPr>
              <a:t> The new market primarily consist of sex workers in age group 41-50.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70600" y="3454400"/>
            <a:ext cx="812800" cy="448733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833362"/>
              </p:ext>
            </p:extLst>
          </p:nvPr>
        </p:nvGraphicFramePr>
        <p:xfrm>
          <a:off x="1301503" y="2522483"/>
          <a:ext cx="6561971" cy="2928824"/>
        </p:xfrm>
        <a:graphic>
          <a:graphicData uri="http://schemas.openxmlformats.org/drawingml/2006/table">
            <a:tbl>
              <a:tblPr firstRow="1" firstCol="1" bandRow="1"/>
              <a:tblGrid>
                <a:gridCol w="210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3651">
                <a:tc gridSpan="6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Impact of both Craigslist Entry and Commercialized Vice on Prostitution by Age Break-Down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021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Age 0-17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Age 18-30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Age 31-40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Age 41-50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Age 51-99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55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Variables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 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 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 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 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 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Craigslist Entry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-0.000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0.016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0.002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0.029**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-0.003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4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(0.00)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(0.02)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(0.02)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(0.01)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(0.00)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95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 (Commercialized Vice)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0.020**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0.228***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0.167***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0.088***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47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(0.01)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(0.04)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(0.05)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(0.03)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(0.00)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47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054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R-squared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0.043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0.019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0.016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0.002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47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F-Stats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0.876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3.588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2.048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2.024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0.497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0479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Observations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16674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16674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16674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16674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16674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063" marR="4006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227968" y="4496919"/>
            <a:ext cx="3058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All control variables are included.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1102" y="68512"/>
            <a:ext cx="2403222" cy="369332"/>
          </a:xfrm>
          <a:prstGeom prst="rect">
            <a:avLst/>
          </a:prstGeom>
          <a:solidFill>
            <a:srgbClr val="FFFF00"/>
          </a:solidFill>
          <a:ln w="3492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650013"/>
                </a:solidFill>
              </a:rPr>
              <a:t>Mechanism 1 – Add 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24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0" y="427375"/>
            <a:ext cx="7688826" cy="983121"/>
          </a:xfrm>
          <a:prstGeom prst="rect">
            <a:avLst/>
          </a:prstGeom>
          <a:solidFill>
            <a:srgbClr val="F0EEEF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650013"/>
                </a:solidFill>
                <a:latin typeface="+mn-lt"/>
              </a:rPr>
              <a:t>Craigslist Introduces Prostitution in Counties with No Prior History of Prostitution</a:t>
            </a:r>
            <a:endParaRPr lang="en-US" sz="3000" dirty="0">
              <a:solidFill>
                <a:srgbClr val="650013"/>
              </a:solidFill>
              <a:latin typeface="+mn-lt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802612" y="2661168"/>
            <a:ext cx="378042" cy="309887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Rectangle 31"/>
          <p:cNvSpPr/>
          <p:nvPr/>
        </p:nvSpPr>
        <p:spPr>
          <a:xfrm>
            <a:off x="3215527" y="3630404"/>
            <a:ext cx="1018912" cy="63609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53747"/>
              </p:ext>
            </p:extLst>
          </p:nvPr>
        </p:nvGraphicFramePr>
        <p:xfrm>
          <a:off x="1108333" y="2526163"/>
          <a:ext cx="7014209" cy="3131692"/>
        </p:xfrm>
        <a:graphic>
          <a:graphicData uri="http://schemas.openxmlformats.org/drawingml/2006/table">
            <a:tbl>
              <a:tblPr firstRow="1" firstCol="1" bandRow="1"/>
              <a:tblGrid>
                <a:gridCol w="12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7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6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753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Impact of Craigslist Entry over Sample Split based on Presence of Past Prostitution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690" marR="30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prst="artDeco"/>
                      <a:lightRig rig="flood" dir="t"/>
                    </a:cell3D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5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90" marR="3069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 Cases of Prostitution before Craigslist Entry</a:t>
                      </a:r>
                      <a:endParaRPr lang="en-US" sz="1400" b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690" marR="3069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Had Cases of Prostitution before Craigslist Entry</a:t>
                      </a:r>
                      <a:endParaRPr lang="en-US" sz="14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690" marR="3069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7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Variables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690" marR="30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 3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690" marR="3069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 4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690" marR="3069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68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Craigslist Entry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690" marR="3069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0.042***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0.070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7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90" marR="30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(0.01)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(0.10)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67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90" marR="30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690" marR="3069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690" marR="30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67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0690" marR="30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690" marR="3069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690" marR="30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690" marR="30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690" marR="3069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690" marR="30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67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R-squared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690" marR="3069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0.019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0.106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67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F-Stats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690" marR="30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0.931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2.313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67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Observations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0690" marR="3069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15484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1190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33" name="Straight Arrow Connector 32"/>
          <p:cNvCxnSpPr>
            <a:stCxn id="32" idx="3"/>
            <a:endCxn id="34" idx="1"/>
          </p:cNvCxnSpPr>
          <p:nvPr/>
        </p:nvCxnSpPr>
        <p:spPr>
          <a:xfrm>
            <a:off x="4234439" y="3948454"/>
            <a:ext cx="321364" cy="3874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555803" y="3966567"/>
            <a:ext cx="1733038" cy="7386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 size of 4.29% increase in prostitution trends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6/23/2016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39121" y="4697646"/>
            <a:ext cx="3058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All control variables are included.</a:t>
            </a:r>
          </a:p>
        </p:txBody>
      </p:sp>
      <p:sp>
        <p:nvSpPr>
          <p:cNvPr id="2" name="Rectangle 1"/>
          <p:cNvSpPr/>
          <p:nvPr/>
        </p:nvSpPr>
        <p:spPr>
          <a:xfrm>
            <a:off x="382103" y="1643562"/>
            <a:ext cx="84497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 The new market for prostitution primarily occurs at counties with no prior history of prostitution before site entry.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61102" y="68512"/>
            <a:ext cx="1463862" cy="369332"/>
          </a:xfrm>
          <a:prstGeom prst="rect">
            <a:avLst/>
          </a:prstGeom>
          <a:solidFill>
            <a:srgbClr val="FFFF00"/>
          </a:solidFill>
          <a:ln w="3492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650013"/>
                </a:solidFill>
              </a:rPr>
              <a:t>Mechanism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8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274087" y="3668117"/>
            <a:ext cx="790401" cy="428594"/>
          </a:xfrm>
          <a:prstGeom prst="rect">
            <a:avLst/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4011" y="454892"/>
            <a:ext cx="7653642" cy="994172"/>
          </a:xfrm>
          <a:prstGeom prst="rect">
            <a:avLst/>
          </a:prstGeom>
          <a:solidFill>
            <a:srgbClr val="F1F0F1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650013"/>
                </a:solidFill>
                <a:latin typeface="+mn-lt"/>
              </a:rPr>
              <a:t>Craigslist Entry Causes Prostitution to Spillover to a Neighboring County</a:t>
            </a:r>
            <a:endParaRPr lang="en-US" sz="3000" dirty="0">
              <a:solidFill>
                <a:srgbClr val="650013"/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13999" y="2549549"/>
            <a:ext cx="1260088" cy="1784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6/23/2016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57200" y="1732611"/>
            <a:ext cx="81724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/>
              <a:t>We identify nearest county-pairs, where at least one county has Craigslist entry.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991552"/>
              </p:ext>
            </p:extLst>
          </p:nvPr>
        </p:nvGraphicFramePr>
        <p:xfrm>
          <a:off x="360788" y="2655986"/>
          <a:ext cx="7498080" cy="2665152"/>
        </p:xfrm>
        <a:graphic>
          <a:graphicData uri="http://schemas.openxmlformats.org/drawingml/2006/table">
            <a:tbl>
              <a:tblPr firstRow="1" firstCol="1" bandRow="1"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4234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Spillover Effect of Craigslist Entry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13" marR="3861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0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613" marR="38613" marT="0" marB="0" anchor="b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County with site entry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13" marR="38613" marT="0" marB="0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Neighboring county without site entry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13" marR="38613" marT="0" marB="0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Variables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13" marR="3861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 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13" marR="3861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 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13" marR="3861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1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Craigslist Entry 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13" marR="3861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0.201***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13" marR="3861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0.050**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13" marR="3861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10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613" marR="3861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(0.05)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13" marR="3861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(0.02)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13" marR="3861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Log (Commercialized Vice)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13" marR="3861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0.734***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13" marR="3861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1.003***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13" marR="3861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100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613" marR="3861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(0.03)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13" marR="3861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(0.03)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13" marR="3861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1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13" marR="3861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13" marR="3861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13" marR="3861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1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R-squared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13" marR="3861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0.521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13" marR="3861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0.711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13" marR="3861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1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F-Stats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13" marR="3861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28.639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13" marR="3861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67.694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13" marR="3861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100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Observations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13" marR="3861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756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13" marR="3861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791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8613" marR="3861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60788" y="4538032"/>
            <a:ext cx="3068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All control variables are included.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361406" y="3695083"/>
            <a:ext cx="1635713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5.13% increase in own county prostitution due to Craigslist entry in neighboring county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064488" y="3883606"/>
            <a:ext cx="265702" cy="3349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1102" y="68512"/>
            <a:ext cx="1463862" cy="369332"/>
          </a:xfrm>
          <a:prstGeom prst="rect">
            <a:avLst/>
          </a:prstGeom>
          <a:solidFill>
            <a:srgbClr val="FFFF00"/>
          </a:solidFill>
          <a:ln w="3492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650013"/>
                </a:solidFill>
              </a:rPr>
              <a:t>Mechanism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28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6332" y="472454"/>
            <a:ext cx="7681824" cy="994172"/>
          </a:xfrm>
          <a:prstGeom prst="rect">
            <a:avLst/>
          </a:prstGeom>
          <a:solidFill>
            <a:srgbClr val="F0EEEF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650013"/>
                </a:solidFill>
                <a:latin typeface="+mn-lt"/>
              </a:rPr>
              <a:t>Is It True Increase in Prostitution Or Increase in Police Efforts?</a:t>
            </a:r>
            <a:endParaRPr lang="en-US" sz="3000" dirty="0">
              <a:solidFill>
                <a:srgbClr val="650013"/>
              </a:solidFill>
              <a:latin typeface="+mn-lt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6/23/2016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9879" y="1796789"/>
            <a:ext cx="586695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ea typeface="Calibri" panose="020F0502020204030204" pitchFamily="34" charset="0"/>
              </a:rPr>
              <a:t>   We use newspaper reports to locate counties and years   in which police departments used sting operations over Craigslist to make prostitution arrests. 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19645" y="4817608"/>
            <a:ext cx="5866958" cy="880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ea typeface="Calibri" panose="020F0502020204030204" pitchFamily="34" charset="0"/>
              </a:rPr>
              <a:t>  Later, we hired online workers from Upwork website to read and label the articles from these databases. 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1102" y="68512"/>
            <a:ext cx="1516762" cy="369332"/>
          </a:xfrm>
          <a:prstGeom prst="rect">
            <a:avLst/>
          </a:prstGeom>
          <a:solidFill>
            <a:srgbClr val="FFFF00"/>
          </a:solidFill>
          <a:ln w="3492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650013"/>
                </a:solidFill>
              </a:rPr>
              <a:t>Mechanism 4</a:t>
            </a:r>
            <a:endParaRPr lang="en-US" dirty="0"/>
          </a:p>
        </p:txBody>
      </p:sp>
      <p:pic>
        <p:nvPicPr>
          <p:cNvPr id="25" name="Picture 4" descr="https://blog.library.villanova.edu/wp-content/uploads/2010/11/newsbank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435" y="1903227"/>
            <a:ext cx="2590800" cy="838201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 descr="http://pioneer.utah.gov/research/databases/images/Proquest2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811" y="3380250"/>
            <a:ext cx="1374034" cy="687017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 descr="https://global.factiva.com/FactivaLogin/content/img/logo_factiva.png?52010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3755" y="4181327"/>
            <a:ext cx="2248120" cy="240317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 descr="https://www.lib.fsu.edu/sites/default/files/database_logo/lna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782" y="2818882"/>
            <a:ext cx="2307113" cy="47436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Rectangle 28"/>
          <p:cNvSpPr/>
          <p:nvPr/>
        </p:nvSpPr>
        <p:spPr>
          <a:xfrm>
            <a:off x="6106267" y="4787281"/>
            <a:ext cx="2772261" cy="95365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14" descr="https://www.upwork.com/images/upwork-logo-1200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5768" y="4576844"/>
            <a:ext cx="2671072" cy="1403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/>
          <p:cNvSpPr/>
          <p:nvPr/>
        </p:nvSpPr>
        <p:spPr>
          <a:xfrm>
            <a:off x="186815" y="3181443"/>
            <a:ext cx="56669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ea typeface="Calibri" panose="020F0502020204030204" pitchFamily="34" charset="0"/>
              </a:rPr>
              <a:t>For this, we amassed over 600 news articles from four disparate news databases, like </a:t>
            </a:r>
            <a:r>
              <a:rPr lang="en-US" b="1" dirty="0">
                <a:ea typeface="Calibri" panose="020F0502020204030204" pitchFamily="34" charset="0"/>
              </a:rPr>
              <a:t>Access World News</a:t>
            </a:r>
            <a:r>
              <a:rPr lang="en-US" dirty="0">
                <a:ea typeface="Calibri" panose="020F0502020204030204" pitchFamily="34" charset="0"/>
              </a:rPr>
              <a:t>, </a:t>
            </a:r>
            <a:r>
              <a:rPr lang="en-US" b="1" dirty="0">
                <a:ea typeface="Calibri" panose="020F0502020204030204" pitchFamily="34" charset="0"/>
              </a:rPr>
              <a:t>LexisNexis Academic</a:t>
            </a:r>
            <a:r>
              <a:rPr lang="en-US" dirty="0">
                <a:ea typeface="Calibri" panose="020F0502020204030204" pitchFamily="34" charset="0"/>
              </a:rPr>
              <a:t>, </a:t>
            </a:r>
            <a:r>
              <a:rPr lang="en-US" b="1" dirty="0">
                <a:ea typeface="Calibri" panose="020F0502020204030204" pitchFamily="34" charset="0"/>
              </a:rPr>
              <a:t>ProQuest Newsstand</a:t>
            </a:r>
            <a:r>
              <a:rPr lang="en-US" dirty="0">
                <a:ea typeface="Calibri" panose="020F0502020204030204" pitchFamily="34" charset="0"/>
              </a:rPr>
              <a:t>, and </a:t>
            </a:r>
            <a:r>
              <a:rPr lang="en-US" b="1" dirty="0">
                <a:ea typeface="Calibri" panose="020F0502020204030204" pitchFamily="34" charset="0"/>
              </a:rPr>
              <a:t>Factiva</a:t>
            </a:r>
            <a:r>
              <a:rPr lang="en-US" dirty="0">
                <a:ea typeface="Calibri" panose="020F0502020204030204" pitchFamily="34" charset="0"/>
              </a:rPr>
              <a:t>. </a:t>
            </a:r>
            <a:endParaRPr lang="en-US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56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9" grpId="0" animBg="1"/>
      <p:bldP spid="1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112203" y="453614"/>
            <a:ext cx="8658172" cy="994172"/>
          </a:xfrm>
          <a:prstGeom prst="rect">
            <a:avLst/>
          </a:prstGeom>
          <a:solidFill>
            <a:srgbClr val="EFEFEF"/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solidFill>
                  <a:srgbClr val="650013"/>
                </a:solidFill>
              </a:rPr>
              <a:t>After Removing Counties With Police Efforts, We Yet Again Get </a:t>
            </a:r>
            <a:r>
              <a:rPr lang="en-US" sz="3000" b="1" dirty="0">
                <a:solidFill>
                  <a:srgbClr val="650013"/>
                </a:solidFill>
                <a:latin typeface="+mn-lt"/>
              </a:rPr>
              <a:t>Increase in Prostitution Trends</a:t>
            </a:r>
            <a:endParaRPr lang="en-US" sz="3000" dirty="0">
              <a:solidFill>
                <a:srgbClr val="650013"/>
              </a:solidFill>
              <a:latin typeface="+mn-lt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6/23/2016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739148" y="3667435"/>
            <a:ext cx="823452" cy="432619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981015"/>
              </p:ext>
            </p:extLst>
          </p:nvPr>
        </p:nvGraphicFramePr>
        <p:xfrm>
          <a:off x="870154" y="2034349"/>
          <a:ext cx="7315200" cy="3305176"/>
        </p:xfrm>
        <a:graphic>
          <a:graphicData uri="http://schemas.openxmlformats.org/drawingml/2006/table">
            <a:tbl>
              <a:tblPr firstRow="1" firstCol="1" bandRow="1"/>
              <a:tblGrid>
                <a:gridCol w="1280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3691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Impact of Craigslist Entry on Prostitution after Removing County-Year with Police Stings As Reported in News Articles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703" marR="4070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34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703" marR="40703" marT="0" marB="0" anchor="b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No County-Year Removed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703" marR="40703" marT="0" marB="0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Removing Exact County-Year with Police Stings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703" marR="40703" marT="0" marB="0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Removing Exact County-Year with Police Sting, and Any Following County-Years  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703" marR="40703" marT="0" marB="0" anchor="ctr">
                    <a:lnL>
                      <a:noFill/>
                    </a:lnL>
                    <a:lnR>
                      <a:noFill/>
                    </a:lnR>
                    <a:lnT w="28575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48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Variables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703" marR="40703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 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703" marR="4070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 2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703" marR="4070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 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703" marR="4070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4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Craigslist Entry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703" marR="4070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0.073***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703" marR="4070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0.057***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703" marR="4070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0.058***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703" marR="4070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4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703" marR="4070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(0.02)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703" marR="4070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(0.02)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703" marR="4070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(0.02)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703" marR="4070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646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1400" dirty="0"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0703" marR="4070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703" marR="4070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703" marR="4070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703" marR="4070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64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703" marR="4070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703" marR="4070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703" marR="4070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703" marR="4070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64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703" marR="4070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703" marR="4070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703" marR="4070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703" marR="4070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64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R-squared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703" marR="4070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0.021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703" marR="4070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0.016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703" marR="4070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0.017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703" marR="40703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64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F-Stats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703" marR="4070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1.854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703" marR="4070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1.823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703" marR="4070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1.809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703" marR="4070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0646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Observations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703" marR="4070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16674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703" marR="4070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16619</a:t>
                      </a:r>
                      <a:endParaRPr lang="en-US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703" marR="4070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16605</a:t>
                      </a:r>
                      <a:endParaRPr lang="en-US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703" marR="40703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808434" y="4488361"/>
            <a:ext cx="30587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All control variables are included.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572432" y="3893576"/>
            <a:ext cx="501445" cy="2654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25765" y="3861662"/>
            <a:ext cx="1206392" cy="11695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FF000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 size of 5.86% increase in prostitution trends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102" y="68512"/>
            <a:ext cx="1516762" cy="369332"/>
          </a:xfrm>
          <a:prstGeom prst="rect">
            <a:avLst/>
          </a:prstGeom>
          <a:solidFill>
            <a:srgbClr val="FFFF00"/>
          </a:solidFill>
          <a:ln w="3492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650013"/>
                </a:solidFill>
              </a:rPr>
              <a:t>Mechanism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8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646995"/>
            <a:ext cx="4360606" cy="611531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>
                <a:solidFill>
                  <a:srgbClr val="65001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b="1" dirty="0"/>
              <a:t>Research Implications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6/23/2016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1293" y="1942279"/>
            <a:ext cx="698089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was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actual increase in prostitution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Craigslist’s entry.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estimate is like a tip of an iceberg, as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 effect can be larger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results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add to similar classified ads websites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they carry prostitution advertisements even to this day!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Finally, online platform also help to facilitate </a:t>
            </a: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clearing for illicit markets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1026" name="Picture 2" descr="http://vignette1.wikia.nocookie.net/narnia/images/e/e2/Sherlock-Holmes.png/revision/latest?cb=201504281127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253" y="2956982"/>
            <a:ext cx="2067588" cy="1836082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8305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3095241" y="2620429"/>
            <a:ext cx="2821320" cy="12053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6500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6500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6/23/2016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8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20107" y="613600"/>
            <a:ext cx="7588383" cy="692061"/>
          </a:xfrm>
          <a:solidFill>
            <a:srgbClr val="F1F0F0"/>
          </a:solidFill>
        </p:spPr>
        <p:txBody>
          <a:bodyPr>
            <a:noAutofit/>
          </a:bodyPr>
          <a:lstStyle/>
          <a:p>
            <a:r>
              <a:rPr lang="en-US" sz="2800" b="1" dirty="0"/>
              <a:t>Craigslist and Prostitution Advertisements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6" name="Picture 2" descr="http://m.mediapost.com/publications/13/craigslist-0720c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12" y="1907733"/>
            <a:ext cx="5532107" cy="4109566"/>
          </a:xfrm>
          <a:prstGeom prst="rect">
            <a:avLst/>
          </a:prstGeom>
          <a:noFill/>
          <a:ln w="31750"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Oval 16"/>
          <p:cNvSpPr/>
          <p:nvPr/>
        </p:nvSpPr>
        <p:spPr>
          <a:xfrm>
            <a:off x="120107" y="1980883"/>
            <a:ext cx="633359" cy="335666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01937" y="6079274"/>
            <a:ext cx="2640466" cy="2616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Media Daily, July 17, 2009</a:t>
            </a:r>
          </a:p>
        </p:txBody>
      </p:sp>
      <p:cxnSp>
        <p:nvCxnSpPr>
          <p:cNvPr id="24" name="Straight Arrow Connector 23"/>
          <p:cNvCxnSpPr>
            <a:stCxn id="17" idx="0"/>
          </p:cNvCxnSpPr>
          <p:nvPr/>
        </p:nvCxnSpPr>
        <p:spPr>
          <a:xfrm flipV="1">
            <a:off x="436787" y="1745923"/>
            <a:ext cx="170375" cy="23496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80477" y="1483559"/>
            <a:ext cx="32815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Chicago Craigslist &gt; Adult Services</a:t>
            </a:r>
          </a:p>
        </p:txBody>
      </p:sp>
      <p:sp>
        <p:nvSpPr>
          <p:cNvPr id="26" name="Date Placeholder 18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/>
              <a:t>6/23/2016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5344" y="2101136"/>
            <a:ext cx="3235336" cy="3634759"/>
          </a:xfrm>
          <a:prstGeom prst="rect">
            <a:avLst/>
          </a:prstGeom>
          <a:ln w="31750"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28" name="Oval 27"/>
          <p:cNvSpPr/>
          <p:nvPr/>
        </p:nvSpPr>
        <p:spPr>
          <a:xfrm>
            <a:off x="5210414" y="2038543"/>
            <a:ext cx="1655180" cy="335666"/>
          </a:xfrm>
          <a:prstGeom prst="ellipse">
            <a:avLst/>
          </a:prstGeom>
          <a:noFill/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9" name="TextBox 28"/>
          <p:cNvSpPr txBox="1"/>
          <p:nvPr/>
        </p:nvSpPr>
        <p:spPr>
          <a:xfrm>
            <a:off x="4186631" y="1433401"/>
            <a:ext cx="3702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Minneapolis Craigslist &gt; Erotic Services</a:t>
            </a:r>
          </a:p>
        </p:txBody>
      </p:sp>
      <p:sp>
        <p:nvSpPr>
          <p:cNvPr id="30" name="Oval 29"/>
          <p:cNvSpPr/>
          <p:nvPr/>
        </p:nvSpPr>
        <p:spPr>
          <a:xfrm>
            <a:off x="5737619" y="3965159"/>
            <a:ext cx="700098" cy="8381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5255344" y="5807357"/>
            <a:ext cx="2525050" cy="2616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Chicago Tribune,  June 18, 2008</a:t>
            </a:r>
          </a:p>
        </p:txBody>
      </p:sp>
      <p:cxnSp>
        <p:nvCxnSpPr>
          <p:cNvPr id="32" name="Straight Arrow Connector 31"/>
          <p:cNvCxnSpPr>
            <a:stCxn id="28" idx="0"/>
            <a:endCxn id="29" idx="2"/>
          </p:cNvCxnSpPr>
          <p:nvPr/>
        </p:nvCxnSpPr>
        <p:spPr>
          <a:xfrm flipV="1">
            <a:off x="6038004" y="1771955"/>
            <a:ext cx="0" cy="266588"/>
          </a:xfrm>
          <a:prstGeom prst="straightConnector1">
            <a:avLst/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55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/>
      <p:bldP spid="30" grpId="0" animBg="1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6/23/2016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02488" y="6402935"/>
            <a:ext cx="2133600" cy="365125"/>
          </a:xfrm>
        </p:spPr>
        <p:txBody>
          <a:bodyPr/>
          <a:lstStyle/>
          <a:p>
            <a:fld id="{1EE563EA-5BAD-0C4E-8E09-5ADE2689BB76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29980" y="397439"/>
            <a:ext cx="9091534" cy="972981"/>
          </a:xfrm>
          <a:solidFill>
            <a:srgbClr val="F2F2F2"/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Community and Government Protest against Prostitution Related Posts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9922" y="1524068"/>
            <a:ext cx="88367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 August 2010,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seventeen state attorneys general sent an open letter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founder and CEO of Craigslist, and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requested the immediate take down of the Adult Services section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Craigslist.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567160" y="2622900"/>
            <a:ext cx="6270924" cy="34111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513" y="4450684"/>
            <a:ext cx="822000" cy="5480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2200" y="3951119"/>
            <a:ext cx="927569" cy="494703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9554" y="5026358"/>
            <a:ext cx="1020506" cy="43863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8440" y="2640253"/>
            <a:ext cx="4871386" cy="121784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4016" y="3904024"/>
            <a:ext cx="2414913" cy="153050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90437" y="3909554"/>
            <a:ext cx="2517120" cy="1524974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4506" y="5465945"/>
            <a:ext cx="2468275" cy="536703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2344021" y="6108905"/>
            <a:ext cx="4465525" cy="2154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7030A0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>
            <a:spAutoFit/>
          </a:bodyPr>
          <a:lstStyle/>
          <a:p>
            <a:r>
              <a:rPr lang="en-US" sz="800" b="1" dirty="0"/>
              <a:t>Link -</a:t>
            </a:r>
            <a:r>
              <a:rPr lang="en-US" sz="800" dirty="0"/>
              <a:t> </a:t>
            </a:r>
            <a:r>
              <a:rPr lang="en-US" sz="800" dirty="0">
                <a:hlinkClick r:id="rId10"/>
              </a:rPr>
              <a:t>https://www.texasattorneygeneral.gov/newspubs/releases/2010/082510craigslist_signon.pdf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33023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 Research Question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7175" y="1687869"/>
            <a:ext cx="8445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1963" indent="-461963">
              <a:buFont typeface="Wingdings" panose="05000000000000000000" pitchFamily="2" charset="2"/>
              <a:buChar char="q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research studies the 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 Impact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Craigslist’s entry on Prostitution Incidences.</a:t>
            </a: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6/23/2016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21186" y="3257489"/>
            <a:ext cx="753923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Question 1a: </a:t>
            </a:r>
            <a:r>
              <a:rPr lang="en-US" sz="2000" dirty="0"/>
              <a:t>Does Craigslist leads to more prostitution incidences?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21186" y="3775215"/>
            <a:ext cx="753923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Question 1b: </a:t>
            </a:r>
            <a:r>
              <a:rPr lang="en-US" sz="2000" dirty="0"/>
              <a:t>If yes, how big is the impact size?</a:t>
            </a:r>
          </a:p>
        </p:txBody>
      </p:sp>
    </p:spTree>
    <p:extLst>
      <p:ext uri="{BB962C8B-B14F-4D97-AF65-F5344CB8AC3E}">
        <p14:creationId xmlns:p14="http://schemas.microsoft.com/office/powerpoint/2010/main" val="3502634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6/23/2016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579134"/>
            <a:ext cx="7516027" cy="536853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000" kern="1200">
                <a:solidFill>
                  <a:srgbClr val="650013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b="1" dirty="0"/>
              <a:t>Rational Choice Theory and Prostitution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57200" y="1791054"/>
            <a:ext cx="83150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Based on Becker’s (1974) framework on the economics of crime, the decision to engage in a criminal act is a rational process in which individuals make choices that maximizes their utility. 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2989438"/>
            <a:ext cx="83150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Accordingly, in making a choice to participate in the prostitution market, the </a:t>
            </a:r>
            <a:r>
              <a:rPr lang="en-US" b="1" dirty="0">
                <a:solidFill>
                  <a:schemeClr val="tx2"/>
                </a:solidFill>
              </a:rPr>
              <a:t>providers and clients alike would weigh the relative benefits and costs when deciding whether to engage in paid sexual transactions</a:t>
            </a:r>
            <a:r>
              <a:rPr lang="en-US" dirty="0"/>
              <a:t>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535106"/>
              </p:ext>
            </p:extLst>
          </p:nvPr>
        </p:nvGraphicFramePr>
        <p:xfrm>
          <a:off x="1566729" y="4291517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Benefits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Costs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For Prostitutes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Financial gains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Legal punishments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For Clients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Sexual desires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Legal punishments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974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Can Online Platforms Influence Prostitution Market?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2060"/>
                </a:solidFill>
              </a:rPr>
              <a:t>Studies Supporting Increase In Prostitution Incidence</a:t>
            </a:r>
          </a:p>
          <a:p>
            <a:pPr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Bring about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reduced search costs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(Bakos 1997, Il-Hann and Terwiesch 2003) by facilitating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communication across spatial and temporal boundaries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(Bailey and Bakos 1997, Jin and Robey 1999), and</a:t>
            </a:r>
          </a:p>
          <a:p>
            <a:pPr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Provide a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broader base of product offerings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(Brynjolfsson et al. 2003, </a:t>
            </a:r>
            <a:r>
              <a:rPr lang="en-US" sz="20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Jin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 and Robey 1999).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b="1" dirty="0">
                <a:solidFill>
                  <a:srgbClr val="002060"/>
                </a:solidFill>
              </a:rPr>
              <a:t>Studies</a:t>
            </a:r>
            <a:r>
              <a:rPr lang="en-US" sz="2000" dirty="0">
                <a:solidFill>
                  <a:srgbClr val="002060"/>
                </a:solidFill>
              </a:rPr>
              <a:t> </a:t>
            </a:r>
            <a:r>
              <a:rPr lang="en-US" sz="2000" b="1" dirty="0">
                <a:solidFill>
                  <a:srgbClr val="002060"/>
                </a:solidFill>
              </a:rPr>
              <a:t>Supporting Market Failure</a:t>
            </a:r>
          </a:p>
          <a:p>
            <a:pPr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levels of uncertainty </a:t>
            </a: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(Dimoka et al. 2012) 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consumer trust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presence of information overload and equivocality (Grover et al. 2006).</a:t>
            </a:r>
          </a:p>
          <a:p>
            <a:pPr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assume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identities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easily (Cao et al. 2012), thus law enforcement can do sting operations.</a:t>
            </a:r>
          </a:p>
          <a:p>
            <a:pPr>
              <a:buFontTx/>
              <a:buChar char="-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Craigslist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have reputation systems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ads rating and review system to guarantee trust.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6/23/2016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879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951" y="388195"/>
            <a:ext cx="8229600" cy="1040094"/>
          </a:xfrm>
        </p:spPr>
        <p:txBody>
          <a:bodyPr/>
          <a:lstStyle/>
          <a:p>
            <a:r>
              <a:rPr lang="en-US" b="1" dirty="0"/>
              <a:t>Study Highlights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1596" y="2296263"/>
            <a:ext cx="8355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find four underlying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Mechanisms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Craigslist’s impact on prostitution trends.</a:t>
            </a:r>
            <a:endParaRPr lang="en-US" sz="20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Date Placeholder 2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6/23/2016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74231" y="3236902"/>
            <a:ext cx="7532812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Mechanism 1: </a:t>
            </a:r>
            <a:r>
              <a:rPr lang="en-US" sz="2000" dirty="0"/>
              <a:t>Craigslist </a:t>
            </a:r>
            <a:r>
              <a:rPr lang="en-US" sz="2000" b="1" dirty="0">
                <a:solidFill>
                  <a:srgbClr val="FF0000"/>
                </a:solidFill>
              </a:rPr>
              <a:t>creates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a new market for prostitution </a:t>
            </a:r>
            <a:r>
              <a:rPr lang="en-US" sz="2000" dirty="0"/>
              <a:t>on top of the existing market operated by the traditional sector.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82650" y="4017338"/>
            <a:ext cx="7526385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Mechanism 2: </a:t>
            </a:r>
            <a:r>
              <a:rPr lang="en-US" sz="2000" dirty="0"/>
              <a:t>Craigslist facilitated prostitution mainly </a:t>
            </a:r>
            <a:r>
              <a:rPr lang="en-US" sz="2000" b="1" dirty="0">
                <a:solidFill>
                  <a:srgbClr val="FF0000"/>
                </a:solidFill>
              </a:rPr>
              <a:t>operates in counties with no past history of prostitution</a:t>
            </a:r>
            <a:r>
              <a:rPr lang="en-US" sz="2000" dirty="0"/>
              <a:t>.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82543" y="4798474"/>
            <a:ext cx="7532811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Mechanism 3: </a:t>
            </a:r>
            <a:r>
              <a:rPr lang="en-US" sz="2000" dirty="0"/>
              <a:t>Craigslist causes </a:t>
            </a:r>
            <a:r>
              <a:rPr lang="en-US" sz="2000" b="1" dirty="0">
                <a:solidFill>
                  <a:srgbClr val="FF0000"/>
                </a:solidFill>
              </a:rPr>
              <a:t>spillover of prostitution to a neighboring county without Craigslist</a:t>
            </a:r>
            <a:r>
              <a:rPr lang="en-US" sz="2000" dirty="0"/>
              <a:t>.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74231" y="5599161"/>
            <a:ext cx="7522400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Mechanism 4: </a:t>
            </a:r>
            <a:r>
              <a:rPr lang="en-US" sz="2000" dirty="0"/>
              <a:t>Craigslist </a:t>
            </a:r>
            <a:r>
              <a:rPr lang="en-US" sz="2000" b="1" dirty="0">
                <a:solidFill>
                  <a:srgbClr val="FF0000"/>
                </a:solidFill>
              </a:rPr>
              <a:t>leads to a true increase in prostitution</a:t>
            </a:r>
            <a:r>
              <a:rPr lang="en-US" sz="2000" dirty="0"/>
              <a:t>, and not merely causes increase in </a:t>
            </a:r>
            <a:r>
              <a:rPr lang="en-US" sz="2000" b="1" dirty="0">
                <a:solidFill>
                  <a:srgbClr val="FF0000"/>
                </a:solidFill>
              </a:rPr>
              <a:t>policing efficacy</a:t>
            </a:r>
            <a:r>
              <a:rPr lang="en-US" sz="2000" dirty="0"/>
              <a:t>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82650" y="1631909"/>
            <a:ext cx="7532812" cy="4001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Main Findings: </a:t>
            </a:r>
            <a:r>
              <a:rPr lang="en-US" sz="2000" dirty="0"/>
              <a:t>Craigslist </a:t>
            </a:r>
            <a:r>
              <a:rPr lang="en-US" sz="2000" b="1" dirty="0">
                <a:solidFill>
                  <a:srgbClr val="FF0000"/>
                </a:solidFill>
              </a:rPr>
              <a:t>increases prostitution incidence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5947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Data Sources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41950" y="1672074"/>
            <a:ext cx="41331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Wingdings" panose="05000000000000000000" pitchFamily="2" charset="2"/>
              <a:buChar char="q"/>
            </a:pPr>
            <a:r>
              <a:rPr lang="pt-BR" sz="2000" b="1" dirty="0"/>
              <a:t> FBI’s Uniform Crime Reports (UCR)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851068" y="2097524"/>
            <a:ext cx="799385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Prostitution</a:t>
            </a:r>
            <a:r>
              <a:rPr lang="en-US" sz="1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the number of prostitution arrests. It is constructed by summing the number of prostitution arrests across all the reporting ZIP codes in a county for a given year.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crime trends, like </a:t>
            </a: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Commercialized Vice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Driving Under the Influence (DUI)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Vandalism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441950" y="2995559"/>
            <a:ext cx="25081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Wingdings" panose="05000000000000000000" pitchFamily="2" charset="2"/>
              <a:buChar char="q"/>
            </a:pPr>
            <a:r>
              <a:rPr lang="pt-BR" sz="2000" b="1" dirty="0"/>
              <a:t> Craigslist’s Website</a:t>
            </a:r>
            <a:endParaRPr lang="en-US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835817" y="3414278"/>
            <a:ext cx="772629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Craigslist Entry</a:t>
            </a:r>
            <a:r>
              <a:rPr lang="en-US" sz="1400" b="1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iy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a dummy variable indicating the entry of Craigslist in county i in year y.</a:t>
            </a:r>
          </a:p>
        </p:txBody>
      </p:sp>
      <p:sp>
        <p:nvSpPr>
          <p:cNvPr id="9" name="Rectangle 8"/>
          <p:cNvSpPr/>
          <p:nvPr/>
        </p:nvSpPr>
        <p:spPr>
          <a:xfrm>
            <a:off x="449705" y="3876547"/>
            <a:ext cx="25221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Wingdings" panose="05000000000000000000" pitchFamily="2" charset="2"/>
              <a:buChar char="q"/>
            </a:pPr>
            <a:r>
              <a:rPr lang="en-US" sz="2000" b="1" dirty="0"/>
              <a:t> U.S. Census Bureau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5817" y="4272303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size,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Age-group proportions,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Racial proportions, and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1950" y="5252196"/>
            <a:ext cx="67740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Wingdings" panose="05000000000000000000" pitchFamily="2" charset="2"/>
              <a:buChar char="q"/>
            </a:pPr>
            <a:r>
              <a:rPr lang="pt-BR" sz="2000" b="1" dirty="0"/>
              <a:t> FBI’s Law Enforcement Officers Killed and Assaulted Dataset</a:t>
            </a:r>
            <a:endParaRPr lang="en-US" sz="2000" b="1" dirty="0"/>
          </a:p>
        </p:txBody>
      </p:sp>
      <p:sp>
        <p:nvSpPr>
          <p:cNvPr id="12" name="Rectangle 11"/>
          <p:cNvSpPr/>
          <p:nvPr/>
        </p:nvSpPr>
        <p:spPr>
          <a:xfrm>
            <a:off x="835817" y="5619726"/>
            <a:ext cx="25539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police employees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6/23/2016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120495" y="4292837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below the poverty level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level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Annual Income</a:t>
            </a:r>
          </a:p>
        </p:txBody>
      </p:sp>
    </p:spTree>
    <p:extLst>
      <p:ext uri="{BB962C8B-B14F-4D97-AF65-F5344CB8AC3E}">
        <p14:creationId xmlns:p14="http://schemas.microsoft.com/office/powerpoint/2010/main" val="3340894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35" y="519506"/>
            <a:ext cx="8627144" cy="850100"/>
          </a:xfrm>
          <a:solidFill>
            <a:srgbClr val="F2F0F1"/>
          </a:solidFill>
        </p:spPr>
        <p:txBody>
          <a:bodyPr>
            <a:noAutofit/>
          </a:bodyPr>
          <a:lstStyle/>
          <a:p>
            <a:r>
              <a:rPr lang="en-US" b="1" dirty="0">
                <a:latin typeface="+mn-lt"/>
              </a:rPr>
              <a:t>Empirical Model: Difference in Difference Estimator</a:t>
            </a:r>
          </a:p>
        </p:txBody>
      </p:sp>
      <p:sp>
        <p:nvSpPr>
          <p:cNvPr id="6" name="Rectangle 5"/>
          <p:cNvSpPr/>
          <p:nvPr/>
        </p:nvSpPr>
        <p:spPr>
          <a:xfrm>
            <a:off x="817998" y="3766683"/>
            <a:ext cx="292374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refer to year, </a:t>
            </a:r>
            <a:r>
              <a:rPr lang="en-US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lang="en-US" sz="14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1999, … , 2008 </a:t>
            </a:r>
            <a:endParaRPr lang="en-US" sz="1400" b="1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7999" y="4043682"/>
            <a:ext cx="684570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rgbClr val="002060"/>
                </a:solidFill>
                <a:latin typeface="Cambria Math" panose="02040503050406030204" pitchFamily="18" charset="0"/>
              </a:rPr>
              <a:t>𝑃𝑟𝑜𝑠𝑡𝑖𝑡𝑢𝑡𝑖𝑜𝑛</a:t>
            </a:r>
            <a:r>
              <a:rPr lang="en-US" sz="1400" b="1" baseline="-25000" dirty="0">
                <a:solidFill>
                  <a:srgbClr val="002060"/>
                </a:solidFill>
                <a:latin typeface="Cambria Math" panose="02040503050406030204" pitchFamily="18" charset="0"/>
              </a:rPr>
              <a:t>𝑖𝑦</a:t>
            </a: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is the number of prostitution arrests for county </a:t>
            </a:r>
            <a:r>
              <a:rPr lang="en-US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i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in year </a:t>
            </a:r>
            <a:r>
              <a:rPr lang="en-US" sz="1400" i="1" dirty="0">
                <a:solidFill>
                  <a:srgbClr val="000000"/>
                </a:solidFill>
                <a:latin typeface="Times New Roman" panose="02020603050405020304" pitchFamily="18" charset="0"/>
              </a:rPr>
              <a:t>y </a:t>
            </a:r>
            <a:endParaRPr lang="en-US" sz="1400" dirty="0"/>
          </a:p>
        </p:txBody>
      </p:sp>
      <p:sp>
        <p:nvSpPr>
          <p:cNvPr id="8" name="Rectangle 7"/>
          <p:cNvSpPr/>
          <p:nvPr/>
        </p:nvSpPr>
        <p:spPr>
          <a:xfrm>
            <a:off x="817998" y="4320681"/>
            <a:ext cx="308635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rgbClr val="002060"/>
                </a:solidFill>
                <a:latin typeface="Cambria Math" panose="02040503050406030204" pitchFamily="18" charset="0"/>
              </a:rPr>
              <a:t>𝜶</a:t>
            </a:r>
            <a:r>
              <a:rPr lang="en-US" sz="1400" b="1" baseline="-25000" dirty="0">
                <a:solidFill>
                  <a:srgbClr val="002060"/>
                </a:solidFill>
                <a:latin typeface="Cambria Math" panose="02040503050406030204" pitchFamily="18" charset="0"/>
              </a:rPr>
              <a:t>𝒊</a:t>
            </a:r>
            <a:r>
              <a:rPr lang="en-US" sz="1400" b="1" dirty="0">
                <a:solidFill>
                  <a:srgbClr val="000000"/>
                </a:solidFill>
                <a:latin typeface="Cambria Math" panose="02040503050406030204" pitchFamily="18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is a vector of county fixed effects 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817999" y="4618997"/>
            <a:ext cx="29725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rgbClr val="002060"/>
                </a:solidFill>
                <a:latin typeface="Cambria Math" panose="02040503050406030204" pitchFamily="18" charset="0"/>
              </a:rPr>
              <a:t>𝜷</a:t>
            </a:r>
            <a:r>
              <a:rPr lang="en-US" sz="1400" b="1" baseline="-25000" dirty="0">
                <a:solidFill>
                  <a:srgbClr val="002060"/>
                </a:solidFill>
                <a:latin typeface="Cambria Math" panose="02040503050406030204" pitchFamily="18" charset="0"/>
              </a:rPr>
              <a:t>𝒚</a:t>
            </a: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is a vector of year fixed effects 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817998" y="4895996"/>
            <a:ext cx="75604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rgbClr val="002060"/>
                </a:solidFill>
                <a:latin typeface="Cambria Math" panose="02040503050406030204" pitchFamily="18" charset="0"/>
              </a:rPr>
              <a:t>𝜸</a:t>
            </a:r>
            <a:r>
              <a:rPr lang="en-US" sz="1400" b="1" baseline="-25000" dirty="0">
                <a:solidFill>
                  <a:srgbClr val="002060"/>
                </a:solidFill>
                <a:latin typeface="Cambria Math" panose="02040503050406030204" pitchFamily="18" charset="0"/>
              </a:rPr>
              <a:t>𝑖𝑦</a:t>
            </a: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is a vector of county-year demographics features, socioeconomic indicators, and crime-related factors 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814253" y="5338516"/>
            <a:ext cx="44489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400" b="1" dirty="0">
                <a:solidFill>
                  <a:srgbClr val="002060"/>
                </a:solidFill>
                <a:latin typeface="Cambria Math" panose="02040503050406030204" pitchFamily="18" charset="0"/>
              </a:rPr>
              <a:t>𝐶𝑟𝑎𝑖𝑔𝑠𝑙𝑖𝑠𝑡</a:t>
            </a:r>
            <a:r>
              <a:rPr lang="en-US" sz="1400" b="1" baseline="-25000" dirty="0">
                <a:solidFill>
                  <a:srgbClr val="002060"/>
                </a:solidFill>
                <a:latin typeface="Cambria Math" panose="02040503050406030204" pitchFamily="18" charset="0"/>
              </a:rPr>
              <a:t>𝑖𝑦</a:t>
            </a: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</a:rPr>
              <a:t> 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is the binary indicator for Craigslist entry 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814253" y="5616454"/>
            <a:ext cx="1619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14313" indent="-214313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</a:rPr>
              <a:t>𝑒</a:t>
            </a:r>
            <a:r>
              <a:rPr lang="en-US" sz="1400" baseline="-25000" dirty="0">
                <a:solidFill>
                  <a:srgbClr val="000000"/>
                </a:solidFill>
                <a:latin typeface="Cambria Math" panose="02040503050406030204" pitchFamily="18" charset="0"/>
              </a:rPr>
              <a:t>𝑖𝑦</a:t>
            </a:r>
            <a:r>
              <a:rPr lang="en-US" sz="1400" dirty="0">
                <a:solidFill>
                  <a:srgbClr val="000000"/>
                </a:solidFill>
                <a:latin typeface="Cambria Math" panose="020405030504060302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</a:rPr>
              <a:t>is error term 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488990" y="3448761"/>
            <a:ext cx="724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Where,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68027" y="2793004"/>
            <a:ext cx="6493669" cy="5418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noFill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7639" y="1630616"/>
            <a:ext cx="859902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rely on Craigslist’s expansion in the United States in a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experiment setup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apply </a:t>
            </a:r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difference-in-difference estimation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county and time fixed effects.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6/23/2016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563EA-5BAD-0C4E-8E09-5ADE2689BB7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334531" y="2826344"/>
            <a:ext cx="680591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00" dirty="0">
                <a:solidFill>
                  <a:srgbClr val="000000"/>
                </a:solidFill>
                <a:latin typeface="Cambria Math" panose="02040503050406030204" pitchFamily="18" charset="0"/>
              </a:rPr>
              <a:t>ln(𝑃𝑟𝑜𝑠𝑡𝑖𝑡𝑢𝑡𝑖𝑜𝑛</a:t>
            </a:r>
            <a:r>
              <a:rPr lang="en-US" sz="1200" dirty="0">
                <a:solidFill>
                  <a:srgbClr val="000000"/>
                </a:solidFill>
                <a:latin typeface="Cambria Math" panose="02040503050406030204" pitchFamily="18" charset="0"/>
              </a:rPr>
              <a:t>𝑖𝑦</a:t>
            </a:r>
            <a:r>
              <a:rPr lang="en-US" sz="2100" dirty="0">
                <a:solidFill>
                  <a:srgbClr val="000000"/>
                </a:solidFill>
                <a:latin typeface="Cambria Math" panose="02040503050406030204" pitchFamily="18" charset="0"/>
              </a:rPr>
              <a:t>)= 𝛼</a:t>
            </a:r>
            <a:r>
              <a:rPr lang="en-US" sz="1200" dirty="0">
                <a:solidFill>
                  <a:srgbClr val="000000"/>
                </a:solidFill>
                <a:latin typeface="Cambria Math" panose="02040503050406030204" pitchFamily="18" charset="0"/>
              </a:rPr>
              <a:t>𝑖</a:t>
            </a:r>
            <a:r>
              <a:rPr lang="en-US" sz="2100" dirty="0">
                <a:solidFill>
                  <a:srgbClr val="000000"/>
                </a:solidFill>
                <a:latin typeface="Cambria Math" panose="02040503050406030204" pitchFamily="18" charset="0"/>
              </a:rPr>
              <a:t>+ 𝛽</a:t>
            </a:r>
            <a:r>
              <a:rPr lang="en-US" sz="1200" dirty="0">
                <a:solidFill>
                  <a:srgbClr val="000000"/>
                </a:solidFill>
                <a:latin typeface="Cambria Math" panose="02040503050406030204" pitchFamily="18" charset="0"/>
              </a:rPr>
              <a:t>𝑦</a:t>
            </a:r>
            <a:r>
              <a:rPr lang="en-US" sz="2100" dirty="0">
                <a:solidFill>
                  <a:srgbClr val="000000"/>
                </a:solidFill>
                <a:latin typeface="Cambria Math" panose="02040503050406030204" pitchFamily="18" charset="0"/>
              </a:rPr>
              <a:t>+𝑔∙𝜸</a:t>
            </a:r>
            <a:r>
              <a:rPr lang="en-US" sz="1200" dirty="0">
                <a:solidFill>
                  <a:srgbClr val="000000"/>
                </a:solidFill>
                <a:latin typeface="Cambria Math" panose="02040503050406030204" pitchFamily="18" charset="0"/>
              </a:rPr>
              <a:t>𝑖𝑦</a:t>
            </a:r>
            <a:r>
              <a:rPr lang="en-US" sz="2100" dirty="0">
                <a:solidFill>
                  <a:srgbClr val="000000"/>
                </a:solidFill>
                <a:latin typeface="Cambria Math" panose="02040503050406030204" pitchFamily="18" charset="0"/>
              </a:rPr>
              <a:t>+𝑝∙𝐶𝑟𝑎𝑖𝑔𝑠𝑙𝑖𝑠𝑡</a:t>
            </a:r>
            <a:r>
              <a:rPr lang="en-US" sz="1200" dirty="0">
                <a:solidFill>
                  <a:srgbClr val="000000"/>
                </a:solidFill>
                <a:latin typeface="Cambria Math" panose="02040503050406030204" pitchFamily="18" charset="0"/>
              </a:rPr>
              <a:t>𝑖𝑦</a:t>
            </a:r>
            <a:r>
              <a:rPr lang="en-US" sz="2100" dirty="0">
                <a:solidFill>
                  <a:srgbClr val="000000"/>
                </a:solidFill>
                <a:latin typeface="Cambria Math" panose="02040503050406030204" pitchFamily="18" charset="0"/>
              </a:rPr>
              <a:t>+ 𝑒</a:t>
            </a:r>
            <a:r>
              <a:rPr lang="en-US" sz="1200" dirty="0">
                <a:solidFill>
                  <a:srgbClr val="000000"/>
                </a:solidFill>
                <a:latin typeface="Cambria Math" panose="02040503050406030204" pitchFamily="18" charset="0"/>
              </a:rPr>
              <a:t>𝑖𝑦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175059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 xmlns="fe090bf0-f37d-44ab-ac7f-b6df71b51ac6" xsi:nil="true"/>
    <Highlights_x003f_ xmlns="fe090bf0-f37d-44ab-ac7f-b6df71b51ac6" xsi:nil="true"/>
    <Area xmlns="fe090bf0-f37d-44ab-ac7f-b6df71b51ac6"/>
    <PublishingExpirationDate xmlns="http://schemas.microsoft.com/sharepoint/v3" xsi:nil="true"/>
    <Notes1 xmlns="fe090bf0-f37d-44ab-ac7f-b6df71b51ac6" xsi:nil="true"/>
    <PublishingStartDate xmlns="http://schemas.microsoft.com/sharepoint/v3" xsi:nil="true"/>
    <Highlights xmlns="fe090bf0-f37d-44ab-ac7f-b6df71b51ac6" xsi:nil="true"/>
    <Category_x003a_ xmlns="fe090bf0-f37d-44ab-ac7f-b6df71b51ac6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0B627EB9ACBE42BFA7B893DD6FD52A" ma:contentTypeVersion="9" ma:contentTypeDescription="Create a new document." ma:contentTypeScope="" ma:versionID="dc259e02eb3abd5ab6768fa2894d9daa">
  <xsd:schema xmlns:xsd="http://www.w3.org/2001/XMLSchema" xmlns:xs="http://www.w3.org/2001/XMLSchema" xmlns:p="http://schemas.microsoft.com/office/2006/metadata/properties" xmlns:ns1="http://schemas.microsoft.com/sharepoint/v3" xmlns:ns2="fe090bf0-f37d-44ab-ac7f-b6df71b51ac6" targetNamespace="http://schemas.microsoft.com/office/2006/metadata/properties" ma:root="true" ma:fieldsID="815d902fbd9c46e72693d5bb8d58c1bd" ns1:_="" ns2:_="">
    <xsd:import namespace="http://schemas.microsoft.com/sharepoint/v3"/>
    <xsd:import namespace="fe090bf0-f37d-44ab-ac7f-b6df71b51ac6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Description" minOccurs="0"/>
                <xsd:element ref="ns2:Area" minOccurs="0"/>
                <xsd:element ref="ns2:Category_x003a_" minOccurs="0"/>
                <xsd:element ref="ns2:Highlights" minOccurs="0"/>
                <xsd:element ref="ns2:Highlights_x003f_" minOccurs="0"/>
                <xsd:element ref="ns2:Notes1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090bf0-f37d-44ab-ac7f-b6df71b51ac6" elementFormDefault="qualified">
    <xsd:import namespace="http://schemas.microsoft.com/office/2006/documentManagement/types"/>
    <xsd:import namespace="http://schemas.microsoft.com/office/infopath/2007/PartnerControls"/>
    <xsd:element name="Description" ma:index="10" nillable="true" ma:displayName="Description" ma:description="Description of use or contents of this item" ma:internalName="Description">
      <xsd:simpleType>
        <xsd:restriction base="dms:Note">
          <xsd:maxLength value="255"/>
        </xsd:restriction>
      </xsd:simpleType>
    </xsd:element>
    <xsd:element name="Area" ma:index="11" nillable="true" ma:displayName="Area" ma:description="This is used to categorize items in order to display only certain ones on a page, to sort them, etc.  &#10;&#10;Dept will enter their own choices here.  Category is a sub-category of Area." ma:internalName="Area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Enter Choice #1"/>
                    <xsd:enumeration value="Enter Choice #2"/>
                    <xsd:enumeration value="Enter Choice #3"/>
                  </xsd:restriction>
                </xsd:simpleType>
              </xsd:element>
            </xsd:sequence>
          </xsd:extension>
        </xsd:complexContent>
      </xsd:complexType>
    </xsd:element>
    <xsd:element name="Category_x003a_" ma:index="12" nillable="true" ma:displayName="Category:" ma:description="This is used to categorize links in order to display only certain ones on a page, to sort them, etc.  &#10;&#10;Dept will add their own Categories.  Category is a sub-category of Area." ma:internalName="Category_x003A_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Enter Choice #1"/>
                    <xsd:enumeration value="Enter Choice #2"/>
                    <xsd:enumeration value="Enter Choice #3"/>
                  </xsd:restriction>
                </xsd:simpleType>
              </xsd:element>
            </xsd:sequence>
          </xsd:extension>
        </xsd:complexContent>
      </xsd:complexType>
    </xsd:element>
    <xsd:element name="Highlights" ma:index="13" nillable="true" ma:displayName="Highlights" ma:description="Text for use on a publishing page where you want to pull together special items from this list." ma:hidden="true" ma:internalName="Highlights" ma:readOnly="false">
      <xsd:simpleType>
        <xsd:restriction base="dms:Note"/>
      </xsd:simpleType>
    </xsd:element>
    <xsd:element name="Highlights_x003f_" ma:index="14" nillable="true" ma:displayName="Highlights?" ma:description="Indicate if this is a highlight item to be pulled for a publishing page." ma:format="Dropdown" ma:hidden="true" ma:internalName="Highlights_x003F_" ma:readOnly="false">
      <xsd:simpleType>
        <xsd:restriction base="dms:Choice">
          <xsd:enumeration value="Yes"/>
          <xsd:enumeration value="No"/>
        </xsd:restriction>
      </xsd:simpleType>
    </xsd:element>
    <xsd:element name="Notes1" ma:index="15" nillable="true" ma:displayName="Notes" ma:description="Internal information, possibly about when this item must be reviewed, or removed, or other notes relating to internal process." ma:internalName="Notes1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16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D9CA88-FA22-40AB-8F3E-2E8667C7C8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FC3742-0559-48D3-8A45-D4C514F67BC8}">
  <ds:schemaRefs>
    <ds:schemaRef ds:uri="http://schemas.microsoft.com/sharepoint/v3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fe090bf0-f37d-44ab-ac7f-b6df71b51ac6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842CC4F-FB94-440C-A9CC-B6F654B60D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e090bf0-f37d-44ab-ac7f-b6df71b51a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4383</TotalTime>
  <Words>2211</Words>
  <Application>Microsoft Office PowerPoint</Application>
  <PresentationFormat>On-screen Show (4:3)</PresentationFormat>
  <Paragraphs>628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Cambria Math</vt:lpstr>
      <vt:lpstr>Times New Roman</vt:lpstr>
      <vt:lpstr>Wingdings</vt:lpstr>
      <vt:lpstr>Office Theme</vt:lpstr>
      <vt:lpstr>The Digital Sin City: An Empirical Study of Craigslist’s Impact on Prostitution Trends</vt:lpstr>
      <vt:lpstr>Craigslist and Prostitution Advertisements</vt:lpstr>
      <vt:lpstr>Community and Government Protest against Prostitution Related Posts </vt:lpstr>
      <vt:lpstr>Main Research Question</vt:lpstr>
      <vt:lpstr>PowerPoint Presentation</vt:lpstr>
      <vt:lpstr>How Can Online Platforms Influence Prostitution Market?</vt:lpstr>
      <vt:lpstr>Study Highlights</vt:lpstr>
      <vt:lpstr>Data Sources</vt:lpstr>
      <vt:lpstr>Empirical Model: Difference in Difference Estimator</vt:lpstr>
      <vt:lpstr>Craigslist Leads to Increase in Prostitution Trends</vt:lpstr>
      <vt:lpstr>No Effect on Alternative Crimes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Carlson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Dana Oelfke</dc:creator>
  <cp:lastModifiedBy>Probal Mojumder</cp:lastModifiedBy>
  <cp:revision>468</cp:revision>
  <dcterms:created xsi:type="dcterms:W3CDTF">2014-07-01T20:09:04Z</dcterms:created>
  <dcterms:modified xsi:type="dcterms:W3CDTF">2020-07-27T03:43:29Z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0x010100980B627EB9ACBE42BFA7B893DD6FD52A</vt:lpwstr>
  </property>
</Properties>
</file>