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4"/>
  </p:notesMasterIdLst>
  <p:sldIdLst>
    <p:sldId id="256" r:id="rId5"/>
    <p:sldId id="261" r:id="rId6"/>
    <p:sldId id="280" r:id="rId7"/>
    <p:sldId id="288" r:id="rId8"/>
    <p:sldId id="299" r:id="rId9"/>
    <p:sldId id="300" r:id="rId10"/>
    <p:sldId id="282" r:id="rId11"/>
    <p:sldId id="289" r:id="rId12"/>
    <p:sldId id="301" r:id="rId13"/>
    <p:sldId id="269" r:id="rId14"/>
    <p:sldId id="270" r:id="rId15"/>
    <p:sldId id="293" r:id="rId16"/>
    <p:sldId id="294" r:id="rId17"/>
    <p:sldId id="295" r:id="rId18"/>
    <p:sldId id="296" r:id="rId19"/>
    <p:sldId id="297" r:id="rId20"/>
    <p:sldId id="277" r:id="rId21"/>
    <p:sldId id="276" r:id="rId22"/>
    <p:sldId id="298"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CC00CC"/>
    <a:srgbClr val="FF0066"/>
    <a:srgbClr val="EFEFEF"/>
    <a:srgbClr val="F0EEEF"/>
    <a:srgbClr val="F1F0F1"/>
    <a:srgbClr val="F2F2F2"/>
    <a:srgbClr val="F1F0F0"/>
    <a:srgbClr val="F2F0F1"/>
    <a:srgbClr val="FFCC3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110" autoAdjust="0"/>
    <p:restoredTop sz="47004" autoAdjust="0"/>
  </p:normalViewPr>
  <p:slideViewPr>
    <p:cSldViewPr snapToGrid="0" snapToObjects="1">
      <p:cViewPr varScale="1">
        <p:scale>
          <a:sx n="50" d="100"/>
          <a:sy n="50" d="100"/>
        </p:scale>
        <p:origin x="3246" y="4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8972B6-0E4C-4459-8C6E-89F47FC164AA}" type="datetimeFigureOut">
              <a:rPr lang="en-US" smtClean="0"/>
              <a:pPr/>
              <a:t>7/27/2020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AB39C0-C7CE-49EB-BA6B-C0204B4798BA}" type="slidenum">
              <a:rPr lang="en-US" smtClean="0"/>
              <a:pPr/>
              <a:t>‹#›</a:t>
            </a:fld>
            <a:endParaRPr lang="en-US"/>
          </a:p>
        </p:txBody>
      </p:sp>
    </p:spTree>
    <p:extLst>
      <p:ext uri="{BB962C8B-B14F-4D97-AF65-F5344CB8AC3E}">
        <p14:creationId xmlns:p14="http://schemas.microsoft.com/office/powerpoint/2010/main" val="2220405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AB39C0-C7CE-49EB-BA6B-C0204B4798BA}" type="slidenum">
              <a:rPr lang="en-US" smtClean="0"/>
              <a:pPr/>
              <a:t>1</a:t>
            </a:fld>
            <a:endParaRPr lang="en-US"/>
          </a:p>
        </p:txBody>
      </p:sp>
    </p:spTree>
    <p:extLst>
      <p:ext uri="{BB962C8B-B14F-4D97-AF65-F5344CB8AC3E}">
        <p14:creationId xmlns:p14="http://schemas.microsoft.com/office/powerpoint/2010/main" val="12611885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AB39C0-C7CE-49EB-BA6B-C0204B4798BA}" type="slidenum">
              <a:rPr lang="en-US" smtClean="0"/>
              <a:pPr/>
              <a:t>11</a:t>
            </a:fld>
            <a:endParaRPr lang="en-US"/>
          </a:p>
        </p:txBody>
      </p:sp>
    </p:spTree>
    <p:extLst>
      <p:ext uri="{BB962C8B-B14F-4D97-AF65-F5344CB8AC3E}">
        <p14:creationId xmlns:p14="http://schemas.microsoft.com/office/powerpoint/2010/main" val="39730675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AB39C0-C7CE-49EB-BA6B-C0204B4798BA}" type="slidenum">
              <a:rPr lang="en-US" smtClean="0"/>
              <a:pPr/>
              <a:t>12</a:t>
            </a:fld>
            <a:endParaRPr lang="en-US"/>
          </a:p>
        </p:txBody>
      </p:sp>
    </p:spTree>
    <p:extLst>
      <p:ext uri="{BB962C8B-B14F-4D97-AF65-F5344CB8AC3E}">
        <p14:creationId xmlns:p14="http://schemas.microsoft.com/office/powerpoint/2010/main" val="42900862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AB39C0-C7CE-49EB-BA6B-C0204B4798BA}" type="slidenum">
              <a:rPr lang="en-US" smtClean="0"/>
              <a:pPr/>
              <a:t>13</a:t>
            </a:fld>
            <a:endParaRPr lang="en-US"/>
          </a:p>
        </p:txBody>
      </p:sp>
    </p:spTree>
    <p:extLst>
      <p:ext uri="{BB962C8B-B14F-4D97-AF65-F5344CB8AC3E}">
        <p14:creationId xmlns:p14="http://schemas.microsoft.com/office/powerpoint/2010/main" val="13255393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AB39C0-C7CE-49EB-BA6B-C0204B4798BA}" type="slidenum">
              <a:rPr lang="en-US" smtClean="0"/>
              <a:pPr/>
              <a:t>14</a:t>
            </a:fld>
            <a:endParaRPr lang="en-US"/>
          </a:p>
        </p:txBody>
      </p:sp>
    </p:spTree>
    <p:extLst>
      <p:ext uri="{BB962C8B-B14F-4D97-AF65-F5344CB8AC3E}">
        <p14:creationId xmlns:p14="http://schemas.microsoft.com/office/powerpoint/2010/main" val="1675592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AB39C0-C7CE-49EB-BA6B-C0204B4798BA}" type="slidenum">
              <a:rPr lang="en-US" smtClean="0"/>
              <a:pPr/>
              <a:t>15</a:t>
            </a:fld>
            <a:endParaRPr lang="en-US"/>
          </a:p>
        </p:txBody>
      </p:sp>
    </p:spTree>
    <p:extLst>
      <p:ext uri="{BB962C8B-B14F-4D97-AF65-F5344CB8AC3E}">
        <p14:creationId xmlns:p14="http://schemas.microsoft.com/office/powerpoint/2010/main" val="319676859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AB39C0-C7CE-49EB-BA6B-C0204B4798BA}" type="slidenum">
              <a:rPr lang="en-US" smtClean="0"/>
              <a:pPr/>
              <a:t>16</a:t>
            </a:fld>
            <a:endParaRPr lang="en-US"/>
          </a:p>
        </p:txBody>
      </p:sp>
    </p:spTree>
    <p:extLst>
      <p:ext uri="{BB962C8B-B14F-4D97-AF65-F5344CB8AC3E}">
        <p14:creationId xmlns:p14="http://schemas.microsoft.com/office/powerpoint/2010/main" val="27476361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US" dirty="0"/>
          </a:p>
        </p:txBody>
      </p:sp>
      <p:sp>
        <p:nvSpPr>
          <p:cNvPr id="4" name="Slide Number Placeholder 3"/>
          <p:cNvSpPr>
            <a:spLocks noGrp="1"/>
          </p:cNvSpPr>
          <p:nvPr>
            <p:ph type="sldNum" sz="quarter" idx="10"/>
          </p:nvPr>
        </p:nvSpPr>
        <p:spPr/>
        <p:txBody>
          <a:bodyPr/>
          <a:lstStyle/>
          <a:p>
            <a:fld id="{3BAB39C0-C7CE-49EB-BA6B-C0204B4798BA}" type="slidenum">
              <a:rPr lang="en-US" smtClean="0"/>
              <a:pPr/>
              <a:t>17</a:t>
            </a:fld>
            <a:endParaRPr lang="en-US"/>
          </a:p>
        </p:txBody>
      </p:sp>
    </p:spTree>
    <p:extLst>
      <p:ext uri="{BB962C8B-B14F-4D97-AF65-F5344CB8AC3E}">
        <p14:creationId xmlns:p14="http://schemas.microsoft.com/office/powerpoint/2010/main" val="10001023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AB39C0-C7CE-49EB-BA6B-C0204B4798BA}" type="slidenum">
              <a:rPr lang="en-US" smtClean="0"/>
              <a:pPr/>
              <a:t>18</a:t>
            </a:fld>
            <a:endParaRPr lang="en-US"/>
          </a:p>
        </p:txBody>
      </p:sp>
    </p:spTree>
    <p:extLst>
      <p:ext uri="{BB962C8B-B14F-4D97-AF65-F5344CB8AC3E}">
        <p14:creationId xmlns:p14="http://schemas.microsoft.com/office/powerpoint/2010/main" val="37836895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AB39C0-C7CE-49EB-BA6B-C0204B4798BA}" type="slidenum">
              <a:rPr lang="en-US" smtClean="0"/>
              <a:pPr/>
              <a:t>2</a:t>
            </a:fld>
            <a:endParaRPr lang="en-US"/>
          </a:p>
        </p:txBody>
      </p:sp>
    </p:spTree>
    <p:extLst>
      <p:ext uri="{BB962C8B-B14F-4D97-AF65-F5344CB8AC3E}">
        <p14:creationId xmlns:p14="http://schemas.microsoft.com/office/powerpoint/2010/main" val="16994903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AB39C0-C7CE-49EB-BA6B-C0204B4798BA}" type="slidenum">
              <a:rPr lang="en-US" smtClean="0"/>
              <a:pPr/>
              <a:t>3</a:t>
            </a:fld>
            <a:endParaRPr lang="en-US"/>
          </a:p>
        </p:txBody>
      </p:sp>
    </p:spTree>
    <p:extLst>
      <p:ext uri="{BB962C8B-B14F-4D97-AF65-F5344CB8AC3E}">
        <p14:creationId xmlns:p14="http://schemas.microsoft.com/office/powerpoint/2010/main" val="25026937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AB39C0-C7CE-49EB-BA6B-C0204B4798BA}" type="slidenum">
              <a:rPr lang="en-US" smtClean="0"/>
              <a:pPr/>
              <a:t>4</a:t>
            </a:fld>
            <a:endParaRPr lang="en-US"/>
          </a:p>
        </p:txBody>
      </p:sp>
    </p:spTree>
    <p:extLst>
      <p:ext uri="{BB962C8B-B14F-4D97-AF65-F5344CB8AC3E}">
        <p14:creationId xmlns:p14="http://schemas.microsoft.com/office/powerpoint/2010/main" val="1247341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AB39C0-C7CE-49EB-BA6B-C0204B4798BA}" type="slidenum">
              <a:rPr lang="en-US" smtClean="0"/>
              <a:pPr/>
              <a:t>5</a:t>
            </a:fld>
            <a:endParaRPr lang="en-US"/>
          </a:p>
        </p:txBody>
      </p:sp>
    </p:spTree>
    <p:extLst>
      <p:ext uri="{BB962C8B-B14F-4D97-AF65-F5344CB8AC3E}">
        <p14:creationId xmlns:p14="http://schemas.microsoft.com/office/powerpoint/2010/main" val="455812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AB39C0-C7CE-49EB-BA6B-C0204B4798BA}" type="slidenum">
              <a:rPr lang="en-US" smtClean="0"/>
              <a:pPr/>
              <a:t>6</a:t>
            </a:fld>
            <a:endParaRPr lang="en-US"/>
          </a:p>
        </p:txBody>
      </p:sp>
    </p:spTree>
    <p:extLst>
      <p:ext uri="{BB962C8B-B14F-4D97-AF65-F5344CB8AC3E}">
        <p14:creationId xmlns:p14="http://schemas.microsoft.com/office/powerpoint/2010/main" val="39527645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AB39C0-C7CE-49EB-BA6B-C0204B4798BA}" type="slidenum">
              <a:rPr lang="en-US" smtClean="0"/>
              <a:pPr/>
              <a:t>7</a:t>
            </a:fld>
            <a:endParaRPr lang="en-US"/>
          </a:p>
        </p:txBody>
      </p:sp>
    </p:spTree>
    <p:extLst>
      <p:ext uri="{BB962C8B-B14F-4D97-AF65-F5344CB8AC3E}">
        <p14:creationId xmlns:p14="http://schemas.microsoft.com/office/powerpoint/2010/main" val="9895280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AB39C0-C7CE-49EB-BA6B-C0204B4798BA}" type="slidenum">
              <a:rPr lang="en-US" smtClean="0"/>
              <a:pPr/>
              <a:t>8</a:t>
            </a:fld>
            <a:endParaRPr lang="en-US"/>
          </a:p>
        </p:txBody>
      </p:sp>
    </p:spTree>
    <p:extLst>
      <p:ext uri="{BB962C8B-B14F-4D97-AF65-F5344CB8AC3E}">
        <p14:creationId xmlns:p14="http://schemas.microsoft.com/office/powerpoint/2010/main" val="22063836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BAB39C0-C7CE-49EB-BA6B-C0204B4798BA}" type="slidenum">
              <a:rPr lang="en-US" smtClean="0"/>
              <a:pPr/>
              <a:t>10</a:t>
            </a:fld>
            <a:endParaRPr lang="en-US"/>
          </a:p>
        </p:txBody>
      </p:sp>
    </p:spTree>
    <p:extLst>
      <p:ext uri="{BB962C8B-B14F-4D97-AF65-F5344CB8AC3E}">
        <p14:creationId xmlns:p14="http://schemas.microsoft.com/office/powerpoint/2010/main" val="33254506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PPT_Academic-1.jp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1"/>
          <p:cNvSpPr>
            <a:spLocks noGrp="1"/>
          </p:cNvSpPr>
          <p:nvPr>
            <p:ph type="ctrTitle"/>
          </p:nvPr>
        </p:nvSpPr>
        <p:spPr>
          <a:xfrm>
            <a:off x="457200" y="2723930"/>
            <a:ext cx="8389007" cy="1453931"/>
          </a:xfrm>
        </p:spPr>
        <p:txBody>
          <a:bodyPr anchor="t">
            <a:normAutofit/>
          </a:bodyPr>
          <a:lstStyle>
            <a:lvl1pPr algn="ctr">
              <a:defRPr sz="4800">
                <a:latin typeface="Arial"/>
                <a:cs typeface="Arial"/>
              </a:defRPr>
            </a:lvl1pPr>
          </a:lstStyle>
          <a:p>
            <a:r>
              <a:rPr lang="en-US" dirty="0"/>
              <a:t>Click to edit Master title style</a:t>
            </a:r>
          </a:p>
        </p:txBody>
      </p:sp>
      <p:sp>
        <p:nvSpPr>
          <p:cNvPr id="3" name="Subtitle 2"/>
          <p:cNvSpPr>
            <a:spLocks noGrp="1"/>
          </p:cNvSpPr>
          <p:nvPr>
            <p:ph type="subTitle" idx="1"/>
          </p:nvPr>
        </p:nvSpPr>
        <p:spPr>
          <a:xfrm>
            <a:off x="1112344" y="4177862"/>
            <a:ext cx="7074338" cy="1156137"/>
          </a:xfrm>
        </p:spPr>
        <p:txBody>
          <a:bodyPr/>
          <a:lstStyle>
            <a:lvl1pPr marL="0" indent="0" algn="r">
              <a:buNone/>
              <a:defRPr>
                <a:solidFill>
                  <a:srgbClr val="650013"/>
                </a:solidFill>
                <a:latin typeface="Arial"/>
                <a:cs typeface="Aria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r>
              <a:rPr lang="en-US"/>
              <a:t>10/31/2015</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E563EA-5BAD-0C4E-8E09-5ADE2689BB76}" type="slidenum">
              <a:rPr lang="en-US" smtClean="0"/>
              <a:pPr/>
              <a:t>‹#›</a:t>
            </a:fld>
            <a:endParaRPr lang="en-US"/>
          </a:p>
        </p:txBody>
      </p:sp>
    </p:spTree>
    <p:extLst>
      <p:ext uri="{BB962C8B-B14F-4D97-AF65-F5344CB8AC3E}">
        <p14:creationId xmlns:p14="http://schemas.microsoft.com/office/powerpoint/2010/main" val="607134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r>
              <a:rPr lang="en-US"/>
              <a:t>10/31/2015</a:t>
            </a:r>
          </a:p>
        </p:txBody>
      </p:sp>
      <p:sp>
        <p:nvSpPr>
          <p:cNvPr id="5" name="Footer Placeholder 4"/>
          <p:cNvSpPr>
            <a:spLocks noGrp="1"/>
          </p:cNvSpPr>
          <p:nvPr>
            <p:ph type="ftr" sz="quarter" idx="11"/>
          </p:nvPr>
        </p:nvSpPr>
        <p:spPr>
          <a:xfrm>
            <a:off x="5936848" y="6356631"/>
            <a:ext cx="2895600" cy="365125"/>
          </a:xfrm>
        </p:spPr>
        <p:txBody>
          <a:bodyPr/>
          <a:lstStyle/>
          <a:p>
            <a:endParaRPr lang="en-US"/>
          </a:p>
        </p:txBody>
      </p:sp>
      <p:sp>
        <p:nvSpPr>
          <p:cNvPr id="6" name="Slide Number Placeholder 5"/>
          <p:cNvSpPr>
            <a:spLocks noGrp="1"/>
          </p:cNvSpPr>
          <p:nvPr>
            <p:ph type="sldNum" sz="quarter" idx="12"/>
          </p:nvPr>
        </p:nvSpPr>
        <p:spPr>
          <a:xfrm>
            <a:off x="3505200" y="6356631"/>
            <a:ext cx="2133600" cy="365125"/>
          </a:xfrm>
        </p:spPr>
        <p:txBody>
          <a:bodyPr/>
          <a:lstStyle>
            <a:lvl1pPr algn="ctr">
              <a:defRPr/>
            </a:lvl1pPr>
          </a:lstStyle>
          <a:p>
            <a:fld id="{1EE563EA-5BAD-0C4E-8E09-5ADE2689BB76}" type="slidenum">
              <a:rPr lang="en-US" smtClean="0"/>
              <a:pPr/>
              <a:t>‹#›</a:t>
            </a:fld>
            <a:endParaRPr lang="en-US"/>
          </a:p>
        </p:txBody>
      </p:sp>
    </p:spTree>
    <p:extLst>
      <p:ext uri="{BB962C8B-B14F-4D97-AF65-F5344CB8AC3E}">
        <p14:creationId xmlns:p14="http://schemas.microsoft.com/office/powerpoint/2010/main" val="25604635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10/31/2015</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E563EA-5BAD-0C4E-8E09-5ADE2689BB76}" type="slidenum">
              <a:rPr lang="en-US" smtClean="0"/>
              <a:pPr/>
              <a:t>‹#›</a:t>
            </a:fld>
            <a:endParaRPr lang="en-US"/>
          </a:p>
        </p:txBody>
      </p:sp>
    </p:spTree>
    <p:extLst>
      <p:ext uri="{BB962C8B-B14F-4D97-AF65-F5344CB8AC3E}">
        <p14:creationId xmlns:p14="http://schemas.microsoft.com/office/powerpoint/2010/main" val="20107272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10/31/2015</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E563EA-5BAD-0C4E-8E09-5ADE2689BB76}" type="slidenum">
              <a:rPr lang="en-US" smtClean="0"/>
              <a:pPr/>
              <a:t>‹#›</a:t>
            </a:fld>
            <a:endParaRPr lang="en-US"/>
          </a:p>
        </p:txBody>
      </p:sp>
    </p:spTree>
    <p:extLst>
      <p:ext uri="{BB962C8B-B14F-4D97-AF65-F5344CB8AC3E}">
        <p14:creationId xmlns:p14="http://schemas.microsoft.com/office/powerpoint/2010/main" val="150808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10/31/2015</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E563EA-5BAD-0C4E-8E09-5ADE2689BB76}" type="slidenum">
              <a:rPr lang="en-US" smtClean="0"/>
              <a:pPr/>
              <a:t>‹#›</a:t>
            </a:fld>
            <a:endParaRPr lang="en-US"/>
          </a:p>
        </p:txBody>
      </p:sp>
    </p:spTree>
    <p:extLst>
      <p:ext uri="{BB962C8B-B14F-4D97-AF65-F5344CB8AC3E}">
        <p14:creationId xmlns:p14="http://schemas.microsoft.com/office/powerpoint/2010/main" val="1292611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10/31/2015</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E563EA-5BAD-0C4E-8E09-5ADE2689BB76}" type="slidenum">
              <a:rPr lang="en-US" smtClean="0"/>
              <a:pPr/>
              <a:t>‹#›</a:t>
            </a:fld>
            <a:endParaRPr lang="en-US"/>
          </a:p>
        </p:txBody>
      </p:sp>
    </p:spTree>
    <p:extLst>
      <p:ext uri="{BB962C8B-B14F-4D97-AF65-F5344CB8AC3E}">
        <p14:creationId xmlns:p14="http://schemas.microsoft.com/office/powerpoint/2010/main" val="8608129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10/31/2015</a:t>
            </a:r>
          </a:p>
        </p:txBody>
      </p:sp>
      <p:sp>
        <p:nvSpPr>
          <p:cNvPr id="3" name="Footer Placeholder 2"/>
          <p:cNvSpPr>
            <a:spLocks noGrp="1"/>
          </p:cNvSpPr>
          <p:nvPr>
            <p:ph type="ftr" sz="quarter" idx="11"/>
          </p:nvPr>
        </p:nvSpPr>
        <p:spPr>
          <a:xfrm>
            <a:off x="6121400" y="6356350"/>
            <a:ext cx="2895600" cy="365125"/>
          </a:xfrm>
        </p:spPr>
        <p:txBody>
          <a:bodyPr/>
          <a:lstStyle/>
          <a:p>
            <a:endParaRPr lang="en-US"/>
          </a:p>
        </p:txBody>
      </p:sp>
      <p:sp>
        <p:nvSpPr>
          <p:cNvPr id="4" name="Slide Number Placeholder 3"/>
          <p:cNvSpPr>
            <a:spLocks noGrp="1"/>
          </p:cNvSpPr>
          <p:nvPr>
            <p:ph type="sldNum" sz="quarter" idx="12"/>
          </p:nvPr>
        </p:nvSpPr>
        <p:spPr>
          <a:xfrm>
            <a:off x="3429000" y="6356349"/>
            <a:ext cx="2133600" cy="365125"/>
          </a:xfrm>
        </p:spPr>
        <p:txBody>
          <a:bodyPr/>
          <a:lstStyle>
            <a:lvl1pPr algn="ctr">
              <a:defRPr/>
            </a:lvl1pPr>
          </a:lstStyle>
          <a:p>
            <a:fld id="{1EE563EA-5BAD-0C4E-8E09-5ADE2689BB76}" type="slidenum">
              <a:rPr lang="en-US" smtClean="0"/>
              <a:pPr/>
              <a:t>‹#›</a:t>
            </a:fld>
            <a:endParaRPr lang="en-US"/>
          </a:p>
        </p:txBody>
      </p:sp>
    </p:spTree>
    <p:extLst>
      <p:ext uri="{BB962C8B-B14F-4D97-AF65-F5344CB8AC3E}">
        <p14:creationId xmlns:p14="http://schemas.microsoft.com/office/powerpoint/2010/main" val="14153087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PP_Academic-2.jpg"/>
          <p:cNvPicPr>
            <a:picLocks noChangeAspect="1"/>
          </p:cNvPicPr>
          <p:nvPr userDrawn="1"/>
        </p:nvPicPr>
        <p:blipFill>
          <a:blip r:embed="rId9">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2" name="Title Placeholder 1"/>
          <p:cNvSpPr>
            <a:spLocks noGrp="1"/>
          </p:cNvSpPr>
          <p:nvPr>
            <p:ph type="title"/>
          </p:nvPr>
        </p:nvSpPr>
        <p:spPr>
          <a:xfrm>
            <a:off x="457200" y="377544"/>
            <a:ext cx="8229600" cy="104009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10/31/2015</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E563EA-5BAD-0C4E-8E09-5ADE2689BB76}" type="slidenum">
              <a:rPr lang="en-US" smtClean="0"/>
              <a:pPr/>
              <a:t>‹#›</a:t>
            </a:fld>
            <a:endParaRPr lang="en-US"/>
          </a:p>
        </p:txBody>
      </p:sp>
    </p:spTree>
    <p:extLst>
      <p:ext uri="{BB962C8B-B14F-4D97-AF65-F5344CB8AC3E}">
        <p14:creationId xmlns:p14="http://schemas.microsoft.com/office/powerpoint/2010/main" val="26011971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hdr="0" ftr="0"/>
  <p:txStyles>
    <p:titleStyle>
      <a:lvl1pPr algn="l" defTabSz="457200" rtl="0" eaLnBrk="1" latinLnBrk="0" hangingPunct="1">
        <a:spcBef>
          <a:spcPct val="0"/>
        </a:spcBef>
        <a:buNone/>
        <a:defRPr sz="3000" kern="1200">
          <a:solidFill>
            <a:srgbClr val="650013"/>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8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24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20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20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ojum003@umn.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aumyarov@umn.edu" TargetMode="External"/><Relationship Id="rId5" Type="http://schemas.openxmlformats.org/officeDocument/2006/relationships/hyperlink" Target="mailto:jui.ramaprasad@mcgill.ca" TargetMode="External"/><Relationship Id="rId4" Type="http://schemas.openxmlformats.org/officeDocument/2006/relationships/hyperlink" Target="mailto:jchancf@umn.edu"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6.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1562" y="1882186"/>
            <a:ext cx="9000875" cy="174361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Autofit/>
          </a:bodyPr>
          <a:lstStyle/>
          <a:p>
            <a:r>
              <a:rPr lang="en-US" sz="3200" b="1" dirty="0">
                <a:latin typeface="Times New Roman" panose="02020603050405020304" pitchFamily="18" charset="0"/>
                <a:cs typeface="Times New Roman" panose="02020603050405020304" pitchFamily="18" charset="0"/>
              </a:rPr>
              <a:t>Are Yang and McSteamy More Receptive to a Hot Vote than Meredith and George? Heterogeneity in Treatment Effects in Online Dating </a:t>
            </a:r>
          </a:p>
        </p:txBody>
      </p:sp>
      <p:sp>
        <p:nvSpPr>
          <p:cNvPr id="3" name="Subtitle 2"/>
          <p:cNvSpPr>
            <a:spLocks noGrp="1"/>
          </p:cNvSpPr>
          <p:nvPr>
            <p:ph type="subTitle" idx="1"/>
          </p:nvPr>
        </p:nvSpPr>
        <p:spPr>
          <a:xfrm>
            <a:off x="3463552" y="5508578"/>
            <a:ext cx="2161511" cy="525289"/>
          </a:xfrm>
          <a:noFill/>
        </p:spPr>
        <p:txBody>
          <a:bodyPr>
            <a:noAutofit/>
          </a:bodyPr>
          <a:lstStyle/>
          <a:p>
            <a:pPr algn="ctr"/>
            <a:r>
              <a:rPr lang="en-US" sz="1400" b="1" dirty="0"/>
              <a:t>14</a:t>
            </a:r>
            <a:r>
              <a:rPr lang="en-US" sz="1400" b="1" baseline="30000" dirty="0"/>
              <a:t>th</a:t>
            </a:r>
            <a:r>
              <a:rPr lang="en-US" sz="1400" b="1" dirty="0"/>
              <a:t> December 2017</a:t>
            </a:r>
          </a:p>
          <a:p>
            <a:pPr algn="ctr"/>
            <a:r>
              <a:rPr lang="en-US" sz="1400" b="1" dirty="0"/>
              <a:t>@ WISE 2017</a:t>
            </a:r>
          </a:p>
          <a:p>
            <a:pPr algn="ctr"/>
            <a:endParaRPr lang="en-US" sz="1400" b="1" dirty="0"/>
          </a:p>
        </p:txBody>
      </p:sp>
      <p:graphicFrame>
        <p:nvGraphicFramePr>
          <p:cNvPr id="4" name="Table 3"/>
          <p:cNvGraphicFramePr>
            <a:graphicFrameLocks noGrp="1"/>
          </p:cNvGraphicFramePr>
          <p:nvPr>
            <p:extLst>
              <p:ext uri="{D42A27DB-BD31-4B8C-83A1-F6EECF244321}">
                <p14:modId xmlns:p14="http://schemas.microsoft.com/office/powerpoint/2010/main" val="1558031633"/>
              </p:ext>
            </p:extLst>
          </p:nvPr>
        </p:nvGraphicFramePr>
        <p:xfrm>
          <a:off x="338068" y="3838109"/>
          <a:ext cx="8412480" cy="1576732"/>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20000"/>
                    </a:ext>
                  </a:extLst>
                </a:gridCol>
                <a:gridCol w="2103120">
                  <a:extLst>
                    <a:ext uri="{9D8B030D-6E8A-4147-A177-3AD203B41FA5}">
                      <a16:colId xmlns:a16="http://schemas.microsoft.com/office/drawing/2014/main" val="20001"/>
                    </a:ext>
                  </a:extLst>
                </a:gridCol>
                <a:gridCol w="2103120">
                  <a:extLst>
                    <a:ext uri="{9D8B030D-6E8A-4147-A177-3AD203B41FA5}">
                      <a16:colId xmlns:a16="http://schemas.microsoft.com/office/drawing/2014/main" val="20002"/>
                    </a:ext>
                  </a:extLst>
                </a:gridCol>
                <a:gridCol w="2103120">
                  <a:extLst>
                    <a:ext uri="{9D8B030D-6E8A-4147-A177-3AD203B41FA5}">
                      <a16:colId xmlns:a16="http://schemas.microsoft.com/office/drawing/2014/main" val="20003"/>
                    </a:ext>
                  </a:extLst>
                </a:gridCol>
              </a:tblGrid>
              <a:tr h="1576732">
                <a:tc>
                  <a:txBody>
                    <a:bodyPr/>
                    <a:lstStyle/>
                    <a:p>
                      <a:pPr algn="ctr"/>
                      <a:r>
                        <a:rPr lang="en-US" sz="1400" b="1" dirty="0">
                          <a:solidFill>
                            <a:srgbClr val="650013"/>
                          </a:solidFill>
                          <a:latin typeface="Arial" panose="020B0604020202020204" pitchFamily="34" charset="0"/>
                          <a:cs typeface="Arial" panose="020B0604020202020204" pitchFamily="34" charset="0"/>
                        </a:rPr>
                        <a:t>Probal Mojumder</a:t>
                      </a:r>
                    </a:p>
                    <a:p>
                      <a:pPr algn="ctr"/>
                      <a:endParaRPr lang="en-US" sz="1400" b="1" dirty="0">
                        <a:solidFill>
                          <a:srgbClr val="650013"/>
                        </a:solidFill>
                        <a:latin typeface="Arial" panose="020B0604020202020204" pitchFamily="34" charset="0"/>
                        <a:cs typeface="Arial" panose="020B0604020202020204" pitchFamily="34" charset="0"/>
                      </a:endParaRPr>
                    </a:p>
                    <a:p>
                      <a:pPr algn="ctr"/>
                      <a:r>
                        <a:rPr lang="en-US" sz="1400" b="0" dirty="0">
                          <a:solidFill>
                            <a:srgbClr val="650013"/>
                          </a:solidFill>
                        </a:rPr>
                        <a:t>Carlson School of</a:t>
                      </a:r>
                      <a:r>
                        <a:rPr lang="en-US" sz="1400" b="0" baseline="0" dirty="0">
                          <a:solidFill>
                            <a:srgbClr val="650013"/>
                          </a:solidFill>
                        </a:rPr>
                        <a:t> </a:t>
                      </a:r>
                      <a:r>
                        <a:rPr lang="en-US" sz="1400" b="0" dirty="0">
                          <a:solidFill>
                            <a:srgbClr val="650013"/>
                          </a:solidFill>
                        </a:rPr>
                        <a:t>Management</a:t>
                      </a:r>
                    </a:p>
                    <a:p>
                      <a:pPr algn="ctr"/>
                      <a:r>
                        <a:rPr lang="en-US" sz="1400" b="0" dirty="0">
                          <a:solidFill>
                            <a:srgbClr val="650013"/>
                          </a:solidFill>
                        </a:rPr>
                        <a:t>University of Minnesota</a:t>
                      </a:r>
                    </a:p>
                    <a:p>
                      <a:pPr algn="ctr"/>
                      <a:r>
                        <a:rPr lang="en-US" sz="1400" b="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3"/>
                        </a:rPr>
                        <a:t>mojum003@umn.edu</a:t>
                      </a:r>
                      <a:endParaRPr lang="en-US" sz="1400" b="0" dirty="0">
                        <a:solidFill>
                          <a:srgbClr val="650013"/>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solidFill>
                            <a:srgbClr val="650013"/>
                          </a:solidFill>
                          <a:latin typeface="Arial" panose="020B0604020202020204" pitchFamily="34" charset="0"/>
                          <a:cs typeface="Arial" panose="020B0604020202020204" pitchFamily="34" charset="0"/>
                        </a:rPr>
                        <a:t>Ravi</a:t>
                      </a:r>
                      <a:r>
                        <a:rPr lang="en-US" sz="1400" b="1" baseline="0" dirty="0">
                          <a:solidFill>
                            <a:srgbClr val="650013"/>
                          </a:solidFill>
                          <a:latin typeface="Arial" panose="020B0604020202020204" pitchFamily="34" charset="0"/>
                          <a:cs typeface="Arial" panose="020B0604020202020204" pitchFamily="34" charset="0"/>
                        </a:rPr>
                        <a:t> Bapna</a:t>
                      </a:r>
                      <a:endParaRPr lang="en-US" sz="1400" b="1" dirty="0">
                        <a:solidFill>
                          <a:srgbClr val="650013"/>
                        </a:solidFill>
                        <a:latin typeface="Arial" panose="020B0604020202020204" pitchFamily="34" charset="0"/>
                        <a:cs typeface="Arial" panose="020B0604020202020204" pitchFamily="34" charset="0"/>
                      </a:endParaRPr>
                    </a:p>
                    <a:p>
                      <a:pPr algn="ctr"/>
                      <a:endParaRPr lang="en-US" sz="1400" b="1" dirty="0">
                        <a:solidFill>
                          <a:srgbClr val="650013"/>
                        </a:solidFill>
                        <a:latin typeface="Arial" panose="020B0604020202020204" pitchFamily="34" charset="0"/>
                        <a:cs typeface="Arial" panose="020B0604020202020204" pitchFamily="34" charset="0"/>
                      </a:endParaRPr>
                    </a:p>
                    <a:p>
                      <a:pPr marL="0" indent="0" algn="ctr"/>
                      <a:r>
                        <a:rPr lang="en-US" sz="1400" b="0" dirty="0">
                          <a:solidFill>
                            <a:srgbClr val="650013"/>
                          </a:solidFill>
                        </a:rPr>
                        <a:t>Carlson School of Management</a:t>
                      </a:r>
                    </a:p>
                    <a:p>
                      <a:pPr algn="ctr"/>
                      <a:r>
                        <a:rPr lang="en-US" sz="1400" b="0" dirty="0">
                          <a:solidFill>
                            <a:srgbClr val="650013"/>
                          </a:solidFill>
                        </a:rPr>
                        <a:t>University of Minnesota</a:t>
                      </a:r>
                    </a:p>
                    <a:p>
                      <a:pPr algn="ctr"/>
                      <a:r>
                        <a:rPr lang="en-US" sz="1400" b="0" u="sng" dirty="0">
                          <a:solidFill>
                            <a:schemeClr val="tx2">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hlinkClick r:id="rId4"/>
                        </a:rPr>
                        <a:t>rbapna@umn.edu</a:t>
                      </a:r>
                      <a:endParaRPr lang="en-US" sz="1400" b="0" dirty="0">
                        <a:solidFill>
                          <a:schemeClr val="tx2">
                            <a:lumMod val="60000"/>
                            <a:lumOff val="40000"/>
                          </a:schemeClr>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dirty="0">
                          <a:solidFill>
                            <a:srgbClr val="650013"/>
                          </a:solidFill>
                          <a:latin typeface="Arial" panose="020B0604020202020204" pitchFamily="34" charset="0"/>
                          <a:cs typeface="Arial" panose="020B0604020202020204" pitchFamily="34" charset="0"/>
                        </a:rPr>
                        <a:t>Jui Ramaprasad</a:t>
                      </a:r>
                    </a:p>
                    <a:p>
                      <a:pPr algn="ctr"/>
                      <a:endParaRPr lang="en-US" sz="1400" dirty="0">
                        <a:solidFill>
                          <a:srgbClr val="650013"/>
                        </a:solidFill>
                        <a:latin typeface="Arial" panose="020B0604020202020204" pitchFamily="34" charset="0"/>
                        <a:cs typeface="Arial" panose="020B0604020202020204" pitchFamily="34" charset="0"/>
                      </a:endParaRPr>
                    </a:p>
                    <a:p>
                      <a:pPr algn="ctr"/>
                      <a:r>
                        <a:rPr lang="en-US" sz="1400" b="0" dirty="0">
                          <a:solidFill>
                            <a:srgbClr val="650013"/>
                          </a:solidFill>
                          <a:latin typeface="+mn-lt"/>
                          <a:cs typeface="Arial" panose="020B0604020202020204" pitchFamily="34" charset="0"/>
                        </a:rPr>
                        <a:t>Desautels Faculty of Management</a:t>
                      </a:r>
                    </a:p>
                    <a:p>
                      <a:pPr algn="ctr"/>
                      <a:r>
                        <a:rPr lang="en-US" sz="1400" b="0" dirty="0">
                          <a:solidFill>
                            <a:srgbClr val="650013"/>
                          </a:solidFill>
                          <a:latin typeface="+mn-lt"/>
                          <a:cs typeface="Arial" panose="020B0604020202020204" pitchFamily="34" charset="0"/>
                        </a:rPr>
                        <a:t>McGill</a:t>
                      </a:r>
                      <a:r>
                        <a:rPr lang="en-US" sz="1400" b="0" baseline="0" dirty="0">
                          <a:solidFill>
                            <a:srgbClr val="650013"/>
                          </a:solidFill>
                          <a:latin typeface="+mn-lt"/>
                          <a:cs typeface="Arial" panose="020B0604020202020204" pitchFamily="34" charset="0"/>
                        </a:rPr>
                        <a:t> </a:t>
                      </a:r>
                      <a:r>
                        <a:rPr lang="en-US" sz="1400" b="0" dirty="0">
                          <a:solidFill>
                            <a:srgbClr val="650013"/>
                          </a:solidFill>
                          <a:latin typeface="+mn-lt"/>
                          <a:cs typeface="Arial" panose="020B0604020202020204" pitchFamily="34" charset="0"/>
                        </a:rPr>
                        <a:t>University</a:t>
                      </a:r>
                    </a:p>
                    <a:p>
                      <a:pPr algn="ctr"/>
                      <a:r>
                        <a:rPr lang="en-US" sz="1400" b="0" u="sng" dirty="0">
                          <a:solidFill>
                            <a:srgbClr val="002060"/>
                          </a:solidFill>
                          <a:effectLst/>
                          <a:latin typeface="Times New Roman" panose="02020603050405020304" pitchFamily="18" charset="0"/>
                          <a:ea typeface="Calibri" panose="020F0502020204030204" pitchFamily="34" charset="0"/>
                          <a:cs typeface="Times New Roman" panose="02020603050405020304" pitchFamily="18" charset="0"/>
                          <a:hlinkClick r:id="rId5"/>
                        </a:rPr>
                        <a:t>jui.ramaprasad@mcgill.ca </a:t>
                      </a:r>
                      <a:endParaRPr lang="en-US" sz="1400" b="0" dirty="0">
                        <a:solidFill>
                          <a:srgbClr val="002060"/>
                        </a:solidFill>
                        <a:latin typeface="Arial" panose="020B0604020202020204" pitchFamily="34" charset="0"/>
                        <a:cs typeface="Arial" panose="020B0604020202020204" pitchFamily="34"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400" b="1" dirty="0">
                          <a:solidFill>
                            <a:srgbClr val="650013"/>
                          </a:solidFill>
                          <a:latin typeface="Arial" panose="020B0604020202020204" pitchFamily="34" charset="0"/>
                          <a:cs typeface="Arial" panose="020B0604020202020204" pitchFamily="34" charset="0"/>
                        </a:rPr>
                        <a:t>Akhmed</a:t>
                      </a:r>
                      <a:r>
                        <a:rPr lang="en-US" sz="1400" b="1" baseline="0" dirty="0">
                          <a:solidFill>
                            <a:srgbClr val="650013"/>
                          </a:solidFill>
                          <a:latin typeface="Arial" panose="020B0604020202020204" pitchFamily="34" charset="0"/>
                          <a:cs typeface="Arial" panose="020B0604020202020204" pitchFamily="34" charset="0"/>
                        </a:rPr>
                        <a:t> Umyarov</a:t>
                      </a:r>
                      <a:endParaRPr lang="en-US" sz="1400" b="1" dirty="0">
                        <a:solidFill>
                          <a:srgbClr val="650013"/>
                        </a:solidFill>
                        <a:latin typeface="Arial" panose="020B0604020202020204" pitchFamily="34" charset="0"/>
                        <a:cs typeface="Arial" panose="020B0604020202020204" pitchFamily="34" charset="0"/>
                      </a:endParaRPr>
                    </a:p>
                    <a:p>
                      <a:pPr algn="ctr"/>
                      <a:endParaRPr lang="en-US" sz="1400" b="1" dirty="0">
                        <a:solidFill>
                          <a:srgbClr val="650013"/>
                        </a:solidFill>
                        <a:latin typeface="Arial" panose="020B0604020202020204" pitchFamily="34" charset="0"/>
                        <a:cs typeface="Arial" panose="020B0604020202020204" pitchFamily="34" charset="0"/>
                      </a:endParaRPr>
                    </a:p>
                    <a:p>
                      <a:pPr marL="0" indent="0" algn="ctr"/>
                      <a:r>
                        <a:rPr lang="en-US" sz="1400" b="0" dirty="0">
                          <a:solidFill>
                            <a:srgbClr val="650013"/>
                          </a:solidFill>
                        </a:rPr>
                        <a:t>Carlson School of Management</a:t>
                      </a:r>
                    </a:p>
                    <a:p>
                      <a:pPr algn="ctr"/>
                      <a:r>
                        <a:rPr lang="en-US" sz="1400" b="0" dirty="0">
                          <a:solidFill>
                            <a:srgbClr val="650013"/>
                          </a:solidFill>
                        </a:rPr>
                        <a:t>University of Minnesota</a:t>
                      </a:r>
                    </a:p>
                    <a:p>
                      <a:pPr algn="ctr"/>
                      <a:r>
                        <a:rPr lang="en-US" sz="1400" b="0" u="sng" dirty="0">
                          <a:solidFill>
                            <a:srgbClr val="0563C1"/>
                          </a:solidFill>
                          <a:effectLst/>
                          <a:latin typeface="Times New Roman" panose="02020603050405020304" pitchFamily="18" charset="0"/>
                          <a:ea typeface="Calibri" panose="020F0502020204030204" pitchFamily="34" charset="0"/>
                          <a:cs typeface="Times New Roman" panose="02020603050405020304" pitchFamily="18" charset="0"/>
                          <a:hlinkClick r:id="rId6"/>
                        </a:rPr>
                        <a:t>aumyarov@umn.edu </a:t>
                      </a:r>
                      <a:endParaRPr lang="en-US" sz="1400" b="0" dirty="0">
                        <a:solidFill>
                          <a:srgbClr val="650013"/>
                        </a:solidFill>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2744969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235" y="519506"/>
            <a:ext cx="8627144" cy="850100"/>
          </a:xfrm>
          <a:solidFill>
            <a:srgbClr val="F2F0F1"/>
          </a:solidFill>
        </p:spPr>
        <p:txBody>
          <a:bodyPr>
            <a:noAutofit/>
          </a:bodyPr>
          <a:lstStyle/>
          <a:p>
            <a:r>
              <a:rPr lang="en-US" b="1" dirty="0">
                <a:latin typeface="+mn-lt"/>
              </a:rPr>
              <a:t>Empirical Model: Poisson Regression Model</a:t>
            </a:r>
          </a:p>
        </p:txBody>
      </p:sp>
      <p:sp>
        <p:nvSpPr>
          <p:cNvPr id="6" name="Rectangle 5"/>
          <p:cNvSpPr/>
          <p:nvPr/>
        </p:nvSpPr>
        <p:spPr>
          <a:xfrm>
            <a:off x="460726" y="4680103"/>
            <a:ext cx="1534745" cy="307777"/>
          </a:xfrm>
          <a:prstGeom prst="rect">
            <a:avLst/>
          </a:prstGeom>
        </p:spPr>
        <p:txBody>
          <a:bodyPr wrap="square">
            <a:spAutoFit/>
          </a:bodyPr>
          <a:lstStyle/>
          <a:p>
            <a:pPr marL="214313" indent="-214313">
              <a:buFont typeface="Wingdings" panose="05000000000000000000" pitchFamily="2" charset="2"/>
              <a:buChar char="§"/>
            </a:pPr>
            <a:r>
              <a:rPr lang="en-US" sz="1400" i="1" dirty="0">
                <a:solidFill>
                  <a:srgbClr val="000000"/>
                </a:solidFill>
              </a:rPr>
              <a:t>i </a:t>
            </a:r>
            <a:r>
              <a:rPr lang="en-US" sz="1400" dirty="0">
                <a:solidFill>
                  <a:srgbClr val="000000"/>
                </a:solidFill>
              </a:rPr>
              <a:t>refer to users</a:t>
            </a:r>
            <a:r>
              <a:rPr lang="en-US" sz="1400" b="1" dirty="0">
                <a:solidFill>
                  <a:srgbClr val="002060"/>
                </a:solidFill>
              </a:rPr>
              <a:t> </a:t>
            </a:r>
          </a:p>
        </p:txBody>
      </p:sp>
      <p:sp>
        <p:nvSpPr>
          <p:cNvPr id="7" name="Rectangle 6"/>
          <p:cNvSpPr/>
          <p:nvPr/>
        </p:nvSpPr>
        <p:spPr>
          <a:xfrm>
            <a:off x="460726" y="4950538"/>
            <a:ext cx="8961570" cy="307777"/>
          </a:xfrm>
          <a:prstGeom prst="rect">
            <a:avLst/>
          </a:prstGeom>
        </p:spPr>
        <p:txBody>
          <a:bodyPr wrap="square">
            <a:spAutoFit/>
          </a:bodyPr>
          <a:lstStyle/>
          <a:p>
            <a:pPr marL="214313" indent="-214313">
              <a:buFont typeface="Wingdings" panose="05000000000000000000" pitchFamily="2" charset="2"/>
              <a:buChar char="§"/>
            </a:pPr>
            <a:r>
              <a:rPr lang="en-US" sz="1400" b="1" dirty="0">
                <a:solidFill>
                  <a:srgbClr val="002060"/>
                </a:solidFill>
              </a:rPr>
              <a:t>Online Dating Activity</a:t>
            </a:r>
            <a:r>
              <a:rPr lang="en-US" sz="1400" b="1" baseline="-25000" dirty="0">
                <a:solidFill>
                  <a:srgbClr val="002060"/>
                </a:solidFill>
              </a:rPr>
              <a:t>𝑖</a:t>
            </a:r>
            <a:r>
              <a:rPr lang="en-US" sz="1400" dirty="0">
                <a:solidFill>
                  <a:srgbClr val="000000"/>
                </a:solidFill>
              </a:rPr>
              <a:t>  is the outcome variable for dating activities like </a:t>
            </a:r>
            <a:r>
              <a:rPr lang="en-US" sz="1400" u="sng" dirty="0">
                <a:solidFill>
                  <a:srgbClr val="000000"/>
                </a:solidFill>
              </a:rPr>
              <a:t>viewing, messaging, and matching </a:t>
            </a:r>
            <a:r>
              <a:rPr lang="en-US" sz="1400" dirty="0">
                <a:solidFill>
                  <a:srgbClr val="000000"/>
                </a:solidFill>
              </a:rPr>
              <a:t>for user i.</a:t>
            </a:r>
            <a:r>
              <a:rPr lang="en-US" sz="1400" i="1" dirty="0">
                <a:solidFill>
                  <a:srgbClr val="000000"/>
                </a:solidFill>
              </a:rPr>
              <a:t> </a:t>
            </a:r>
            <a:endParaRPr lang="en-US" sz="1400" dirty="0"/>
          </a:p>
        </p:txBody>
      </p:sp>
      <p:sp>
        <p:nvSpPr>
          <p:cNvPr id="8" name="Rectangle 7"/>
          <p:cNvSpPr/>
          <p:nvPr/>
        </p:nvSpPr>
        <p:spPr>
          <a:xfrm>
            <a:off x="450899" y="5410746"/>
            <a:ext cx="3718839" cy="307777"/>
          </a:xfrm>
          <a:prstGeom prst="rect">
            <a:avLst/>
          </a:prstGeom>
        </p:spPr>
        <p:txBody>
          <a:bodyPr wrap="none">
            <a:spAutoFit/>
          </a:bodyPr>
          <a:lstStyle/>
          <a:p>
            <a:pPr marL="214313" indent="-214313">
              <a:buFont typeface="Wingdings" panose="05000000000000000000" pitchFamily="2" charset="2"/>
              <a:buChar char="§"/>
            </a:pPr>
            <a:r>
              <a:rPr lang="en-US" sz="1400" b="1" dirty="0">
                <a:solidFill>
                  <a:srgbClr val="002060"/>
                </a:solidFill>
                <a:sym typeface="Symbol" panose="05050102010706020507" pitchFamily="18" charset="2"/>
              </a:rPr>
              <a:t></a:t>
            </a:r>
            <a:r>
              <a:rPr lang="en-US" sz="1400" b="1" baseline="-25000" dirty="0">
                <a:solidFill>
                  <a:srgbClr val="002060"/>
                </a:solidFill>
              </a:rPr>
              <a:t>T</a:t>
            </a:r>
            <a:r>
              <a:rPr lang="en-US" sz="1400" b="1" dirty="0">
                <a:solidFill>
                  <a:srgbClr val="000000"/>
                </a:solidFill>
              </a:rPr>
              <a:t>  </a:t>
            </a:r>
            <a:r>
              <a:rPr lang="en-US" sz="1400" dirty="0">
                <a:solidFill>
                  <a:srgbClr val="000000"/>
                </a:solidFill>
              </a:rPr>
              <a:t>is the coefficient of main treatment effect </a:t>
            </a:r>
            <a:endParaRPr lang="en-US" sz="1400" dirty="0"/>
          </a:p>
        </p:txBody>
      </p:sp>
      <p:sp>
        <p:nvSpPr>
          <p:cNvPr id="9" name="Rectangle 8"/>
          <p:cNvSpPr/>
          <p:nvPr/>
        </p:nvSpPr>
        <p:spPr>
          <a:xfrm>
            <a:off x="450899" y="5656207"/>
            <a:ext cx="6365269" cy="307777"/>
          </a:xfrm>
          <a:prstGeom prst="rect">
            <a:avLst/>
          </a:prstGeom>
        </p:spPr>
        <p:txBody>
          <a:bodyPr wrap="none">
            <a:spAutoFit/>
          </a:bodyPr>
          <a:lstStyle/>
          <a:p>
            <a:pPr marL="214313" indent="-214313">
              <a:buFont typeface="Wingdings" panose="05000000000000000000" pitchFamily="2" charset="2"/>
              <a:buChar char="§"/>
            </a:pPr>
            <a:r>
              <a:rPr lang="en-US" sz="1400" b="1" dirty="0">
                <a:solidFill>
                  <a:srgbClr val="002060"/>
                </a:solidFill>
                <a:sym typeface="Symbol" panose="05050102010706020507" pitchFamily="18" charset="2"/>
              </a:rPr>
              <a:t></a:t>
            </a:r>
            <a:r>
              <a:rPr lang="en-US" sz="1400" b="1" baseline="-25000" dirty="0">
                <a:solidFill>
                  <a:srgbClr val="002060"/>
                </a:solidFill>
              </a:rPr>
              <a:t>T</a:t>
            </a:r>
            <a:r>
              <a:rPr lang="en-US" sz="1400" dirty="0">
                <a:solidFill>
                  <a:srgbClr val="000000"/>
                </a:solidFill>
              </a:rPr>
              <a:t> is the coefficient of treatment effect interacted with focal users attractiveness </a:t>
            </a:r>
            <a:endParaRPr lang="en-US" sz="1400" dirty="0"/>
          </a:p>
        </p:txBody>
      </p:sp>
      <p:sp>
        <p:nvSpPr>
          <p:cNvPr id="10" name="Rectangle 9"/>
          <p:cNvSpPr/>
          <p:nvPr/>
        </p:nvSpPr>
        <p:spPr>
          <a:xfrm>
            <a:off x="460727" y="6182028"/>
            <a:ext cx="6623885" cy="523220"/>
          </a:xfrm>
          <a:prstGeom prst="rect">
            <a:avLst/>
          </a:prstGeom>
        </p:spPr>
        <p:txBody>
          <a:bodyPr wrap="square">
            <a:spAutoFit/>
          </a:bodyPr>
          <a:lstStyle/>
          <a:p>
            <a:pPr marL="214313" indent="-214313">
              <a:buFont typeface="Wingdings" panose="05000000000000000000" pitchFamily="2" charset="2"/>
              <a:buChar char="§"/>
            </a:pPr>
            <a:r>
              <a:rPr lang="en-US" sz="1400" dirty="0">
                <a:solidFill>
                  <a:srgbClr val="002060"/>
                </a:solidFill>
              </a:rPr>
              <a:t>𝜸</a:t>
            </a:r>
            <a:r>
              <a:rPr lang="en-US" sz="1400" b="1" baseline="-25000" dirty="0">
                <a:solidFill>
                  <a:srgbClr val="002060"/>
                </a:solidFill>
              </a:rPr>
              <a:t>T</a:t>
            </a:r>
            <a:r>
              <a:rPr lang="en-US" sz="1400" dirty="0">
                <a:solidFill>
                  <a:srgbClr val="000000"/>
                </a:solidFill>
              </a:rPr>
              <a:t>  is the coefficient of the three-way interaction term among treatment, focal users attractiveness, and pursuer's attractiveness. </a:t>
            </a:r>
            <a:endParaRPr lang="en-US" sz="1400" dirty="0"/>
          </a:p>
        </p:txBody>
      </p:sp>
      <p:sp>
        <p:nvSpPr>
          <p:cNvPr id="3" name="TextBox 2"/>
          <p:cNvSpPr txBox="1"/>
          <p:nvPr/>
        </p:nvSpPr>
        <p:spPr>
          <a:xfrm>
            <a:off x="133129" y="4354130"/>
            <a:ext cx="724109" cy="307777"/>
          </a:xfrm>
          <a:prstGeom prst="rect">
            <a:avLst/>
          </a:prstGeom>
          <a:noFill/>
        </p:spPr>
        <p:txBody>
          <a:bodyPr wrap="none" rtlCol="0">
            <a:spAutoFit/>
          </a:bodyPr>
          <a:lstStyle/>
          <a:p>
            <a:r>
              <a:rPr lang="en-US" sz="1400" dirty="0"/>
              <a:t>Where,</a:t>
            </a:r>
          </a:p>
        </p:txBody>
      </p:sp>
      <p:sp>
        <p:nvSpPr>
          <p:cNvPr id="15" name="Rectangle 14"/>
          <p:cNvSpPr/>
          <p:nvPr/>
        </p:nvSpPr>
        <p:spPr>
          <a:xfrm>
            <a:off x="95145" y="1524142"/>
            <a:ext cx="8599021" cy="707886"/>
          </a:xfrm>
          <a:prstGeom prst="rect">
            <a:avLst/>
          </a:prstGeom>
        </p:spPr>
        <p:txBody>
          <a:bodyPr wrap="square">
            <a:spAutoFit/>
          </a:bodyPr>
          <a:lstStyle/>
          <a:p>
            <a:pPr marL="342900" indent="-342900">
              <a:buFont typeface="Wingdings" panose="05000000000000000000" pitchFamily="2" charset="2"/>
              <a:buChar char="q"/>
            </a:pPr>
            <a:r>
              <a:rPr lang="en-US" sz="2000" dirty="0">
                <a:cs typeface="Times New Roman" panose="02020603050405020304" pitchFamily="18" charset="0"/>
              </a:rPr>
              <a:t>We use the exogenous </a:t>
            </a:r>
            <a:r>
              <a:rPr lang="en-US" sz="2000" b="1" dirty="0">
                <a:cs typeface="Times New Roman" panose="02020603050405020304" pitchFamily="18" charset="0"/>
              </a:rPr>
              <a:t>vote-identity revelation</a:t>
            </a:r>
            <a:r>
              <a:rPr lang="en-US" sz="2000" b="1" dirty="0"/>
              <a:t> </a:t>
            </a:r>
            <a:r>
              <a:rPr lang="en-US" sz="2000" b="1" dirty="0">
                <a:cs typeface="Times New Roman" panose="02020603050405020304" pitchFamily="18" charset="0"/>
              </a:rPr>
              <a:t>treatment </a:t>
            </a:r>
            <a:r>
              <a:rPr lang="en-US" sz="2000" dirty="0">
                <a:cs typeface="Times New Roman" panose="02020603050405020304" pitchFamily="18" charset="0"/>
              </a:rPr>
              <a:t>provided by the field </a:t>
            </a:r>
            <a:r>
              <a:rPr lang="en-US" sz="2000" dirty="0">
                <a:solidFill>
                  <a:srgbClr val="002060"/>
                </a:solidFill>
                <a:cs typeface="Times New Roman" panose="02020603050405020304" pitchFamily="18" charset="0"/>
              </a:rPr>
              <a:t>experiment setup</a:t>
            </a:r>
            <a:r>
              <a:rPr lang="en-US" sz="2000" dirty="0">
                <a:cs typeface="Times New Roman" panose="02020603050405020304" pitchFamily="18" charset="0"/>
              </a:rPr>
              <a:t>, and apply a Poisson e</a:t>
            </a:r>
            <a:r>
              <a:rPr lang="en-US" sz="2000" dirty="0">
                <a:solidFill>
                  <a:srgbClr val="002060"/>
                </a:solidFill>
                <a:cs typeface="Times New Roman" panose="02020603050405020304" pitchFamily="18" charset="0"/>
              </a:rPr>
              <a:t>stimation model of the form:</a:t>
            </a:r>
            <a:endParaRPr lang="en-US" sz="2000" dirty="0">
              <a:cs typeface="Times New Roman" panose="02020603050405020304" pitchFamily="18" charset="0"/>
            </a:endParaRPr>
          </a:p>
        </p:txBody>
      </p:sp>
      <p:sp>
        <p:nvSpPr>
          <p:cNvPr id="17" name="Slide Number Placeholder 16"/>
          <p:cNvSpPr>
            <a:spLocks noGrp="1"/>
          </p:cNvSpPr>
          <p:nvPr>
            <p:ph type="sldNum" sz="quarter" idx="12"/>
          </p:nvPr>
        </p:nvSpPr>
        <p:spPr>
          <a:xfrm>
            <a:off x="3505200" y="6551439"/>
            <a:ext cx="2133600" cy="365125"/>
          </a:xfrm>
        </p:spPr>
        <p:txBody>
          <a:bodyPr/>
          <a:lstStyle/>
          <a:p>
            <a:fld id="{1EE563EA-5BAD-0C4E-8E09-5ADE2689BB76}" type="slidenum">
              <a:rPr lang="en-US" smtClean="0"/>
              <a:pPr/>
              <a:t>10</a:t>
            </a:fld>
            <a:endParaRPr lang="en-US" dirty="0"/>
          </a:p>
        </p:txBody>
      </p:sp>
      <p:pic>
        <p:nvPicPr>
          <p:cNvPr id="4" name="Picture 3"/>
          <p:cNvPicPr>
            <a:picLocks noChangeAspect="1"/>
          </p:cNvPicPr>
          <p:nvPr/>
        </p:nvPicPr>
        <p:blipFill>
          <a:blip r:embed="rId3"/>
          <a:stretch>
            <a:fillRect/>
          </a:stretch>
        </p:blipFill>
        <p:spPr>
          <a:xfrm>
            <a:off x="185248" y="2380168"/>
            <a:ext cx="8958752" cy="1751744"/>
          </a:xfrm>
          <a:prstGeom prst="rect">
            <a:avLst/>
          </a:prstGeom>
        </p:spPr>
      </p:pic>
      <p:sp>
        <p:nvSpPr>
          <p:cNvPr id="19" name="Rectangle 18"/>
          <p:cNvSpPr/>
          <p:nvPr/>
        </p:nvSpPr>
        <p:spPr>
          <a:xfrm>
            <a:off x="8558800" y="3621442"/>
            <a:ext cx="535719" cy="748939"/>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Rectangle 19"/>
          <p:cNvSpPr/>
          <p:nvPr/>
        </p:nvSpPr>
        <p:spPr>
          <a:xfrm>
            <a:off x="137270" y="2322511"/>
            <a:ext cx="8807677" cy="1906566"/>
          </a:xfrm>
          <a:prstGeom prst="rect">
            <a:avLst/>
          </a:prstGeom>
          <a:noFill/>
          <a:ln>
            <a:solidFill>
              <a:schemeClr val="dk1"/>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Rectangle 20"/>
          <p:cNvSpPr/>
          <p:nvPr/>
        </p:nvSpPr>
        <p:spPr>
          <a:xfrm>
            <a:off x="450899" y="5931664"/>
            <a:ext cx="6204071" cy="307777"/>
          </a:xfrm>
          <a:prstGeom prst="rect">
            <a:avLst/>
          </a:prstGeom>
        </p:spPr>
        <p:txBody>
          <a:bodyPr wrap="none">
            <a:spAutoFit/>
          </a:bodyPr>
          <a:lstStyle/>
          <a:p>
            <a:pPr marL="214313" indent="-214313">
              <a:buFont typeface="Wingdings" panose="05000000000000000000" pitchFamily="2" charset="2"/>
              <a:buChar char="§"/>
            </a:pPr>
            <a:r>
              <a:rPr lang="en-US" sz="1400" b="1" dirty="0">
                <a:solidFill>
                  <a:srgbClr val="002060"/>
                </a:solidFill>
                <a:sym typeface="Symbol" panose="05050102010706020507" pitchFamily="18" charset="2"/>
              </a:rPr>
              <a:t></a:t>
            </a:r>
            <a:r>
              <a:rPr lang="en-US" sz="1400" b="1" baseline="-25000" dirty="0">
                <a:solidFill>
                  <a:srgbClr val="002060"/>
                </a:solidFill>
              </a:rPr>
              <a:t>T</a:t>
            </a:r>
            <a:r>
              <a:rPr lang="en-US" sz="1400" dirty="0">
                <a:solidFill>
                  <a:srgbClr val="000000"/>
                </a:solidFill>
              </a:rPr>
              <a:t> is the coefficient of treatment effect interacted with pursuer's attractiveness </a:t>
            </a:r>
            <a:endParaRPr lang="en-US" sz="1400" dirty="0"/>
          </a:p>
        </p:txBody>
      </p:sp>
      <p:sp>
        <p:nvSpPr>
          <p:cNvPr id="24" name="Rectangle 23"/>
          <p:cNvSpPr/>
          <p:nvPr/>
        </p:nvSpPr>
        <p:spPr>
          <a:xfrm>
            <a:off x="450899" y="5181287"/>
            <a:ext cx="8961570" cy="307777"/>
          </a:xfrm>
          <a:prstGeom prst="rect">
            <a:avLst/>
          </a:prstGeom>
        </p:spPr>
        <p:txBody>
          <a:bodyPr wrap="square">
            <a:spAutoFit/>
          </a:bodyPr>
          <a:lstStyle/>
          <a:p>
            <a:pPr marL="214313" indent="-214313">
              <a:buFont typeface="Wingdings" panose="05000000000000000000" pitchFamily="2" charset="2"/>
              <a:buChar char="§"/>
            </a:pPr>
            <a:r>
              <a:rPr lang="en-US" sz="1400" b="1" dirty="0">
                <a:solidFill>
                  <a:srgbClr val="002060"/>
                </a:solidFill>
              </a:rPr>
              <a:t>Treatment</a:t>
            </a:r>
            <a:r>
              <a:rPr lang="en-US" sz="1400" b="1" baseline="-25000" dirty="0">
                <a:solidFill>
                  <a:srgbClr val="002060"/>
                </a:solidFill>
              </a:rPr>
              <a:t>𝑖</a:t>
            </a:r>
            <a:r>
              <a:rPr lang="en-US" sz="1400" dirty="0">
                <a:solidFill>
                  <a:srgbClr val="000000"/>
                </a:solidFill>
              </a:rPr>
              <a:t>  is the binary indicator of the  vote-identity revelation.</a:t>
            </a:r>
            <a:r>
              <a:rPr lang="en-US" sz="1400" i="1" dirty="0">
                <a:solidFill>
                  <a:srgbClr val="000000"/>
                </a:solidFill>
              </a:rPr>
              <a:t> </a:t>
            </a:r>
            <a:endParaRPr lang="en-US" sz="1400" dirty="0"/>
          </a:p>
        </p:txBody>
      </p:sp>
      <p:sp>
        <p:nvSpPr>
          <p:cNvPr id="16" name="Date Placeholder 18"/>
          <p:cNvSpPr>
            <a:spLocks noGrp="1"/>
          </p:cNvSpPr>
          <p:nvPr>
            <p:ph type="dt" sz="half" idx="10"/>
          </p:nvPr>
        </p:nvSpPr>
        <p:spPr>
          <a:xfrm>
            <a:off x="133129" y="6522685"/>
            <a:ext cx="2133600" cy="365125"/>
          </a:xfrm>
        </p:spPr>
        <p:txBody>
          <a:bodyPr/>
          <a:lstStyle/>
          <a:p>
            <a:r>
              <a:rPr lang="en-US" dirty="0"/>
              <a:t>12/14/2017</a:t>
            </a:r>
          </a:p>
        </p:txBody>
      </p:sp>
    </p:spTree>
    <p:extLst>
      <p:ext uri="{BB962C8B-B14F-4D97-AF65-F5344CB8AC3E}">
        <p14:creationId xmlns:p14="http://schemas.microsoft.com/office/powerpoint/2010/main" val="3175059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400124"/>
            <a:ext cx="9144000" cy="1058145"/>
          </a:xfrm>
          <a:solidFill>
            <a:srgbClr val="F0EEEF"/>
          </a:solidFill>
        </p:spPr>
        <p:txBody>
          <a:bodyPr>
            <a:noAutofit/>
          </a:bodyPr>
          <a:lstStyle/>
          <a:p>
            <a:r>
              <a:rPr lang="en-US" b="1" dirty="0">
                <a:latin typeface="+mn-lt"/>
              </a:rPr>
              <a:t>The Vote-Identity Revelation Treatment Shows Different Impacts Along the Attractiveness Dimensions</a:t>
            </a:r>
          </a:p>
        </p:txBody>
      </p:sp>
      <p:sp>
        <p:nvSpPr>
          <p:cNvPr id="8" name="Slide Number Placeholder 7"/>
          <p:cNvSpPr>
            <a:spLocks noGrp="1"/>
          </p:cNvSpPr>
          <p:nvPr>
            <p:ph type="sldNum" sz="quarter" idx="12"/>
          </p:nvPr>
        </p:nvSpPr>
        <p:spPr/>
        <p:txBody>
          <a:bodyPr/>
          <a:lstStyle/>
          <a:p>
            <a:fld id="{1EE563EA-5BAD-0C4E-8E09-5ADE2689BB76}" type="slidenum">
              <a:rPr lang="en-US" smtClean="0"/>
              <a:pPr/>
              <a:t>11</a:t>
            </a:fld>
            <a:endParaRPr lang="en-US"/>
          </a:p>
        </p:txBody>
      </p:sp>
      <p:sp>
        <p:nvSpPr>
          <p:cNvPr id="27" name="Rectangle 26"/>
          <p:cNvSpPr/>
          <p:nvPr/>
        </p:nvSpPr>
        <p:spPr>
          <a:xfrm>
            <a:off x="61102" y="68512"/>
            <a:ext cx="2561663" cy="369332"/>
          </a:xfrm>
          <a:prstGeom prst="rect">
            <a:avLst/>
          </a:prstGeom>
          <a:solidFill>
            <a:srgbClr val="FFFF00"/>
          </a:solidFill>
          <a:ln w="34925">
            <a:solidFill>
              <a:srgbClr val="C00000"/>
            </a:solidFill>
          </a:ln>
        </p:spPr>
        <p:txBody>
          <a:bodyPr wrap="none">
            <a:spAutoFit/>
          </a:bodyPr>
          <a:lstStyle/>
          <a:p>
            <a:r>
              <a:rPr lang="en-US" b="1" dirty="0">
                <a:solidFill>
                  <a:srgbClr val="650013"/>
                </a:solidFill>
              </a:rPr>
              <a:t>Treatment Effect Results</a:t>
            </a:r>
            <a:endParaRPr lang="en-US" dirty="0"/>
          </a:p>
        </p:txBody>
      </p:sp>
      <p:pic>
        <p:nvPicPr>
          <p:cNvPr id="3" name="Picture 2"/>
          <p:cNvPicPr>
            <a:picLocks noChangeAspect="1"/>
          </p:cNvPicPr>
          <p:nvPr/>
        </p:nvPicPr>
        <p:blipFill>
          <a:blip r:embed="rId3"/>
          <a:stretch>
            <a:fillRect/>
          </a:stretch>
        </p:blipFill>
        <p:spPr>
          <a:xfrm>
            <a:off x="1467905" y="2008328"/>
            <a:ext cx="6496216" cy="3571218"/>
          </a:xfrm>
          <a:prstGeom prst="rect">
            <a:avLst/>
          </a:prstGeom>
        </p:spPr>
      </p:pic>
      <p:sp>
        <p:nvSpPr>
          <p:cNvPr id="4" name="Rectangle 3"/>
          <p:cNvSpPr/>
          <p:nvPr/>
        </p:nvSpPr>
        <p:spPr>
          <a:xfrm>
            <a:off x="2360561" y="1638996"/>
            <a:ext cx="4710905" cy="369332"/>
          </a:xfrm>
          <a:prstGeom prst="rect">
            <a:avLst/>
          </a:prstGeom>
        </p:spPr>
        <p:txBody>
          <a:bodyPr wrap="none">
            <a:spAutoFit/>
          </a:bodyPr>
          <a:lstStyle/>
          <a:p>
            <a:r>
              <a:rPr lang="en-US" b="1" dirty="0"/>
              <a:t> Heterogeneous Treatment Effects for Females </a:t>
            </a:r>
          </a:p>
        </p:txBody>
      </p:sp>
      <p:sp>
        <p:nvSpPr>
          <p:cNvPr id="10" name="Rectangle 9"/>
          <p:cNvSpPr/>
          <p:nvPr/>
        </p:nvSpPr>
        <p:spPr>
          <a:xfrm>
            <a:off x="287137" y="5857169"/>
            <a:ext cx="4572000" cy="464871"/>
          </a:xfrm>
          <a:prstGeom prst="rect">
            <a:avLst/>
          </a:prstGeom>
        </p:spPr>
        <p:txBody>
          <a:bodyPr>
            <a:spAutoFit/>
          </a:bodyPr>
          <a:lstStyle/>
          <a:p>
            <a:pPr marL="342900" indent="-342900">
              <a:lnSpc>
                <a:spcPct val="150000"/>
              </a:lnSpc>
              <a:buFont typeface="Wingdings" panose="05000000000000000000" pitchFamily="2" charset="2"/>
              <a:buChar char="q"/>
            </a:pPr>
            <a:r>
              <a:rPr lang="en-US" dirty="0">
                <a:solidFill>
                  <a:srgbClr val="0070C0"/>
                </a:solidFill>
                <a:cs typeface="Times New Roman" panose="02020603050405020304" pitchFamily="18" charset="0"/>
              </a:rPr>
              <a:t>Let’s dig deep into these results …</a:t>
            </a:r>
          </a:p>
        </p:txBody>
      </p:sp>
      <p:sp>
        <p:nvSpPr>
          <p:cNvPr id="30" name="Slide Number Placeholder 16"/>
          <p:cNvSpPr txBox="1">
            <a:spLocks/>
          </p:cNvSpPr>
          <p:nvPr/>
        </p:nvSpPr>
        <p:spPr>
          <a:xfrm>
            <a:off x="3505200" y="6551439"/>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t>11</a:t>
            </a:r>
          </a:p>
        </p:txBody>
      </p:sp>
      <p:sp>
        <p:nvSpPr>
          <p:cNvPr id="11" name="Date Placeholder 18"/>
          <p:cNvSpPr>
            <a:spLocks noGrp="1"/>
          </p:cNvSpPr>
          <p:nvPr>
            <p:ph type="dt" sz="half" idx="10"/>
          </p:nvPr>
        </p:nvSpPr>
        <p:spPr>
          <a:xfrm>
            <a:off x="457200" y="6349370"/>
            <a:ext cx="2133600" cy="365125"/>
          </a:xfrm>
        </p:spPr>
        <p:txBody>
          <a:bodyPr/>
          <a:lstStyle/>
          <a:p>
            <a:r>
              <a:rPr lang="en-US" dirty="0"/>
              <a:t>12/14/2017</a:t>
            </a:r>
          </a:p>
        </p:txBody>
      </p:sp>
    </p:spTree>
    <p:extLst>
      <p:ext uri="{BB962C8B-B14F-4D97-AF65-F5344CB8AC3E}">
        <p14:creationId xmlns:p14="http://schemas.microsoft.com/office/powerpoint/2010/main" val="2992171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103" y="516815"/>
            <a:ext cx="9082897" cy="1216087"/>
          </a:xfrm>
          <a:noFill/>
        </p:spPr>
        <p:txBody>
          <a:bodyPr>
            <a:noAutofit/>
          </a:bodyPr>
          <a:lstStyle/>
          <a:p>
            <a:r>
              <a:rPr lang="en-US" b="1" dirty="0">
                <a:latin typeface="+mn-lt"/>
              </a:rPr>
              <a:t>Main Treatment Effect is Positive Across All Online Dating Engagement and Matching Outcomes</a:t>
            </a:r>
            <a:br>
              <a:rPr lang="en-US" b="1" dirty="0">
                <a:latin typeface="+mn-lt"/>
              </a:rPr>
            </a:br>
            <a:endParaRPr lang="en-US" b="1" dirty="0">
              <a:latin typeface="+mn-lt"/>
            </a:endParaRPr>
          </a:p>
        </p:txBody>
      </p:sp>
      <p:sp>
        <p:nvSpPr>
          <p:cNvPr id="8" name="Slide Number Placeholder 7"/>
          <p:cNvSpPr>
            <a:spLocks noGrp="1"/>
          </p:cNvSpPr>
          <p:nvPr>
            <p:ph type="sldNum" sz="quarter" idx="12"/>
          </p:nvPr>
        </p:nvSpPr>
        <p:spPr/>
        <p:txBody>
          <a:bodyPr/>
          <a:lstStyle/>
          <a:p>
            <a:fld id="{1EE563EA-5BAD-0C4E-8E09-5ADE2689BB76}" type="slidenum">
              <a:rPr lang="en-US" smtClean="0"/>
              <a:pPr/>
              <a:t>12</a:t>
            </a:fld>
            <a:endParaRPr lang="en-US"/>
          </a:p>
        </p:txBody>
      </p:sp>
      <p:sp>
        <p:nvSpPr>
          <p:cNvPr id="4" name="Rectangle 3"/>
          <p:cNvSpPr/>
          <p:nvPr/>
        </p:nvSpPr>
        <p:spPr>
          <a:xfrm>
            <a:off x="3903664" y="1910450"/>
            <a:ext cx="3680303" cy="369332"/>
          </a:xfrm>
          <a:prstGeom prst="rect">
            <a:avLst/>
          </a:prstGeom>
        </p:spPr>
        <p:txBody>
          <a:bodyPr wrap="none">
            <a:spAutoFit/>
          </a:bodyPr>
          <a:lstStyle/>
          <a:p>
            <a:r>
              <a:rPr lang="en-US" b="1" dirty="0"/>
              <a:t> Main Treatment Effects for Females </a:t>
            </a:r>
          </a:p>
        </p:txBody>
      </p:sp>
      <p:sp>
        <p:nvSpPr>
          <p:cNvPr id="10" name="Rectangle 9"/>
          <p:cNvSpPr/>
          <p:nvPr/>
        </p:nvSpPr>
        <p:spPr>
          <a:xfrm>
            <a:off x="144012" y="4385468"/>
            <a:ext cx="8864816" cy="923330"/>
          </a:xfrm>
          <a:prstGeom prst="rect">
            <a:avLst/>
          </a:prstGeom>
        </p:spPr>
        <p:txBody>
          <a:bodyPr wrap="square">
            <a:spAutoFit/>
          </a:bodyPr>
          <a:lstStyle/>
          <a:p>
            <a:pPr marL="342900" indent="-342900">
              <a:lnSpc>
                <a:spcPct val="150000"/>
              </a:lnSpc>
              <a:buFont typeface="Wingdings" panose="05000000000000000000" pitchFamily="2" charset="2"/>
              <a:buChar char="q"/>
            </a:pPr>
            <a:r>
              <a:rPr lang="en-US" b="1" dirty="0">
                <a:cs typeface="Times New Roman" panose="02020603050405020304" pitchFamily="18" charset="0"/>
              </a:rPr>
              <a:t>Conclusion:</a:t>
            </a:r>
            <a:r>
              <a:rPr lang="en-US" dirty="0">
                <a:cs typeface="Times New Roman" panose="02020603050405020304" pitchFamily="18" charset="0"/>
              </a:rPr>
              <a:t> We find that online dating engagement and matching outcome improved for female users, for both sent and received variables.</a:t>
            </a:r>
          </a:p>
        </p:txBody>
      </p:sp>
      <p:graphicFrame>
        <p:nvGraphicFramePr>
          <p:cNvPr id="6" name="Table 5"/>
          <p:cNvGraphicFramePr>
            <a:graphicFrameLocks noGrp="1"/>
          </p:cNvGraphicFramePr>
          <p:nvPr>
            <p:extLst>
              <p:ext uri="{D42A27DB-BD31-4B8C-83A1-F6EECF244321}">
                <p14:modId xmlns:p14="http://schemas.microsoft.com/office/powerpoint/2010/main" val="3136578564"/>
              </p:ext>
            </p:extLst>
          </p:nvPr>
        </p:nvGraphicFramePr>
        <p:xfrm>
          <a:off x="2543416" y="2367500"/>
          <a:ext cx="6400800" cy="1473200"/>
        </p:xfrm>
        <a:graphic>
          <a:graphicData uri="http://schemas.openxmlformats.org/drawingml/2006/table">
            <a:tbl>
              <a:tblPr/>
              <a:tblGrid>
                <a:gridCol w="9144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gridCol w="9144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914400">
                  <a:extLst>
                    <a:ext uri="{9D8B030D-6E8A-4147-A177-3AD203B41FA5}">
                      <a16:colId xmlns:a16="http://schemas.microsoft.com/office/drawing/2014/main" val="20005"/>
                    </a:ext>
                  </a:extLst>
                </a:gridCol>
                <a:gridCol w="914400">
                  <a:extLst>
                    <a:ext uri="{9D8B030D-6E8A-4147-A177-3AD203B41FA5}">
                      <a16:colId xmlns:a16="http://schemas.microsoft.com/office/drawing/2014/main" val="20006"/>
                    </a:ext>
                  </a:extLst>
                </a:gridCol>
              </a:tblGrid>
              <a:tr h="91440">
                <a:tc>
                  <a:txBody>
                    <a:bodyPr/>
                    <a:lstStyle/>
                    <a:p>
                      <a:pPr algn="ctr" rtl="0" fontAlgn="b"/>
                      <a:r>
                        <a:rPr lang="en-US" dirty="0">
                          <a:effectLst/>
                        </a:rPr>
                        <a:t>View Sent</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US" dirty="0">
                          <a:effectLst/>
                        </a:rPr>
                        <a:t>Message Sent</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US" dirty="0">
                          <a:effectLst/>
                        </a:rPr>
                        <a:t>Match Sent</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US" dirty="0">
                          <a:effectLst/>
                        </a:rPr>
                        <a:t>View Received</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US" dirty="0">
                          <a:effectLst/>
                        </a:rPr>
                        <a:t>Message Received</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US" dirty="0">
                          <a:effectLst/>
                        </a:rPr>
                        <a:t>Match Received</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US" dirty="0">
                          <a:effectLst/>
                        </a:rPr>
                        <a:t>Total Match</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91440">
                <a:tc>
                  <a:txBody>
                    <a:bodyPr/>
                    <a:lstStyle/>
                    <a:p>
                      <a:pPr rtl="0" fontAlgn="b"/>
                      <a:endParaRPr lang="en-US" dirty="0">
                        <a:effectLst/>
                      </a:endParaRP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endParaRPr lang="en-US" dirty="0">
                        <a:effectLst/>
                      </a:endParaRP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endParaRPr lang="en-US" dirty="0">
                        <a:effectLst/>
                      </a:endParaRP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endParaRPr lang="en-US" dirty="0">
                        <a:effectLst/>
                      </a:endParaRP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endParaRPr lang="en-US" dirty="0">
                        <a:effectLst/>
                      </a:endParaRP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endParaRPr lang="en-US" dirty="0">
                        <a:effectLst/>
                      </a:endParaRP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endParaRPr lang="en-US" dirty="0">
                        <a:effectLst/>
                      </a:endParaRP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91440">
                <a:tc>
                  <a:txBody>
                    <a:bodyPr/>
                    <a:lstStyle/>
                    <a:p>
                      <a:pPr algn="ctr" rtl="0" fontAlgn="b"/>
                      <a:r>
                        <a:rPr lang="en-US" dirty="0">
                          <a:effectLst/>
                        </a:rPr>
                        <a:t>0.161***</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rtl="0" fontAlgn="b"/>
                      <a:r>
                        <a:rPr lang="en-US">
                          <a:effectLst/>
                        </a:rPr>
                        <a:t>0.143***</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rtl="0" fontAlgn="b"/>
                      <a:r>
                        <a:rPr lang="en-US" dirty="0">
                          <a:effectLst/>
                        </a:rPr>
                        <a:t>0.185**</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rtl="0" fontAlgn="b"/>
                      <a:r>
                        <a:rPr lang="en-US" dirty="0">
                          <a:effectLst/>
                        </a:rPr>
                        <a:t>0.169***</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rtl="0" fontAlgn="b"/>
                      <a:r>
                        <a:rPr lang="en-US" dirty="0">
                          <a:effectLst/>
                        </a:rPr>
                        <a:t>0.202***</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rtl="0" fontAlgn="b"/>
                      <a:r>
                        <a:rPr lang="en-US" dirty="0">
                          <a:effectLst/>
                        </a:rPr>
                        <a:t>0.260***</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rtl="0" fontAlgn="b"/>
                      <a:r>
                        <a:rPr lang="en-US" dirty="0">
                          <a:effectLst/>
                        </a:rPr>
                        <a:t>0.242***</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002"/>
                  </a:ext>
                </a:extLst>
              </a:tr>
              <a:tr h="91440">
                <a:tc>
                  <a:txBody>
                    <a:bodyPr/>
                    <a:lstStyle/>
                    <a:p>
                      <a:pPr algn="ctr" rtl="0" fontAlgn="b"/>
                      <a:r>
                        <a:rPr lang="en-US" dirty="0">
                          <a:effectLst/>
                        </a:rPr>
                        <a:t>(0.01)</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a:effectLst/>
                        </a:rPr>
                        <a:t>(0.03)</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dirty="0">
                          <a:effectLst/>
                        </a:rPr>
                        <a:t>(0.09)</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dirty="0">
                          <a:effectLst/>
                        </a:rPr>
                        <a:t>(0.01)</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a:effectLst/>
                        </a:rPr>
                        <a:t>(0.02)</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dirty="0">
                          <a:effectLst/>
                        </a:rPr>
                        <a:t>(0.04)</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sz="1800" i="0" kern="1200" dirty="0">
                          <a:solidFill>
                            <a:schemeClr val="tx1"/>
                          </a:solidFill>
                          <a:effectLst/>
                          <a:latin typeface="+mn-lt"/>
                          <a:ea typeface="+mn-ea"/>
                          <a:cs typeface="+mn-cs"/>
                        </a:rPr>
                        <a:t>(0.04)</a:t>
                      </a:r>
                      <a:endParaRPr lang="en-US" dirty="0">
                        <a:effectLst/>
                      </a:endParaRP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11" name="Slide Number Placeholder 16"/>
          <p:cNvSpPr txBox="1">
            <a:spLocks/>
          </p:cNvSpPr>
          <p:nvPr/>
        </p:nvSpPr>
        <p:spPr>
          <a:xfrm>
            <a:off x="3505200" y="6551439"/>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t>12</a:t>
            </a:r>
          </a:p>
        </p:txBody>
      </p:sp>
      <p:sp>
        <p:nvSpPr>
          <p:cNvPr id="7" name="Rectangle 6"/>
          <p:cNvSpPr/>
          <p:nvPr/>
        </p:nvSpPr>
        <p:spPr>
          <a:xfrm>
            <a:off x="0" y="3139830"/>
            <a:ext cx="2393343" cy="646331"/>
          </a:xfrm>
          <a:prstGeom prst="rect">
            <a:avLst/>
          </a:prstGeom>
        </p:spPr>
        <p:txBody>
          <a:bodyPr wrap="square">
            <a:spAutoFit/>
          </a:bodyPr>
          <a:lstStyle/>
          <a:p>
            <a:pPr algn="ctr"/>
            <a:r>
              <a:rPr lang="en-US" b="1" dirty="0">
                <a:solidFill>
                  <a:srgbClr val="000000"/>
                </a:solidFill>
              </a:rPr>
              <a:t>Vote-Identity Revelation Treatment</a:t>
            </a:r>
            <a:endParaRPr lang="en-US" b="1" dirty="0"/>
          </a:p>
        </p:txBody>
      </p:sp>
      <p:sp>
        <p:nvSpPr>
          <p:cNvPr id="12" name="Rectangle 11"/>
          <p:cNvSpPr/>
          <p:nvPr/>
        </p:nvSpPr>
        <p:spPr>
          <a:xfrm>
            <a:off x="61102" y="68512"/>
            <a:ext cx="2561663" cy="369332"/>
          </a:xfrm>
          <a:prstGeom prst="rect">
            <a:avLst/>
          </a:prstGeom>
          <a:solidFill>
            <a:srgbClr val="FFFF00"/>
          </a:solidFill>
          <a:ln w="34925">
            <a:solidFill>
              <a:srgbClr val="C00000"/>
            </a:solidFill>
          </a:ln>
        </p:spPr>
        <p:txBody>
          <a:bodyPr wrap="none">
            <a:spAutoFit/>
          </a:bodyPr>
          <a:lstStyle/>
          <a:p>
            <a:r>
              <a:rPr lang="en-US" b="1" dirty="0">
                <a:solidFill>
                  <a:srgbClr val="650013"/>
                </a:solidFill>
              </a:rPr>
              <a:t>Treatment Effect Results</a:t>
            </a:r>
            <a:endParaRPr lang="en-US" dirty="0"/>
          </a:p>
        </p:txBody>
      </p:sp>
      <p:sp>
        <p:nvSpPr>
          <p:cNvPr id="13" name="Date Placeholder 18"/>
          <p:cNvSpPr>
            <a:spLocks noGrp="1"/>
          </p:cNvSpPr>
          <p:nvPr>
            <p:ph type="dt" sz="half" idx="10"/>
          </p:nvPr>
        </p:nvSpPr>
        <p:spPr>
          <a:xfrm>
            <a:off x="457200" y="6356350"/>
            <a:ext cx="2133600" cy="365125"/>
          </a:xfrm>
        </p:spPr>
        <p:txBody>
          <a:bodyPr/>
          <a:lstStyle/>
          <a:p>
            <a:r>
              <a:rPr lang="en-US" dirty="0"/>
              <a:t>12/14/2017</a:t>
            </a:r>
          </a:p>
        </p:txBody>
      </p:sp>
    </p:spTree>
    <p:extLst>
      <p:ext uri="{BB962C8B-B14F-4D97-AF65-F5344CB8AC3E}">
        <p14:creationId xmlns:p14="http://schemas.microsoft.com/office/powerpoint/2010/main" val="6270938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52" y="382874"/>
            <a:ext cx="9569035" cy="1058145"/>
          </a:xfrm>
          <a:solidFill>
            <a:srgbClr val="F0EEEF"/>
          </a:solidFill>
        </p:spPr>
        <p:txBody>
          <a:bodyPr>
            <a:noAutofit/>
          </a:bodyPr>
          <a:lstStyle/>
          <a:p>
            <a:r>
              <a:rPr lang="en-US" b="1" dirty="0">
                <a:latin typeface="+mn-lt"/>
              </a:rPr>
              <a:t>When Treatment Interacts with Focal Users Attractiveness Levels, We find an “Ego Effect”</a:t>
            </a:r>
          </a:p>
        </p:txBody>
      </p:sp>
      <p:sp>
        <p:nvSpPr>
          <p:cNvPr id="8" name="Slide Number Placeholder 7"/>
          <p:cNvSpPr>
            <a:spLocks noGrp="1"/>
          </p:cNvSpPr>
          <p:nvPr>
            <p:ph type="sldNum" sz="quarter" idx="12"/>
          </p:nvPr>
        </p:nvSpPr>
        <p:spPr/>
        <p:txBody>
          <a:bodyPr/>
          <a:lstStyle/>
          <a:p>
            <a:fld id="{1EE563EA-5BAD-0C4E-8E09-5ADE2689BB76}" type="slidenum">
              <a:rPr lang="en-US" smtClean="0"/>
              <a:pPr/>
              <a:t>13</a:t>
            </a:fld>
            <a:endParaRPr lang="en-US"/>
          </a:p>
        </p:txBody>
      </p:sp>
      <p:sp>
        <p:nvSpPr>
          <p:cNvPr id="4" name="Rectangle 3"/>
          <p:cNvSpPr/>
          <p:nvPr/>
        </p:nvSpPr>
        <p:spPr>
          <a:xfrm>
            <a:off x="3296391" y="1511545"/>
            <a:ext cx="4778231" cy="369332"/>
          </a:xfrm>
          <a:prstGeom prst="rect">
            <a:avLst/>
          </a:prstGeom>
        </p:spPr>
        <p:txBody>
          <a:bodyPr wrap="none">
            <a:spAutoFit/>
          </a:bodyPr>
          <a:lstStyle/>
          <a:p>
            <a:r>
              <a:rPr lang="en-US" b="1" dirty="0"/>
              <a:t> Heterogeneity in Treatment Effects for Females </a:t>
            </a:r>
          </a:p>
        </p:txBody>
      </p:sp>
      <p:sp>
        <p:nvSpPr>
          <p:cNvPr id="10" name="Rectangle 9"/>
          <p:cNvSpPr/>
          <p:nvPr/>
        </p:nvSpPr>
        <p:spPr>
          <a:xfrm>
            <a:off x="144012" y="3921219"/>
            <a:ext cx="4553823" cy="2169825"/>
          </a:xfrm>
          <a:prstGeom prst="rect">
            <a:avLst/>
          </a:prstGeom>
        </p:spPr>
        <p:txBody>
          <a:bodyPr wrap="square">
            <a:spAutoFit/>
          </a:bodyPr>
          <a:lstStyle/>
          <a:p>
            <a:pPr marL="342900" indent="-342900">
              <a:lnSpc>
                <a:spcPct val="150000"/>
              </a:lnSpc>
              <a:buFont typeface="Wingdings" panose="05000000000000000000" pitchFamily="2" charset="2"/>
              <a:buChar char="q"/>
            </a:pPr>
            <a:r>
              <a:rPr lang="en-US" b="1" dirty="0">
                <a:cs typeface="Times New Roman" panose="02020603050405020304" pitchFamily="18" charset="0"/>
              </a:rPr>
              <a:t>Conclusion:</a:t>
            </a:r>
            <a:r>
              <a:rPr lang="en-US" dirty="0">
                <a:cs typeface="Times New Roman" panose="02020603050405020304" pitchFamily="18" charset="0"/>
              </a:rPr>
              <a:t> We find that due to the treatment there is decrease in engagement and matching outcomes for highly attractive female users. For instance, females self initiated messaging decreases.</a:t>
            </a:r>
          </a:p>
        </p:txBody>
      </p:sp>
      <p:graphicFrame>
        <p:nvGraphicFramePr>
          <p:cNvPr id="6" name="Table 5"/>
          <p:cNvGraphicFramePr>
            <a:graphicFrameLocks noGrp="1"/>
          </p:cNvGraphicFramePr>
          <p:nvPr>
            <p:extLst>
              <p:ext uri="{D42A27DB-BD31-4B8C-83A1-F6EECF244321}">
                <p14:modId xmlns:p14="http://schemas.microsoft.com/office/powerpoint/2010/main" val="1723409254"/>
              </p:ext>
            </p:extLst>
          </p:nvPr>
        </p:nvGraphicFramePr>
        <p:xfrm>
          <a:off x="1967948" y="1845991"/>
          <a:ext cx="7040880" cy="1573431"/>
        </p:xfrm>
        <a:graphic>
          <a:graphicData uri="http://schemas.openxmlformats.org/drawingml/2006/table">
            <a:tbl>
              <a:tblPr/>
              <a:tblGrid>
                <a:gridCol w="1005840">
                  <a:extLst>
                    <a:ext uri="{9D8B030D-6E8A-4147-A177-3AD203B41FA5}">
                      <a16:colId xmlns:a16="http://schemas.microsoft.com/office/drawing/2014/main" val="20000"/>
                    </a:ext>
                  </a:extLst>
                </a:gridCol>
                <a:gridCol w="1005840">
                  <a:extLst>
                    <a:ext uri="{9D8B030D-6E8A-4147-A177-3AD203B41FA5}">
                      <a16:colId xmlns:a16="http://schemas.microsoft.com/office/drawing/2014/main" val="20001"/>
                    </a:ext>
                  </a:extLst>
                </a:gridCol>
                <a:gridCol w="1005840">
                  <a:extLst>
                    <a:ext uri="{9D8B030D-6E8A-4147-A177-3AD203B41FA5}">
                      <a16:colId xmlns:a16="http://schemas.microsoft.com/office/drawing/2014/main" val="20002"/>
                    </a:ext>
                  </a:extLst>
                </a:gridCol>
                <a:gridCol w="1005840">
                  <a:extLst>
                    <a:ext uri="{9D8B030D-6E8A-4147-A177-3AD203B41FA5}">
                      <a16:colId xmlns:a16="http://schemas.microsoft.com/office/drawing/2014/main" val="20003"/>
                    </a:ext>
                  </a:extLst>
                </a:gridCol>
                <a:gridCol w="1005840">
                  <a:extLst>
                    <a:ext uri="{9D8B030D-6E8A-4147-A177-3AD203B41FA5}">
                      <a16:colId xmlns:a16="http://schemas.microsoft.com/office/drawing/2014/main" val="20004"/>
                    </a:ext>
                  </a:extLst>
                </a:gridCol>
                <a:gridCol w="1005840">
                  <a:extLst>
                    <a:ext uri="{9D8B030D-6E8A-4147-A177-3AD203B41FA5}">
                      <a16:colId xmlns:a16="http://schemas.microsoft.com/office/drawing/2014/main" val="20005"/>
                    </a:ext>
                  </a:extLst>
                </a:gridCol>
                <a:gridCol w="1005840">
                  <a:extLst>
                    <a:ext uri="{9D8B030D-6E8A-4147-A177-3AD203B41FA5}">
                      <a16:colId xmlns:a16="http://schemas.microsoft.com/office/drawing/2014/main" val="20006"/>
                    </a:ext>
                  </a:extLst>
                </a:gridCol>
              </a:tblGrid>
              <a:tr h="91440">
                <a:tc>
                  <a:txBody>
                    <a:bodyPr/>
                    <a:lstStyle/>
                    <a:p>
                      <a:pPr algn="ctr" rtl="0" fontAlgn="b"/>
                      <a:r>
                        <a:rPr lang="en-US" dirty="0">
                          <a:effectLst/>
                        </a:rPr>
                        <a:t>View </a:t>
                      </a:r>
                    </a:p>
                    <a:p>
                      <a:pPr algn="ctr" rtl="0" fontAlgn="b"/>
                      <a:r>
                        <a:rPr lang="en-US" dirty="0">
                          <a:effectLst/>
                        </a:rPr>
                        <a:t>Sent</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US" dirty="0">
                          <a:effectLst/>
                        </a:rPr>
                        <a:t>Message Sent</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US" dirty="0">
                          <a:effectLst/>
                        </a:rPr>
                        <a:t>Match Sent</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US" dirty="0">
                          <a:effectLst/>
                        </a:rPr>
                        <a:t>View Received</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US" dirty="0">
                          <a:effectLst/>
                        </a:rPr>
                        <a:t>Message Received</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US" dirty="0">
                          <a:effectLst/>
                        </a:rPr>
                        <a:t>Match Received</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US" dirty="0">
                          <a:effectLst/>
                        </a:rPr>
                        <a:t>Total Match</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399951">
                <a:tc>
                  <a:txBody>
                    <a:bodyPr/>
                    <a:lstStyle/>
                    <a:p>
                      <a:pPr rtl="0" fontAlgn="b"/>
                      <a:endParaRPr lang="en-US">
                        <a:effectLst/>
                      </a:endParaRP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endParaRPr lang="en-US">
                        <a:effectLst/>
                      </a:endParaRP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endParaRPr lang="en-US">
                        <a:effectLst/>
                      </a:endParaRP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endParaRPr lang="en-US">
                        <a:effectLst/>
                      </a:endParaRP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endParaRPr lang="en-US" dirty="0">
                        <a:effectLst/>
                      </a:endParaRP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endParaRPr lang="en-US" dirty="0">
                        <a:effectLst/>
                      </a:endParaRP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endParaRPr lang="en-US" dirty="0">
                        <a:effectLst/>
                      </a:endParaRP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91440">
                <a:tc>
                  <a:txBody>
                    <a:bodyPr/>
                    <a:lstStyle/>
                    <a:p>
                      <a:pPr algn="ctr" rtl="0" fontAlgn="b"/>
                      <a:r>
                        <a:rPr lang="en-US" u="none" dirty="0">
                          <a:solidFill>
                            <a:schemeClr val="tx1"/>
                          </a:solidFill>
                          <a:effectLst/>
                        </a:rPr>
                        <a:t>0.008</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u="none" dirty="0">
                          <a:solidFill>
                            <a:schemeClr val="tx1"/>
                          </a:solidFill>
                          <a:effectLst/>
                        </a:rPr>
                        <a:t>-0.161***</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US" u="none" dirty="0">
                          <a:solidFill>
                            <a:schemeClr val="tx1"/>
                          </a:solidFill>
                          <a:effectLst/>
                        </a:rPr>
                        <a:t>-0.044</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u="none" dirty="0">
                          <a:solidFill>
                            <a:schemeClr val="tx1"/>
                          </a:solidFill>
                          <a:effectLst/>
                        </a:rPr>
                        <a:t>-0.024***</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US" u="none" dirty="0">
                          <a:solidFill>
                            <a:schemeClr val="tx1"/>
                          </a:solidFill>
                          <a:effectLst/>
                        </a:rPr>
                        <a:t>-0.039**</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US" u="none" dirty="0">
                          <a:solidFill>
                            <a:schemeClr val="tx1"/>
                          </a:solidFill>
                          <a:effectLst/>
                        </a:rPr>
                        <a:t>-0.262***</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US" dirty="0">
                          <a:effectLst/>
                        </a:rPr>
                        <a:t>-0.216***</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extLst>
                  <a:ext uri="{0D108BD9-81ED-4DB2-BD59-A6C34878D82A}">
                    <a16:rowId xmlns:a16="http://schemas.microsoft.com/office/drawing/2014/main" val="10002"/>
                  </a:ext>
                </a:extLst>
              </a:tr>
              <a:tr h="91440">
                <a:tc>
                  <a:txBody>
                    <a:bodyPr/>
                    <a:lstStyle/>
                    <a:p>
                      <a:pPr algn="ctr" rtl="0" fontAlgn="b"/>
                      <a:r>
                        <a:rPr lang="en-US">
                          <a:effectLst/>
                        </a:rPr>
                        <a:t>(0.01)</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a:effectLst/>
                        </a:rPr>
                        <a:t>(0.03)</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dirty="0">
                          <a:effectLst/>
                        </a:rPr>
                        <a:t>(0.10)</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a:effectLst/>
                        </a:rPr>
                        <a:t>(0.01)</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a:effectLst/>
                        </a:rPr>
                        <a:t>(0.02)</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dirty="0">
                          <a:effectLst/>
                        </a:rPr>
                        <a:t>(0.04)</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dirty="0">
                          <a:effectLst/>
                        </a:rPr>
                        <a:t>(0.04)</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11" name="Slide Number Placeholder 16"/>
          <p:cNvSpPr txBox="1">
            <a:spLocks/>
          </p:cNvSpPr>
          <p:nvPr/>
        </p:nvSpPr>
        <p:spPr>
          <a:xfrm>
            <a:off x="3505200" y="6551439"/>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t>13</a:t>
            </a:r>
          </a:p>
        </p:txBody>
      </p:sp>
      <p:sp>
        <p:nvSpPr>
          <p:cNvPr id="7" name="Rectangle 6"/>
          <p:cNvSpPr/>
          <p:nvPr/>
        </p:nvSpPr>
        <p:spPr>
          <a:xfrm>
            <a:off x="-240871" y="2842660"/>
            <a:ext cx="2393343" cy="584775"/>
          </a:xfrm>
          <a:prstGeom prst="rect">
            <a:avLst/>
          </a:prstGeom>
        </p:spPr>
        <p:txBody>
          <a:bodyPr wrap="square">
            <a:spAutoFit/>
          </a:bodyPr>
          <a:lstStyle/>
          <a:p>
            <a:pPr algn="ctr"/>
            <a:r>
              <a:rPr lang="en-US" sz="1600" b="1" dirty="0">
                <a:solidFill>
                  <a:srgbClr val="000000"/>
                </a:solidFill>
              </a:rPr>
              <a:t>Treatment * Focal </a:t>
            </a:r>
          </a:p>
          <a:p>
            <a:pPr algn="ctr"/>
            <a:r>
              <a:rPr lang="en-US" sz="1600" b="1" dirty="0">
                <a:solidFill>
                  <a:srgbClr val="000000"/>
                </a:solidFill>
              </a:rPr>
              <a:t>Users Attractiveness</a:t>
            </a:r>
            <a:endParaRPr lang="en-US" sz="1600" b="1" dirty="0"/>
          </a:p>
        </p:txBody>
      </p:sp>
      <p:sp>
        <p:nvSpPr>
          <p:cNvPr id="12" name="Rectangle 11"/>
          <p:cNvSpPr/>
          <p:nvPr/>
        </p:nvSpPr>
        <p:spPr>
          <a:xfrm>
            <a:off x="61102" y="68512"/>
            <a:ext cx="2561663" cy="369332"/>
          </a:xfrm>
          <a:prstGeom prst="rect">
            <a:avLst/>
          </a:prstGeom>
          <a:solidFill>
            <a:srgbClr val="FFFF00"/>
          </a:solidFill>
          <a:ln w="34925">
            <a:solidFill>
              <a:srgbClr val="C00000"/>
            </a:solidFill>
          </a:ln>
        </p:spPr>
        <p:txBody>
          <a:bodyPr wrap="none">
            <a:spAutoFit/>
          </a:bodyPr>
          <a:lstStyle/>
          <a:p>
            <a:r>
              <a:rPr lang="en-US" b="1" dirty="0">
                <a:solidFill>
                  <a:srgbClr val="650013"/>
                </a:solidFill>
              </a:rPr>
              <a:t>Treatment Effect Results</a:t>
            </a:r>
            <a:endParaRPr lang="en-US" dirty="0"/>
          </a:p>
        </p:txBody>
      </p:sp>
      <p:sp>
        <p:nvSpPr>
          <p:cNvPr id="9" name="Rectangle 8"/>
          <p:cNvSpPr/>
          <p:nvPr/>
        </p:nvSpPr>
        <p:spPr>
          <a:xfrm>
            <a:off x="4914260" y="3570623"/>
            <a:ext cx="3990780" cy="3162585"/>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4985468" y="3846009"/>
            <a:ext cx="3848364" cy="2735584"/>
          </a:xfrm>
          <a:prstGeom prst="rect">
            <a:avLst/>
          </a:prstGeom>
        </p:spPr>
      </p:pic>
      <p:sp>
        <p:nvSpPr>
          <p:cNvPr id="15" name="Rectangle 14"/>
          <p:cNvSpPr/>
          <p:nvPr/>
        </p:nvSpPr>
        <p:spPr>
          <a:xfrm>
            <a:off x="5291803" y="3577090"/>
            <a:ext cx="3235694" cy="307777"/>
          </a:xfrm>
          <a:prstGeom prst="rect">
            <a:avLst/>
          </a:prstGeom>
        </p:spPr>
        <p:txBody>
          <a:bodyPr wrap="none">
            <a:spAutoFit/>
          </a:bodyPr>
          <a:lstStyle/>
          <a:p>
            <a:r>
              <a:rPr lang="en-US" sz="1400" b="1" dirty="0"/>
              <a:t> Marginal Effects Graph for Message Sent</a:t>
            </a:r>
          </a:p>
        </p:txBody>
      </p:sp>
      <p:sp>
        <p:nvSpPr>
          <p:cNvPr id="16" name="Date Placeholder 18"/>
          <p:cNvSpPr>
            <a:spLocks noGrp="1"/>
          </p:cNvSpPr>
          <p:nvPr>
            <p:ph type="dt" sz="half" idx="10"/>
          </p:nvPr>
        </p:nvSpPr>
        <p:spPr>
          <a:xfrm>
            <a:off x="457200" y="6363330"/>
            <a:ext cx="2133600" cy="365125"/>
          </a:xfrm>
        </p:spPr>
        <p:txBody>
          <a:bodyPr/>
          <a:lstStyle/>
          <a:p>
            <a:r>
              <a:rPr lang="en-US" dirty="0"/>
              <a:t>12/14/2017</a:t>
            </a:r>
          </a:p>
        </p:txBody>
      </p:sp>
    </p:spTree>
    <p:extLst>
      <p:ext uri="{BB962C8B-B14F-4D97-AF65-F5344CB8AC3E}">
        <p14:creationId xmlns:p14="http://schemas.microsoft.com/office/powerpoint/2010/main" val="5525388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52" y="382874"/>
            <a:ext cx="9365583" cy="1058145"/>
          </a:xfrm>
          <a:solidFill>
            <a:srgbClr val="F0EEEF"/>
          </a:solidFill>
        </p:spPr>
        <p:txBody>
          <a:bodyPr>
            <a:noAutofit/>
          </a:bodyPr>
          <a:lstStyle/>
          <a:p>
            <a:r>
              <a:rPr lang="en-US" b="1" dirty="0">
                <a:latin typeface="+mn-lt"/>
              </a:rPr>
              <a:t>When Treatment Interacts with Pursuer's Attractiveness Levels, We find an “Encouragement Effect”</a:t>
            </a:r>
          </a:p>
        </p:txBody>
      </p:sp>
      <p:sp>
        <p:nvSpPr>
          <p:cNvPr id="8" name="Slide Number Placeholder 7"/>
          <p:cNvSpPr>
            <a:spLocks noGrp="1"/>
          </p:cNvSpPr>
          <p:nvPr>
            <p:ph type="sldNum" sz="quarter" idx="12"/>
          </p:nvPr>
        </p:nvSpPr>
        <p:spPr/>
        <p:txBody>
          <a:bodyPr/>
          <a:lstStyle/>
          <a:p>
            <a:fld id="{1EE563EA-5BAD-0C4E-8E09-5ADE2689BB76}" type="slidenum">
              <a:rPr lang="en-US" smtClean="0"/>
              <a:pPr/>
              <a:t>14</a:t>
            </a:fld>
            <a:endParaRPr lang="en-US"/>
          </a:p>
        </p:txBody>
      </p:sp>
      <p:sp>
        <p:nvSpPr>
          <p:cNvPr id="4" name="Rectangle 3"/>
          <p:cNvSpPr/>
          <p:nvPr/>
        </p:nvSpPr>
        <p:spPr>
          <a:xfrm>
            <a:off x="3296391" y="1511545"/>
            <a:ext cx="4778231" cy="369332"/>
          </a:xfrm>
          <a:prstGeom prst="rect">
            <a:avLst/>
          </a:prstGeom>
        </p:spPr>
        <p:txBody>
          <a:bodyPr wrap="none">
            <a:spAutoFit/>
          </a:bodyPr>
          <a:lstStyle/>
          <a:p>
            <a:r>
              <a:rPr lang="en-US" b="1" dirty="0"/>
              <a:t> Heterogeneity in Treatment Effects for Females </a:t>
            </a:r>
          </a:p>
        </p:txBody>
      </p:sp>
      <p:sp>
        <p:nvSpPr>
          <p:cNvPr id="10" name="Rectangle 9"/>
          <p:cNvSpPr/>
          <p:nvPr/>
        </p:nvSpPr>
        <p:spPr>
          <a:xfrm>
            <a:off x="144012" y="3921219"/>
            <a:ext cx="4770248" cy="2169825"/>
          </a:xfrm>
          <a:prstGeom prst="rect">
            <a:avLst/>
          </a:prstGeom>
        </p:spPr>
        <p:txBody>
          <a:bodyPr wrap="square">
            <a:spAutoFit/>
          </a:bodyPr>
          <a:lstStyle/>
          <a:p>
            <a:pPr marL="342900" indent="-342900">
              <a:lnSpc>
                <a:spcPct val="150000"/>
              </a:lnSpc>
              <a:buFont typeface="Wingdings" panose="05000000000000000000" pitchFamily="2" charset="2"/>
              <a:buChar char="q"/>
            </a:pPr>
            <a:r>
              <a:rPr lang="en-US" b="1" dirty="0">
                <a:cs typeface="Times New Roman" panose="02020603050405020304" pitchFamily="18" charset="0"/>
              </a:rPr>
              <a:t>Conclusion:</a:t>
            </a:r>
            <a:r>
              <a:rPr lang="en-US" dirty="0">
                <a:cs typeface="Times New Roman" panose="02020603050405020304" pitchFamily="18" charset="0"/>
              </a:rPr>
              <a:t> We find that due to treatment, there is increase in engagement and matching outcomes for female users when the user receives likes from attractive pursuers. </a:t>
            </a:r>
          </a:p>
        </p:txBody>
      </p:sp>
      <p:graphicFrame>
        <p:nvGraphicFramePr>
          <p:cNvPr id="6" name="Table 5"/>
          <p:cNvGraphicFramePr>
            <a:graphicFrameLocks noGrp="1"/>
          </p:cNvGraphicFramePr>
          <p:nvPr>
            <p:extLst>
              <p:ext uri="{D42A27DB-BD31-4B8C-83A1-F6EECF244321}">
                <p14:modId xmlns:p14="http://schemas.microsoft.com/office/powerpoint/2010/main" val="1913570223"/>
              </p:ext>
            </p:extLst>
          </p:nvPr>
        </p:nvGraphicFramePr>
        <p:xfrm>
          <a:off x="1967948" y="1845991"/>
          <a:ext cx="7040880" cy="1473200"/>
        </p:xfrm>
        <a:graphic>
          <a:graphicData uri="http://schemas.openxmlformats.org/drawingml/2006/table">
            <a:tbl>
              <a:tblPr/>
              <a:tblGrid>
                <a:gridCol w="1005840">
                  <a:extLst>
                    <a:ext uri="{9D8B030D-6E8A-4147-A177-3AD203B41FA5}">
                      <a16:colId xmlns:a16="http://schemas.microsoft.com/office/drawing/2014/main" val="20000"/>
                    </a:ext>
                  </a:extLst>
                </a:gridCol>
                <a:gridCol w="1005840">
                  <a:extLst>
                    <a:ext uri="{9D8B030D-6E8A-4147-A177-3AD203B41FA5}">
                      <a16:colId xmlns:a16="http://schemas.microsoft.com/office/drawing/2014/main" val="20001"/>
                    </a:ext>
                  </a:extLst>
                </a:gridCol>
                <a:gridCol w="1005840">
                  <a:extLst>
                    <a:ext uri="{9D8B030D-6E8A-4147-A177-3AD203B41FA5}">
                      <a16:colId xmlns:a16="http://schemas.microsoft.com/office/drawing/2014/main" val="20002"/>
                    </a:ext>
                  </a:extLst>
                </a:gridCol>
                <a:gridCol w="1005840">
                  <a:extLst>
                    <a:ext uri="{9D8B030D-6E8A-4147-A177-3AD203B41FA5}">
                      <a16:colId xmlns:a16="http://schemas.microsoft.com/office/drawing/2014/main" val="20003"/>
                    </a:ext>
                  </a:extLst>
                </a:gridCol>
                <a:gridCol w="1005840">
                  <a:extLst>
                    <a:ext uri="{9D8B030D-6E8A-4147-A177-3AD203B41FA5}">
                      <a16:colId xmlns:a16="http://schemas.microsoft.com/office/drawing/2014/main" val="20004"/>
                    </a:ext>
                  </a:extLst>
                </a:gridCol>
                <a:gridCol w="1005840">
                  <a:extLst>
                    <a:ext uri="{9D8B030D-6E8A-4147-A177-3AD203B41FA5}">
                      <a16:colId xmlns:a16="http://schemas.microsoft.com/office/drawing/2014/main" val="20005"/>
                    </a:ext>
                  </a:extLst>
                </a:gridCol>
                <a:gridCol w="1005840">
                  <a:extLst>
                    <a:ext uri="{9D8B030D-6E8A-4147-A177-3AD203B41FA5}">
                      <a16:colId xmlns:a16="http://schemas.microsoft.com/office/drawing/2014/main" val="20006"/>
                    </a:ext>
                  </a:extLst>
                </a:gridCol>
              </a:tblGrid>
              <a:tr h="91440">
                <a:tc>
                  <a:txBody>
                    <a:bodyPr/>
                    <a:lstStyle/>
                    <a:p>
                      <a:pPr algn="ctr" rtl="0" fontAlgn="b"/>
                      <a:r>
                        <a:rPr lang="en-US" dirty="0">
                          <a:effectLst/>
                        </a:rPr>
                        <a:t>View </a:t>
                      </a:r>
                    </a:p>
                    <a:p>
                      <a:pPr algn="ctr" rtl="0" fontAlgn="b"/>
                      <a:r>
                        <a:rPr lang="en-US" dirty="0">
                          <a:effectLst/>
                        </a:rPr>
                        <a:t>Sent</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US" dirty="0">
                          <a:effectLst/>
                        </a:rPr>
                        <a:t>Message Sent</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US" dirty="0">
                          <a:effectLst/>
                        </a:rPr>
                        <a:t>Match Sent</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US" dirty="0">
                          <a:effectLst/>
                        </a:rPr>
                        <a:t>View Received</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US" dirty="0">
                          <a:effectLst/>
                        </a:rPr>
                        <a:t>Message Received</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US" dirty="0">
                          <a:effectLst/>
                        </a:rPr>
                        <a:t>Match Received</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US" dirty="0">
                          <a:effectLst/>
                        </a:rPr>
                        <a:t>Total Match</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91440">
                <a:tc>
                  <a:txBody>
                    <a:bodyPr/>
                    <a:lstStyle/>
                    <a:p>
                      <a:pPr rtl="0" fontAlgn="b"/>
                      <a:endParaRPr lang="en-US">
                        <a:effectLst/>
                      </a:endParaRP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endParaRPr lang="en-US">
                        <a:effectLst/>
                      </a:endParaRP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endParaRPr lang="en-US">
                        <a:effectLst/>
                      </a:endParaRP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endParaRPr lang="en-US">
                        <a:effectLst/>
                      </a:endParaRP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endParaRPr lang="en-US" dirty="0">
                        <a:effectLst/>
                      </a:endParaRP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endParaRPr lang="en-US" dirty="0">
                        <a:effectLst/>
                      </a:endParaRP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endParaRPr lang="en-US" dirty="0">
                        <a:effectLst/>
                      </a:endParaRP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91440">
                <a:tc>
                  <a:txBody>
                    <a:bodyPr/>
                    <a:lstStyle/>
                    <a:p>
                      <a:pPr algn="ctr" rtl="0" fontAlgn="b"/>
                      <a:r>
                        <a:rPr lang="en-US" u="none" dirty="0">
                          <a:solidFill>
                            <a:schemeClr val="tx1"/>
                          </a:solidFill>
                          <a:effectLst/>
                        </a:rPr>
                        <a:t>0.164***</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rtl="0" fontAlgn="b"/>
                      <a:r>
                        <a:rPr lang="en-US" u="none" dirty="0">
                          <a:solidFill>
                            <a:schemeClr val="tx1"/>
                          </a:solidFill>
                          <a:effectLst/>
                        </a:rPr>
                        <a:t>0.345***</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rtl="0" fontAlgn="b"/>
                      <a:r>
                        <a:rPr lang="en-US" u="none" dirty="0">
                          <a:solidFill>
                            <a:schemeClr val="tx1"/>
                          </a:solidFill>
                          <a:effectLst/>
                        </a:rPr>
                        <a:t>0.257***</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rtl="0" fontAlgn="b"/>
                      <a:r>
                        <a:rPr lang="en-US" u="none" dirty="0">
                          <a:solidFill>
                            <a:schemeClr val="tx1"/>
                          </a:solidFill>
                          <a:effectLst/>
                        </a:rPr>
                        <a:t>0.262***</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rtl="0" fontAlgn="b"/>
                      <a:r>
                        <a:rPr lang="en-US" u="none" dirty="0">
                          <a:solidFill>
                            <a:schemeClr val="tx1"/>
                          </a:solidFill>
                          <a:effectLst/>
                        </a:rPr>
                        <a:t>0.319***</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rtl="0" fontAlgn="b"/>
                      <a:r>
                        <a:rPr lang="en-US" u="none" dirty="0">
                          <a:solidFill>
                            <a:schemeClr val="tx1"/>
                          </a:solidFill>
                          <a:effectLst/>
                        </a:rPr>
                        <a:t>0.359***</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rtl="0" fontAlgn="b"/>
                      <a:r>
                        <a:rPr lang="en-US" u="none" dirty="0">
                          <a:solidFill>
                            <a:schemeClr val="tx1"/>
                          </a:solidFill>
                          <a:effectLst/>
                        </a:rPr>
                        <a:t>0.344***</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extLst>
                  <a:ext uri="{0D108BD9-81ED-4DB2-BD59-A6C34878D82A}">
                    <a16:rowId xmlns:a16="http://schemas.microsoft.com/office/drawing/2014/main" val="10002"/>
                  </a:ext>
                </a:extLst>
              </a:tr>
              <a:tr h="91440">
                <a:tc>
                  <a:txBody>
                    <a:bodyPr/>
                    <a:lstStyle/>
                    <a:p>
                      <a:pPr algn="ctr" rtl="0" fontAlgn="b"/>
                      <a:r>
                        <a:rPr lang="en-US">
                          <a:effectLst/>
                        </a:rPr>
                        <a:t>(0.01)</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dirty="0">
                          <a:effectLst/>
                        </a:rPr>
                        <a:t>(0.03)</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dirty="0">
                          <a:effectLst/>
                        </a:rPr>
                        <a:t>(0.08)</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a:effectLst/>
                        </a:rPr>
                        <a:t>(0.01)</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a:effectLst/>
                        </a:rPr>
                        <a:t>(0.02)</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dirty="0">
                          <a:effectLst/>
                        </a:rPr>
                        <a:t>(0.04)</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dirty="0">
                          <a:effectLst/>
                        </a:rPr>
                        <a:t>(0.04)</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11" name="Slide Number Placeholder 16"/>
          <p:cNvSpPr txBox="1">
            <a:spLocks/>
          </p:cNvSpPr>
          <p:nvPr/>
        </p:nvSpPr>
        <p:spPr>
          <a:xfrm>
            <a:off x="3505200" y="6551439"/>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t>14</a:t>
            </a:r>
          </a:p>
        </p:txBody>
      </p:sp>
      <p:sp>
        <p:nvSpPr>
          <p:cNvPr id="7" name="Rectangle 6"/>
          <p:cNvSpPr/>
          <p:nvPr/>
        </p:nvSpPr>
        <p:spPr>
          <a:xfrm>
            <a:off x="-204265" y="2690466"/>
            <a:ext cx="2393343" cy="584775"/>
          </a:xfrm>
          <a:prstGeom prst="rect">
            <a:avLst/>
          </a:prstGeom>
        </p:spPr>
        <p:txBody>
          <a:bodyPr wrap="square">
            <a:spAutoFit/>
          </a:bodyPr>
          <a:lstStyle/>
          <a:p>
            <a:pPr algn="ctr"/>
            <a:r>
              <a:rPr lang="en-US" sz="1600" b="1" dirty="0">
                <a:solidFill>
                  <a:srgbClr val="000000"/>
                </a:solidFill>
              </a:rPr>
              <a:t>Treatment * Pursuer's Attractiveness</a:t>
            </a:r>
            <a:endParaRPr lang="en-US" sz="1600" b="1" dirty="0"/>
          </a:p>
        </p:txBody>
      </p:sp>
      <p:sp>
        <p:nvSpPr>
          <p:cNvPr id="12" name="Rectangle 11"/>
          <p:cNvSpPr/>
          <p:nvPr/>
        </p:nvSpPr>
        <p:spPr>
          <a:xfrm>
            <a:off x="61102" y="68512"/>
            <a:ext cx="2561663" cy="369332"/>
          </a:xfrm>
          <a:prstGeom prst="rect">
            <a:avLst/>
          </a:prstGeom>
          <a:solidFill>
            <a:srgbClr val="FFFF00"/>
          </a:solidFill>
          <a:ln w="34925">
            <a:solidFill>
              <a:srgbClr val="C00000"/>
            </a:solidFill>
          </a:ln>
        </p:spPr>
        <p:txBody>
          <a:bodyPr wrap="none">
            <a:spAutoFit/>
          </a:bodyPr>
          <a:lstStyle/>
          <a:p>
            <a:r>
              <a:rPr lang="en-US" b="1" dirty="0">
                <a:solidFill>
                  <a:srgbClr val="650013"/>
                </a:solidFill>
              </a:rPr>
              <a:t>Treatment Effect Results</a:t>
            </a:r>
            <a:endParaRPr lang="en-US" dirty="0"/>
          </a:p>
        </p:txBody>
      </p:sp>
      <p:sp>
        <p:nvSpPr>
          <p:cNvPr id="9" name="Rectangle 8"/>
          <p:cNvSpPr/>
          <p:nvPr/>
        </p:nvSpPr>
        <p:spPr>
          <a:xfrm>
            <a:off x="4914260" y="3570623"/>
            <a:ext cx="3990780" cy="3162585"/>
          </a:xfrm>
          <a:prstGeom prst="rect">
            <a:avLst/>
          </a:prstGeom>
          <a:solidFill>
            <a:srgbClr val="FFFF00"/>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5" name="Rectangle 14"/>
          <p:cNvSpPr/>
          <p:nvPr/>
        </p:nvSpPr>
        <p:spPr>
          <a:xfrm>
            <a:off x="5291803" y="3577090"/>
            <a:ext cx="3307829" cy="307777"/>
          </a:xfrm>
          <a:prstGeom prst="rect">
            <a:avLst/>
          </a:prstGeom>
        </p:spPr>
        <p:txBody>
          <a:bodyPr wrap="none">
            <a:spAutoFit/>
          </a:bodyPr>
          <a:lstStyle/>
          <a:p>
            <a:r>
              <a:rPr lang="en-US" sz="1400" b="1" dirty="0"/>
              <a:t> Marginal Effects Graph for Messages Sent</a:t>
            </a:r>
          </a:p>
        </p:txBody>
      </p:sp>
      <p:pic>
        <p:nvPicPr>
          <p:cNvPr id="3" name="Picture 2"/>
          <p:cNvPicPr>
            <a:picLocks noChangeAspect="1"/>
          </p:cNvPicPr>
          <p:nvPr/>
        </p:nvPicPr>
        <p:blipFill>
          <a:blip r:embed="rId3"/>
          <a:stretch>
            <a:fillRect/>
          </a:stretch>
        </p:blipFill>
        <p:spPr>
          <a:xfrm>
            <a:off x="5019599" y="3877825"/>
            <a:ext cx="3817548" cy="2673614"/>
          </a:xfrm>
          <a:prstGeom prst="rect">
            <a:avLst/>
          </a:prstGeom>
        </p:spPr>
      </p:pic>
      <p:sp>
        <p:nvSpPr>
          <p:cNvPr id="14" name="Date Placeholder 18"/>
          <p:cNvSpPr>
            <a:spLocks noGrp="1"/>
          </p:cNvSpPr>
          <p:nvPr>
            <p:ph type="dt" sz="half" idx="10"/>
          </p:nvPr>
        </p:nvSpPr>
        <p:spPr>
          <a:xfrm>
            <a:off x="457200" y="6356350"/>
            <a:ext cx="2133600" cy="365125"/>
          </a:xfrm>
        </p:spPr>
        <p:txBody>
          <a:bodyPr/>
          <a:lstStyle/>
          <a:p>
            <a:r>
              <a:rPr lang="en-US" dirty="0"/>
              <a:t>12/14/2017</a:t>
            </a:r>
          </a:p>
        </p:txBody>
      </p:sp>
    </p:spTree>
    <p:extLst>
      <p:ext uri="{BB962C8B-B14F-4D97-AF65-F5344CB8AC3E}">
        <p14:creationId xmlns:p14="http://schemas.microsoft.com/office/powerpoint/2010/main" val="30944077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52" y="382874"/>
            <a:ext cx="9365583" cy="1058145"/>
          </a:xfrm>
          <a:solidFill>
            <a:srgbClr val="F0EEEF"/>
          </a:solidFill>
        </p:spPr>
        <p:txBody>
          <a:bodyPr>
            <a:noAutofit/>
          </a:bodyPr>
          <a:lstStyle/>
          <a:p>
            <a:r>
              <a:rPr lang="en-US" b="1" dirty="0">
                <a:latin typeface="+mn-lt"/>
              </a:rPr>
              <a:t>For the Three-Way Interaction Term, We Find that “Ego Effect” Dominates “Encouragement Effect”</a:t>
            </a:r>
          </a:p>
        </p:txBody>
      </p:sp>
      <p:sp>
        <p:nvSpPr>
          <p:cNvPr id="8" name="Slide Number Placeholder 7"/>
          <p:cNvSpPr>
            <a:spLocks noGrp="1"/>
          </p:cNvSpPr>
          <p:nvPr>
            <p:ph type="sldNum" sz="quarter" idx="12"/>
          </p:nvPr>
        </p:nvSpPr>
        <p:spPr/>
        <p:txBody>
          <a:bodyPr/>
          <a:lstStyle/>
          <a:p>
            <a:fld id="{1EE563EA-5BAD-0C4E-8E09-5ADE2689BB76}" type="slidenum">
              <a:rPr lang="en-US" smtClean="0"/>
              <a:pPr/>
              <a:t>15</a:t>
            </a:fld>
            <a:endParaRPr lang="en-US"/>
          </a:p>
        </p:txBody>
      </p:sp>
      <p:sp>
        <p:nvSpPr>
          <p:cNvPr id="4" name="Rectangle 3"/>
          <p:cNvSpPr/>
          <p:nvPr/>
        </p:nvSpPr>
        <p:spPr>
          <a:xfrm>
            <a:off x="3296391" y="1511545"/>
            <a:ext cx="4778231" cy="369332"/>
          </a:xfrm>
          <a:prstGeom prst="rect">
            <a:avLst/>
          </a:prstGeom>
        </p:spPr>
        <p:txBody>
          <a:bodyPr wrap="none">
            <a:spAutoFit/>
          </a:bodyPr>
          <a:lstStyle/>
          <a:p>
            <a:r>
              <a:rPr lang="en-US" b="1" dirty="0"/>
              <a:t> Heterogeneity in Treatment Effects for Females </a:t>
            </a:r>
          </a:p>
        </p:txBody>
      </p:sp>
      <p:sp>
        <p:nvSpPr>
          <p:cNvPr id="10" name="Rectangle 9"/>
          <p:cNvSpPr/>
          <p:nvPr/>
        </p:nvSpPr>
        <p:spPr>
          <a:xfrm>
            <a:off x="144011" y="3921219"/>
            <a:ext cx="8737595" cy="1754326"/>
          </a:xfrm>
          <a:prstGeom prst="rect">
            <a:avLst/>
          </a:prstGeom>
        </p:spPr>
        <p:txBody>
          <a:bodyPr wrap="square">
            <a:spAutoFit/>
          </a:bodyPr>
          <a:lstStyle/>
          <a:p>
            <a:pPr marL="342900" indent="-342900">
              <a:lnSpc>
                <a:spcPct val="150000"/>
              </a:lnSpc>
              <a:buFont typeface="Wingdings" panose="05000000000000000000" pitchFamily="2" charset="2"/>
              <a:buChar char="q"/>
            </a:pPr>
            <a:r>
              <a:rPr lang="en-US" b="1" dirty="0">
                <a:cs typeface="Times New Roman" panose="02020603050405020304" pitchFamily="18" charset="0"/>
              </a:rPr>
              <a:t>Conclusion:</a:t>
            </a:r>
            <a:r>
              <a:rPr lang="en-US" dirty="0">
                <a:cs typeface="Times New Roman" panose="02020603050405020304" pitchFamily="18" charset="0"/>
              </a:rPr>
              <a:t> When both “Ego effect” and “Encouragement Effect” are simultaneously present, we find that the ego effect dominates the encouragement effect as shown by the negative significance of the engagement and matching coefficients, particularly for activities that were initiated by female users. </a:t>
            </a:r>
          </a:p>
        </p:txBody>
      </p:sp>
      <p:graphicFrame>
        <p:nvGraphicFramePr>
          <p:cNvPr id="6" name="Table 5"/>
          <p:cNvGraphicFramePr>
            <a:graphicFrameLocks noGrp="1"/>
          </p:cNvGraphicFramePr>
          <p:nvPr>
            <p:extLst>
              <p:ext uri="{D42A27DB-BD31-4B8C-83A1-F6EECF244321}">
                <p14:modId xmlns:p14="http://schemas.microsoft.com/office/powerpoint/2010/main" val="448710898"/>
              </p:ext>
            </p:extLst>
          </p:nvPr>
        </p:nvGraphicFramePr>
        <p:xfrm>
          <a:off x="1967948" y="1845991"/>
          <a:ext cx="7040880" cy="1473200"/>
        </p:xfrm>
        <a:graphic>
          <a:graphicData uri="http://schemas.openxmlformats.org/drawingml/2006/table">
            <a:tbl>
              <a:tblPr/>
              <a:tblGrid>
                <a:gridCol w="1005840">
                  <a:extLst>
                    <a:ext uri="{9D8B030D-6E8A-4147-A177-3AD203B41FA5}">
                      <a16:colId xmlns:a16="http://schemas.microsoft.com/office/drawing/2014/main" val="20000"/>
                    </a:ext>
                  </a:extLst>
                </a:gridCol>
                <a:gridCol w="1005840">
                  <a:extLst>
                    <a:ext uri="{9D8B030D-6E8A-4147-A177-3AD203B41FA5}">
                      <a16:colId xmlns:a16="http://schemas.microsoft.com/office/drawing/2014/main" val="20001"/>
                    </a:ext>
                  </a:extLst>
                </a:gridCol>
                <a:gridCol w="1005840">
                  <a:extLst>
                    <a:ext uri="{9D8B030D-6E8A-4147-A177-3AD203B41FA5}">
                      <a16:colId xmlns:a16="http://schemas.microsoft.com/office/drawing/2014/main" val="20002"/>
                    </a:ext>
                  </a:extLst>
                </a:gridCol>
                <a:gridCol w="1005840">
                  <a:extLst>
                    <a:ext uri="{9D8B030D-6E8A-4147-A177-3AD203B41FA5}">
                      <a16:colId xmlns:a16="http://schemas.microsoft.com/office/drawing/2014/main" val="20003"/>
                    </a:ext>
                  </a:extLst>
                </a:gridCol>
                <a:gridCol w="1005840">
                  <a:extLst>
                    <a:ext uri="{9D8B030D-6E8A-4147-A177-3AD203B41FA5}">
                      <a16:colId xmlns:a16="http://schemas.microsoft.com/office/drawing/2014/main" val="20004"/>
                    </a:ext>
                  </a:extLst>
                </a:gridCol>
                <a:gridCol w="1005840">
                  <a:extLst>
                    <a:ext uri="{9D8B030D-6E8A-4147-A177-3AD203B41FA5}">
                      <a16:colId xmlns:a16="http://schemas.microsoft.com/office/drawing/2014/main" val="20005"/>
                    </a:ext>
                  </a:extLst>
                </a:gridCol>
                <a:gridCol w="1005840">
                  <a:extLst>
                    <a:ext uri="{9D8B030D-6E8A-4147-A177-3AD203B41FA5}">
                      <a16:colId xmlns:a16="http://schemas.microsoft.com/office/drawing/2014/main" val="20006"/>
                    </a:ext>
                  </a:extLst>
                </a:gridCol>
              </a:tblGrid>
              <a:tr h="91440">
                <a:tc>
                  <a:txBody>
                    <a:bodyPr/>
                    <a:lstStyle/>
                    <a:p>
                      <a:pPr algn="ctr" rtl="0" fontAlgn="b"/>
                      <a:r>
                        <a:rPr lang="en-US" dirty="0">
                          <a:effectLst/>
                        </a:rPr>
                        <a:t>View </a:t>
                      </a:r>
                    </a:p>
                    <a:p>
                      <a:pPr algn="ctr" rtl="0" fontAlgn="b"/>
                      <a:r>
                        <a:rPr lang="en-US" dirty="0">
                          <a:effectLst/>
                        </a:rPr>
                        <a:t>Sent</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US" dirty="0">
                          <a:effectLst/>
                        </a:rPr>
                        <a:t>Message Sent</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US" dirty="0">
                          <a:effectLst/>
                        </a:rPr>
                        <a:t>Match Sent</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US" dirty="0">
                          <a:effectLst/>
                        </a:rPr>
                        <a:t>View Received</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US" dirty="0">
                          <a:effectLst/>
                        </a:rPr>
                        <a:t>Message Received</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US" dirty="0">
                          <a:effectLst/>
                        </a:rPr>
                        <a:t>Match Received</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pPr algn="ctr" rtl="0" fontAlgn="b"/>
                      <a:r>
                        <a:rPr lang="en-US" dirty="0">
                          <a:effectLst/>
                        </a:rPr>
                        <a:t>Total Match</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20000"/>
                        <a:lumOff val="80000"/>
                      </a:schemeClr>
                    </a:solidFill>
                  </a:tcPr>
                </a:tc>
                <a:extLst>
                  <a:ext uri="{0D108BD9-81ED-4DB2-BD59-A6C34878D82A}">
                    <a16:rowId xmlns:a16="http://schemas.microsoft.com/office/drawing/2014/main" val="10000"/>
                  </a:ext>
                </a:extLst>
              </a:tr>
              <a:tr h="91440">
                <a:tc>
                  <a:txBody>
                    <a:bodyPr/>
                    <a:lstStyle/>
                    <a:p>
                      <a:pPr rtl="0" fontAlgn="b"/>
                      <a:endParaRPr lang="en-US">
                        <a:effectLst/>
                      </a:endParaRP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endParaRPr lang="en-US">
                        <a:effectLst/>
                      </a:endParaRP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endParaRPr lang="en-US">
                        <a:effectLst/>
                      </a:endParaRP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endParaRPr lang="en-US">
                        <a:effectLst/>
                      </a:endParaRP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endParaRPr lang="en-US" dirty="0">
                        <a:effectLst/>
                      </a:endParaRP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endParaRPr lang="en-US" dirty="0">
                        <a:effectLst/>
                      </a:endParaRP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rtl="0" fontAlgn="b"/>
                      <a:endParaRPr lang="en-US" dirty="0">
                        <a:effectLst/>
                      </a:endParaRP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91440">
                <a:tc>
                  <a:txBody>
                    <a:bodyPr/>
                    <a:lstStyle/>
                    <a:p>
                      <a:pPr algn="ctr" rtl="0" fontAlgn="b"/>
                      <a:r>
                        <a:rPr lang="en-US" u="none" dirty="0">
                          <a:solidFill>
                            <a:schemeClr val="tx1"/>
                          </a:solidFill>
                          <a:effectLst/>
                        </a:rPr>
                        <a:t>-0.124***</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US" u="none" dirty="0">
                          <a:solidFill>
                            <a:schemeClr val="tx1"/>
                          </a:solidFill>
                          <a:effectLst/>
                        </a:rPr>
                        <a:t>-0.106***</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US" u="none" dirty="0">
                          <a:solidFill>
                            <a:schemeClr val="tx1"/>
                          </a:solidFill>
                          <a:effectLst/>
                        </a:rPr>
                        <a:t>-0.450***</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US" u="none" dirty="0">
                          <a:solidFill>
                            <a:schemeClr val="tx1"/>
                          </a:solidFill>
                          <a:effectLst/>
                        </a:rPr>
                        <a:t>-0.016*</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0000"/>
                    </a:solidFill>
                  </a:tcPr>
                </a:tc>
                <a:tc>
                  <a:txBody>
                    <a:bodyPr/>
                    <a:lstStyle/>
                    <a:p>
                      <a:pPr algn="ctr" rtl="0" fontAlgn="b"/>
                      <a:r>
                        <a:rPr lang="en-US" u="none" dirty="0">
                          <a:solidFill>
                            <a:schemeClr val="tx1"/>
                          </a:solidFill>
                          <a:effectLst/>
                        </a:rPr>
                        <a:t>-0.005</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u="none" dirty="0">
                          <a:solidFill>
                            <a:schemeClr val="tx1"/>
                          </a:solidFill>
                          <a:effectLst/>
                        </a:rPr>
                        <a:t>0.026</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b"/>
                      <a:r>
                        <a:rPr lang="en-US" dirty="0">
                          <a:effectLst/>
                        </a:rPr>
                        <a:t>-0.056</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91440">
                <a:tc>
                  <a:txBody>
                    <a:bodyPr/>
                    <a:lstStyle/>
                    <a:p>
                      <a:pPr algn="ctr" rtl="0" fontAlgn="b"/>
                      <a:r>
                        <a:rPr lang="en-US">
                          <a:effectLst/>
                        </a:rPr>
                        <a:t>(0.01)</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a:effectLst/>
                        </a:rPr>
                        <a:t>(0.03)</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dirty="0">
                          <a:effectLst/>
                        </a:rPr>
                        <a:t>(0.09)</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a:effectLst/>
                        </a:rPr>
                        <a:t>(0.01)</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a:effectLst/>
                        </a:rPr>
                        <a:t>(0.02)</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dirty="0">
                          <a:effectLst/>
                        </a:rPr>
                        <a:t>(0.04)</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
                      <a:r>
                        <a:rPr lang="en-US" dirty="0">
                          <a:effectLst/>
                        </a:rPr>
                        <a:t>(0.04)</a:t>
                      </a:r>
                    </a:p>
                  </a:txBody>
                  <a:tcPr marL="19050" marR="19050" marT="12700" marB="1270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11" name="Slide Number Placeholder 16"/>
          <p:cNvSpPr txBox="1">
            <a:spLocks/>
          </p:cNvSpPr>
          <p:nvPr/>
        </p:nvSpPr>
        <p:spPr>
          <a:xfrm>
            <a:off x="3505200" y="6551439"/>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t>15</a:t>
            </a:r>
          </a:p>
        </p:txBody>
      </p:sp>
      <p:sp>
        <p:nvSpPr>
          <p:cNvPr id="7" name="Rectangle 6"/>
          <p:cNvSpPr/>
          <p:nvPr/>
        </p:nvSpPr>
        <p:spPr>
          <a:xfrm>
            <a:off x="-140654" y="2618953"/>
            <a:ext cx="2231848" cy="738664"/>
          </a:xfrm>
          <a:prstGeom prst="rect">
            <a:avLst/>
          </a:prstGeom>
        </p:spPr>
        <p:txBody>
          <a:bodyPr wrap="square">
            <a:spAutoFit/>
          </a:bodyPr>
          <a:lstStyle/>
          <a:p>
            <a:pPr algn="ctr"/>
            <a:r>
              <a:rPr lang="en-US" sz="1400" b="1" dirty="0">
                <a:solidFill>
                  <a:srgbClr val="000000"/>
                </a:solidFill>
              </a:rPr>
              <a:t>Treatment * Focal Users Attractiveness * Pursuer's Attractiveness</a:t>
            </a:r>
            <a:endParaRPr lang="en-US" sz="1400" b="1" dirty="0"/>
          </a:p>
        </p:txBody>
      </p:sp>
      <p:sp>
        <p:nvSpPr>
          <p:cNvPr id="12" name="Rectangle 11"/>
          <p:cNvSpPr/>
          <p:nvPr/>
        </p:nvSpPr>
        <p:spPr>
          <a:xfrm>
            <a:off x="61102" y="68512"/>
            <a:ext cx="2561663" cy="369332"/>
          </a:xfrm>
          <a:prstGeom prst="rect">
            <a:avLst/>
          </a:prstGeom>
          <a:solidFill>
            <a:srgbClr val="FFFF00"/>
          </a:solidFill>
          <a:ln w="34925">
            <a:solidFill>
              <a:srgbClr val="C00000"/>
            </a:solidFill>
          </a:ln>
        </p:spPr>
        <p:txBody>
          <a:bodyPr wrap="none">
            <a:spAutoFit/>
          </a:bodyPr>
          <a:lstStyle/>
          <a:p>
            <a:r>
              <a:rPr lang="en-US" b="1" dirty="0">
                <a:solidFill>
                  <a:srgbClr val="650013"/>
                </a:solidFill>
              </a:rPr>
              <a:t>Treatment Effect Results</a:t>
            </a:r>
            <a:endParaRPr lang="en-US" dirty="0"/>
          </a:p>
        </p:txBody>
      </p:sp>
      <p:sp>
        <p:nvSpPr>
          <p:cNvPr id="13" name="Date Placeholder 18"/>
          <p:cNvSpPr>
            <a:spLocks noGrp="1"/>
          </p:cNvSpPr>
          <p:nvPr>
            <p:ph type="dt" sz="half" idx="10"/>
          </p:nvPr>
        </p:nvSpPr>
        <p:spPr>
          <a:xfrm>
            <a:off x="457200" y="6356350"/>
            <a:ext cx="2133600" cy="365125"/>
          </a:xfrm>
        </p:spPr>
        <p:txBody>
          <a:bodyPr/>
          <a:lstStyle/>
          <a:p>
            <a:r>
              <a:rPr lang="en-US" dirty="0"/>
              <a:t>12/14/2017</a:t>
            </a:r>
          </a:p>
        </p:txBody>
      </p:sp>
    </p:spTree>
    <p:extLst>
      <p:ext uri="{BB962C8B-B14F-4D97-AF65-F5344CB8AC3E}">
        <p14:creationId xmlns:p14="http://schemas.microsoft.com/office/powerpoint/2010/main" val="2748825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752" y="382874"/>
            <a:ext cx="9365583" cy="1058145"/>
          </a:xfrm>
          <a:solidFill>
            <a:srgbClr val="F0EEEF"/>
          </a:solidFill>
        </p:spPr>
        <p:txBody>
          <a:bodyPr>
            <a:noAutofit/>
          </a:bodyPr>
          <a:lstStyle/>
          <a:p>
            <a:r>
              <a:rPr lang="en-US" b="1" dirty="0">
                <a:latin typeface="+mn-lt"/>
              </a:rPr>
              <a:t>For the Three-Way Interaction Term, We Find that “Ego Effect” Dominates “Encouragement Effect”</a:t>
            </a:r>
          </a:p>
        </p:txBody>
      </p:sp>
      <p:sp>
        <p:nvSpPr>
          <p:cNvPr id="8" name="Slide Number Placeholder 7"/>
          <p:cNvSpPr>
            <a:spLocks noGrp="1"/>
          </p:cNvSpPr>
          <p:nvPr>
            <p:ph type="sldNum" sz="quarter" idx="12"/>
          </p:nvPr>
        </p:nvSpPr>
        <p:spPr/>
        <p:txBody>
          <a:bodyPr/>
          <a:lstStyle/>
          <a:p>
            <a:fld id="{1EE563EA-5BAD-0C4E-8E09-5ADE2689BB76}" type="slidenum">
              <a:rPr lang="en-US" smtClean="0"/>
              <a:pPr/>
              <a:t>16</a:t>
            </a:fld>
            <a:endParaRPr lang="en-US"/>
          </a:p>
        </p:txBody>
      </p:sp>
      <p:sp>
        <p:nvSpPr>
          <p:cNvPr id="11" name="Slide Number Placeholder 16"/>
          <p:cNvSpPr txBox="1">
            <a:spLocks/>
          </p:cNvSpPr>
          <p:nvPr/>
        </p:nvSpPr>
        <p:spPr>
          <a:xfrm>
            <a:off x="3505200" y="6551439"/>
            <a:ext cx="2133600"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dirty="0"/>
              <a:t>16</a:t>
            </a:r>
          </a:p>
        </p:txBody>
      </p:sp>
      <p:sp>
        <p:nvSpPr>
          <p:cNvPr id="12" name="Rectangle 11"/>
          <p:cNvSpPr/>
          <p:nvPr/>
        </p:nvSpPr>
        <p:spPr>
          <a:xfrm>
            <a:off x="61102" y="68512"/>
            <a:ext cx="2561663" cy="369332"/>
          </a:xfrm>
          <a:prstGeom prst="rect">
            <a:avLst/>
          </a:prstGeom>
          <a:solidFill>
            <a:srgbClr val="FFFF00"/>
          </a:solidFill>
          <a:ln w="34925">
            <a:solidFill>
              <a:srgbClr val="C00000"/>
            </a:solidFill>
          </a:ln>
        </p:spPr>
        <p:txBody>
          <a:bodyPr wrap="none">
            <a:spAutoFit/>
          </a:bodyPr>
          <a:lstStyle/>
          <a:p>
            <a:r>
              <a:rPr lang="en-US" b="1" dirty="0">
                <a:solidFill>
                  <a:srgbClr val="650013"/>
                </a:solidFill>
              </a:rPr>
              <a:t>Treatment Effect Results</a:t>
            </a:r>
            <a:endParaRPr lang="en-US" dirty="0"/>
          </a:p>
        </p:txBody>
      </p:sp>
      <p:sp>
        <p:nvSpPr>
          <p:cNvPr id="15" name="Rectangle 14"/>
          <p:cNvSpPr/>
          <p:nvPr/>
        </p:nvSpPr>
        <p:spPr>
          <a:xfrm>
            <a:off x="2743683" y="1554958"/>
            <a:ext cx="3842142" cy="369332"/>
          </a:xfrm>
          <a:prstGeom prst="rect">
            <a:avLst/>
          </a:prstGeom>
        </p:spPr>
        <p:txBody>
          <a:bodyPr wrap="none">
            <a:spAutoFit/>
          </a:bodyPr>
          <a:lstStyle/>
          <a:p>
            <a:r>
              <a:rPr lang="en-US" b="1" dirty="0"/>
              <a:t> Marginal Effects Graph for Views Sent</a:t>
            </a:r>
          </a:p>
        </p:txBody>
      </p:sp>
      <p:sp>
        <p:nvSpPr>
          <p:cNvPr id="9" name="Date Placeholder 18"/>
          <p:cNvSpPr>
            <a:spLocks noGrp="1"/>
          </p:cNvSpPr>
          <p:nvPr>
            <p:ph type="dt" sz="half" idx="10"/>
          </p:nvPr>
        </p:nvSpPr>
        <p:spPr>
          <a:xfrm>
            <a:off x="457200" y="6356350"/>
            <a:ext cx="2133600" cy="365125"/>
          </a:xfrm>
        </p:spPr>
        <p:txBody>
          <a:bodyPr/>
          <a:lstStyle/>
          <a:p>
            <a:r>
              <a:rPr lang="en-US" dirty="0"/>
              <a:t>12/14/2017</a:t>
            </a:r>
          </a:p>
        </p:txBody>
      </p:sp>
      <p:sp>
        <p:nvSpPr>
          <p:cNvPr id="13" name="TextBox 12"/>
          <p:cNvSpPr txBox="1"/>
          <p:nvPr/>
        </p:nvSpPr>
        <p:spPr>
          <a:xfrm>
            <a:off x="2774127" y="1964360"/>
            <a:ext cx="4295164" cy="369332"/>
          </a:xfrm>
          <a:prstGeom prst="rect">
            <a:avLst/>
          </a:prstGeom>
          <a:solidFill>
            <a:schemeClr val="bg1"/>
          </a:solidFill>
          <a:ln>
            <a:solidFill>
              <a:schemeClr val="bg1"/>
            </a:solidFill>
          </a:ln>
        </p:spPr>
        <p:txBody>
          <a:bodyPr wrap="square" rtlCol="0">
            <a:spAutoFit/>
          </a:bodyPr>
          <a:lstStyle/>
          <a:p>
            <a:r>
              <a:rPr lang="en-US" dirty="0"/>
              <a:t>Focal User Attractiveness = Very Low</a:t>
            </a:r>
          </a:p>
        </p:txBody>
      </p:sp>
      <p:sp>
        <p:nvSpPr>
          <p:cNvPr id="14" name="TextBox 13"/>
          <p:cNvSpPr txBox="1"/>
          <p:nvPr/>
        </p:nvSpPr>
        <p:spPr>
          <a:xfrm>
            <a:off x="3391765" y="5782726"/>
            <a:ext cx="2520548" cy="369332"/>
          </a:xfrm>
          <a:prstGeom prst="rect">
            <a:avLst/>
          </a:prstGeom>
          <a:noFill/>
        </p:spPr>
        <p:txBody>
          <a:bodyPr wrap="square" rtlCol="0">
            <a:spAutoFit/>
          </a:bodyPr>
          <a:lstStyle/>
          <a:p>
            <a:r>
              <a:rPr lang="en-US" dirty="0"/>
              <a:t>Pursuer’s Attractiveness</a:t>
            </a:r>
          </a:p>
        </p:txBody>
      </p:sp>
      <p:pic>
        <p:nvPicPr>
          <p:cNvPr id="10" name="Picture 9"/>
          <p:cNvPicPr>
            <a:picLocks noChangeAspect="1"/>
          </p:cNvPicPr>
          <p:nvPr/>
        </p:nvPicPr>
        <p:blipFill>
          <a:blip r:embed="rId3"/>
          <a:stretch>
            <a:fillRect/>
          </a:stretch>
        </p:blipFill>
        <p:spPr>
          <a:xfrm>
            <a:off x="2743683" y="2408878"/>
            <a:ext cx="3657600" cy="3378994"/>
          </a:xfrm>
          <a:prstGeom prst="rect">
            <a:avLst/>
          </a:prstGeom>
        </p:spPr>
      </p:pic>
      <p:pic>
        <p:nvPicPr>
          <p:cNvPr id="17" name="Picture 16"/>
          <p:cNvPicPr>
            <a:picLocks noChangeAspect="1"/>
          </p:cNvPicPr>
          <p:nvPr/>
        </p:nvPicPr>
        <p:blipFill>
          <a:blip r:embed="rId4"/>
          <a:stretch>
            <a:fillRect/>
          </a:stretch>
        </p:blipFill>
        <p:spPr>
          <a:xfrm>
            <a:off x="2763979" y="2428262"/>
            <a:ext cx="3657600" cy="3347942"/>
          </a:xfrm>
          <a:prstGeom prst="rect">
            <a:avLst/>
          </a:prstGeom>
        </p:spPr>
      </p:pic>
      <p:sp>
        <p:nvSpPr>
          <p:cNvPr id="18" name="TextBox 17"/>
          <p:cNvSpPr txBox="1"/>
          <p:nvPr/>
        </p:nvSpPr>
        <p:spPr>
          <a:xfrm>
            <a:off x="2774127" y="1964360"/>
            <a:ext cx="4310061" cy="369332"/>
          </a:xfrm>
          <a:prstGeom prst="rect">
            <a:avLst/>
          </a:prstGeom>
          <a:solidFill>
            <a:schemeClr val="bg1"/>
          </a:solidFill>
          <a:ln>
            <a:solidFill>
              <a:schemeClr val="bg1"/>
            </a:solidFill>
          </a:ln>
        </p:spPr>
        <p:txBody>
          <a:bodyPr wrap="square" rtlCol="0">
            <a:spAutoFit/>
          </a:bodyPr>
          <a:lstStyle/>
          <a:p>
            <a:r>
              <a:rPr lang="en-US" dirty="0"/>
              <a:t>Focal User Attractiveness = Somewhat Low</a:t>
            </a:r>
          </a:p>
        </p:txBody>
      </p:sp>
      <p:pic>
        <p:nvPicPr>
          <p:cNvPr id="19" name="Picture 18"/>
          <p:cNvPicPr>
            <a:picLocks noChangeAspect="1"/>
          </p:cNvPicPr>
          <p:nvPr/>
        </p:nvPicPr>
        <p:blipFill>
          <a:blip r:embed="rId5"/>
          <a:stretch>
            <a:fillRect/>
          </a:stretch>
        </p:blipFill>
        <p:spPr>
          <a:xfrm>
            <a:off x="2772368" y="2408878"/>
            <a:ext cx="3657600" cy="3320527"/>
          </a:xfrm>
          <a:prstGeom prst="rect">
            <a:avLst/>
          </a:prstGeom>
        </p:spPr>
      </p:pic>
      <p:sp>
        <p:nvSpPr>
          <p:cNvPr id="20" name="TextBox 19"/>
          <p:cNvSpPr txBox="1"/>
          <p:nvPr/>
        </p:nvSpPr>
        <p:spPr>
          <a:xfrm>
            <a:off x="2774127" y="1963538"/>
            <a:ext cx="4304493" cy="369332"/>
          </a:xfrm>
          <a:prstGeom prst="rect">
            <a:avLst/>
          </a:prstGeom>
          <a:solidFill>
            <a:schemeClr val="bg1"/>
          </a:solidFill>
          <a:ln>
            <a:solidFill>
              <a:schemeClr val="bg1"/>
            </a:solidFill>
          </a:ln>
        </p:spPr>
        <p:txBody>
          <a:bodyPr wrap="square" rtlCol="0">
            <a:spAutoFit/>
          </a:bodyPr>
          <a:lstStyle/>
          <a:p>
            <a:r>
              <a:rPr lang="en-US" dirty="0"/>
              <a:t>Focal User Attractiveness = Average</a:t>
            </a:r>
          </a:p>
        </p:txBody>
      </p:sp>
      <p:pic>
        <p:nvPicPr>
          <p:cNvPr id="21" name="Picture 20"/>
          <p:cNvPicPr>
            <a:picLocks noChangeAspect="1"/>
          </p:cNvPicPr>
          <p:nvPr/>
        </p:nvPicPr>
        <p:blipFill>
          <a:blip r:embed="rId6"/>
          <a:stretch>
            <a:fillRect/>
          </a:stretch>
        </p:blipFill>
        <p:spPr>
          <a:xfrm>
            <a:off x="2778998" y="2411759"/>
            <a:ext cx="3657600" cy="3369600"/>
          </a:xfrm>
          <a:prstGeom prst="rect">
            <a:avLst/>
          </a:prstGeom>
        </p:spPr>
      </p:pic>
      <p:sp>
        <p:nvSpPr>
          <p:cNvPr id="22" name="TextBox 21"/>
          <p:cNvSpPr txBox="1"/>
          <p:nvPr/>
        </p:nvSpPr>
        <p:spPr>
          <a:xfrm>
            <a:off x="2783456" y="1959339"/>
            <a:ext cx="4310061" cy="369332"/>
          </a:xfrm>
          <a:prstGeom prst="rect">
            <a:avLst/>
          </a:prstGeom>
          <a:solidFill>
            <a:schemeClr val="bg1"/>
          </a:solidFill>
          <a:ln>
            <a:solidFill>
              <a:schemeClr val="bg1"/>
            </a:solidFill>
          </a:ln>
        </p:spPr>
        <p:txBody>
          <a:bodyPr wrap="square" rtlCol="0">
            <a:spAutoFit/>
          </a:bodyPr>
          <a:lstStyle/>
          <a:p>
            <a:r>
              <a:rPr lang="en-US" dirty="0"/>
              <a:t>Focal User Attractiveness = Somewhat High</a:t>
            </a:r>
          </a:p>
        </p:txBody>
      </p:sp>
      <p:pic>
        <p:nvPicPr>
          <p:cNvPr id="23" name="Picture 22"/>
          <p:cNvPicPr>
            <a:picLocks noChangeAspect="1"/>
          </p:cNvPicPr>
          <p:nvPr/>
        </p:nvPicPr>
        <p:blipFill>
          <a:blip r:embed="rId7"/>
          <a:stretch>
            <a:fillRect/>
          </a:stretch>
        </p:blipFill>
        <p:spPr>
          <a:xfrm>
            <a:off x="2765738" y="2414544"/>
            <a:ext cx="3657600" cy="3343275"/>
          </a:xfrm>
          <a:prstGeom prst="rect">
            <a:avLst/>
          </a:prstGeom>
        </p:spPr>
      </p:pic>
      <p:sp>
        <p:nvSpPr>
          <p:cNvPr id="24" name="TextBox 23"/>
          <p:cNvSpPr txBox="1"/>
          <p:nvPr/>
        </p:nvSpPr>
        <p:spPr>
          <a:xfrm>
            <a:off x="2788337" y="1949665"/>
            <a:ext cx="4310061" cy="369332"/>
          </a:xfrm>
          <a:prstGeom prst="rect">
            <a:avLst/>
          </a:prstGeom>
          <a:solidFill>
            <a:schemeClr val="bg1"/>
          </a:solidFill>
          <a:ln>
            <a:solidFill>
              <a:schemeClr val="bg1"/>
            </a:solidFill>
          </a:ln>
        </p:spPr>
        <p:txBody>
          <a:bodyPr wrap="square" rtlCol="0">
            <a:spAutoFit/>
          </a:bodyPr>
          <a:lstStyle/>
          <a:p>
            <a:r>
              <a:rPr lang="en-US" dirty="0"/>
              <a:t>Focal User Attractiveness = Very High</a:t>
            </a:r>
          </a:p>
        </p:txBody>
      </p:sp>
    </p:spTree>
    <p:extLst>
      <p:ext uri="{BB962C8B-B14F-4D97-AF65-F5344CB8AC3E}">
        <p14:creationId xmlns:p14="http://schemas.microsoft.com/office/powerpoint/2010/main" val="3175990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00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nodeType="withEffect">
                                  <p:stCondLst>
                                    <p:cond delay="100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200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nodeType="withEffect">
                                  <p:stCondLst>
                                    <p:cond delay="200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nodeType="withEffect">
                                  <p:stCondLst>
                                    <p:cond delay="3000"/>
                                  </p:stCondLst>
                                  <p:childTnLst>
                                    <p:set>
                                      <p:cBhvr>
                                        <p:cTn id="14" dur="1" fill="hold">
                                          <p:stCondLst>
                                            <p:cond delay="0"/>
                                          </p:stCondLst>
                                        </p:cTn>
                                        <p:tgtEl>
                                          <p:spTgt spid="21"/>
                                        </p:tgtEl>
                                        <p:attrNameLst>
                                          <p:attrName>style.visibility</p:attrName>
                                        </p:attrNameLst>
                                      </p:cBhvr>
                                      <p:to>
                                        <p:strVal val="visible"/>
                                      </p:to>
                                    </p:set>
                                  </p:childTnLst>
                                </p:cTn>
                              </p:par>
                              <p:par>
                                <p:cTn id="15" presetID="1" presetClass="entr" presetSubtype="0" fill="hold" grpId="0" nodeType="withEffect">
                                  <p:stCondLst>
                                    <p:cond delay="3000"/>
                                  </p:stCondLst>
                                  <p:childTnLst>
                                    <p:set>
                                      <p:cBhvr>
                                        <p:cTn id="16" dur="1" fill="hold">
                                          <p:stCondLst>
                                            <p:cond delay="0"/>
                                          </p:stCondLst>
                                        </p:cTn>
                                        <p:tgtEl>
                                          <p:spTgt spid="22"/>
                                        </p:tgtEl>
                                        <p:attrNameLst>
                                          <p:attrName>style.visibility</p:attrName>
                                        </p:attrNameLst>
                                      </p:cBhvr>
                                      <p:to>
                                        <p:strVal val="visible"/>
                                      </p:to>
                                    </p:set>
                                  </p:childTnLst>
                                </p:cTn>
                              </p:par>
                              <p:par>
                                <p:cTn id="17" presetID="1" presetClass="entr" presetSubtype="0" fill="hold" nodeType="withEffect">
                                  <p:stCondLst>
                                    <p:cond delay="400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4000"/>
                                  </p:stCondLst>
                                  <p:childTnLst>
                                    <p:set>
                                      <p:cBhvr>
                                        <p:cTn id="20"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0" grpId="0" animBg="1"/>
      <p:bldP spid="22" grpId="0" animBg="1"/>
      <p:bldP spid="2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646995"/>
            <a:ext cx="4360606" cy="611531"/>
          </a:xfrm>
          <a:prstGeom prst="rect">
            <a:avLst/>
          </a:prstGeom>
        </p:spPr>
        <p:txBody>
          <a:bodyPr/>
          <a:lstStyle>
            <a:lvl1pPr algn="l" defTabSz="457200" rtl="0" eaLnBrk="1" latinLnBrk="0" hangingPunct="1">
              <a:spcBef>
                <a:spcPct val="0"/>
              </a:spcBef>
              <a:buNone/>
              <a:defRPr sz="3000" kern="1200">
                <a:solidFill>
                  <a:srgbClr val="650013"/>
                </a:solidFill>
                <a:latin typeface="Arial"/>
                <a:ea typeface="+mj-ea"/>
                <a:cs typeface="Arial"/>
              </a:defRPr>
            </a:lvl1pPr>
          </a:lstStyle>
          <a:p>
            <a:r>
              <a:rPr lang="en-US" b="1" dirty="0"/>
              <a:t>Research Implications</a:t>
            </a:r>
          </a:p>
        </p:txBody>
      </p:sp>
      <p:sp>
        <p:nvSpPr>
          <p:cNvPr id="6" name="Slide Number Placeholder 5"/>
          <p:cNvSpPr>
            <a:spLocks noGrp="1"/>
          </p:cNvSpPr>
          <p:nvPr>
            <p:ph type="sldNum" sz="quarter" idx="12"/>
          </p:nvPr>
        </p:nvSpPr>
        <p:spPr/>
        <p:txBody>
          <a:bodyPr/>
          <a:lstStyle/>
          <a:p>
            <a:fld id="{1EE563EA-5BAD-0C4E-8E09-5ADE2689BB76}" type="slidenum">
              <a:rPr lang="en-US" smtClean="0"/>
              <a:pPr/>
              <a:t>17</a:t>
            </a:fld>
            <a:endParaRPr lang="en-US"/>
          </a:p>
        </p:txBody>
      </p:sp>
      <p:sp>
        <p:nvSpPr>
          <p:cNvPr id="10" name="Rectangle 9"/>
          <p:cNvSpPr/>
          <p:nvPr/>
        </p:nvSpPr>
        <p:spPr>
          <a:xfrm>
            <a:off x="201293" y="1942279"/>
            <a:ext cx="6980890" cy="3323987"/>
          </a:xfrm>
          <a:prstGeom prst="rect">
            <a:avLst/>
          </a:prstGeom>
        </p:spPr>
        <p:txBody>
          <a:bodyPr wrap="square">
            <a:spAutoFit/>
          </a:bodyPr>
          <a:lstStyle/>
          <a:p>
            <a:pPr marL="342900" indent="-342900">
              <a:lnSpc>
                <a:spcPct val="150000"/>
              </a:lnSpc>
              <a:buFont typeface="Wingdings" panose="05000000000000000000" pitchFamily="2" charset="2"/>
              <a:buChar char="q"/>
            </a:pPr>
            <a:r>
              <a:rPr lang="en-US" sz="2000" dirty="0">
                <a:cs typeface="Times New Roman" panose="02020603050405020304" pitchFamily="18" charset="0"/>
              </a:rPr>
              <a:t>We find that online dating website features, like the vote-identity revelation feature, can increase user engagement.</a:t>
            </a:r>
          </a:p>
          <a:p>
            <a:pPr marL="342900" indent="-342900">
              <a:lnSpc>
                <a:spcPct val="150000"/>
              </a:lnSpc>
              <a:buFont typeface="Wingdings" panose="05000000000000000000" pitchFamily="2" charset="2"/>
              <a:buChar char="q"/>
            </a:pPr>
            <a:r>
              <a:rPr lang="en-US" sz="2000" dirty="0">
                <a:cs typeface="Times New Roman" panose="02020603050405020304" pitchFamily="18" charset="0"/>
              </a:rPr>
              <a:t>Our analysis suggest that different cohorts reacts differently to the same feature.</a:t>
            </a:r>
          </a:p>
          <a:p>
            <a:pPr marL="342900" indent="-342900">
              <a:lnSpc>
                <a:spcPct val="150000"/>
              </a:lnSpc>
              <a:buFont typeface="Wingdings" panose="05000000000000000000" pitchFamily="2" charset="2"/>
              <a:buChar char="q"/>
            </a:pPr>
            <a:r>
              <a:rPr lang="en-US" sz="2000" dirty="0">
                <a:cs typeface="Times New Roman" panose="02020603050405020304" pitchFamily="18" charset="0"/>
              </a:rPr>
              <a:t>Our results can inform business stakeholders and website managers on how to go about launching new site features, given the impacts are different across different cohorts! </a:t>
            </a:r>
          </a:p>
        </p:txBody>
      </p:sp>
      <p:pic>
        <p:nvPicPr>
          <p:cNvPr id="1026" name="Picture 2" descr="http://vignette1.wikia.nocookie.net/narnia/images/e/e2/Sherlock-Holmes.png/revision/latest?cb=2015042811273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41520" y="2956982"/>
            <a:ext cx="2067588" cy="1836082"/>
          </a:xfrm>
          <a:prstGeom prst="rect">
            <a:avLst/>
          </a:prstGeom>
          <a:no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a:ext uri="{909E8E84-426E-40DD-AFC4-6F175D3DCCD1}">
              <a14:hiddenFill xmlns:a14="http://schemas.microsoft.com/office/drawing/2010/main">
                <a:solidFill>
                  <a:srgbClr val="FFFFFF"/>
                </a:solidFill>
              </a14:hiddenFill>
            </a:ext>
          </a:extLst>
        </p:spPr>
      </p:pic>
      <p:sp>
        <p:nvSpPr>
          <p:cNvPr id="7" name="Date Placeholder 18"/>
          <p:cNvSpPr>
            <a:spLocks noGrp="1"/>
          </p:cNvSpPr>
          <p:nvPr>
            <p:ph type="dt" sz="half" idx="10"/>
          </p:nvPr>
        </p:nvSpPr>
        <p:spPr>
          <a:xfrm>
            <a:off x="457200" y="6356350"/>
            <a:ext cx="2133600" cy="365125"/>
          </a:xfrm>
        </p:spPr>
        <p:txBody>
          <a:bodyPr/>
          <a:lstStyle/>
          <a:p>
            <a:r>
              <a:rPr lang="en-US" dirty="0"/>
              <a:t>12/14/2017</a:t>
            </a:r>
          </a:p>
        </p:txBody>
      </p:sp>
    </p:spTree>
    <p:extLst>
      <p:ext uri="{BB962C8B-B14F-4D97-AF65-F5344CB8AC3E}">
        <p14:creationId xmlns:p14="http://schemas.microsoft.com/office/powerpoint/2010/main" val="1098305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1EE563EA-5BAD-0C4E-8E09-5ADE2689BB76}" type="slidenum">
              <a:rPr lang="en-US" smtClean="0"/>
              <a:pPr/>
              <a:t>18</a:t>
            </a:fld>
            <a:endParaRPr lang="en-US"/>
          </a:p>
        </p:txBody>
      </p:sp>
      <p:sp>
        <p:nvSpPr>
          <p:cNvPr id="6" name="Title 1"/>
          <p:cNvSpPr txBox="1">
            <a:spLocks/>
          </p:cNvSpPr>
          <p:nvPr/>
        </p:nvSpPr>
        <p:spPr>
          <a:xfrm>
            <a:off x="177975" y="405312"/>
            <a:ext cx="8588519" cy="611531"/>
          </a:xfrm>
          <a:prstGeom prst="rect">
            <a:avLst/>
          </a:prstGeom>
        </p:spPr>
        <p:txBody>
          <a:bodyPr/>
          <a:lstStyle>
            <a:lvl1pPr algn="l" defTabSz="457200" rtl="0" eaLnBrk="1" latinLnBrk="0" hangingPunct="1">
              <a:spcBef>
                <a:spcPct val="0"/>
              </a:spcBef>
              <a:buNone/>
              <a:defRPr sz="3000" kern="1200">
                <a:solidFill>
                  <a:srgbClr val="650013"/>
                </a:solidFill>
                <a:latin typeface="Arial"/>
                <a:ea typeface="+mj-ea"/>
                <a:cs typeface="Arial"/>
              </a:defRPr>
            </a:lvl1pPr>
          </a:lstStyle>
          <a:p>
            <a:r>
              <a:rPr lang="en-US" sz="2800" b="1" dirty="0">
                <a:latin typeface="+mn-lt"/>
                <a:cs typeface="Times New Roman" panose="02020603050405020304" pitchFamily="18" charset="0"/>
              </a:rPr>
              <a:t>So, Are Yang and McSteamy More Receptive to a Hot Vote than Meredith and George?</a:t>
            </a:r>
            <a:endParaRPr lang="en-US" b="1" dirty="0">
              <a:latin typeface="+mn-lt"/>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62464" y="5350976"/>
            <a:ext cx="511035" cy="854451"/>
          </a:xfrm>
          <a:prstGeom prst="rect">
            <a:avLst/>
          </a:prstGeom>
        </p:spPr>
      </p:pic>
      <p:sp>
        <p:nvSpPr>
          <p:cNvPr id="7" name="Oval 6"/>
          <p:cNvSpPr/>
          <p:nvPr/>
        </p:nvSpPr>
        <p:spPr>
          <a:xfrm>
            <a:off x="3916804" y="5220778"/>
            <a:ext cx="1402354" cy="1114845"/>
          </a:xfrm>
          <a:prstGeom prst="ellipse">
            <a:avLst/>
          </a:prstGeom>
          <a:noFill/>
          <a:ln>
            <a:solidFill>
              <a:schemeClr val="accent2">
                <a:lumMod val="50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 name="Rectangle 7"/>
          <p:cNvSpPr/>
          <p:nvPr/>
        </p:nvSpPr>
        <p:spPr>
          <a:xfrm>
            <a:off x="3638882" y="4669026"/>
            <a:ext cx="1940531" cy="584775"/>
          </a:xfrm>
          <a:prstGeom prst="rect">
            <a:avLst/>
          </a:prstGeom>
        </p:spPr>
        <p:txBody>
          <a:bodyPr wrap="none">
            <a:spAutoFit/>
          </a:bodyPr>
          <a:lstStyle/>
          <a:p>
            <a:r>
              <a:rPr lang="en-US" sz="3200" b="1" dirty="0">
                <a:solidFill>
                  <a:schemeClr val="accent6"/>
                </a:solidFill>
              </a:rPr>
              <a:t>Thank You</a:t>
            </a:r>
            <a:endParaRPr lang="en-US" sz="3200" dirty="0">
              <a:solidFill>
                <a:schemeClr val="accent6"/>
              </a:solidFill>
            </a:endParaRPr>
          </a:p>
        </p:txBody>
      </p:sp>
      <p:sp>
        <p:nvSpPr>
          <p:cNvPr id="9" name="Date Placeholder 18"/>
          <p:cNvSpPr>
            <a:spLocks noGrp="1"/>
          </p:cNvSpPr>
          <p:nvPr>
            <p:ph type="dt" sz="half" idx="10"/>
          </p:nvPr>
        </p:nvSpPr>
        <p:spPr>
          <a:xfrm>
            <a:off x="457200" y="6356350"/>
            <a:ext cx="2133600" cy="365125"/>
          </a:xfrm>
        </p:spPr>
        <p:txBody>
          <a:bodyPr/>
          <a:lstStyle/>
          <a:p>
            <a:r>
              <a:rPr lang="en-US" dirty="0"/>
              <a:t>12/14/2017</a:t>
            </a:r>
          </a:p>
        </p:txBody>
      </p:sp>
      <p:pic>
        <p:nvPicPr>
          <p:cNvPr id="10" name="Picture 9"/>
          <p:cNvPicPr>
            <a:picLocks noChangeAspect="1"/>
          </p:cNvPicPr>
          <p:nvPr/>
        </p:nvPicPr>
        <p:blipFill>
          <a:blip r:embed="rId4"/>
          <a:stretch>
            <a:fillRect/>
          </a:stretch>
        </p:blipFill>
        <p:spPr>
          <a:xfrm>
            <a:off x="1103848" y="2505593"/>
            <a:ext cx="1451717" cy="1744402"/>
          </a:xfrm>
          <a:prstGeom prst="rect">
            <a:avLst/>
          </a:prstGeom>
        </p:spPr>
      </p:pic>
      <p:pic>
        <p:nvPicPr>
          <p:cNvPr id="11" name="Picture 10"/>
          <p:cNvPicPr>
            <a:picLocks noChangeAspect="1"/>
          </p:cNvPicPr>
          <p:nvPr/>
        </p:nvPicPr>
        <p:blipFill>
          <a:blip r:embed="rId5"/>
          <a:stretch>
            <a:fillRect/>
          </a:stretch>
        </p:blipFill>
        <p:spPr>
          <a:xfrm>
            <a:off x="2635902" y="2505593"/>
            <a:ext cx="1482742" cy="1744402"/>
          </a:xfrm>
          <a:prstGeom prst="rect">
            <a:avLst/>
          </a:prstGeom>
        </p:spPr>
      </p:pic>
      <p:pic>
        <p:nvPicPr>
          <p:cNvPr id="12" name="Picture 11"/>
          <p:cNvPicPr>
            <a:picLocks noChangeAspect="1"/>
          </p:cNvPicPr>
          <p:nvPr/>
        </p:nvPicPr>
        <p:blipFill>
          <a:blip r:embed="rId6"/>
          <a:stretch>
            <a:fillRect/>
          </a:stretch>
        </p:blipFill>
        <p:spPr>
          <a:xfrm>
            <a:off x="5162277" y="2491640"/>
            <a:ext cx="1456132" cy="1744402"/>
          </a:xfrm>
          <a:prstGeom prst="rect">
            <a:avLst/>
          </a:prstGeom>
        </p:spPr>
      </p:pic>
      <p:pic>
        <p:nvPicPr>
          <p:cNvPr id="13" name="Picture 12"/>
          <p:cNvPicPr>
            <a:picLocks noChangeAspect="1"/>
          </p:cNvPicPr>
          <p:nvPr/>
        </p:nvPicPr>
        <p:blipFill>
          <a:blip r:embed="rId7"/>
          <a:stretch>
            <a:fillRect/>
          </a:stretch>
        </p:blipFill>
        <p:spPr>
          <a:xfrm>
            <a:off x="6871579" y="2507398"/>
            <a:ext cx="1206881" cy="1750377"/>
          </a:xfrm>
          <a:prstGeom prst="rect">
            <a:avLst/>
          </a:prstGeom>
        </p:spPr>
      </p:pic>
      <p:sp>
        <p:nvSpPr>
          <p:cNvPr id="14" name="Rectangle 13"/>
          <p:cNvSpPr/>
          <p:nvPr/>
        </p:nvSpPr>
        <p:spPr>
          <a:xfrm>
            <a:off x="1360539" y="2116849"/>
            <a:ext cx="801433" cy="369332"/>
          </a:xfrm>
          <a:prstGeom prst="rect">
            <a:avLst/>
          </a:prstGeom>
        </p:spPr>
        <p:txBody>
          <a:bodyPr wrap="square">
            <a:spAutoFit/>
          </a:bodyPr>
          <a:lstStyle/>
          <a:p>
            <a:r>
              <a:rPr lang="en-US" b="1">
                <a:latin typeface="Verdana,Bold"/>
              </a:rPr>
              <a:t>Yang</a:t>
            </a:r>
            <a:endParaRPr lang="en-US" dirty="0"/>
          </a:p>
        </p:txBody>
      </p:sp>
      <p:sp>
        <p:nvSpPr>
          <p:cNvPr id="15" name="Rectangle 14"/>
          <p:cNvSpPr/>
          <p:nvPr/>
        </p:nvSpPr>
        <p:spPr>
          <a:xfrm>
            <a:off x="2688551" y="2116849"/>
            <a:ext cx="1326004" cy="369332"/>
          </a:xfrm>
          <a:prstGeom prst="rect">
            <a:avLst/>
          </a:prstGeom>
        </p:spPr>
        <p:txBody>
          <a:bodyPr wrap="none">
            <a:spAutoFit/>
          </a:bodyPr>
          <a:lstStyle/>
          <a:p>
            <a:r>
              <a:rPr lang="en-US" b="1" dirty="0">
                <a:latin typeface="Verdana,Bold"/>
              </a:rPr>
              <a:t>McSteamy</a:t>
            </a:r>
            <a:endParaRPr lang="en-US" dirty="0"/>
          </a:p>
        </p:txBody>
      </p:sp>
      <p:sp>
        <p:nvSpPr>
          <p:cNvPr id="16" name="Rectangle 15"/>
          <p:cNvSpPr/>
          <p:nvPr/>
        </p:nvSpPr>
        <p:spPr>
          <a:xfrm>
            <a:off x="5294365" y="2119674"/>
            <a:ext cx="1210588" cy="369332"/>
          </a:xfrm>
          <a:prstGeom prst="rect">
            <a:avLst/>
          </a:prstGeom>
        </p:spPr>
        <p:txBody>
          <a:bodyPr wrap="none">
            <a:spAutoFit/>
          </a:bodyPr>
          <a:lstStyle/>
          <a:p>
            <a:r>
              <a:rPr lang="en-US" b="1" dirty="0">
                <a:latin typeface="Verdana,Bold"/>
              </a:rPr>
              <a:t>Meredith </a:t>
            </a:r>
            <a:endParaRPr lang="en-US" dirty="0"/>
          </a:p>
        </p:txBody>
      </p:sp>
      <p:sp>
        <p:nvSpPr>
          <p:cNvPr id="17" name="Rectangle 16"/>
          <p:cNvSpPr/>
          <p:nvPr/>
        </p:nvSpPr>
        <p:spPr>
          <a:xfrm>
            <a:off x="6978729" y="2115375"/>
            <a:ext cx="992579" cy="369332"/>
          </a:xfrm>
          <a:prstGeom prst="rect">
            <a:avLst/>
          </a:prstGeom>
        </p:spPr>
        <p:txBody>
          <a:bodyPr wrap="none">
            <a:spAutoFit/>
          </a:bodyPr>
          <a:lstStyle/>
          <a:p>
            <a:r>
              <a:rPr lang="en-US" b="1" dirty="0">
                <a:latin typeface="Verdana,Bold"/>
              </a:rPr>
              <a:t>George</a:t>
            </a:r>
            <a:endParaRPr lang="en-US" dirty="0"/>
          </a:p>
        </p:txBody>
      </p:sp>
      <p:sp>
        <p:nvSpPr>
          <p:cNvPr id="20" name="TextBox 19"/>
          <p:cNvSpPr txBox="1"/>
          <p:nvPr/>
        </p:nvSpPr>
        <p:spPr>
          <a:xfrm>
            <a:off x="2667517" y="1455445"/>
            <a:ext cx="3551732" cy="646331"/>
          </a:xfrm>
          <a:prstGeom prst="rect">
            <a:avLst/>
          </a:prstGeom>
          <a:noFill/>
        </p:spPr>
        <p:txBody>
          <a:bodyPr wrap="square" rtlCol="0">
            <a:spAutoFit/>
          </a:bodyPr>
          <a:lstStyle/>
          <a:p>
            <a:pPr marL="461963" indent="-461963">
              <a:lnSpc>
                <a:spcPct val="150000"/>
              </a:lnSpc>
              <a:buFont typeface="Wingdings" panose="05000000000000000000" pitchFamily="2" charset="2"/>
              <a:buChar char="q"/>
            </a:pPr>
            <a:r>
              <a:rPr lang="en-US" sz="2400" b="1" dirty="0">
                <a:cs typeface="Times New Roman" panose="02020603050405020304" pitchFamily="18" charset="0"/>
              </a:rPr>
              <a:t>Answer:</a:t>
            </a:r>
            <a:r>
              <a:rPr lang="en-US" sz="2400" dirty="0">
                <a:cs typeface="Times New Roman" panose="02020603050405020304" pitchFamily="18" charset="0"/>
              </a:rPr>
              <a:t> It depends!</a:t>
            </a:r>
          </a:p>
        </p:txBody>
      </p:sp>
      <p:pic>
        <p:nvPicPr>
          <p:cNvPr id="21" name="Picture 20"/>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11501" y="4282637"/>
            <a:ext cx="432984" cy="432984"/>
          </a:xfrm>
          <a:prstGeom prst="rect">
            <a:avLst/>
          </a:prstGeom>
        </p:spPr>
      </p:pic>
      <p:pic>
        <p:nvPicPr>
          <p:cNvPr id="22" name="Picture 2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23585" y="4287384"/>
            <a:ext cx="432984" cy="432984"/>
          </a:xfrm>
          <a:prstGeom prst="rect">
            <a:avLst/>
          </a:prstGeom>
        </p:spPr>
      </p:pic>
      <p:pic>
        <p:nvPicPr>
          <p:cNvPr id="23" name="Picture 22"/>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160781" y="4312370"/>
            <a:ext cx="432984" cy="432984"/>
          </a:xfrm>
          <a:prstGeom prst="rect">
            <a:avLst/>
          </a:prstGeom>
        </p:spPr>
      </p:pic>
      <p:pic>
        <p:nvPicPr>
          <p:cNvPr id="24" name="Picture 23"/>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612856" y="4255358"/>
            <a:ext cx="521098" cy="521098"/>
          </a:xfrm>
          <a:prstGeom prst="rect">
            <a:avLst/>
          </a:prstGeom>
        </p:spPr>
      </p:pic>
    </p:spTree>
    <p:extLst>
      <p:ext uri="{BB962C8B-B14F-4D97-AF65-F5344CB8AC3E}">
        <p14:creationId xmlns:p14="http://schemas.microsoft.com/office/powerpoint/2010/main" val="3649188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12/14/2017</a:t>
            </a:r>
          </a:p>
        </p:txBody>
      </p:sp>
      <p:sp>
        <p:nvSpPr>
          <p:cNvPr id="3" name="Slide Number Placeholder 2"/>
          <p:cNvSpPr>
            <a:spLocks noGrp="1"/>
          </p:cNvSpPr>
          <p:nvPr>
            <p:ph type="sldNum" sz="quarter" idx="12"/>
          </p:nvPr>
        </p:nvSpPr>
        <p:spPr/>
        <p:txBody>
          <a:bodyPr/>
          <a:lstStyle/>
          <a:p>
            <a:fld id="{1EE563EA-5BAD-0C4E-8E09-5ADE2689BB76}" type="slidenum">
              <a:rPr lang="en-US" smtClean="0"/>
              <a:pPr/>
              <a:t>19</a:t>
            </a:fld>
            <a:endParaRPr lang="en-US"/>
          </a:p>
        </p:txBody>
      </p:sp>
      <p:sp>
        <p:nvSpPr>
          <p:cNvPr id="4" name="Title 1"/>
          <p:cNvSpPr txBox="1">
            <a:spLocks/>
          </p:cNvSpPr>
          <p:nvPr/>
        </p:nvSpPr>
        <p:spPr>
          <a:xfrm>
            <a:off x="457200" y="646995"/>
            <a:ext cx="4360606" cy="611531"/>
          </a:xfrm>
          <a:prstGeom prst="rect">
            <a:avLst/>
          </a:prstGeom>
        </p:spPr>
        <p:txBody>
          <a:bodyPr/>
          <a:lstStyle>
            <a:lvl1pPr algn="l" defTabSz="457200" rtl="0" eaLnBrk="1" latinLnBrk="0" hangingPunct="1">
              <a:spcBef>
                <a:spcPct val="0"/>
              </a:spcBef>
              <a:buNone/>
              <a:defRPr sz="3000" kern="1200">
                <a:solidFill>
                  <a:srgbClr val="650013"/>
                </a:solidFill>
                <a:latin typeface="Arial"/>
                <a:ea typeface="+mj-ea"/>
                <a:cs typeface="Arial"/>
              </a:defRPr>
            </a:lvl1pPr>
          </a:lstStyle>
          <a:p>
            <a:r>
              <a:rPr lang="en-US" b="1" dirty="0"/>
              <a:t>References</a:t>
            </a:r>
          </a:p>
        </p:txBody>
      </p:sp>
      <p:sp>
        <p:nvSpPr>
          <p:cNvPr id="5" name="Rectangle 4"/>
          <p:cNvSpPr/>
          <p:nvPr/>
        </p:nvSpPr>
        <p:spPr>
          <a:xfrm>
            <a:off x="308871" y="1935400"/>
            <a:ext cx="8634449" cy="923330"/>
          </a:xfrm>
          <a:prstGeom prst="rect">
            <a:avLst/>
          </a:prstGeom>
        </p:spPr>
        <p:txBody>
          <a:bodyPr wrap="square">
            <a:spAutoFit/>
          </a:bodyPr>
          <a:lstStyle/>
          <a:p>
            <a:pPr marL="285750" indent="-285750" algn="just">
              <a:buFont typeface="Wingdings" panose="05000000000000000000" pitchFamily="2" charset="2"/>
              <a:buChar char="q"/>
            </a:pPr>
            <a:r>
              <a:rPr lang="en-US" dirty="0"/>
              <a:t>Bapna, R., Ramaprasad, J., Shmueli, G., and A. Umyarov. 2016. “One-Way Mirrors and Weak Signaling in Online Dating: A Randomized Field Experiment,” Management Science, (62:11), pp. 3100–3122.</a:t>
            </a:r>
          </a:p>
        </p:txBody>
      </p:sp>
      <p:sp>
        <p:nvSpPr>
          <p:cNvPr id="9" name="Rectangle 8"/>
          <p:cNvSpPr/>
          <p:nvPr/>
        </p:nvSpPr>
        <p:spPr>
          <a:xfrm>
            <a:off x="292002" y="2945773"/>
            <a:ext cx="8608856" cy="923330"/>
          </a:xfrm>
          <a:prstGeom prst="rect">
            <a:avLst/>
          </a:prstGeom>
        </p:spPr>
        <p:txBody>
          <a:bodyPr wrap="square">
            <a:spAutoFit/>
          </a:bodyPr>
          <a:lstStyle/>
          <a:p>
            <a:pPr marL="285750" indent="-285750">
              <a:buFont typeface="Wingdings" panose="05000000000000000000" pitchFamily="2" charset="2"/>
              <a:buChar char="q"/>
            </a:pPr>
            <a:r>
              <a:rPr lang="en-US" dirty="0"/>
              <a:t>Eagly, Alice H., et al. "What is beautiful is good, but…: A meta-analytic review of research on the physical attractiveness stereotype." Psychological bulletin110.1 (1991): 109.</a:t>
            </a:r>
          </a:p>
        </p:txBody>
      </p:sp>
      <p:sp>
        <p:nvSpPr>
          <p:cNvPr id="11" name="Rectangle 10"/>
          <p:cNvSpPr/>
          <p:nvPr/>
        </p:nvSpPr>
        <p:spPr>
          <a:xfrm>
            <a:off x="308871" y="4043190"/>
            <a:ext cx="8575119" cy="646331"/>
          </a:xfrm>
          <a:prstGeom prst="rect">
            <a:avLst/>
          </a:prstGeom>
        </p:spPr>
        <p:txBody>
          <a:bodyPr wrap="square">
            <a:spAutoFit/>
          </a:bodyPr>
          <a:lstStyle/>
          <a:p>
            <a:pPr marL="285750" indent="-285750">
              <a:buFont typeface="Wingdings" panose="05000000000000000000" pitchFamily="2" charset="2"/>
              <a:buChar char="q"/>
            </a:pPr>
            <a:r>
              <a:rPr lang="en-US" dirty="0"/>
              <a:t>Thibaut, J. W., &amp; Kelley, H. H. (1959). The social psychology of groups. Oxford, England: Wiley.</a:t>
            </a:r>
          </a:p>
        </p:txBody>
      </p:sp>
    </p:spTree>
    <p:extLst>
      <p:ext uri="{BB962C8B-B14F-4D97-AF65-F5344CB8AC3E}">
        <p14:creationId xmlns:p14="http://schemas.microsoft.com/office/powerpoint/2010/main" val="726607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alpha val="23000"/>
          </a:schemeClr>
        </a:solidFill>
        <a:effectLst/>
      </p:bgPr>
    </p:bg>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20107" y="613600"/>
            <a:ext cx="7588383" cy="692061"/>
          </a:xfrm>
          <a:solidFill>
            <a:srgbClr val="F1F0F0"/>
          </a:solidFill>
        </p:spPr>
        <p:txBody>
          <a:bodyPr>
            <a:noAutofit/>
          </a:bodyPr>
          <a:lstStyle/>
          <a:p>
            <a:r>
              <a:rPr lang="en-US" sz="2800" b="1" dirty="0"/>
              <a:t>Online Dating Is Big! </a:t>
            </a:r>
          </a:p>
        </p:txBody>
      </p:sp>
      <p:sp>
        <p:nvSpPr>
          <p:cNvPr id="20" name="Slide Number Placeholder 19"/>
          <p:cNvSpPr>
            <a:spLocks noGrp="1"/>
          </p:cNvSpPr>
          <p:nvPr>
            <p:ph type="sldNum" sz="quarter" idx="12"/>
          </p:nvPr>
        </p:nvSpPr>
        <p:spPr/>
        <p:txBody>
          <a:bodyPr/>
          <a:lstStyle/>
          <a:p>
            <a:fld id="{1EE563EA-5BAD-0C4E-8E09-5ADE2689BB76}" type="slidenum">
              <a:rPr lang="en-US" smtClean="0"/>
              <a:pPr/>
              <a:t>2</a:t>
            </a:fld>
            <a:endParaRPr lang="en-US"/>
          </a:p>
        </p:txBody>
      </p:sp>
      <p:sp>
        <p:nvSpPr>
          <p:cNvPr id="26" name="Date Placeholder 18"/>
          <p:cNvSpPr>
            <a:spLocks noGrp="1"/>
          </p:cNvSpPr>
          <p:nvPr>
            <p:ph type="dt" sz="half" idx="10"/>
          </p:nvPr>
        </p:nvSpPr>
        <p:spPr>
          <a:xfrm>
            <a:off x="457200" y="6356350"/>
            <a:ext cx="2133600" cy="365125"/>
          </a:xfrm>
        </p:spPr>
        <p:txBody>
          <a:bodyPr/>
          <a:lstStyle/>
          <a:p>
            <a:r>
              <a:rPr lang="en-US" dirty="0"/>
              <a:t>12/14/2017</a:t>
            </a:r>
          </a:p>
        </p:txBody>
      </p:sp>
      <p:sp>
        <p:nvSpPr>
          <p:cNvPr id="29" name="TextBox 28"/>
          <p:cNvSpPr txBox="1"/>
          <p:nvPr/>
        </p:nvSpPr>
        <p:spPr>
          <a:xfrm>
            <a:off x="6022407" y="1708495"/>
            <a:ext cx="2506071" cy="338554"/>
          </a:xfrm>
          <a:prstGeom prst="rect">
            <a:avLst/>
          </a:prstGeom>
          <a:noFill/>
        </p:spPr>
        <p:txBody>
          <a:bodyPr wrap="none" rtlCol="0">
            <a:spAutoFit/>
          </a:bodyPr>
          <a:lstStyle/>
          <a:p>
            <a:r>
              <a:rPr lang="en-US" sz="1600" b="1" dirty="0">
                <a:cs typeface="Times New Roman" panose="02020603050405020304" pitchFamily="18" charset="0"/>
              </a:rPr>
              <a:t>Popular Online Dating Sites</a:t>
            </a:r>
          </a:p>
        </p:txBody>
      </p:sp>
      <p:pic>
        <p:nvPicPr>
          <p:cNvPr id="3" name="Picture 2"/>
          <p:cNvPicPr>
            <a:picLocks noChangeAspect="1"/>
          </p:cNvPicPr>
          <p:nvPr/>
        </p:nvPicPr>
        <p:blipFill>
          <a:blip r:embed="rId3"/>
          <a:stretch>
            <a:fillRect/>
          </a:stretch>
        </p:blipFill>
        <p:spPr>
          <a:xfrm>
            <a:off x="5931673" y="2140413"/>
            <a:ext cx="2687541" cy="3503596"/>
          </a:xfrm>
          <a:prstGeom prst="rect">
            <a:avLst/>
          </a:prstGeom>
          <a:ln w="38100">
            <a:solidFill>
              <a:srgbClr val="CC00CC"/>
            </a:solidFill>
          </a:ln>
          <a:effectLst>
            <a:outerShdw blurRad="50800" dist="38100" dir="2700000" algn="tl" rotWithShape="0">
              <a:prstClr val="black">
                <a:alpha val="40000"/>
              </a:prstClr>
            </a:outerShdw>
          </a:effectLst>
        </p:spPr>
      </p:pic>
      <p:sp>
        <p:nvSpPr>
          <p:cNvPr id="4" name="Rectangle 3"/>
          <p:cNvSpPr/>
          <p:nvPr/>
        </p:nvSpPr>
        <p:spPr>
          <a:xfrm>
            <a:off x="201937" y="2131921"/>
            <a:ext cx="5538905" cy="3416320"/>
          </a:xfrm>
          <a:prstGeom prst="rect">
            <a:avLst/>
          </a:prstGeom>
        </p:spPr>
        <p:txBody>
          <a:bodyPr wrap="square">
            <a:spAutoFit/>
          </a:bodyPr>
          <a:lstStyle/>
          <a:p>
            <a:pPr marL="285750" indent="-285750">
              <a:buFont typeface="Wingdings" panose="05000000000000000000" pitchFamily="2" charset="2"/>
              <a:buChar char="q"/>
            </a:pPr>
            <a:r>
              <a:rPr lang="en-US" sz="2400" dirty="0"/>
              <a:t>   “... More than one third of those    married between 2005 and 2012 met on-line.” (</a:t>
            </a:r>
            <a:r>
              <a:rPr lang="en-US" sz="2400" dirty="0" err="1"/>
              <a:t>Cacioppo</a:t>
            </a:r>
            <a:r>
              <a:rPr lang="en-US" sz="2400" dirty="0"/>
              <a:t> et al., 2013)</a:t>
            </a:r>
          </a:p>
          <a:p>
            <a:endParaRPr lang="en-US" sz="2400" dirty="0"/>
          </a:p>
          <a:p>
            <a:pPr marL="285750" indent="-285750">
              <a:buFont typeface="Wingdings" panose="05000000000000000000" pitchFamily="2" charset="2"/>
              <a:buChar char="q"/>
            </a:pPr>
            <a:r>
              <a:rPr lang="en-US" sz="2400" dirty="0"/>
              <a:t>   “Usage [of online dating] by 18- to 24-year-olds has increased nearly threefold since 2013, while usage by 55- to 64-year-olds has doubled” (</a:t>
            </a:r>
            <a:r>
              <a:rPr lang="en-US" sz="2400" dirty="0" err="1"/>
              <a:t>PewResearch</a:t>
            </a:r>
            <a:r>
              <a:rPr lang="en-US" sz="2400" dirty="0"/>
              <a:t>, 2016) </a:t>
            </a:r>
          </a:p>
        </p:txBody>
      </p:sp>
    </p:spTree>
    <p:extLst>
      <p:ext uri="{BB962C8B-B14F-4D97-AF65-F5344CB8AC3E}">
        <p14:creationId xmlns:p14="http://schemas.microsoft.com/office/powerpoint/2010/main" val="12305593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a:xfrm>
            <a:off x="3502488" y="6402935"/>
            <a:ext cx="2133600" cy="365125"/>
          </a:xfrm>
        </p:spPr>
        <p:txBody>
          <a:bodyPr/>
          <a:lstStyle/>
          <a:p>
            <a:fld id="{1EE563EA-5BAD-0C4E-8E09-5ADE2689BB76}" type="slidenum">
              <a:rPr lang="en-US" smtClean="0">
                <a:latin typeface="Times New Roman" panose="02020603050405020304" pitchFamily="18" charset="0"/>
                <a:cs typeface="Times New Roman" panose="02020603050405020304" pitchFamily="18" charset="0"/>
              </a:rPr>
              <a:pPr/>
              <a:t>3</a:t>
            </a:fld>
            <a:endParaRPr lang="en-US" dirty="0">
              <a:latin typeface="Times New Roman" panose="02020603050405020304" pitchFamily="18" charset="0"/>
              <a:cs typeface="Times New Roman" panose="02020603050405020304" pitchFamily="18" charset="0"/>
            </a:endParaRPr>
          </a:p>
        </p:txBody>
      </p:sp>
      <p:sp>
        <p:nvSpPr>
          <p:cNvPr id="18" name="Title 1"/>
          <p:cNvSpPr>
            <a:spLocks noGrp="1"/>
          </p:cNvSpPr>
          <p:nvPr>
            <p:ph type="title"/>
          </p:nvPr>
        </p:nvSpPr>
        <p:spPr>
          <a:xfrm>
            <a:off x="-106079" y="397439"/>
            <a:ext cx="9350734" cy="972981"/>
          </a:xfrm>
          <a:solidFill>
            <a:srgbClr val="F2F2F2"/>
          </a:solidFill>
        </p:spPr>
        <p:txBody>
          <a:bodyPr>
            <a:normAutofit fontScale="90000"/>
          </a:bodyPr>
          <a:lstStyle/>
          <a:p>
            <a:r>
              <a:rPr lang="en-US" sz="3200" b="1" dirty="0"/>
              <a:t>Online Dating Site Features Influence User Behavior</a:t>
            </a:r>
            <a:endParaRPr lang="en-US" b="1" dirty="0"/>
          </a:p>
        </p:txBody>
      </p:sp>
      <p:sp>
        <p:nvSpPr>
          <p:cNvPr id="20" name="TextBox 19"/>
          <p:cNvSpPr txBox="1"/>
          <p:nvPr/>
        </p:nvSpPr>
        <p:spPr>
          <a:xfrm>
            <a:off x="191484" y="1754656"/>
            <a:ext cx="5207452" cy="1938992"/>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a:t>
            </a:r>
            <a:r>
              <a:rPr lang="en-US" sz="2000" b="1" dirty="0">
                <a:solidFill>
                  <a:srgbClr val="CC00CC"/>
                </a:solidFill>
                <a:cs typeface="Times New Roman" panose="02020603050405020304" pitchFamily="18" charset="0"/>
              </a:rPr>
              <a:t>Anonymous Viewing:  </a:t>
            </a:r>
            <a:r>
              <a:rPr lang="en-US" sz="2000" dirty="0">
                <a:cs typeface="Times New Roman" panose="02020603050405020304" pitchFamily="18" charset="0"/>
              </a:rPr>
              <a:t>Bapna et al. (2016) studied anonymous profile viewing, and found that it negatively impacted online dating matches, particularly for females!</a:t>
            </a:r>
          </a:p>
        </p:txBody>
      </p:sp>
      <p:sp>
        <p:nvSpPr>
          <p:cNvPr id="16" name="Date Placeholder 18"/>
          <p:cNvSpPr>
            <a:spLocks noGrp="1"/>
          </p:cNvSpPr>
          <p:nvPr>
            <p:ph type="dt" sz="half" idx="10"/>
          </p:nvPr>
        </p:nvSpPr>
        <p:spPr>
          <a:xfrm>
            <a:off x="457200" y="6356350"/>
            <a:ext cx="2133600" cy="365125"/>
          </a:xfrm>
        </p:spPr>
        <p:txBody>
          <a:bodyPr/>
          <a:lstStyle/>
          <a:p>
            <a:r>
              <a:rPr lang="en-US" dirty="0"/>
              <a:t>12/14/2017</a:t>
            </a:r>
          </a:p>
        </p:txBody>
      </p:sp>
      <p:sp>
        <p:nvSpPr>
          <p:cNvPr id="19" name="TextBox 18"/>
          <p:cNvSpPr txBox="1"/>
          <p:nvPr/>
        </p:nvSpPr>
        <p:spPr>
          <a:xfrm>
            <a:off x="191484" y="3725506"/>
            <a:ext cx="5207452" cy="967957"/>
          </a:xfrm>
          <a:prstGeom prst="rect">
            <a:avLst/>
          </a:prstGeom>
          <a:noFill/>
        </p:spPr>
        <p:txBody>
          <a:bodyPr wrap="square" rtlCol="0">
            <a:spAutoFit/>
          </a:bodyPr>
          <a:lstStyle/>
          <a:p>
            <a:pPr marL="285750" indent="-285750">
              <a:lnSpc>
                <a:spcPct val="150000"/>
              </a:lnSpc>
              <a:buFont typeface="Wingdings" panose="05000000000000000000" pitchFamily="2" charset="2"/>
              <a:buChar char="q"/>
            </a:pPr>
            <a:r>
              <a:rPr lang="en-US" sz="2000" dirty="0">
                <a:cs typeface="Times New Roman" panose="02020603050405020304" pitchFamily="18" charset="0"/>
              </a:rPr>
              <a:t>This feature was known to hinder the </a:t>
            </a:r>
            <a:r>
              <a:rPr lang="en-US" sz="2000" b="1" dirty="0">
                <a:solidFill>
                  <a:srgbClr val="CC00CC"/>
                </a:solidFill>
                <a:cs typeface="Times New Roman" panose="02020603050405020304" pitchFamily="18" charset="0"/>
              </a:rPr>
              <a:t>weak-signaling </a:t>
            </a:r>
            <a:r>
              <a:rPr lang="en-US" sz="2000" dirty="0">
                <a:cs typeface="Times New Roman" panose="02020603050405020304" pitchFamily="18" charset="0"/>
              </a:rPr>
              <a:t>strategy.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93260" y="1676218"/>
            <a:ext cx="3132712" cy="3132712"/>
          </a:xfrm>
          <a:prstGeom prst="rect">
            <a:avLst/>
          </a:prstGeom>
        </p:spPr>
      </p:pic>
      <p:sp>
        <p:nvSpPr>
          <p:cNvPr id="22" name="TextBox 21"/>
          <p:cNvSpPr txBox="1"/>
          <p:nvPr/>
        </p:nvSpPr>
        <p:spPr>
          <a:xfrm>
            <a:off x="5763309" y="1727657"/>
            <a:ext cx="2992614" cy="646331"/>
          </a:xfrm>
          <a:prstGeom prst="rect">
            <a:avLst/>
          </a:prstGeom>
          <a:noFill/>
        </p:spPr>
        <p:txBody>
          <a:bodyPr wrap="none" rtlCol="0">
            <a:spAutoFit/>
          </a:bodyPr>
          <a:lstStyle/>
          <a:p>
            <a:r>
              <a:rPr lang="en-US" b="1" dirty="0">
                <a:cs typeface="Times New Roman" panose="02020603050405020304" pitchFamily="18" charset="0"/>
              </a:rPr>
              <a:t>Study of Anonymous Viewing</a:t>
            </a:r>
          </a:p>
          <a:p>
            <a:pPr algn="ctr"/>
            <a:r>
              <a:rPr lang="en-US" b="1" dirty="0">
                <a:cs typeface="Times New Roman" panose="02020603050405020304" pitchFamily="18" charset="0"/>
              </a:rPr>
              <a:t> in Bapna et al. (2016)</a:t>
            </a:r>
          </a:p>
        </p:txBody>
      </p:sp>
      <p:sp>
        <p:nvSpPr>
          <p:cNvPr id="23" name="TextBox 22"/>
          <p:cNvSpPr txBox="1"/>
          <p:nvPr/>
        </p:nvSpPr>
        <p:spPr>
          <a:xfrm>
            <a:off x="191484" y="4871435"/>
            <a:ext cx="5700433" cy="1477328"/>
          </a:xfrm>
          <a:prstGeom prst="rect">
            <a:avLst/>
          </a:prstGeom>
          <a:solidFill>
            <a:srgbClr val="FFFF00"/>
          </a:solidFill>
          <a:ln>
            <a:solidFill>
              <a:schemeClr val="tx1"/>
            </a:solidFill>
          </a:ln>
          <a:effectLst>
            <a:outerShdw blurRad="50800" dist="38100" dir="2700000" algn="tl" rotWithShape="0">
              <a:prstClr val="black">
                <a:alpha val="40000"/>
              </a:prstClr>
            </a:outerShdw>
          </a:effectLst>
        </p:spPr>
        <p:txBody>
          <a:bodyPr wrap="square" rtlCol="0">
            <a:spAutoFit/>
          </a:bodyPr>
          <a:lstStyle/>
          <a:p>
            <a:pPr marL="285750" indent="-285750">
              <a:lnSpc>
                <a:spcPct val="150000"/>
              </a:lnSpc>
              <a:buFont typeface="Wingdings" panose="05000000000000000000" pitchFamily="2" charset="2"/>
              <a:buChar char="q"/>
            </a:pPr>
            <a:r>
              <a:rPr lang="en-US" sz="2000" dirty="0">
                <a:cs typeface="Times New Roman" panose="02020603050405020304" pitchFamily="18" charset="0"/>
              </a:rPr>
              <a:t>In this paper we study a </a:t>
            </a:r>
            <a:r>
              <a:rPr lang="en-US" sz="2000" b="1" dirty="0">
                <a:solidFill>
                  <a:srgbClr val="CC00CC"/>
                </a:solidFill>
                <a:cs typeface="Times New Roman" panose="02020603050405020304" pitchFamily="18" charset="0"/>
              </a:rPr>
              <a:t>strong-signaling</a:t>
            </a:r>
            <a:r>
              <a:rPr lang="en-US" sz="2000" dirty="0">
                <a:cs typeface="Times New Roman" panose="02020603050405020304" pitchFamily="18" charset="0"/>
              </a:rPr>
              <a:t> strategy that is activated by our </a:t>
            </a:r>
            <a:r>
              <a:rPr lang="en-US" sz="2000" b="1" dirty="0">
                <a:solidFill>
                  <a:srgbClr val="CC00CC"/>
                </a:solidFill>
                <a:cs typeface="Times New Roman" panose="02020603050405020304" pitchFamily="18" charset="0"/>
              </a:rPr>
              <a:t>vote-identity revelation</a:t>
            </a:r>
            <a:r>
              <a:rPr lang="en-US" sz="2000" dirty="0">
                <a:cs typeface="Times New Roman" panose="02020603050405020304" pitchFamily="18" charset="0"/>
              </a:rPr>
              <a:t> feature!</a:t>
            </a:r>
          </a:p>
        </p:txBody>
      </p:sp>
      <p:sp>
        <p:nvSpPr>
          <p:cNvPr id="6" name="Rectangle 5"/>
          <p:cNvSpPr/>
          <p:nvPr/>
        </p:nvSpPr>
        <p:spPr>
          <a:xfrm>
            <a:off x="5693260" y="2926078"/>
            <a:ext cx="1162277" cy="52478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4" name="Rectangle 23"/>
          <p:cNvSpPr/>
          <p:nvPr/>
        </p:nvSpPr>
        <p:spPr>
          <a:xfrm>
            <a:off x="7720867" y="3018967"/>
            <a:ext cx="1162277" cy="524786"/>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33023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Main Research Question</a:t>
            </a:r>
          </a:p>
        </p:txBody>
      </p:sp>
      <p:sp>
        <p:nvSpPr>
          <p:cNvPr id="14" name="TextBox 13"/>
          <p:cNvSpPr txBox="1"/>
          <p:nvPr/>
        </p:nvSpPr>
        <p:spPr>
          <a:xfrm>
            <a:off x="367175" y="1687869"/>
            <a:ext cx="8445231" cy="1754326"/>
          </a:xfrm>
          <a:prstGeom prst="rect">
            <a:avLst/>
          </a:prstGeom>
          <a:noFill/>
        </p:spPr>
        <p:txBody>
          <a:bodyPr wrap="square" rtlCol="0">
            <a:spAutoFit/>
          </a:bodyPr>
          <a:lstStyle/>
          <a:p>
            <a:pPr marL="461963" indent="-461963">
              <a:lnSpc>
                <a:spcPct val="150000"/>
              </a:lnSpc>
              <a:buFont typeface="Wingdings" panose="05000000000000000000" pitchFamily="2" charset="2"/>
              <a:buChar char="q"/>
            </a:pPr>
            <a:r>
              <a:rPr lang="en-US" sz="2400" b="1" dirty="0">
                <a:cs typeface="Times New Roman" panose="02020603050405020304" pitchFamily="18" charset="0"/>
              </a:rPr>
              <a:t>Our research studies the impact of vote-identity revelation feature on users’ online dating engagement and matching outcomes.</a:t>
            </a:r>
          </a:p>
        </p:txBody>
      </p:sp>
      <p:sp>
        <p:nvSpPr>
          <p:cNvPr id="24" name="Slide Number Placeholder 23"/>
          <p:cNvSpPr>
            <a:spLocks noGrp="1"/>
          </p:cNvSpPr>
          <p:nvPr>
            <p:ph type="sldNum" sz="quarter" idx="12"/>
          </p:nvPr>
        </p:nvSpPr>
        <p:spPr/>
        <p:txBody>
          <a:bodyPr/>
          <a:lstStyle/>
          <a:p>
            <a:fld id="{1EE563EA-5BAD-0C4E-8E09-5ADE2689BB76}" type="slidenum">
              <a:rPr lang="en-US" smtClean="0"/>
              <a:pPr/>
              <a:t>4</a:t>
            </a:fld>
            <a:endParaRPr lang="en-US"/>
          </a:p>
        </p:txBody>
      </p:sp>
      <p:sp>
        <p:nvSpPr>
          <p:cNvPr id="17" name="Rectangle 16"/>
          <p:cNvSpPr/>
          <p:nvPr/>
        </p:nvSpPr>
        <p:spPr>
          <a:xfrm>
            <a:off x="293576" y="3442195"/>
            <a:ext cx="8091220" cy="1015663"/>
          </a:xfrm>
          <a:prstGeom prst="rect">
            <a:avLst/>
          </a:prstGeom>
          <a:noFill/>
          <a:ln>
            <a:noFill/>
          </a:ln>
        </p:spPr>
        <p:txBody>
          <a:bodyPr wrap="square">
            <a:spAutoFit/>
          </a:bodyPr>
          <a:lstStyle/>
          <a:p>
            <a:pPr>
              <a:lnSpc>
                <a:spcPct val="150000"/>
              </a:lnSpc>
            </a:pPr>
            <a:r>
              <a:rPr lang="en-US" sz="2000" b="1" dirty="0"/>
              <a:t>Question 1: </a:t>
            </a:r>
            <a:r>
              <a:rPr lang="en-US" sz="2000" dirty="0"/>
              <a:t>How does the vote-identity revelation feature impacts users’ online dating engagement and matching outcomes?</a:t>
            </a:r>
          </a:p>
        </p:txBody>
      </p:sp>
      <p:sp>
        <p:nvSpPr>
          <p:cNvPr id="25" name="Rectangle 24"/>
          <p:cNvSpPr/>
          <p:nvPr/>
        </p:nvSpPr>
        <p:spPr>
          <a:xfrm>
            <a:off x="293576" y="4473782"/>
            <a:ext cx="8665866" cy="1237262"/>
          </a:xfrm>
          <a:prstGeom prst="rect">
            <a:avLst/>
          </a:prstGeom>
          <a:noFill/>
          <a:ln>
            <a:noFill/>
          </a:ln>
        </p:spPr>
        <p:txBody>
          <a:bodyPr wrap="square">
            <a:spAutoFit/>
          </a:bodyPr>
          <a:lstStyle/>
          <a:p>
            <a:pPr>
              <a:lnSpc>
                <a:spcPct val="200000"/>
              </a:lnSpc>
            </a:pPr>
            <a:r>
              <a:rPr lang="en-US" sz="2000" b="1" dirty="0"/>
              <a:t>Question 2: </a:t>
            </a:r>
            <a:r>
              <a:rPr lang="en-US" sz="2000" dirty="0"/>
              <a:t>Is there any differential impact of this feature based on attractiveness levels of the focal users and those who pursue them with a like vote?</a:t>
            </a:r>
          </a:p>
        </p:txBody>
      </p:sp>
      <p:sp>
        <p:nvSpPr>
          <p:cNvPr id="8" name="Date Placeholder 18"/>
          <p:cNvSpPr>
            <a:spLocks noGrp="1"/>
          </p:cNvSpPr>
          <p:nvPr>
            <p:ph type="dt" sz="half" idx="10"/>
          </p:nvPr>
        </p:nvSpPr>
        <p:spPr>
          <a:xfrm>
            <a:off x="457200" y="6356350"/>
            <a:ext cx="2133600" cy="365125"/>
          </a:xfrm>
        </p:spPr>
        <p:txBody>
          <a:bodyPr/>
          <a:lstStyle/>
          <a:p>
            <a:r>
              <a:rPr lang="en-US" dirty="0"/>
              <a:t>12/14/2017</a:t>
            </a:r>
          </a:p>
        </p:txBody>
      </p:sp>
    </p:spTree>
    <p:extLst>
      <p:ext uri="{BB962C8B-B14F-4D97-AF65-F5344CB8AC3E}">
        <p14:creationId xmlns:p14="http://schemas.microsoft.com/office/powerpoint/2010/main" val="35026340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7" y="379850"/>
            <a:ext cx="8229600" cy="1040094"/>
          </a:xfrm>
        </p:spPr>
        <p:txBody>
          <a:bodyPr/>
          <a:lstStyle/>
          <a:p>
            <a:r>
              <a:rPr lang="en-US" b="1" dirty="0"/>
              <a:t>The Vote-Identity Revelation Feature</a:t>
            </a:r>
          </a:p>
        </p:txBody>
      </p:sp>
      <p:sp>
        <p:nvSpPr>
          <p:cNvPr id="14" name="TextBox 13"/>
          <p:cNvSpPr txBox="1"/>
          <p:nvPr/>
        </p:nvSpPr>
        <p:spPr>
          <a:xfrm>
            <a:off x="21978" y="1651326"/>
            <a:ext cx="8665507" cy="1200329"/>
          </a:xfrm>
          <a:prstGeom prst="rect">
            <a:avLst/>
          </a:prstGeom>
          <a:noFill/>
        </p:spPr>
        <p:txBody>
          <a:bodyPr wrap="square" rtlCol="0">
            <a:spAutoFit/>
          </a:bodyPr>
          <a:lstStyle/>
          <a:p>
            <a:pPr marL="461963" indent="-461963">
              <a:lnSpc>
                <a:spcPct val="150000"/>
              </a:lnSpc>
              <a:buFont typeface="Wingdings" panose="05000000000000000000" pitchFamily="2" charset="2"/>
              <a:buChar char="q"/>
            </a:pPr>
            <a:r>
              <a:rPr lang="en-US" sz="2400" b="1" dirty="0">
                <a:cs typeface="Times New Roman" panose="02020603050405020304" pitchFamily="18" charset="0"/>
              </a:rPr>
              <a:t>Definition:</a:t>
            </a:r>
            <a:r>
              <a:rPr lang="en-US" sz="2400" dirty="0">
                <a:cs typeface="Times New Roman" panose="02020603050405020304" pitchFamily="18" charset="0"/>
              </a:rPr>
              <a:t> It is the feature that allows treated users to see the identity of other users who voted them with a like.</a:t>
            </a:r>
          </a:p>
        </p:txBody>
      </p:sp>
      <p:sp>
        <p:nvSpPr>
          <p:cNvPr id="24" name="Slide Number Placeholder 23"/>
          <p:cNvSpPr>
            <a:spLocks noGrp="1"/>
          </p:cNvSpPr>
          <p:nvPr>
            <p:ph type="sldNum" sz="quarter" idx="12"/>
          </p:nvPr>
        </p:nvSpPr>
        <p:spPr/>
        <p:txBody>
          <a:bodyPr/>
          <a:lstStyle/>
          <a:p>
            <a:fld id="{1EE563EA-5BAD-0C4E-8E09-5ADE2689BB76}" type="slidenum">
              <a:rPr lang="en-US" smtClean="0"/>
              <a:pPr/>
              <a:t>5</a:t>
            </a:fld>
            <a:endParaRPr lang="en-US"/>
          </a:p>
        </p:txBody>
      </p:sp>
      <p:pic>
        <p:nvPicPr>
          <p:cNvPr id="3" name="Picture 2"/>
          <p:cNvPicPr>
            <a:picLocks noChangeAspect="1"/>
          </p:cNvPicPr>
          <p:nvPr/>
        </p:nvPicPr>
        <p:blipFill>
          <a:blip r:embed="rId3"/>
          <a:stretch>
            <a:fillRect/>
          </a:stretch>
        </p:blipFill>
        <p:spPr>
          <a:xfrm>
            <a:off x="1243139" y="4158314"/>
            <a:ext cx="3210298" cy="1848146"/>
          </a:xfrm>
          <a:prstGeom prst="rect">
            <a:avLst/>
          </a:prstGeom>
        </p:spPr>
      </p:pic>
      <p:sp>
        <p:nvSpPr>
          <p:cNvPr id="4" name="Rectangle 3"/>
          <p:cNvSpPr/>
          <p:nvPr/>
        </p:nvSpPr>
        <p:spPr>
          <a:xfrm>
            <a:off x="110337" y="3038700"/>
            <a:ext cx="8888142" cy="461665"/>
          </a:xfrm>
          <a:prstGeom prst="rect">
            <a:avLst/>
          </a:prstGeom>
        </p:spPr>
        <p:txBody>
          <a:bodyPr wrap="square">
            <a:spAutoFit/>
          </a:bodyPr>
          <a:lstStyle/>
          <a:p>
            <a:pPr marL="285750" indent="-285750">
              <a:buFont typeface="Wingdings" panose="05000000000000000000" pitchFamily="2" charset="2"/>
              <a:buChar char="q"/>
            </a:pPr>
            <a:r>
              <a:rPr lang="en-US" sz="2400" dirty="0">
                <a:cs typeface="Times New Roman" panose="02020603050405020304" pitchFamily="18" charset="0"/>
              </a:rPr>
              <a:t>  </a:t>
            </a:r>
            <a:r>
              <a:rPr lang="en-US" sz="2400" b="1" dirty="0">
                <a:cs typeface="Times New Roman" panose="02020603050405020304" pitchFamily="18" charset="0"/>
              </a:rPr>
              <a:t>In the Control Group: </a:t>
            </a:r>
            <a:r>
              <a:rPr lang="en-US" sz="2400" dirty="0">
                <a:cs typeface="Times New Roman" panose="02020603050405020304" pitchFamily="18" charset="0"/>
              </a:rPr>
              <a:t>Users only see the </a:t>
            </a:r>
            <a:r>
              <a:rPr lang="en-US" sz="2400" u="sng" dirty="0">
                <a:cs typeface="Times New Roman" panose="02020603050405020304" pitchFamily="18" charset="0"/>
              </a:rPr>
              <a:t>count</a:t>
            </a:r>
            <a:r>
              <a:rPr lang="en-US" sz="2400" dirty="0">
                <a:cs typeface="Times New Roman" panose="02020603050405020304" pitchFamily="18" charset="0"/>
              </a:rPr>
              <a:t> of who likes them.</a:t>
            </a:r>
            <a:endParaRPr lang="en-US" sz="2400" dirty="0"/>
          </a:p>
        </p:txBody>
      </p:sp>
      <p:sp>
        <p:nvSpPr>
          <p:cNvPr id="5" name="TextBox 4"/>
          <p:cNvSpPr txBox="1"/>
          <p:nvPr/>
        </p:nvSpPr>
        <p:spPr>
          <a:xfrm>
            <a:off x="1423284" y="5972728"/>
            <a:ext cx="1015778" cy="369332"/>
          </a:xfrm>
          <a:prstGeom prst="rect">
            <a:avLst/>
          </a:prstGeom>
          <a:noFill/>
        </p:spPr>
        <p:txBody>
          <a:bodyPr wrap="square" rtlCol="0">
            <a:spAutoFit/>
          </a:bodyPr>
          <a:lstStyle/>
          <a:p>
            <a:r>
              <a:rPr lang="en-US" dirty="0"/>
              <a:t>Male X</a:t>
            </a:r>
          </a:p>
        </p:txBody>
      </p:sp>
      <p:sp>
        <p:nvSpPr>
          <p:cNvPr id="10" name="TextBox 9"/>
          <p:cNvSpPr txBox="1"/>
          <p:nvPr/>
        </p:nvSpPr>
        <p:spPr>
          <a:xfrm>
            <a:off x="3437682" y="5958438"/>
            <a:ext cx="1341119" cy="369332"/>
          </a:xfrm>
          <a:prstGeom prst="rect">
            <a:avLst/>
          </a:prstGeom>
          <a:noFill/>
        </p:spPr>
        <p:txBody>
          <a:bodyPr wrap="square" rtlCol="0">
            <a:spAutoFit/>
          </a:bodyPr>
          <a:lstStyle/>
          <a:p>
            <a:r>
              <a:rPr lang="en-US" dirty="0"/>
              <a:t>Female Y</a:t>
            </a:r>
          </a:p>
        </p:txBody>
      </p:sp>
      <p:sp>
        <p:nvSpPr>
          <p:cNvPr id="6" name="Rectangle 5"/>
          <p:cNvSpPr/>
          <p:nvPr/>
        </p:nvSpPr>
        <p:spPr>
          <a:xfrm>
            <a:off x="2282024" y="4361097"/>
            <a:ext cx="1071438" cy="29805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7" name="Picture 6"/>
          <p:cNvPicPr>
            <a:picLocks noChangeAspect="1"/>
          </p:cNvPicPr>
          <p:nvPr/>
        </p:nvPicPr>
        <p:blipFill>
          <a:blip r:embed="rId4"/>
          <a:stretch>
            <a:fillRect/>
          </a:stretch>
        </p:blipFill>
        <p:spPr>
          <a:xfrm>
            <a:off x="2439062" y="3918238"/>
            <a:ext cx="768212" cy="755265"/>
          </a:xfrm>
          <a:prstGeom prst="rect">
            <a:avLst/>
          </a:prstGeom>
        </p:spPr>
      </p:pic>
      <p:sp>
        <p:nvSpPr>
          <p:cNvPr id="15" name="Cloud Callout 14"/>
          <p:cNvSpPr/>
          <p:nvPr/>
        </p:nvSpPr>
        <p:spPr>
          <a:xfrm>
            <a:off x="5111979" y="3500365"/>
            <a:ext cx="4095631" cy="2661895"/>
          </a:xfrm>
          <a:prstGeom prst="cloudCallout">
            <a:avLst>
              <a:gd name="adj1" fmla="val -69834"/>
              <a:gd name="adj2" fmla="val -22485"/>
            </a:avLst>
          </a:prstGeom>
          <a:solidFill>
            <a:schemeClr val="accent6">
              <a:lumMod val="20000"/>
              <a:lumOff val="80000"/>
            </a:schemeClr>
          </a:solid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5"/>
          <a:stretch>
            <a:fillRect/>
          </a:stretch>
        </p:blipFill>
        <p:spPr>
          <a:xfrm>
            <a:off x="5883965" y="4056242"/>
            <a:ext cx="2471140" cy="1535692"/>
          </a:xfrm>
          <a:prstGeom prst="rect">
            <a:avLst/>
          </a:prstGeom>
        </p:spPr>
      </p:pic>
      <p:sp>
        <p:nvSpPr>
          <p:cNvPr id="19" name="TextBox 18"/>
          <p:cNvSpPr txBox="1"/>
          <p:nvPr/>
        </p:nvSpPr>
        <p:spPr>
          <a:xfrm>
            <a:off x="5827951" y="4335984"/>
            <a:ext cx="2583168" cy="646331"/>
          </a:xfrm>
          <a:prstGeom prst="rect">
            <a:avLst/>
          </a:prstGeom>
          <a:noFill/>
        </p:spPr>
        <p:txBody>
          <a:bodyPr wrap="square" rtlCol="0">
            <a:spAutoFit/>
          </a:bodyPr>
          <a:lstStyle/>
          <a:p>
            <a:pPr algn="ctr"/>
            <a:r>
              <a:rPr lang="en-US" dirty="0"/>
              <a:t>Recent Likes: </a:t>
            </a:r>
          </a:p>
          <a:p>
            <a:pPr algn="ctr"/>
            <a:r>
              <a:rPr lang="en-US" dirty="0"/>
              <a:t>1 Person</a:t>
            </a:r>
          </a:p>
        </p:txBody>
      </p:sp>
      <p:sp>
        <p:nvSpPr>
          <p:cNvPr id="16" name="Date Placeholder 18"/>
          <p:cNvSpPr>
            <a:spLocks noGrp="1"/>
          </p:cNvSpPr>
          <p:nvPr>
            <p:ph type="dt" sz="half" idx="10"/>
          </p:nvPr>
        </p:nvSpPr>
        <p:spPr>
          <a:xfrm>
            <a:off x="457200" y="6356350"/>
            <a:ext cx="2133600" cy="365125"/>
          </a:xfrm>
        </p:spPr>
        <p:txBody>
          <a:bodyPr/>
          <a:lstStyle/>
          <a:p>
            <a:r>
              <a:rPr lang="en-US" dirty="0"/>
              <a:t>12/14/2017</a:t>
            </a:r>
          </a:p>
        </p:txBody>
      </p:sp>
      <p:sp>
        <p:nvSpPr>
          <p:cNvPr id="8" name="TextBox 7"/>
          <p:cNvSpPr txBox="1"/>
          <p:nvPr/>
        </p:nvSpPr>
        <p:spPr>
          <a:xfrm>
            <a:off x="1243139" y="6277664"/>
            <a:ext cx="1655460" cy="369332"/>
          </a:xfrm>
          <a:prstGeom prst="rect">
            <a:avLst/>
          </a:prstGeom>
          <a:noFill/>
        </p:spPr>
        <p:txBody>
          <a:bodyPr wrap="square" rtlCol="0">
            <a:spAutoFit/>
          </a:bodyPr>
          <a:lstStyle/>
          <a:p>
            <a:r>
              <a:rPr lang="en-US" dirty="0"/>
              <a:t>(The Pursuer)</a:t>
            </a:r>
          </a:p>
        </p:txBody>
      </p:sp>
      <p:sp>
        <p:nvSpPr>
          <p:cNvPr id="17" name="TextBox 16"/>
          <p:cNvSpPr txBox="1"/>
          <p:nvPr/>
        </p:nvSpPr>
        <p:spPr>
          <a:xfrm>
            <a:off x="3235525" y="6258052"/>
            <a:ext cx="2216305" cy="369332"/>
          </a:xfrm>
          <a:prstGeom prst="rect">
            <a:avLst/>
          </a:prstGeom>
          <a:noFill/>
        </p:spPr>
        <p:txBody>
          <a:bodyPr wrap="square" rtlCol="0">
            <a:spAutoFit/>
          </a:bodyPr>
          <a:lstStyle/>
          <a:p>
            <a:r>
              <a:rPr lang="en-US" dirty="0"/>
              <a:t>(The Focal User)</a:t>
            </a:r>
          </a:p>
        </p:txBody>
      </p:sp>
    </p:spTree>
    <p:extLst>
      <p:ext uri="{BB962C8B-B14F-4D97-AF65-F5344CB8AC3E}">
        <p14:creationId xmlns:p14="http://schemas.microsoft.com/office/powerpoint/2010/main" val="35328799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10" grpId="0"/>
      <p:bldP spid="6" grpId="0" animBg="1"/>
      <p:bldP spid="15" grpId="0" animBg="1"/>
      <p:bldP spid="19" grpId="0"/>
      <p:bldP spid="8" grpId="0"/>
      <p:bldP spid="1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7" y="379850"/>
            <a:ext cx="8229600" cy="1040094"/>
          </a:xfrm>
        </p:spPr>
        <p:txBody>
          <a:bodyPr/>
          <a:lstStyle/>
          <a:p>
            <a:r>
              <a:rPr lang="en-US" b="1" dirty="0"/>
              <a:t>The Vote-Identity Revelation Feature</a:t>
            </a:r>
          </a:p>
        </p:txBody>
      </p:sp>
      <p:sp>
        <p:nvSpPr>
          <p:cNvPr id="14" name="TextBox 13"/>
          <p:cNvSpPr txBox="1"/>
          <p:nvPr/>
        </p:nvSpPr>
        <p:spPr>
          <a:xfrm>
            <a:off x="21978" y="1651326"/>
            <a:ext cx="8665507" cy="1143070"/>
          </a:xfrm>
          <a:prstGeom prst="rect">
            <a:avLst/>
          </a:prstGeom>
          <a:noFill/>
        </p:spPr>
        <p:txBody>
          <a:bodyPr wrap="square" rtlCol="0">
            <a:spAutoFit/>
          </a:bodyPr>
          <a:lstStyle/>
          <a:p>
            <a:pPr marL="461963" indent="-461963">
              <a:lnSpc>
                <a:spcPct val="150000"/>
              </a:lnSpc>
              <a:buFont typeface="Wingdings" panose="05000000000000000000" pitchFamily="2" charset="2"/>
              <a:buChar char="q"/>
            </a:pPr>
            <a:r>
              <a:rPr lang="en-US" sz="2400" b="1" dirty="0">
                <a:cs typeface="Times New Roman" panose="02020603050405020304" pitchFamily="18" charset="0"/>
              </a:rPr>
              <a:t>Definition:</a:t>
            </a:r>
            <a:r>
              <a:rPr lang="en-US" sz="2400" dirty="0">
                <a:cs typeface="Times New Roman" panose="02020603050405020304" pitchFamily="18" charset="0"/>
              </a:rPr>
              <a:t> It is the feature that allows treated users to see the identity of other users who rated them with a like.</a:t>
            </a:r>
          </a:p>
        </p:txBody>
      </p:sp>
      <p:sp>
        <p:nvSpPr>
          <p:cNvPr id="24" name="Slide Number Placeholder 23"/>
          <p:cNvSpPr>
            <a:spLocks noGrp="1"/>
          </p:cNvSpPr>
          <p:nvPr>
            <p:ph type="sldNum" sz="quarter" idx="12"/>
          </p:nvPr>
        </p:nvSpPr>
        <p:spPr/>
        <p:txBody>
          <a:bodyPr/>
          <a:lstStyle/>
          <a:p>
            <a:fld id="{1EE563EA-5BAD-0C4E-8E09-5ADE2689BB76}" type="slidenum">
              <a:rPr lang="en-US" smtClean="0"/>
              <a:pPr/>
              <a:t>6</a:t>
            </a:fld>
            <a:endParaRPr lang="en-US"/>
          </a:p>
        </p:txBody>
      </p:sp>
      <p:pic>
        <p:nvPicPr>
          <p:cNvPr id="3" name="Picture 2"/>
          <p:cNvPicPr>
            <a:picLocks noChangeAspect="1"/>
          </p:cNvPicPr>
          <p:nvPr/>
        </p:nvPicPr>
        <p:blipFill>
          <a:blip r:embed="rId3"/>
          <a:stretch>
            <a:fillRect/>
          </a:stretch>
        </p:blipFill>
        <p:spPr>
          <a:xfrm>
            <a:off x="1243139" y="4158314"/>
            <a:ext cx="3210298" cy="1848146"/>
          </a:xfrm>
          <a:prstGeom prst="rect">
            <a:avLst/>
          </a:prstGeom>
        </p:spPr>
      </p:pic>
      <p:sp>
        <p:nvSpPr>
          <p:cNvPr id="4" name="Rectangle 3"/>
          <p:cNvSpPr/>
          <p:nvPr/>
        </p:nvSpPr>
        <p:spPr>
          <a:xfrm>
            <a:off x="110337" y="3038700"/>
            <a:ext cx="8888142" cy="830997"/>
          </a:xfrm>
          <a:prstGeom prst="rect">
            <a:avLst/>
          </a:prstGeom>
        </p:spPr>
        <p:txBody>
          <a:bodyPr wrap="square">
            <a:spAutoFit/>
          </a:bodyPr>
          <a:lstStyle/>
          <a:p>
            <a:pPr marL="285750" indent="-285750">
              <a:buFont typeface="Wingdings" panose="05000000000000000000" pitchFamily="2" charset="2"/>
              <a:buChar char="q"/>
            </a:pPr>
            <a:r>
              <a:rPr lang="en-US" sz="2400" dirty="0">
                <a:cs typeface="Times New Roman" panose="02020603050405020304" pitchFamily="18" charset="0"/>
              </a:rPr>
              <a:t>  </a:t>
            </a:r>
            <a:r>
              <a:rPr lang="en-US" sz="2400" b="1" dirty="0">
                <a:cs typeface="Times New Roman" panose="02020603050405020304" pitchFamily="18" charset="0"/>
              </a:rPr>
              <a:t>In the Treatment Group: </a:t>
            </a:r>
            <a:r>
              <a:rPr lang="en-US" sz="2400" dirty="0">
                <a:cs typeface="Times New Roman" panose="02020603050405020304" pitchFamily="18" charset="0"/>
              </a:rPr>
              <a:t>Users can see the </a:t>
            </a:r>
            <a:r>
              <a:rPr lang="en-US" sz="2400" u="sng" dirty="0">
                <a:cs typeface="Times New Roman" panose="02020603050405020304" pitchFamily="18" charset="0"/>
              </a:rPr>
              <a:t>identity</a:t>
            </a:r>
            <a:r>
              <a:rPr lang="en-US" sz="2400" dirty="0">
                <a:cs typeface="Times New Roman" panose="02020603050405020304" pitchFamily="18" charset="0"/>
              </a:rPr>
              <a:t> of who likes them.</a:t>
            </a:r>
            <a:endParaRPr lang="en-US" sz="2400" dirty="0"/>
          </a:p>
        </p:txBody>
      </p:sp>
      <p:sp>
        <p:nvSpPr>
          <p:cNvPr id="5" name="TextBox 4"/>
          <p:cNvSpPr txBox="1"/>
          <p:nvPr/>
        </p:nvSpPr>
        <p:spPr>
          <a:xfrm>
            <a:off x="1423284" y="5972728"/>
            <a:ext cx="1015778" cy="369332"/>
          </a:xfrm>
          <a:prstGeom prst="rect">
            <a:avLst/>
          </a:prstGeom>
          <a:noFill/>
        </p:spPr>
        <p:txBody>
          <a:bodyPr wrap="square" rtlCol="0">
            <a:spAutoFit/>
          </a:bodyPr>
          <a:lstStyle/>
          <a:p>
            <a:r>
              <a:rPr lang="en-US" dirty="0"/>
              <a:t>Male X</a:t>
            </a:r>
          </a:p>
        </p:txBody>
      </p:sp>
      <p:sp>
        <p:nvSpPr>
          <p:cNvPr id="10" name="TextBox 9"/>
          <p:cNvSpPr txBox="1"/>
          <p:nvPr/>
        </p:nvSpPr>
        <p:spPr>
          <a:xfrm>
            <a:off x="3437682" y="5958438"/>
            <a:ext cx="1341119" cy="369332"/>
          </a:xfrm>
          <a:prstGeom prst="rect">
            <a:avLst/>
          </a:prstGeom>
          <a:noFill/>
        </p:spPr>
        <p:txBody>
          <a:bodyPr wrap="square" rtlCol="0">
            <a:spAutoFit/>
          </a:bodyPr>
          <a:lstStyle/>
          <a:p>
            <a:r>
              <a:rPr lang="en-US" dirty="0"/>
              <a:t>Female Y</a:t>
            </a:r>
          </a:p>
        </p:txBody>
      </p:sp>
      <p:sp>
        <p:nvSpPr>
          <p:cNvPr id="6" name="Rectangle 5"/>
          <p:cNvSpPr/>
          <p:nvPr/>
        </p:nvSpPr>
        <p:spPr>
          <a:xfrm>
            <a:off x="2282024" y="4361097"/>
            <a:ext cx="1071438" cy="298053"/>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7" name="Picture 6"/>
          <p:cNvPicPr>
            <a:picLocks noChangeAspect="1"/>
          </p:cNvPicPr>
          <p:nvPr/>
        </p:nvPicPr>
        <p:blipFill>
          <a:blip r:embed="rId4"/>
          <a:stretch>
            <a:fillRect/>
          </a:stretch>
        </p:blipFill>
        <p:spPr>
          <a:xfrm>
            <a:off x="2439062" y="3918238"/>
            <a:ext cx="768212" cy="755265"/>
          </a:xfrm>
          <a:prstGeom prst="rect">
            <a:avLst/>
          </a:prstGeom>
        </p:spPr>
      </p:pic>
      <p:sp>
        <p:nvSpPr>
          <p:cNvPr id="15" name="Cloud Callout 14"/>
          <p:cNvSpPr/>
          <p:nvPr/>
        </p:nvSpPr>
        <p:spPr>
          <a:xfrm>
            <a:off x="5111979" y="3500365"/>
            <a:ext cx="4095631" cy="2661895"/>
          </a:xfrm>
          <a:prstGeom prst="cloudCallout">
            <a:avLst>
              <a:gd name="adj1" fmla="val -70028"/>
              <a:gd name="adj2" fmla="val -19796"/>
            </a:avLst>
          </a:prstGeom>
          <a:solidFill>
            <a:schemeClr val="accent6">
              <a:lumMod val="20000"/>
              <a:lumOff val="80000"/>
            </a:schemeClr>
          </a:solidFill>
          <a:ln w="38100"/>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5"/>
          <a:stretch>
            <a:fillRect/>
          </a:stretch>
        </p:blipFill>
        <p:spPr>
          <a:xfrm>
            <a:off x="5883965" y="4056242"/>
            <a:ext cx="2471140" cy="1535692"/>
          </a:xfrm>
          <a:prstGeom prst="rect">
            <a:avLst/>
          </a:prstGeom>
        </p:spPr>
      </p:pic>
      <p:sp>
        <p:nvSpPr>
          <p:cNvPr id="17" name="TextBox 16"/>
          <p:cNvSpPr txBox="1"/>
          <p:nvPr/>
        </p:nvSpPr>
        <p:spPr>
          <a:xfrm>
            <a:off x="5827951" y="4335984"/>
            <a:ext cx="2583168" cy="369332"/>
          </a:xfrm>
          <a:prstGeom prst="rect">
            <a:avLst/>
          </a:prstGeom>
          <a:noFill/>
        </p:spPr>
        <p:txBody>
          <a:bodyPr wrap="square" rtlCol="0">
            <a:spAutoFit/>
          </a:bodyPr>
          <a:lstStyle/>
          <a:p>
            <a:pPr algn="ctr"/>
            <a:r>
              <a:rPr lang="en-US" dirty="0"/>
              <a:t>Recent Likes:</a:t>
            </a:r>
          </a:p>
        </p:txBody>
      </p:sp>
      <p:pic>
        <p:nvPicPr>
          <p:cNvPr id="18" name="Picture 17"/>
          <p:cNvPicPr>
            <a:picLocks noChangeAspect="1"/>
          </p:cNvPicPr>
          <p:nvPr/>
        </p:nvPicPr>
        <p:blipFill>
          <a:blip r:embed="rId6"/>
          <a:stretch>
            <a:fillRect/>
          </a:stretch>
        </p:blipFill>
        <p:spPr>
          <a:xfrm>
            <a:off x="6933907" y="4625385"/>
            <a:ext cx="371256" cy="868474"/>
          </a:xfrm>
          <a:prstGeom prst="rect">
            <a:avLst/>
          </a:prstGeom>
        </p:spPr>
      </p:pic>
      <p:sp>
        <p:nvSpPr>
          <p:cNvPr id="19" name="Date Placeholder 18"/>
          <p:cNvSpPr>
            <a:spLocks noGrp="1"/>
          </p:cNvSpPr>
          <p:nvPr>
            <p:ph type="dt" sz="half" idx="10"/>
          </p:nvPr>
        </p:nvSpPr>
        <p:spPr>
          <a:xfrm>
            <a:off x="457200" y="6356350"/>
            <a:ext cx="2133600" cy="365125"/>
          </a:xfrm>
        </p:spPr>
        <p:txBody>
          <a:bodyPr/>
          <a:lstStyle/>
          <a:p>
            <a:r>
              <a:rPr lang="en-US" dirty="0"/>
              <a:t>12/14/2017</a:t>
            </a:r>
          </a:p>
        </p:txBody>
      </p:sp>
      <p:sp>
        <p:nvSpPr>
          <p:cNvPr id="22" name="TextBox 21"/>
          <p:cNvSpPr txBox="1"/>
          <p:nvPr/>
        </p:nvSpPr>
        <p:spPr>
          <a:xfrm>
            <a:off x="1243139" y="6277664"/>
            <a:ext cx="1655460" cy="369332"/>
          </a:xfrm>
          <a:prstGeom prst="rect">
            <a:avLst/>
          </a:prstGeom>
          <a:noFill/>
        </p:spPr>
        <p:txBody>
          <a:bodyPr wrap="square" rtlCol="0">
            <a:spAutoFit/>
          </a:bodyPr>
          <a:lstStyle/>
          <a:p>
            <a:r>
              <a:rPr lang="en-US" dirty="0"/>
              <a:t>(The Pursuer)</a:t>
            </a:r>
          </a:p>
        </p:txBody>
      </p:sp>
      <p:sp>
        <p:nvSpPr>
          <p:cNvPr id="23" name="TextBox 22"/>
          <p:cNvSpPr txBox="1"/>
          <p:nvPr/>
        </p:nvSpPr>
        <p:spPr>
          <a:xfrm>
            <a:off x="3235525" y="6258052"/>
            <a:ext cx="2216305" cy="369332"/>
          </a:xfrm>
          <a:prstGeom prst="rect">
            <a:avLst/>
          </a:prstGeom>
          <a:noFill/>
        </p:spPr>
        <p:txBody>
          <a:bodyPr wrap="square" rtlCol="0">
            <a:spAutoFit/>
          </a:bodyPr>
          <a:lstStyle/>
          <a:p>
            <a:r>
              <a:rPr lang="en-US" dirty="0"/>
              <a:t>(The Focal User)</a:t>
            </a:r>
          </a:p>
        </p:txBody>
      </p:sp>
    </p:spTree>
    <p:extLst>
      <p:ext uri="{BB962C8B-B14F-4D97-AF65-F5344CB8AC3E}">
        <p14:creationId xmlns:p14="http://schemas.microsoft.com/office/powerpoint/2010/main" val="14506474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1075" y="377544"/>
            <a:ext cx="8892257" cy="1040094"/>
          </a:xfrm>
        </p:spPr>
        <p:txBody>
          <a:bodyPr>
            <a:normAutofit/>
          </a:bodyPr>
          <a:lstStyle/>
          <a:p>
            <a:r>
              <a:rPr lang="en-US" b="1" dirty="0"/>
              <a:t>How Can the Vote-Identity Revelation Feature’s Impact Span Out?</a:t>
            </a:r>
            <a:endParaRPr lang="en-US" dirty="0"/>
          </a:p>
        </p:txBody>
      </p:sp>
      <p:sp>
        <p:nvSpPr>
          <p:cNvPr id="5" name="Slide Number Placeholder 4"/>
          <p:cNvSpPr>
            <a:spLocks noGrp="1"/>
          </p:cNvSpPr>
          <p:nvPr>
            <p:ph type="sldNum" sz="quarter" idx="12"/>
          </p:nvPr>
        </p:nvSpPr>
        <p:spPr/>
        <p:txBody>
          <a:bodyPr/>
          <a:lstStyle/>
          <a:p>
            <a:fld id="{1EE563EA-5BAD-0C4E-8E09-5ADE2689BB76}" type="slidenum">
              <a:rPr lang="en-US" smtClean="0"/>
              <a:pPr/>
              <a:t>7</a:t>
            </a:fld>
            <a:endParaRPr lang="en-US" dirty="0"/>
          </a:p>
        </p:txBody>
      </p:sp>
      <p:sp>
        <p:nvSpPr>
          <p:cNvPr id="6" name="Date Placeholder 18"/>
          <p:cNvSpPr>
            <a:spLocks noGrp="1"/>
          </p:cNvSpPr>
          <p:nvPr>
            <p:ph type="dt" sz="half" idx="10"/>
          </p:nvPr>
        </p:nvSpPr>
        <p:spPr>
          <a:xfrm>
            <a:off x="457200" y="6356350"/>
            <a:ext cx="2133600" cy="365125"/>
          </a:xfrm>
        </p:spPr>
        <p:txBody>
          <a:bodyPr/>
          <a:lstStyle/>
          <a:p>
            <a:r>
              <a:rPr lang="en-US" dirty="0"/>
              <a:t>12/14/2017</a:t>
            </a:r>
          </a:p>
        </p:txBody>
      </p:sp>
      <p:graphicFrame>
        <p:nvGraphicFramePr>
          <p:cNvPr id="4" name="Table 3"/>
          <p:cNvGraphicFramePr>
            <a:graphicFrameLocks noGrp="1"/>
          </p:cNvGraphicFramePr>
          <p:nvPr>
            <p:extLst>
              <p:ext uri="{D42A27DB-BD31-4B8C-83A1-F6EECF244321}">
                <p14:modId xmlns:p14="http://schemas.microsoft.com/office/powerpoint/2010/main" val="3223822286"/>
              </p:ext>
            </p:extLst>
          </p:nvPr>
        </p:nvGraphicFramePr>
        <p:xfrm>
          <a:off x="3017240" y="2735941"/>
          <a:ext cx="4937760" cy="2560320"/>
        </p:xfrm>
        <a:graphic>
          <a:graphicData uri="http://schemas.openxmlformats.org/drawingml/2006/table">
            <a:tbl>
              <a:tblPr firstRow="1" bandRow="1">
                <a:tableStyleId>{5940675A-B579-460E-94D1-54222C63F5DA}</a:tableStyleId>
              </a:tblPr>
              <a:tblGrid>
                <a:gridCol w="2468880">
                  <a:extLst>
                    <a:ext uri="{9D8B030D-6E8A-4147-A177-3AD203B41FA5}">
                      <a16:colId xmlns:a16="http://schemas.microsoft.com/office/drawing/2014/main" val="20000"/>
                    </a:ext>
                  </a:extLst>
                </a:gridCol>
                <a:gridCol w="2468880">
                  <a:extLst>
                    <a:ext uri="{9D8B030D-6E8A-4147-A177-3AD203B41FA5}">
                      <a16:colId xmlns:a16="http://schemas.microsoft.com/office/drawing/2014/main" val="20001"/>
                    </a:ext>
                  </a:extLst>
                </a:gridCol>
              </a:tblGrid>
              <a:tr h="1280160">
                <a:tc>
                  <a:txBody>
                    <a:bodyPr/>
                    <a:lstStyle/>
                    <a:p>
                      <a:endParaRPr lang="en-US" dirty="0"/>
                    </a:p>
                    <a:p>
                      <a:r>
                        <a:rPr lang="en-US" dirty="0"/>
                        <a:t>                   or</a:t>
                      </a:r>
                    </a:p>
                    <a:p>
                      <a:endParaRPr lang="en-US" dirty="0"/>
                    </a:p>
                  </a:txBody>
                  <a:tcPr/>
                </a:tc>
                <a:tc>
                  <a:txBody>
                    <a:bodyPr/>
                    <a:lstStyle/>
                    <a:p>
                      <a:endParaRPr lang="en-US" dirty="0"/>
                    </a:p>
                    <a:p>
                      <a:endParaRPr lang="en-US" dirty="0"/>
                    </a:p>
                    <a:p>
                      <a:endParaRPr lang="en-US" dirty="0"/>
                    </a:p>
                    <a:p>
                      <a:r>
                        <a:rPr lang="en-US" sz="1800" dirty="0">
                          <a:latin typeface="+mn-lt"/>
                          <a:cs typeface="Times New Roman" panose="02020603050405020304" pitchFamily="18" charset="0"/>
                        </a:rPr>
                        <a:t>(Thibaut &amp; Kelley, 1959)</a:t>
                      </a:r>
                      <a:endParaRPr lang="en-US" dirty="0"/>
                    </a:p>
                  </a:txBody>
                  <a:tcPr/>
                </a:tc>
                <a:extLst>
                  <a:ext uri="{0D108BD9-81ED-4DB2-BD59-A6C34878D82A}">
                    <a16:rowId xmlns:a16="http://schemas.microsoft.com/office/drawing/2014/main" val="10000"/>
                  </a:ext>
                </a:extLst>
              </a:tr>
              <a:tr h="1280160">
                <a:tc>
                  <a:txBody>
                    <a:bodyPr/>
                    <a:lstStyle/>
                    <a:p>
                      <a:pPr>
                        <a:buFontTx/>
                        <a:buNone/>
                      </a:pPr>
                      <a:endParaRPr lang="en-US" sz="1800" dirty="0">
                        <a:latin typeface="+mn-lt"/>
                        <a:ea typeface="Calibri" panose="020F0502020204030204" pitchFamily="34" charset="0"/>
                      </a:endParaRPr>
                    </a:p>
                    <a:p>
                      <a:pPr>
                        <a:buFontTx/>
                        <a:buNone/>
                      </a:pPr>
                      <a:endParaRPr lang="en-US" sz="1800" dirty="0">
                        <a:latin typeface="+mn-lt"/>
                        <a:ea typeface="Calibri" panose="020F0502020204030204" pitchFamily="34" charset="0"/>
                      </a:endParaRPr>
                    </a:p>
                    <a:p>
                      <a:pPr>
                        <a:buFontTx/>
                        <a:buNone/>
                      </a:pPr>
                      <a:endParaRPr lang="en-US" sz="1800" dirty="0">
                        <a:latin typeface="+mn-lt"/>
                        <a:ea typeface="Calibri" panose="020F0502020204030204" pitchFamily="34" charset="0"/>
                      </a:endParaRPr>
                    </a:p>
                    <a:p>
                      <a:pPr algn="ctr">
                        <a:buFontTx/>
                        <a:buNone/>
                      </a:pPr>
                      <a:r>
                        <a:rPr lang="en-US" sz="1800" dirty="0">
                          <a:latin typeface="+mn-lt"/>
                          <a:ea typeface="Calibri" panose="020F0502020204030204" pitchFamily="34" charset="0"/>
                        </a:rPr>
                        <a:t>(Eagly et al. 1991)</a:t>
                      </a:r>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
        <p:nvSpPr>
          <p:cNvPr id="7" name="TextBox 6"/>
          <p:cNvSpPr txBox="1"/>
          <p:nvPr/>
        </p:nvSpPr>
        <p:spPr>
          <a:xfrm>
            <a:off x="2214692" y="3295239"/>
            <a:ext cx="852881" cy="369332"/>
          </a:xfrm>
          <a:prstGeom prst="rect">
            <a:avLst/>
          </a:prstGeom>
          <a:noFill/>
        </p:spPr>
        <p:txBody>
          <a:bodyPr wrap="square" rtlCol="0">
            <a:spAutoFit/>
          </a:bodyPr>
          <a:lstStyle/>
          <a:p>
            <a:r>
              <a:rPr lang="en-US" dirty="0"/>
              <a:t>High</a:t>
            </a:r>
          </a:p>
        </p:txBody>
      </p:sp>
      <p:sp>
        <p:nvSpPr>
          <p:cNvPr id="8" name="TextBox 7"/>
          <p:cNvSpPr txBox="1"/>
          <p:nvPr/>
        </p:nvSpPr>
        <p:spPr>
          <a:xfrm>
            <a:off x="2214692" y="4443106"/>
            <a:ext cx="852881" cy="369332"/>
          </a:xfrm>
          <a:prstGeom prst="rect">
            <a:avLst/>
          </a:prstGeom>
          <a:noFill/>
        </p:spPr>
        <p:txBody>
          <a:bodyPr wrap="square" rtlCol="0">
            <a:spAutoFit/>
          </a:bodyPr>
          <a:lstStyle/>
          <a:p>
            <a:r>
              <a:rPr lang="en-US" dirty="0"/>
              <a:t>Low</a:t>
            </a:r>
          </a:p>
        </p:txBody>
      </p:sp>
      <p:sp>
        <p:nvSpPr>
          <p:cNvPr id="9" name="TextBox 8"/>
          <p:cNvSpPr txBox="1"/>
          <p:nvPr/>
        </p:nvSpPr>
        <p:spPr>
          <a:xfrm>
            <a:off x="3809999" y="2286029"/>
            <a:ext cx="852881" cy="369332"/>
          </a:xfrm>
          <a:prstGeom prst="rect">
            <a:avLst/>
          </a:prstGeom>
          <a:noFill/>
        </p:spPr>
        <p:txBody>
          <a:bodyPr wrap="square" rtlCol="0">
            <a:spAutoFit/>
          </a:bodyPr>
          <a:lstStyle/>
          <a:p>
            <a:r>
              <a:rPr lang="en-US" dirty="0"/>
              <a:t>High</a:t>
            </a:r>
          </a:p>
        </p:txBody>
      </p:sp>
      <p:sp>
        <p:nvSpPr>
          <p:cNvPr id="10" name="TextBox 9"/>
          <p:cNvSpPr txBox="1"/>
          <p:nvPr/>
        </p:nvSpPr>
        <p:spPr>
          <a:xfrm>
            <a:off x="6251196" y="2295816"/>
            <a:ext cx="852881" cy="369332"/>
          </a:xfrm>
          <a:prstGeom prst="rect">
            <a:avLst/>
          </a:prstGeom>
          <a:noFill/>
        </p:spPr>
        <p:txBody>
          <a:bodyPr wrap="square" rtlCol="0">
            <a:spAutoFit/>
          </a:bodyPr>
          <a:lstStyle/>
          <a:p>
            <a:r>
              <a:rPr lang="en-US" dirty="0"/>
              <a:t>Low</a:t>
            </a:r>
          </a:p>
        </p:txBody>
      </p:sp>
      <p:sp>
        <p:nvSpPr>
          <p:cNvPr id="11" name="TextBox 10"/>
          <p:cNvSpPr txBox="1"/>
          <p:nvPr/>
        </p:nvSpPr>
        <p:spPr>
          <a:xfrm>
            <a:off x="387291" y="3664571"/>
            <a:ext cx="1827401" cy="646331"/>
          </a:xfrm>
          <a:prstGeom prst="rect">
            <a:avLst/>
          </a:prstGeom>
          <a:noFill/>
        </p:spPr>
        <p:txBody>
          <a:bodyPr wrap="square" rtlCol="0">
            <a:spAutoFit/>
          </a:bodyPr>
          <a:lstStyle/>
          <a:p>
            <a:pPr algn="ctr"/>
            <a:r>
              <a:rPr lang="en-US" b="1" dirty="0"/>
              <a:t>Focal User Attractiveness</a:t>
            </a:r>
          </a:p>
        </p:txBody>
      </p:sp>
      <p:sp>
        <p:nvSpPr>
          <p:cNvPr id="12" name="TextBox 11"/>
          <p:cNvSpPr txBox="1"/>
          <p:nvPr/>
        </p:nvSpPr>
        <p:spPr>
          <a:xfrm>
            <a:off x="4572419" y="1676327"/>
            <a:ext cx="1827401" cy="646331"/>
          </a:xfrm>
          <a:prstGeom prst="rect">
            <a:avLst/>
          </a:prstGeom>
          <a:noFill/>
        </p:spPr>
        <p:txBody>
          <a:bodyPr wrap="square" rtlCol="0">
            <a:spAutoFit/>
          </a:bodyPr>
          <a:lstStyle/>
          <a:p>
            <a:pPr algn="ctr"/>
            <a:r>
              <a:rPr lang="en-US" b="1" dirty="0"/>
              <a:t>Pursuer’s Attractiveness</a:t>
            </a:r>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03565" y="4193670"/>
            <a:ext cx="618768" cy="618768"/>
          </a:xfrm>
          <a:prstGeom prst="rect">
            <a:avLst/>
          </a:prstGeom>
        </p:spPr>
      </p:pic>
      <p:cxnSp>
        <p:nvCxnSpPr>
          <p:cNvPr id="15" name="Straight Connector 14"/>
          <p:cNvCxnSpPr/>
          <p:nvPr/>
        </p:nvCxnSpPr>
        <p:spPr>
          <a:xfrm>
            <a:off x="6585357" y="4623421"/>
            <a:ext cx="334161" cy="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pic>
        <p:nvPicPr>
          <p:cNvPr id="17" name="Picture 1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09679" y="2865334"/>
            <a:ext cx="718165" cy="718165"/>
          </a:xfrm>
          <a:prstGeom prst="rect">
            <a:avLst/>
          </a:prstGeom>
        </p:spPr>
      </p:pic>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25625" y="3017997"/>
            <a:ext cx="618768" cy="618768"/>
          </a:xfrm>
          <a:prstGeom prst="rect">
            <a:avLst/>
          </a:prstGeom>
        </p:spPr>
      </p:pic>
      <p:pic>
        <p:nvPicPr>
          <p:cNvPr id="20" name="Picture 1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35891" y="3017734"/>
            <a:ext cx="718165" cy="718165"/>
          </a:xfrm>
          <a:prstGeom prst="rect">
            <a:avLst/>
          </a:prstGeom>
        </p:spPr>
      </p:pic>
      <p:sp>
        <p:nvSpPr>
          <p:cNvPr id="21" name="TextBox 20"/>
          <p:cNvSpPr txBox="1"/>
          <p:nvPr/>
        </p:nvSpPr>
        <p:spPr>
          <a:xfrm>
            <a:off x="387291" y="1683215"/>
            <a:ext cx="3551732" cy="646331"/>
          </a:xfrm>
          <a:prstGeom prst="rect">
            <a:avLst/>
          </a:prstGeom>
          <a:noFill/>
        </p:spPr>
        <p:txBody>
          <a:bodyPr wrap="square" rtlCol="0">
            <a:spAutoFit/>
          </a:bodyPr>
          <a:lstStyle/>
          <a:p>
            <a:pPr marL="461963" indent="-461963">
              <a:lnSpc>
                <a:spcPct val="150000"/>
              </a:lnSpc>
              <a:buFont typeface="Wingdings" panose="05000000000000000000" pitchFamily="2" charset="2"/>
              <a:buChar char="q"/>
            </a:pPr>
            <a:r>
              <a:rPr lang="en-US" sz="2400" b="1" dirty="0">
                <a:cs typeface="Times New Roman" panose="02020603050405020304" pitchFamily="18" charset="0"/>
              </a:rPr>
              <a:t>Answer:</a:t>
            </a:r>
            <a:r>
              <a:rPr lang="en-US" sz="2400" dirty="0">
                <a:cs typeface="Times New Roman" panose="02020603050405020304" pitchFamily="18" charset="0"/>
              </a:rPr>
              <a:t> It’s not clear.</a:t>
            </a:r>
          </a:p>
        </p:txBody>
      </p:sp>
    </p:spTree>
    <p:extLst>
      <p:ext uri="{BB962C8B-B14F-4D97-AF65-F5344CB8AC3E}">
        <p14:creationId xmlns:p14="http://schemas.microsoft.com/office/powerpoint/2010/main" val="7758793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0337" y="379850"/>
            <a:ext cx="8229600" cy="1040094"/>
          </a:xfrm>
        </p:spPr>
        <p:txBody>
          <a:bodyPr/>
          <a:lstStyle/>
          <a:p>
            <a:r>
              <a:rPr lang="en-US" b="1" dirty="0"/>
              <a:t>The Experiment</a:t>
            </a:r>
          </a:p>
        </p:txBody>
      </p:sp>
      <p:sp>
        <p:nvSpPr>
          <p:cNvPr id="14" name="TextBox 13"/>
          <p:cNvSpPr txBox="1"/>
          <p:nvPr/>
        </p:nvSpPr>
        <p:spPr>
          <a:xfrm>
            <a:off x="279712" y="1997970"/>
            <a:ext cx="4339996" cy="1754326"/>
          </a:xfrm>
          <a:prstGeom prst="rect">
            <a:avLst/>
          </a:prstGeom>
          <a:noFill/>
        </p:spPr>
        <p:txBody>
          <a:bodyPr wrap="square" rtlCol="0">
            <a:spAutoFit/>
          </a:bodyPr>
          <a:lstStyle/>
          <a:p>
            <a:pPr marL="461963" indent="-461963">
              <a:lnSpc>
                <a:spcPct val="150000"/>
              </a:lnSpc>
              <a:buFont typeface="Wingdings" panose="05000000000000000000" pitchFamily="2" charset="2"/>
              <a:buChar char="q"/>
            </a:pPr>
            <a:r>
              <a:rPr lang="en-US" dirty="0">
                <a:cs typeface="Times New Roman" panose="02020603050405020304" pitchFamily="18" charset="0"/>
              </a:rPr>
              <a:t>We ran a large-scale randomized field experiment with a big North  American online dating site that we call </a:t>
            </a:r>
            <a:r>
              <a:rPr lang="en-US" b="1" dirty="0">
                <a:solidFill>
                  <a:srgbClr val="FF00FF"/>
                </a:solidFill>
                <a:cs typeface="Times New Roman" panose="02020603050405020304" pitchFamily="18" charset="0"/>
              </a:rPr>
              <a:t>monCherie.com</a:t>
            </a:r>
            <a:r>
              <a:rPr lang="en-US" dirty="0">
                <a:cs typeface="Times New Roman" panose="02020603050405020304" pitchFamily="18" charset="0"/>
              </a:rPr>
              <a:t>.</a:t>
            </a:r>
          </a:p>
        </p:txBody>
      </p:sp>
      <p:sp>
        <p:nvSpPr>
          <p:cNvPr id="24" name="Slide Number Placeholder 23"/>
          <p:cNvSpPr>
            <a:spLocks noGrp="1"/>
          </p:cNvSpPr>
          <p:nvPr>
            <p:ph type="sldNum" sz="quarter" idx="12"/>
          </p:nvPr>
        </p:nvSpPr>
        <p:spPr/>
        <p:txBody>
          <a:bodyPr/>
          <a:lstStyle/>
          <a:p>
            <a:fld id="{1EE563EA-5BAD-0C4E-8E09-5ADE2689BB76}" type="slidenum">
              <a:rPr lang="en-US" smtClean="0"/>
              <a:pPr/>
              <a:t>8</a:t>
            </a:fld>
            <a:endParaRPr lang="en-US"/>
          </a:p>
        </p:txBody>
      </p:sp>
      <p:sp>
        <p:nvSpPr>
          <p:cNvPr id="17" name="Rectangle 16"/>
          <p:cNvSpPr/>
          <p:nvPr/>
        </p:nvSpPr>
        <p:spPr>
          <a:xfrm>
            <a:off x="279712" y="3911184"/>
            <a:ext cx="4173020" cy="1754326"/>
          </a:xfrm>
          <a:prstGeom prst="rect">
            <a:avLst/>
          </a:prstGeom>
          <a:noFill/>
          <a:ln>
            <a:noFill/>
          </a:ln>
        </p:spPr>
        <p:txBody>
          <a:bodyPr wrap="square">
            <a:spAutoFit/>
          </a:bodyPr>
          <a:lstStyle/>
          <a:p>
            <a:pPr marL="342900" indent="-342900">
              <a:lnSpc>
                <a:spcPct val="150000"/>
              </a:lnSpc>
              <a:buFont typeface="Wingdings" panose="05000000000000000000" pitchFamily="2" charset="2"/>
              <a:buChar char="q"/>
            </a:pPr>
            <a:r>
              <a:rPr lang="en-US" dirty="0"/>
              <a:t>In this experiment, we follow 100,000 newly registered users, and gift a random sample of 50,000 users with the </a:t>
            </a:r>
            <a:r>
              <a:rPr lang="en-US" b="1" dirty="0">
                <a:solidFill>
                  <a:srgbClr val="FF00FF"/>
                </a:solidFill>
              </a:rPr>
              <a:t>vote-identity revelation </a:t>
            </a:r>
            <a:r>
              <a:rPr lang="en-US" dirty="0"/>
              <a:t>feature.</a:t>
            </a:r>
          </a:p>
        </p:txBody>
      </p:sp>
      <p:pic>
        <p:nvPicPr>
          <p:cNvPr id="3" name="Picture 2"/>
          <p:cNvPicPr>
            <a:picLocks noChangeAspect="1"/>
          </p:cNvPicPr>
          <p:nvPr/>
        </p:nvPicPr>
        <p:blipFill>
          <a:blip r:embed="rId3"/>
          <a:stretch>
            <a:fillRect/>
          </a:stretch>
        </p:blipFill>
        <p:spPr>
          <a:xfrm>
            <a:off x="4540196" y="2360377"/>
            <a:ext cx="4523789" cy="3321035"/>
          </a:xfrm>
          <a:prstGeom prst="rect">
            <a:avLst/>
          </a:prstGeom>
        </p:spPr>
      </p:pic>
      <p:sp>
        <p:nvSpPr>
          <p:cNvPr id="9" name="TextBox 8"/>
          <p:cNvSpPr txBox="1"/>
          <p:nvPr/>
        </p:nvSpPr>
        <p:spPr>
          <a:xfrm>
            <a:off x="6284800" y="1988983"/>
            <a:ext cx="1782539" cy="338554"/>
          </a:xfrm>
          <a:prstGeom prst="rect">
            <a:avLst/>
          </a:prstGeom>
          <a:noFill/>
        </p:spPr>
        <p:txBody>
          <a:bodyPr wrap="none" rtlCol="0">
            <a:spAutoFit/>
          </a:bodyPr>
          <a:lstStyle/>
          <a:p>
            <a:r>
              <a:rPr lang="en-US" sz="1600" b="1" dirty="0">
                <a:cs typeface="Times New Roman" panose="02020603050405020304" pitchFamily="18" charset="0"/>
              </a:rPr>
              <a:t>Experiment Design</a:t>
            </a:r>
          </a:p>
        </p:txBody>
      </p:sp>
      <p:sp>
        <p:nvSpPr>
          <p:cNvPr id="10" name="Date Placeholder 18"/>
          <p:cNvSpPr>
            <a:spLocks noGrp="1"/>
          </p:cNvSpPr>
          <p:nvPr>
            <p:ph type="dt" sz="half" idx="10"/>
          </p:nvPr>
        </p:nvSpPr>
        <p:spPr>
          <a:xfrm>
            <a:off x="457200" y="6356350"/>
            <a:ext cx="2133600" cy="365125"/>
          </a:xfrm>
        </p:spPr>
        <p:txBody>
          <a:bodyPr/>
          <a:lstStyle/>
          <a:p>
            <a:r>
              <a:rPr lang="en-US" dirty="0"/>
              <a:t>12/14/2017</a:t>
            </a:r>
          </a:p>
        </p:txBody>
      </p:sp>
    </p:spTree>
    <p:extLst>
      <p:ext uri="{BB962C8B-B14F-4D97-AF65-F5344CB8AC3E}">
        <p14:creationId xmlns:p14="http://schemas.microsoft.com/office/powerpoint/2010/main" val="28994219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12/14/2017</a:t>
            </a:r>
          </a:p>
        </p:txBody>
      </p:sp>
      <p:sp>
        <p:nvSpPr>
          <p:cNvPr id="3" name="Slide Number Placeholder 2"/>
          <p:cNvSpPr>
            <a:spLocks noGrp="1"/>
          </p:cNvSpPr>
          <p:nvPr>
            <p:ph type="sldNum" sz="quarter" idx="12"/>
          </p:nvPr>
        </p:nvSpPr>
        <p:spPr/>
        <p:txBody>
          <a:bodyPr/>
          <a:lstStyle/>
          <a:p>
            <a:fld id="{1EE563EA-5BAD-0C4E-8E09-5ADE2689BB76}" type="slidenum">
              <a:rPr lang="en-US" smtClean="0"/>
              <a:pPr/>
              <a:t>9</a:t>
            </a:fld>
            <a:endParaRPr lang="en-US"/>
          </a:p>
        </p:txBody>
      </p:sp>
      <p:sp>
        <p:nvSpPr>
          <p:cNvPr id="4" name="Title 1"/>
          <p:cNvSpPr txBox="1">
            <a:spLocks/>
          </p:cNvSpPr>
          <p:nvPr/>
        </p:nvSpPr>
        <p:spPr>
          <a:xfrm>
            <a:off x="198235" y="519506"/>
            <a:ext cx="8627144" cy="850100"/>
          </a:xfrm>
          <a:prstGeom prst="rect">
            <a:avLst/>
          </a:prstGeom>
          <a:solidFill>
            <a:srgbClr val="F2F0F1"/>
          </a:solidFill>
        </p:spPr>
        <p:txBody>
          <a:bodyPr>
            <a:noAutofit/>
          </a:bodyPr>
          <a:lstStyle>
            <a:lvl1pPr algn="l" defTabSz="457200" rtl="0" eaLnBrk="1" latinLnBrk="0" hangingPunct="1">
              <a:spcBef>
                <a:spcPct val="0"/>
              </a:spcBef>
              <a:buNone/>
              <a:defRPr sz="3000" kern="1200">
                <a:solidFill>
                  <a:srgbClr val="650013"/>
                </a:solidFill>
                <a:latin typeface="Arial"/>
                <a:ea typeface="+mj-ea"/>
                <a:cs typeface="Arial"/>
              </a:defRPr>
            </a:lvl1pPr>
          </a:lstStyle>
          <a:p>
            <a:r>
              <a:rPr lang="en-US" b="1" dirty="0">
                <a:latin typeface="+mn-lt"/>
              </a:rPr>
              <a:t>Online Dating Engagement and Matching Outcomes</a:t>
            </a:r>
          </a:p>
        </p:txBody>
      </p:sp>
      <p:cxnSp>
        <p:nvCxnSpPr>
          <p:cNvPr id="5" name="Straight Connector 4"/>
          <p:cNvCxnSpPr/>
          <p:nvPr/>
        </p:nvCxnSpPr>
        <p:spPr>
          <a:xfrm>
            <a:off x="437412" y="2203579"/>
            <a:ext cx="8381541" cy="0"/>
          </a:xfrm>
          <a:prstGeom prst="line">
            <a:avLst/>
          </a:prstGeom>
          <a:ln w="127000">
            <a:solidFill>
              <a:schemeClr val="bg1">
                <a:lumMod val="65000"/>
                <a:alpha val="44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664155" y="1531527"/>
            <a:ext cx="1752600" cy="584775"/>
          </a:xfrm>
          <a:prstGeom prst="rect">
            <a:avLst/>
          </a:prstGeom>
        </p:spPr>
        <p:txBody>
          <a:bodyPr wrap="square">
            <a:spAutoFit/>
          </a:bodyPr>
          <a:lstStyle/>
          <a:p>
            <a:r>
              <a:rPr lang="en-US" sz="3200" b="1" dirty="0">
                <a:solidFill>
                  <a:schemeClr val="accent2"/>
                </a:solidFill>
              </a:rPr>
              <a:t>viewing</a:t>
            </a:r>
          </a:p>
        </p:txBody>
      </p:sp>
      <p:sp>
        <p:nvSpPr>
          <p:cNvPr id="7" name="Rectangle 6"/>
          <p:cNvSpPr/>
          <p:nvPr/>
        </p:nvSpPr>
        <p:spPr>
          <a:xfrm>
            <a:off x="3293973" y="1541786"/>
            <a:ext cx="2362200" cy="584775"/>
          </a:xfrm>
          <a:prstGeom prst="rect">
            <a:avLst/>
          </a:prstGeom>
        </p:spPr>
        <p:txBody>
          <a:bodyPr wrap="square">
            <a:spAutoFit/>
          </a:bodyPr>
          <a:lstStyle/>
          <a:p>
            <a:r>
              <a:rPr lang="en-US" sz="3200" b="1" dirty="0">
                <a:solidFill>
                  <a:schemeClr val="accent2"/>
                </a:solidFill>
              </a:rPr>
              <a:t>messaging</a:t>
            </a:r>
          </a:p>
        </p:txBody>
      </p:sp>
      <p:sp>
        <p:nvSpPr>
          <p:cNvPr id="8" name="Rectangle 7"/>
          <p:cNvSpPr/>
          <p:nvPr/>
        </p:nvSpPr>
        <p:spPr>
          <a:xfrm>
            <a:off x="6226755" y="1525260"/>
            <a:ext cx="2133600" cy="584775"/>
          </a:xfrm>
          <a:prstGeom prst="rect">
            <a:avLst/>
          </a:prstGeom>
        </p:spPr>
        <p:txBody>
          <a:bodyPr wrap="square">
            <a:spAutoFit/>
          </a:bodyPr>
          <a:lstStyle/>
          <a:p>
            <a:r>
              <a:rPr lang="en-US" sz="3200" b="1" dirty="0">
                <a:solidFill>
                  <a:schemeClr val="accent2"/>
                </a:solidFill>
              </a:rPr>
              <a:t>matching</a:t>
            </a:r>
          </a:p>
        </p:txBody>
      </p:sp>
      <p:pic>
        <p:nvPicPr>
          <p:cNvPr id="9" name="Picture 8" descr="man.png"/>
          <p:cNvPicPr>
            <a:picLocks noChangeAspect="1"/>
          </p:cNvPicPr>
          <p:nvPr/>
        </p:nvPicPr>
        <p:blipFill>
          <a:blip r:embed="rId2" cstate="print">
            <a:duotone>
              <a:schemeClr val="accent3">
                <a:shade val="45000"/>
                <a:satMod val="135000"/>
              </a:schemeClr>
              <a:prstClr val="white"/>
            </a:duotone>
          </a:blip>
          <a:stretch>
            <a:fillRect/>
          </a:stretch>
        </p:blipFill>
        <p:spPr>
          <a:xfrm>
            <a:off x="1841971" y="2893420"/>
            <a:ext cx="356960" cy="940675"/>
          </a:xfrm>
          <a:prstGeom prst="rect">
            <a:avLst/>
          </a:prstGeom>
        </p:spPr>
      </p:pic>
      <p:cxnSp>
        <p:nvCxnSpPr>
          <p:cNvPr id="10" name="Straight Arrow Connector 9"/>
          <p:cNvCxnSpPr/>
          <p:nvPr/>
        </p:nvCxnSpPr>
        <p:spPr>
          <a:xfrm>
            <a:off x="1215049" y="3390606"/>
            <a:ext cx="559538"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514104" y="3888374"/>
            <a:ext cx="761541" cy="461665"/>
          </a:xfrm>
          <a:prstGeom prst="rect">
            <a:avLst/>
          </a:prstGeom>
          <a:noFill/>
        </p:spPr>
        <p:txBody>
          <a:bodyPr wrap="square" rtlCol="0">
            <a:spAutoFit/>
          </a:bodyPr>
          <a:lstStyle/>
          <a:p>
            <a:pPr algn="ctr"/>
            <a:r>
              <a:rPr lang="en-US" sz="1200" b="1" dirty="0"/>
              <a:t>view</a:t>
            </a:r>
          </a:p>
          <a:p>
            <a:pPr algn="ctr"/>
            <a:r>
              <a:rPr lang="en-US" sz="1200" b="1" dirty="0"/>
              <a:t>sender</a:t>
            </a:r>
          </a:p>
        </p:txBody>
      </p:sp>
      <p:sp>
        <p:nvSpPr>
          <p:cNvPr id="12" name="TextBox 11"/>
          <p:cNvSpPr txBox="1"/>
          <p:nvPr/>
        </p:nvSpPr>
        <p:spPr>
          <a:xfrm>
            <a:off x="1657104" y="3888374"/>
            <a:ext cx="837741" cy="461665"/>
          </a:xfrm>
          <a:prstGeom prst="rect">
            <a:avLst/>
          </a:prstGeom>
          <a:noFill/>
        </p:spPr>
        <p:txBody>
          <a:bodyPr wrap="square" rtlCol="0">
            <a:spAutoFit/>
          </a:bodyPr>
          <a:lstStyle/>
          <a:p>
            <a:pPr algn="ctr"/>
            <a:r>
              <a:rPr lang="en-US" sz="1200" b="1" dirty="0"/>
              <a:t>view</a:t>
            </a:r>
          </a:p>
          <a:p>
            <a:pPr algn="ctr"/>
            <a:r>
              <a:rPr lang="en-US" sz="1200" b="1" dirty="0"/>
              <a:t>receiver</a:t>
            </a:r>
          </a:p>
        </p:txBody>
      </p:sp>
      <p:pic>
        <p:nvPicPr>
          <p:cNvPr id="13" name="Picture 7" descr="http://www.clker.com/cliparts/R/o/q/Z/7/c/pink-female-hi.png"/>
          <p:cNvPicPr>
            <a:picLocks noChangeAspect="1" noChangeArrowheads="1"/>
          </p:cNvPicPr>
          <p:nvPr/>
        </p:nvPicPr>
        <p:blipFill>
          <a:blip r:embed="rId3" cstate="print">
            <a:duotone>
              <a:schemeClr val="accent6">
                <a:shade val="45000"/>
                <a:satMod val="135000"/>
              </a:schemeClr>
              <a:prstClr val="white"/>
            </a:duotone>
          </a:blip>
          <a:srcRect/>
          <a:stretch>
            <a:fillRect/>
          </a:stretch>
        </p:blipFill>
        <p:spPr bwMode="auto">
          <a:xfrm>
            <a:off x="645777" y="2906010"/>
            <a:ext cx="491182" cy="982364"/>
          </a:xfrm>
          <a:prstGeom prst="rect">
            <a:avLst/>
          </a:prstGeom>
          <a:noFill/>
        </p:spPr>
      </p:pic>
      <p:sp>
        <p:nvSpPr>
          <p:cNvPr id="14" name="TextBox 13"/>
          <p:cNvSpPr txBox="1"/>
          <p:nvPr/>
        </p:nvSpPr>
        <p:spPr>
          <a:xfrm>
            <a:off x="847041" y="2457850"/>
            <a:ext cx="1149539" cy="369332"/>
          </a:xfrm>
          <a:prstGeom prst="rect">
            <a:avLst/>
          </a:prstGeom>
          <a:solidFill>
            <a:schemeClr val="tx1"/>
          </a:solidFill>
        </p:spPr>
        <p:txBody>
          <a:bodyPr wrap="square" rtlCol="0">
            <a:spAutoFit/>
          </a:bodyPr>
          <a:lstStyle/>
          <a:p>
            <a:r>
              <a:rPr lang="en-US" b="1" dirty="0">
                <a:solidFill>
                  <a:schemeClr val="bg1"/>
                </a:solidFill>
              </a:rPr>
              <a:t>View Sent</a:t>
            </a:r>
          </a:p>
        </p:txBody>
      </p:sp>
      <p:pic>
        <p:nvPicPr>
          <p:cNvPr id="15" name="Picture 14" descr="man.png"/>
          <p:cNvPicPr>
            <a:picLocks noChangeAspect="1"/>
          </p:cNvPicPr>
          <p:nvPr/>
        </p:nvPicPr>
        <p:blipFill>
          <a:blip r:embed="rId2" cstate="print">
            <a:duotone>
              <a:schemeClr val="accent3">
                <a:shade val="45000"/>
                <a:satMod val="135000"/>
              </a:schemeClr>
              <a:prstClr val="white"/>
            </a:duotone>
          </a:blip>
          <a:stretch>
            <a:fillRect/>
          </a:stretch>
        </p:blipFill>
        <p:spPr>
          <a:xfrm>
            <a:off x="1918667" y="4935019"/>
            <a:ext cx="356960" cy="940675"/>
          </a:xfrm>
          <a:prstGeom prst="rect">
            <a:avLst/>
          </a:prstGeom>
        </p:spPr>
      </p:pic>
      <p:cxnSp>
        <p:nvCxnSpPr>
          <p:cNvPr id="16" name="Straight Arrow Connector 15"/>
          <p:cNvCxnSpPr/>
          <p:nvPr/>
        </p:nvCxnSpPr>
        <p:spPr>
          <a:xfrm flipH="1">
            <a:off x="1320536" y="5405356"/>
            <a:ext cx="521435"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590800" y="5929973"/>
            <a:ext cx="761541" cy="461665"/>
          </a:xfrm>
          <a:prstGeom prst="rect">
            <a:avLst/>
          </a:prstGeom>
          <a:noFill/>
        </p:spPr>
        <p:txBody>
          <a:bodyPr wrap="square" rtlCol="0">
            <a:spAutoFit/>
          </a:bodyPr>
          <a:lstStyle/>
          <a:p>
            <a:pPr algn="ctr"/>
            <a:r>
              <a:rPr lang="en-US" sz="1200" b="1" dirty="0"/>
              <a:t>view</a:t>
            </a:r>
          </a:p>
          <a:p>
            <a:pPr algn="ctr"/>
            <a:r>
              <a:rPr lang="en-US" sz="1200" b="1" dirty="0"/>
              <a:t>receiver</a:t>
            </a:r>
          </a:p>
        </p:txBody>
      </p:sp>
      <p:sp>
        <p:nvSpPr>
          <p:cNvPr id="18" name="TextBox 17"/>
          <p:cNvSpPr txBox="1"/>
          <p:nvPr/>
        </p:nvSpPr>
        <p:spPr>
          <a:xfrm>
            <a:off x="1733800" y="5929973"/>
            <a:ext cx="837741" cy="461665"/>
          </a:xfrm>
          <a:prstGeom prst="rect">
            <a:avLst/>
          </a:prstGeom>
          <a:noFill/>
        </p:spPr>
        <p:txBody>
          <a:bodyPr wrap="square" rtlCol="0">
            <a:spAutoFit/>
          </a:bodyPr>
          <a:lstStyle/>
          <a:p>
            <a:pPr algn="ctr"/>
            <a:r>
              <a:rPr lang="en-US" sz="1200" b="1" dirty="0"/>
              <a:t>view</a:t>
            </a:r>
          </a:p>
          <a:p>
            <a:pPr algn="ctr"/>
            <a:r>
              <a:rPr lang="en-US" sz="1200" b="1" dirty="0"/>
              <a:t>sender</a:t>
            </a:r>
          </a:p>
        </p:txBody>
      </p:sp>
      <p:pic>
        <p:nvPicPr>
          <p:cNvPr id="19" name="Picture 7" descr="http://www.clker.com/cliparts/R/o/q/Z/7/c/pink-female-hi.png"/>
          <p:cNvPicPr>
            <a:picLocks noChangeAspect="1" noChangeArrowheads="1"/>
          </p:cNvPicPr>
          <p:nvPr/>
        </p:nvPicPr>
        <p:blipFill>
          <a:blip r:embed="rId3" cstate="print">
            <a:duotone>
              <a:schemeClr val="accent6">
                <a:shade val="45000"/>
                <a:satMod val="135000"/>
              </a:schemeClr>
              <a:prstClr val="white"/>
            </a:duotone>
          </a:blip>
          <a:srcRect/>
          <a:stretch>
            <a:fillRect/>
          </a:stretch>
        </p:blipFill>
        <p:spPr bwMode="auto">
          <a:xfrm>
            <a:off x="722473" y="4947609"/>
            <a:ext cx="491182" cy="982364"/>
          </a:xfrm>
          <a:prstGeom prst="rect">
            <a:avLst/>
          </a:prstGeom>
          <a:noFill/>
        </p:spPr>
      </p:pic>
      <p:sp>
        <p:nvSpPr>
          <p:cNvPr id="20" name="TextBox 19"/>
          <p:cNvSpPr txBox="1"/>
          <p:nvPr/>
        </p:nvSpPr>
        <p:spPr>
          <a:xfrm>
            <a:off x="738446" y="4499449"/>
            <a:ext cx="1571108" cy="369332"/>
          </a:xfrm>
          <a:prstGeom prst="rect">
            <a:avLst/>
          </a:prstGeom>
          <a:solidFill>
            <a:schemeClr val="tx1"/>
          </a:solidFill>
        </p:spPr>
        <p:txBody>
          <a:bodyPr wrap="square" rtlCol="0">
            <a:spAutoFit/>
          </a:bodyPr>
          <a:lstStyle/>
          <a:p>
            <a:r>
              <a:rPr lang="en-US" b="1" dirty="0">
                <a:solidFill>
                  <a:schemeClr val="bg1"/>
                </a:solidFill>
              </a:rPr>
              <a:t>View Received</a:t>
            </a:r>
          </a:p>
        </p:txBody>
      </p:sp>
      <p:pic>
        <p:nvPicPr>
          <p:cNvPr id="24" name="Picture 23" descr="man.png"/>
          <p:cNvPicPr>
            <a:picLocks noChangeAspect="1"/>
          </p:cNvPicPr>
          <p:nvPr/>
        </p:nvPicPr>
        <p:blipFill>
          <a:blip r:embed="rId2" cstate="print">
            <a:duotone>
              <a:schemeClr val="accent3">
                <a:shade val="45000"/>
                <a:satMod val="135000"/>
              </a:schemeClr>
              <a:prstClr val="white"/>
            </a:duotone>
          </a:blip>
          <a:stretch>
            <a:fillRect/>
          </a:stretch>
        </p:blipFill>
        <p:spPr>
          <a:xfrm>
            <a:off x="4612948" y="2861154"/>
            <a:ext cx="356960" cy="940675"/>
          </a:xfrm>
          <a:prstGeom prst="rect">
            <a:avLst/>
          </a:prstGeom>
        </p:spPr>
      </p:pic>
      <p:cxnSp>
        <p:nvCxnSpPr>
          <p:cNvPr id="25" name="Straight Arrow Connector 24"/>
          <p:cNvCxnSpPr/>
          <p:nvPr/>
        </p:nvCxnSpPr>
        <p:spPr>
          <a:xfrm>
            <a:off x="3986026" y="3358340"/>
            <a:ext cx="559538"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3285081" y="3856108"/>
            <a:ext cx="761541" cy="461665"/>
          </a:xfrm>
          <a:prstGeom prst="rect">
            <a:avLst/>
          </a:prstGeom>
          <a:noFill/>
        </p:spPr>
        <p:txBody>
          <a:bodyPr wrap="square" rtlCol="0">
            <a:spAutoFit/>
          </a:bodyPr>
          <a:lstStyle/>
          <a:p>
            <a:pPr algn="ctr"/>
            <a:r>
              <a:rPr lang="en-US" sz="1200" b="1" dirty="0"/>
              <a:t>message</a:t>
            </a:r>
          </a:p>
          <a:p>
            <a:pPr algn="ctr"/>
            <a:r>
              <a:rPr lang="en-US" sz="1200" b="1" dirty="0"/>
              <a:t>sender</a:t>
            </a:r>
          </a:p>
        </p:txBody>
      </p:sp>
      <p:sp>
        <p:nvSpPr>
          <p:cNvPr id="27" name="TextBox 26"/>
          <p:cNvSpPr txBox="1"/>
          <p:nvPr/>
        </p:nvSpPr>
        <p:spPr>
          <a:xfrm>
            <a:off x="4428081" y="3856108"/>
            <a:ext cx="837741" cy="461665"/>
          </a:xfrm>
          <a:prstGeom prst="rect">
            <a:avLst/>
          </a:prstGeom>
          <a:noFill/>
        </p:spPr>
        <p:txBody>
          <a:bodyPr wrap="square" rtlCol="0">
            <a:spAutoFit/>
          </a:bodyPr>
          <a:lstStyle/>
          <a:p>
            <a:pPr algn="ctr"/>
            <a:r>
              <a:rPr lang="en-US" sz="1200" b="1" dirty="0"/>
              <a:t>message</a:t>
            </a:r>
          </a:p>
          <a:p>
            <a:pPr algn="ctr"/>
            <a:r>
              <a:rPr lang="en-US" sz="1200" b="1" dirty="0"/>
              <a:t>receiver</a:t>
            </a:r>
          </a:p>
        </p:txBody>
      </p:sp>
      <p:pic>
        <p:nvPicPr>
          <p:cNvPr id="28" name="Picture 7" descr="http://www.clker.com/cliparts/R/o/q/Z/7/c/pink-female-hi.png"/>
          <p:cNvPicPr>
            <a:picLocks noChangeAspect="1" noChangeArrowheads="1"/>
          </p:cNvPicPr>
          <p:nvPr/>
        </p:nvPicPr>
        <p:blipFill>
          <a:blip r:embed="rId3" cstate="print">
            <a:duotone>
              <a:schemeClr val="accent6">
                <a:shade val="45000"/>
                <a:satMod val="135000"/>
              </a:schemeClr>
              <a:prstClr val="white"/>
            </a:duotone>
          </a:blip>
          <a:srcRect/>
          <a:stretch>
            <a:fillRect/>
          </a:stretch>
        </p:blipFill>
        <p:spPr bwMode="auto">
          <a:xfrm>
            <a:off x="3416754" y="2873744"/>
            <a:ext cx="491182" cy="982364"/>
          </a:xfrm>
          <a:prstGeom prst="rect">
            <a:avLst/>
          </a:prstGeom>
          <a:noFill/>
        </p:spPr>
      </p:pic>
      <p:sp>
        <p:nvSpPr>
          <p:cNvPr id="29" name="TextBox 28"/>
          <p:cNvSpPr txBox="1"/>
          <p:nvPr/>
        </p:nvSpPr>
        <p:spPr>
          <a:xfrm>
            <a:off x="3479102" y="2440912"/>
            <a:ext cx="1490806" cy="369332"/>
          </a:xfrm>
          <a:prstGeom prst="rect">
            <a:avLst/>
          </a:prstGeom>
          <a:solidFill>
            <a:schemeClr val="tx1"/>
          </a:solidFill>
        </p:spPr>
        <p:txBody>
          <a:bodyPr wrap="square" rtlCol="0">
            <a:spAutoFit/>
          </a:bodyPr>
          <a:lstStyle/>
          <a:p>
            <a:r>
              <a:rPr lang="en-US" b="1" dirty="0">
                <a:solidFill>
                  <a:schemeClr val="bg1"/>
                </a:solidFill>
              </a:rPr>
              <a:t>Message Sent</a:t>
            </a:r>
          </a:p>
        </p:txBody>
      </p:sp>
      <p:pic>
        <p:nvPicPr>
          <p:cNvPr id="30" name="Picture 29" descr="man.png"/>
          <p:cNvPicPr>
            <a:picLocks noChangeAspect="1"/>
          </p:cNvPicPr>
          <p:nvPr/>
        </p:nvPicPr>
        <p:blipFill>
          <a:blip r:embed="rId2" cstate="print">
            <a:duotone>
              <a:schemeClr val="accent3">
                <a:shade val="45000"/>
                <a:satMod val="135000"/>
              </a:schemeClr>
              <a:prstClr val="white"/>
            </a:duotone>
          </a:blip>
          <a:stretch>
            <a:fillRect/>
          </a:stretch>
        </p:blipFill>
        <p:spPr>
          <a:xfrm>
            <a:off x="4689644" y="4902753"/>
            <a:ext cx="356960" cy="940675"/>
          </a:xfrm>
          <a:prstGeom prst="rect">
            <a:avLst/>
          </a:prstGeom>
        </p:spPr>
      </p:pic>
      <p:cxnSp>
        <p:nvCxnSpPr>
          <p:cNvPr id="31" name="Straight Arrow Connector 30"/>
          <p:cNvCxnSpPr/>
          <p:nvPr/>
        </p:nvCxnSpPr>
        <p:spPr>
          <a:xfrm flipH="1">
            <a:off x="4091513" y="5373090"/>
            <a:ext cx="521435"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361777" y="5897707"/>
            <a:ext cx="761541" cy="461665"/>
          </a:xfrm>
          <a:prstGeom prst="rect">
            <a:avLst/>
          </a:prstGeom>
          <a:noFill/>
        </p:spPr>
        <p:txBody>
          <a:bodyPr wrap="square" rtlCol="0">
            <a:spAutoFit/>
          </a:bodyPr>
          <a:lstStyle/>
          <a:p>
            <a:pPr algn="ctr"/>
            <a:r>
              <a:rPr lang="en-US" sz="1200" b="1" dirty="0"/>
              <a:t>message</a:t>
            </a:r>
          </a:p>
          <a:p>
            <a:pPr algn="ctr"/>
            <a:r>
              <a:rPr lang="en-US" sz="1200" b="1" dirty="0"/>
              <a:t>receiver</a:t>
            </a:r>
          </a:p>
        </p:txBody>
      </p:sp>
      <p:sp>
        <p:nvSpPr>
          <p:cNvPr id="33" name="TextBox 32"/>
          <p:cNvSpPr txBox="1"/>
          <p:nvPr/>
        </p:nvSpPr>
        <p:spPr>
          <a:xfrm>
            <a:off x="4504777" y="5897707"/>
            <a:ext cx="837741" cy="461665"/>
          </a:xfrm>
          <a:prstGeom prst="rect">
            <a:avLst/>
          </a:prstGeom>
          <a:noFill/>
        </p:spPr>
        <p:txBody>
          <a:bodyPr wrap="square" rtlCol="0">
            <a:spAutoFit/>
          </a:bodyPr>
          <a:lstStyle/>
          <a:p>
            <a:pPr algn="ctr"/>
            <a:r>
              <a:rPr lang="en-US" sz="1200" b="1" dirty="0"/>
              <a:t>message</a:t>
            </a:r>
          </a:p>
          <a:p>
            <a:pPr algn="ctr"/>
            <a:r>
              <a:rPr lang="en-US" sz="1200" b="1" dirty="0"/>
              <a:t>sender</a:t>
            </a:r>
          </a:p>
        </p:txBody>
      </p:sp>
      <p:pic>
        <p:nvPicPr>
          <p:cNvPr id="34" name="Picture 7" descr="http://www.clker.com/cliparts/R/o/q/Z/7/c/pink-female-hi.png"/>
          <p:cNvPicPr>
            <a:picLocks noChangeAspect="1" noChangeArrowheads="1"/>
          </p:cNvPicPr>
          <p:nvPr/>
        </p:nvPicPr>
        <p:blipFill>
          <a:blip r:embed="rId3" cstate="print">
            <a:duotone>
              <a:schemeClr val="accent6">
                <a:shade val="45000"/>
                <a:satMod val="135000"/>
              </a:schemeClr>
              <a:prstClr val="white"/>
            </a:duotone>
          </a:blip>
          <a:srcRect/>
          <a:stretch>
            <a:fillRect/>
          </a:stretch>
        </p:blipFill>
        <p:spPr bwMode="auto">
          <a:xfrm>
            <a:off x="3493450" y="4915343"/>
            <a:ext cx="491182" cy="982364"/>
          </a:xfrm>
          <a:prstGeom prst="rect">
            <a:avLst/>
          </a:prstGeom>
          <a:noFill/>
        </p:spPr>
      </p:pic>
      <p:sp>
        <p:nvSpPr>
          <p:cNvPr id="35" name="TextBox 34"/>
          <p:cNvSpPr txBox="1"/>
          <p:nvPr/>
        </p:nvSpPr>
        <p:spPr>
          <a:xfrm>
            <a:off x="3330790" y="4494150"/>
            <a:ext cx="1935032" cy="369332"/>
          </a:xfrm>
          <a:prstGeom prst="rect">
            <a:avLst/>
          </a:prstGeom>
          <a:solidFill>
            <a:schemeClr val="tx1"/>
          </a:solidFill>
        </p:spPr>
        <p:txBody>
          <a:bodyPr wrap="square" rtlCol="0">
            <a:spAutoFit/>
          </a:bodyPr>
          <a:lstStyle/>
          <a:p>
            <a:r>
              <a:rPr lang="en-US" b="1" dirty="0">
                <a:solidFill>
                  <a:schemeClr val="bg1"/>
                </a:solidFill>
              </a:rPr>
              <a:t>Message Received</a:t>
            </a:r>
          </a:p>
        </p:txBody>
      </p:sp>
      <p:pic>
        <p:nvPicPr>
          <p:cNvPr id="36" name="Picture 35" descr="man.png"/>
          <p:cNvPicPr>
            <a:picLocks noChangeAspect="1"/>
          </p:cNvPicPr>
          <p:nvPr/>
        </p:nvPicPr>
        <p:blipFill>
          <a:blip r:embed="rId2" cstate="print">
            <a:duotone>
              <a:schemeClr val="accent3">
                <a:shade val="45000"/>
                <a:satMod val="135000"/>
              </a:schemeClr>
              <a:prstClr val="white"/>
            </a:duotone>
          </a:blip>
          <a:stretch>
            <a:fillRect/>
          </a:stretch>
        </p:blipFill>
        <p:spPr>
          <a:xfrm>
            <a:off x="7547520" y="2853879"/>
            <a:ext cx="356960" cy="940675"/>
          </a:xfrm>
          <a:prstGeom prst="rect">
            <a:avLst/>
          </a:prstGeom>
        </p:spPr>
      </p:pic>
      <p:cxnSp>
        <p:nvCxnSpPr>
          <p:cNvPr id="37" name="Straight Arrow Connector 36"/>
          <p:cNvCxnSpPr/>
          <p:nvPr/>
        </p:nvCxnSpPr>
        <p:spPr>
          <a:xfrm>
            <a:off x="6879811" y="3082618"/>
            <a:ext cx="559538"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6219653" y="3848833"/>
            <a:ext cx="761541" cy="461665"/>
          </a:xfrm>
          <a:prstGeom prst="rect">
            <a:avLst/>
          </a:prstGeom>
          <a:noFill/>
        </p:spPr>
        <p:txBody>
          <a:bodyPr wrap="square" rtlCol="0">
            <a:spAutoFit/>
          </a:bodyPr>
          <a:lstStyle/>
          <a:p>
            <a:pPr algn="ctr"/>
            <a:r>
              <a:rPr lang="en-US" sz="1200" b="1" dirty="0"/>
              <a:t>match</a:t>
            </a:r>
          </a:p>
          <a:p>
            <a:pPr algn="ctr"/>
            <a:r>
              <a:rPr lang="en-US" sz="1200" b="1" dirty="0"/>
              <a:t>sender</a:t>
            </a:r>
          </a:p>
        </p:txBody>
      </p:sp>
      <p:sp>
        <p:nvSpPr>
          <p:cNvPr id="39" name="TextBox 38"/>
          <p:cNvSpPr txBox="1"/>
          <p:nvPr/>
        </p:nvSpPr>
        <p:spPr>
          <a:xfrm>
            <a:off x="7362653" y="3848833"/>
            <a:ext cx="837741" cy="461665"/>
          </a:xfrm>
          <a:prstGeom prst="rect">
            <a:avLst/>
          </a:prstGeom>
          <a:noFill/>
        </p:spPr>
        <p:txBody>
          <a:bodyPr wrap="square" rtlCol="0">
            <a:spAutoFit/>
          </a:bodyPr>
          <a:lstStyle/>
          <a:p>
            <a:pPr algn="ctr"/>
            <a:r>
              <a:rPr lang="en-US" sz="1200" b="1" dirty="0"/>
              <a:t>match</a:t>
            </a:r>
          </a:p>
          <a:p>
            <a:pPr algn="ctr"/>
            <a:r>
              <a:rPr lang="en-US" sz="1200" b="1" dirty="0"/>
              <a:t>receiver</a:t>
            </a:r>
          </a:p>
        </p:txBody>
      </p:sp>
      <p:pic>
        <p:nvPicPr>
          <p:cNvPr id="40" name="Picture 7" descr="http://www.clker.com/cliparts/R/o/q/Z/7/c/pink-female-hi.png"/>
          <p:cNvPicPr>
            <a:picLocks noChangeAspect="1" noChangeArrowheads="1"/>
          </p:cNvPicPr>
          <p:nvPr/>
        </p:nvPicPr>
        <p:blipFill>
          <a:blip r:embed="rId3" cstate="print">
            <a:duotone>
              <a:schemeClr val="accent6">
                <a:shade val="45000"/>
                <a:satMod val="135000"/>
              </a:schemeClr>
              <a:prstClr val="white"/>
            </a:duotone>
          </a:blip>
          <a:srcRect/>
          <a:stretch>
            <a:fillRect/>
          </a:stretch>
        </p:blipFill>
        <p:spPr bwMode="auto">
          <a:xfrm>
            <a:off x="6351326" y="2866469"/>
            <a:ext cx="491182" cy="982364"/>
          </a:xfrm>
          <a:prstGeom prst="rect">
            <a:avLst/>
          </a:prstGeom>
          <a:noFill/>
        </p:spPr>
      </p:pic>
      <p:sp>
        <p:nvSpPr>
          <p:cNvPr id="41" name="TextBox 40"/>
          <p:cNvSpPr txBox="1"/>
          <p:nvPr/>
        </p:nvSpPr>
        <p:spPr>
          <a:xfrm>
            <a:off x="6413674" y="2433637"/>
            <a:ext cx="1304198" cy="369332"/>
          </a:xfrm>
          <a:prstGeom prst="rect">
            <a:avLst/>
          </a:prstGeom>
          <a:solidFill>
            <a:schemeClr val="tx1"/>
          </a:solidFill>
        </p:spPr>
        <p:txBody>
          <a:bodyPr wrap="square" rtlCol="0">
            <a:spAutoFit/>
          </a:bodyPr>
          <a:lstStyle/>
          <a:p>
            <a:r>
              <a:rPr lang="en-US" b="1" dirty="0">
                <a:solidFill>
                  <a:schemeClr val="bg1"/>
                </a:solidFill>
              </a:rPr>
              <a:t>Match Sent</a:t>
            </a:r>
          </a:p>
        </p:txBody>
      </p:sp>
      <p:sp>
        <p:nvSpPr>
          <p:cNvPr id="47" name="TextBox 46"/>
          <p:cNvSpPr txBox="1"/>
          <p:nvPr/>
        </p:nvSpPr>
        <p:spPr>
          <a:xfrm>
            <a:off x="6265362" y="4486875"/>
            <a:ext cx="1715814" cy="369332"/>
          </a:xfrm>
          <a:prstGeom prst="rect">
            <a:avLst/>
          </a:prstGeom>
          <a:solidFill>
            <a:schemeClr val="tx1"/>
          </a:solidFill>
        </p:spPr>
        <p:txBody>
          <a:bodyPr wrap="square" rtlCol="0">
            <a:spAutoFit/>
          </a:bodyPr>
          <a:lstStyle/>
          <a:p>
            <a:r>
              <a:rPr lang="en-US" b="1" dirty="0">
                <a:solidFill>
                  <a:schemeClr val="bg1"/>
                </a:solidFill>
              </a:rPr>
              <a:t>Match Received</a:t>
            </a:r>
          </a:p>
        </p:txBody>
      </p:sp>
      <p:sp>
        <p:nvSpPr>
          <p:cNvPr id="48" name="Rectangle 47"/>
          <p:cNvSpPr/>
          <p:nvPr/>
        </p:nvSpPr>
        <p:spPr>
          <a:xfrm>
            <a:off x="6956010" y="5760924"/>
            <a:ext cx="1483298" cy="72068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3" name="TextBox 52"/>
          <p:cNvSpPr txBox="1"/>
          <p:nvPr/>
        </p:nvSpPr>
        <p:spPr>
          <a:xfrm>
            <a:off x="7439349" y="5890432"/>
            <a:ext cx="837741" cy="461665"/>
          </a:xfrm>
          <a:prstGeom prst="rect">
            <a:avLst/>
          </a:prstGeom>
          <a:noFill/>
        </p:spPr>
        <p:txBody>
          <a:bodyPr wrap="square" rtlCol="0">
            <a:spAutoFit/>
          </a:bodyPr>
          <a:lstStyle/>
          <a:p>
            <a:pPr algn="ctr"/>
            <a:r>
              <a:rPr lang="en-US" sz="1200" b="1" dirty="0"/>
              <a:t>match</a:t>
            </a:r>
          </a:p>
          <a:p>
            <a:pPr algn="ctr"/>
            <a:r>
              <a:rPr lang="en-US" sz="1200" b="1" dirty="0"/>
              <a:t>sender</a:t>
            </a:r>
          </a:p>
        </p:txBody>
      </p:sp>
      <p:pic>
        <p:nvPicPr>
          <p:cNvPr id="54" name="Picture 53" descr="man.png"/>
          <p:cNvPicPr>
            <a:picLocks noChangeAspect="1"/>
          </p:cNvPicPr>
          <p:nvPr/>
        </p:nvPicPr>
        <p:blipFill>
          <a:blip r:embed="rId2" cstate="print">
            <a:duotone>
              <a:schemeClr val="accent3">
                <a:shade val="45000"/>
                <a:satMod val="135000"/>
              </a:schemeClr>
              <a:prstClr val="white"/>
            </a:duotone>
          </a:blip>
          <a:stretch>
            <a:fillRect/>
          </a:stretch>
        </p:blipFill>
        <p:spPr>
          <a:xfrm>
            <a:off x="7624216" y="4895478"/>
            <a:ext cx="356960" cy="940675"/>
          </a:xfrm>
          <a:prstGeom prst="rect">
            <a:avLst/>
          </a:prstGeom>
        </p:spPr>
      </p:pic>
      <p:cxnSp>
        <p:nvCxnSpPr>
          <p:cNvPr id="55" name="Straight Arrow Connector 54"/>
          <p:cNvCxnSpPr/>
          <p:nvPr/>
        </p:nvCxnSpPr>
        <p:spPr>
          <a:xfrm flipH="1">
            <a:off x="6879811" y="3299617"/>
            <a:ext cx="521435"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6296349" y="5890432"/>
            <a:ext cx="761541" cy="461665"/>
          </a:xfrm>
          <a:prstGeom prst="rect">
            <a:avLst/>
          </a:prstGeom>
          <a:noFill/>
        </p:spPr>
        <p:txBody>
          <a:bodyPr wrap="square" rtlCol="0">
            <a:spAutoFit/>
          </a:bodyPr>
          <a:lstStyle/>
          <a:p>
            <a:pPr algn="ctr"/>
            <a:r>
              <a:rPr lang="en-US" sz="1200" b="1" dirty="0"/>
              <a:t>match</a:t>
            </a:r>
          </a:p>
          <a:p>
            <a:pPr algn="ctr"/>
            <a:r>
              <a:rPr lang="en-US" sz="1200" b="1" dirty="0"/>
              <a:t>receiver</a:t>
            </a:r>
          </a:p>
        </p:txBody>
      </p:sp>
      <p:pic>
        <p:nvPicPr>
          <p:cNvPr id="57" name="Picture 7" descr="http://www.clker.com/cliparts/R/o/q/Z/7/c/pink-female-hi.png"/>
          <p:cNvPicPr>
            <a:picLocks noChangeAspect="1" noChangeArrowheads="1"/>
          </p:cNvPicPr>
          <p:nvPr/>
        </p:nvPicPr>
        <p:blipFill>
          <a:blip r:embed="rId3" cstate="print">
            <a:duotone>
              <a:schemeClr val="accent6">
                <a:shade val="45000"/>
                <a:satMod val="135000"/>
              </a:schemeClr>
              <a:prstClr val="white"/>
            </a:duotone>
          </a:blip>
          <a:srcRect/>
          <a:stretch>
            <a:fillRect/>
          </a:stretch>
        </p:blipFill>
        <p:spPr bwMode="auto">
          <a:xfrm>
            <a:off x="6428022" y="4908068"/>
            <a:ext cx="491182" cy="982364"/>
          </a:xfrm>
          <a:prstGeom prst="rect">
            <a:avLst/>
          </a:prstGeom>
          <a:noFill/>
        </p:spPr>
      </p:pic>
      <p:cxnSp>
        <p:nvCxnSpPr>
          <p:cNvPr id="58" name="Straight Arrow Connector 57"/>
          <p:cNvCxnSpPr/>
          <p:nvPr/>
        </p:nvCxnSpPr>
        <p:spPr>
          <a:xfrm>
            <a:off x="6919204" y="3489418"/>
            <a:ext cx="559538"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9" name="Straight Arrow Connector 58"/>
          <p:cNvCxnSpPr/>
          <p:nvPr/>
        </p:nvCxnSpPr>
        <p:spPr>
          <a:xfrm flipH="1">
            <a:off x="6919204" y="3706417"/>
            <a:ext cx="521435"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p:nvPr/>
        </p:nvCxnSpPr>
        <p:spPr>
          <a:xfrm flipH="1">
            <a:off x="6941801" y="5104648"/>
            <a:ext cx="521435"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p:nvPr/>
        </p:nvCxnSpPr>
        <p:spPr>
          <a:xfrm>
            <a:off x="6981194" y="5294449"/>
            <a:ext cx="559538"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p:nvPr/>
        </p:nvCxnSpPr>
        <p:spPr>
          <a:xfrm flipH="1">
            <a:off x="6981194" y="5511448"/>
            <a:ext cx="521435"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a:off x="6999167" y="5726549"/>
            <a:ext cx="559538" cy="0"/>
          </a:xfrm>
          <a:prstGeom prst="straightConnector1">
            <a:avLst/>
          </a:prstGeom>
          <a:ln w="317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625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5"/>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8"/>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39"/>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4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1"/>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3"/>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54"/>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55"/>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57"/>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5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60"/>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61"/>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2"/>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4" grpId="0" animBg="1"/>
      <p:bldP spid="17" grpId="0"/>
      <p:bldP spid="18" grpId="0"/>
      <p:bldP spid="20" grpId="0" animBg="1"/>
      <p:bldP spid="26" grpId="0"/>
      <p:bldP spid="27" grpId="0"/>
      <p:bldP spid="29" grpId="0" animBg="1"/>
      <p:bldP spid="32" grpId="0"/>
      <p:bldP spid="33" grpId="0"/>
      <p:bldP spid="35" grpId="0" animBg="1"/>
      <p:bldP spid="38" grpId="0"/>
      <p:bldP spid="39" grpId="0"/>
      <p:bldP spid="41" grpId="0" animBg="1"/>
      <p:bldP spid="47" grpId="0" animBg="1"/>
      <p:bldP spid="53" grpId="0"/>
      <p:bldP spid="5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80B627EB9ACBE42BFA7B893DD6FD52A" ma:contentTypeVersion="9" ma:contentTypeDescription="Create a new document." ma:contentTypeScope="" ma:versionID="dc259e02eb3abd5ab6768fa2894d9daa">
  <xsd:schema xmlns:xsd="http://www.w3.org/2001/XMLSchema" xmlns:xs="http://www.w3.org/2001/XMLSchema" xmlns:p="http://schemas.microsoft.com/office/2006/metadata/properties" xmlns:ns1="http://schemas.microsoft.com/sharepoint/v3" xmlns:ns2="fe090bf0-f37d-44ab-ac7f-b6df71b51ac6" targetNamespace="http://schemas.microsoft.com/office/2006/metadata/properties" ma:root="true" ma:fieldsID="815d902fbd9c46e72693d5bb8d58c1bd" ns1:_="" ns2:_="">
    <xsd:import namespace="http://schemas.microsoft.com/sharepoint/v3"/>
    <xsd:import namespace="fe090bf0-f37d-44ab-ac7f-b6df71b51ac6"/>
    <xsd:element name="properties">
      <xsd:complexType>
        <xsd:sequence>
          <xsd:element name="documentManagement">
            <xsd:complexType>
              <xsd:all>
                <xsd:element ref="ns1:PublishingStartDate" minOccurs="0"/>
                <xsd:element ref="ns1:PublishingExpirationDate" minOccurs="0"/>
                <xsd:element ref="ns2:Description" minOccurs="0"/>
                <xsd:element ref="ns2:Area" minOccurs="0"/>
                <xsd:element ref="ns2:Category_x003a_" minOccurs="0"/>
                <xsd:element ref="ns2:Highlights" minOccurs="0"/>
                <xsd:element ref="ns2:Highlights_x003f_" minOccurs="0"/>
                <xsd:element ref="ns2:Notes1"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Scheduling Start Date" ma:description="" ma:hidden="true" ma:internalName="PublishingStartDate">
      <xsd:simpleType>
        <xsd:restriction base="dms:Unknown"/>
      </xsd:simpleType>
    </xsd:element>
    <xsd:element name="PublishingExpirationDate" ma:index="9" nillable="true" ma:displayName="Scheduling End Date" ma:description="" ma:hidden="tru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fe090bf0-f37d-44ab-ac7f-b6df71b51ac6" elementFormDefault="qualified">
    <xsd:import namespace="http://schemas.microsoft.com/office/2006/documentManagement/types"/>
    <xsd:import namespace="http://schemas.microsoft.com/office/infopath/2007/PartnerControls"/>
    <xsd:element name="Description" ma:index="10" nillable="true" ma:displayName="Description" ma:description="Description of use or contents of this item" ma:internalName="Description">
      <xsd:simpleType>
        <xsd:restriction base="dms:Note">
          <xsd:maxLength value="255"/>
        </xsd:restriction>
      </xsd:simpleType>
    </xsd:element>
    <xsd:element name="Area" ma:index="11" nillable="true" ma:displayName="Area" ma:description="This is used to categorize items in order to display only certain ones on a page, to sort them, etc.  &#10;&#10;Dept will enter their own choices here.  Category is a sub-category of Area." ma:internalName="Area">
      <xsd:complexType>
        <xsd:complexContent>
          <xsd:extension base="dms:MultiChoice">
            <xsd:sequence>
              <xsd:element name="Value" maxOccurs="unbounded" minOccurs="0" nillable="true">
                <xsd:simpleType>
                  <xsd:restriction base="dms:Choice">
                    <xsd:enumeration value="Enter Choice #1"/>
                    <xsd:enumeration value="Enter Choice #2"/>
                    <xsd:enumeration value="Enter Choice #3"/>
                  </xsd:restriction>
                </xsd:simpleType>
              </xsd:element>
            </xsd:sequence>
          </xsd:extension>
        </xsd:complexContent>
      </xsd:complexType>
    </xsd:element>
    <xsd:element name="Category_x003a_" ma:index="12" nillable="true" ma:displayName="Category:" ma:description="This is used to categorize links in order to display only certain ones on a page, to sort them, etc.  &#10;&#10;Dept will add their own Categories.  Category is a sub-category of Area." ma:internalName="Category_x003A_">
      <xsd:complexType>
        <xsd:complexContent>
          <xsd:extension base="dms:MultiChoice">
            <xsd:sequence>
              <xsd:element name="Value" maxOccurs="unbounded" minOccurs="0" nillable="true">
                <xsd:simpleType>
                  <xsd:restriction base="dms:Choice">
                    <xsd:enumeration value="Enter Choice #1"/>
                    <xsd:enumeration value="Enter Choice #2"/>
                    <xsd:enumeration value="Enter Choice #3"/>
                  </xsd:restriction>
                </xsd:simpleType>
              </xsd:element>
            </xsd:sequence>
          </xsd:extension>
        </xsd:complexContent>
      </xsd:complexType>
    </xsd:element>
    <xsd:element name="Highlights" ma:index="13" nillable="true" ma:displayName="Highlights" ma:description="Text for use on a publishing page where you want to pull together special items from this list." ma:hidden="true" ma:internalName="Highlights" ma:readOnly="false">
      <xsd:simpleType>
        <xsd:restriction base="dms:Note"/>
      </xsd:simpleType>
    </xsd:element>
    <xsd:element name="Highlights_x003f_" ma:index="14" nillable="true" ma:displayName="Highlights?" ma:description="Indicate if this is a highlight item to be pulled for a publishing page." ma:format="Dropdown" ma:hidden="true" ma:internalName="Highlights_x003F_" ma:readOnly="false">
      <xsd:simpleType>
        <xsd:restriction base="dms:Choice">
          <xsd:enumeration value="Yes"/>
          <xsd:enumeration value="No"/>
        </xsd:restriction>
      </xsd:simpleType>
    </xsd:element>
    <xsd:element name="Notes1" ma:index="15" nillable="true" ma:displayName="Notes" ma:description="Internal information, possibly about when this item must be reviewed, or removed, or other notes relating to internal process." ma:internalName="Notes1">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ma:index="1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Description xmlns="fe090bf0-f37d-44ab-ac7f-b6df71b51ac6" xsi:nil="true"/>
    <Highlights_x003f_ xmlns="fe090bf0-f37d-44ab-ac7f-b6df71b51ac6" xsi:nil="true"/>
    <Area xmlns="fe090bf0-f37d-44ab-ac7f-b6df71b51ac6"/>
    <PublishingExpirationDate xmlns="http://schemas.microsoft.com/sharepoint/v3" xsi:nil="true"/>
    <Notes1 xmlns="fe090bf0-f37d-44ab-ac7f-b6df71b51ac6" xsi:nil="true"/>
    <PublishingStartDate xmlns="http://schemas.microsoft.com/sharepoint/v3" xsi:nil="true"/>
    <Highlights xmlns="fe090bf0-f37d-44ab-ac7f-b6df71b51ac6" xsi:nil="true"/>
    <Category_x003a_ xmlns="fe090bf0-f37d-44ab-ac7f-b6df71b51ac6"/>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42CC4F-FB94-440C-A9CC-B6F654B60D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e090bf0-f37d-44ab-ac7f-b6df71b51ac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1FC3742-0559-48D3-8A45-D4C514F67BC8}">
  <ds:schemaRefs>
    <ds:schemaRef ds:uri="http://schemas.microsoft.com/sharepoint/v3"/>
    <ds:schemaRef ds:uri="http://purl.org/dc/term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http://schemas.openxmlformats.org/package/2006/metadata/core-properties"/>
    <ds:schemaRef ds:uri="fe090bf0-f37d-44ab-ac7f-b6df71b51ac6"/>
    <ds:schemaRef ds:uri="http://www.w3.org/XML/1998/namespace"/>
  </ds:schemaRefs>
</ds:datastoreItem>
</file>

<file path=customXml/itemProps3.xml><?xml version="1.0" encoding="utf-8"?>
<ds:datastoreItem xmlns:ds="http://schemas.openxmlformats.org/officeDocument/2006/customXml" ds:itemID="{A8D9CA88-FA22-40AB-8F3E-2E8667C7C8E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5727</TotalTime>
  <Words>1496</Words>
  <Application>Microsoft Office PowerPoint</Application>
  <PresentationFormat>On-screen Show (4:3)</PresentationFormat>
  <Paragraphs>318</Paragraphs>
  <Slides>19</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Times New Roman</vt:lpstr>
      <vt:lpstr>Verdana,Bold</vt:lpstr>
      <vt:lpstr>Wingdings</vt:lpstr>
      <vt:lpstr>Office Theme</vt:lpstr>
      <vt:lpstr>Are Yang and McSteamy More Receptive to a Hot Vote than Meredith and George? Heterogeneity in Treatment Effects in Online Dating </vt:lpstr>
      <vt:lpstr>Online Dating Is Big! </vt:lpstr>
      <vt:lpstr>Online Dating Site Features Influence User Behavior</vt:lpstr>
      <vt:lpstr>Main Research Question</vt:lpstr>
      <vt:lpstr>The Vote-Identity Revelation Feature</vt:lpstr>
      <vt:lpstr>The Vote-Identity Revelation Feature</vt:lpstr>
      <vt:lpstr>How Can the Vote-Identity Revelation Feature’s Impact Span Out?</vt:lpstr>
      <vt:lpstr>The Experiment</vt:lpstr>
      <vt:lpstr>PowerPoint Presentation</vt:lpstr>
      <vt:lpstr>Empirical Model: Poisson Regression Model</vt:lpstr>
      <vt:lpstr>The Vote-Identity Revelation Treatment Shows Different Impacts Along the Attractiveness Dimensions</vt:lpstr>
      <vt:lpstr>Main Treatment Effect is Positive Across All Online Dating Engagement and Matching Outcomes </vt:lpstr>
      <vt:lpstr>When Treatment Interacts with Focal Users Attractiveness Levels, We find an “Ego Effect”</vt:lpstr>
      <vt:lpstr>When Treatment Interacts with Pursuer's Attractiveness Levels, We find an “Encouragement Effect”</vt:lpstr>
      <vt:lpstr>For the Three-Way Interaction Term, We Find that “Ego Effect” Dominates “Encouragement Effect”</vt:lpstr>
      <vt:lpstr>For the Three-Way Interaction Term, We Find that “Ego Effect” Dominates “Encouragement Effect”</vt:lpstr>
      <vt:lpstr>PowerPoint Presentation</vt:lpstr>
      <vt:lpstr>PowerPoint Presentation</vt:lpstr>
      <vt:lpstr>PowerPoint Presentation</vt:lpstr>
    </vt:vector>
  </TitlesOfParts>
  <Company>Carlson School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Dana Oelfke</dc:creator>
  <cp:lastModifiedBy>Probal Mojumder</cp:lastModifiedBy>
  <cp:revision>544</cp:revision>
  <dcterms:created xsi:type="dcterms:W3CDTF">2014-07-01T20:09:04Z</dcterms:created>
  <dcterms:modified xsi:type="dcterms:W3CDTF">2020-07-27T03:44:17Z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0x010100980B627EB9ACBE42BFA7B893DD6FD52A</vt:lpwstr>
  </property>
</Properties>
</file>