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25" name="PlaceHolder 2"/>
          <p:cNvSpPr>
            <a:spLocks noGrp="1"/>
          </p:cNvSpPr>
          <p:nvPr>
            <p:ph type="body"/>
          </p:nvPr>
        </p:nvSpPr>
        <p:spPr>
          <a:xfrm>
            <a:off x="504000" y="1326600"/>
            <a:ext cx="9072000" cy="156816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33" name="PlaceHolder 2"/>
          <p:cNvSpPr>
            <a:spLocks noGrp="1"/>
          </p:cNvSpPr>
          <p:nvPr>
            <p:ph type="body"/>
          </p:nvPr>
        </p:nvSpPr>
        <p:spPr>
          <a:xfrm>
            <a:off x="504000" y="1326600"/>
            <a:ext cx="2921040" cy="156816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16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16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160"/>
            <a:ext cx="2921040" cy="156816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160"/>
            <a:ext cx="2921040" cy="156816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45" name="PlaceHolder 2"/>
          <p:cNvSpPr>
            <a:spLocks noGrp="1"/>
          </p:cNvSpPr>
          <p:nvPr>
            <p:ph type="subTitle"/>
          </p:nvPr>
        </p:nvSpPr>
        <p:spPr>
          <a:xfrm>
            <a:off x="50400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47" name="PlaceHolder 2"/>
          <p:cNvSpPr>
            <a:spLocks noGrp="1"/>
          </p:cNvSpPr>
          <p:nvPr>
            <p:ph type="body"/>
          </p:nvPr>
        </p:nvSpPr>
        <p:spPr>
          <a:xfrm>
            <a:off x="50400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4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5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4" name="PlaceHolder 2"/>
          <p:cNvSpPr>
            <a:spLocks noGrp="1"/>
          </p:cNvSpPr>
          <p:nvPr>
            <p:ph type="subTitle"/>
          </p:nvPr>
        </p:nvSpPr>
        <p:spPr>
          <a:xfrm>
            <a:off x="50400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5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6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66" name="PlaceHolder 2"/>
          <p:cNvSpPr>
            <a:spLocks noGrp="1"/>
          </p:cNvSpPr>
          <p:nvPr>
            <p:ph type="body"/>
          </p:nvPr>
        </p:nvSpPr>
        <p:spPr>
          <a:xfrm>
            <a:off x="504000" y="1326600"/>
            <a:ext cx="9072000" cy="156816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74" name="PlaceHolder 2"/>
          <p:cNvSpPr>
            <a:spLocks noGrp="1"/>
          </p:cNvSpPr>
          <p:nvPr>
            <p:ph type="body"/>
          </p:nvPr>
        </p:nvSpPr>
        <p:spPr>
          <a:xfrm>
            <a:off x="504000" y="1326600"/>
            <a:ext cx="2921040" cy="156816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571560" y="1326600"/>
            <a:ext cx="2921040" cy="156816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639120" y="1326600"/>
            <a:ext cx="2921040" cy="156816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504000" y="3044160"/>
            <a:ext cx="2921040" cy="156816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571560" y="3044160"/>
            <a:ext cx="2921040" cy="156816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63912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86" name="PlaceHolder 2"/>
          <p:cNvSpPr>
            <a:spLocks noGrp="1"/>
          </p:cNvSpPr>
          <p:nvPr>
            <p:ph type="subTitle"/>
          </p:nvPr>
        </p:nvSpPr>
        <p:spPr>
          <a:xfrm>
            <a:off x="504000" y="1326600"/>
            <a:ext cx="907200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88" name="PlaceHolder 2"/>
          <p:cNvSpPr>
            <a:spLocks noGrp="1"/>
          </p:cNvSpPr>
          <p:nvPr>
            <p:ph type="body"/>
          </p:nvPr>
        </p:nvSpPr>
        <p:spPr>
          <a:xfrm>
            <a:off x="50400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9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6" name="PlaceHolder 2"/>
          <p:cNvSpPr>
            <a:spLocks noGrp="1"/>
          </p:cNvSpPr>
          <p:nvPr>
            <p:ph type="body"/>
          </p:nvPr>
        </p:nvSpPr>
        <p:spPr>
          <a:xfrm>
            <a:off x="504000" y="1326600"/>
            <a:ext cx="907200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9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9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0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07" name="PlaceHolder 2"/>
          <p:cNvSpPr>
            <a:spLocks noGrp="1"/>
          </p:cNvSpPr>
          <p:nvPr>
            <p:ph type="body"/>
          </p:nvPr>
        </p:nvSpPr>
        <p:spPr>
          <a:xfrm>
            <a:off x="504000" y="1326600"/>
            <a:ext cx="9072000" cy="156816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1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
        <p:nvSpPr>
          <p:cNvPr id="11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15" name="PlaceHolder 2"/>
          <p:cNvSpPr>
            <a:spLocks noGrp="1"/>
          </p:cNvSpPr>
          <p:nvPr>
            <p:ph type="body"/>
          </p:nvPr>
        </p:nvSpPr>
        <p:spPr>
          <a:xfrm>
            <a:off x="504000" y="1326600"/>
            <a:ext cx="2921040" cy="156816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3571560" y="1326600"/>
            <a:ext cx="2921040" cy="156816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6639120" y="1326600"/>
            <a:ext cx="2921040" cy="1568160"/>
          </a:xfrm>
          <a:prstGeom prst="rect">
            <a:avLst/>
          </a:prstGeom>
        </p:spPr>
        <p:txBody>
          <a:bodyPr lIns="0" rIns="0" tIns="0" bIns="0">
            <a:normAutofit/>
          </a:bodyPr>
          <a:p>
            <a:endParaRPr b="0" lang="en-IN" sz="3200" spc="-1" strike="noStrike">
              <a:latin typeface="Arial"/>
            </a:endParaRPr>
          </a:p>
        </p:txBody>
      </p:sp>
      <p:sp>
        <p:nvSpPr>
          <p:cNvPr id="118" name="PlaceHolder 5"/>
          <p:cNvSpPr>
            <a:spLocks noGrp="1"/>
          </p:cNvSpPr>
          <p:nvPr>
            <p:ph type="body"/>
          </p:nvPr>
        </p:nvSpPr>
        <p:spPr>
          <a:xfrm>
            <a:off x="504000" y="3044160"/>
            <a:ext cx="2921040" cy="1568160"/>
          </a:xfrm>
          <a:prstGeom prst="rect">
            <a:avLst/>
          </a:prstGeom>
        </p:spPr>
        <p:txBody>
          <a:bodyPr lIns="0" rIns="0" tIns="0" bIns="0">
            <a:normAutofit/>
          </a:bodyPr>
          <a:p>
            <a:endParaRPr b="0" lang="en-IN" sz="3200" spc="-1" strike="noStrike">
              <a:latin typeface="Arial"/>
            </a:endParaRPr>
          </a:p>
        </p:txBody>
      </p:sp>
      <p:sp>
        <p:nvSpPr>
          <p:cNvPr id="119" name="PlaceHolder 6"/>
          <p:cNvSpPr>
            <a:spLocks noGrp="1"/>
          </p:cNvSpPr>
          <p:nvPr>
            <p:ph type="body"/>
          </p:nvPr>
        </p:nvSpPr>
        <p:spPr>
          <a:xfrm>
            <a:off x="3571560" y="3044160"/>
            <a:ext cx="2921040" cy="1568160"/>
          </a:xfrm>
          <a:prstGeom prst="rect">
            <a:avLst/>
          </a:prstGeom>
        </p:spPr>
        <p:txBody>
          <a:bodyPr lIns="0" rIns="0" tIns="0" bIns="0">
            <a:normAutofit/>
          </a:bodyPr>
          <a:p>
            <a:endParaRPr b="0" lang="en-IN" sz="3200" spc="-1" strike="noStrike">
              <a:latin typeface="Arial"/>
            </a:endParaRPr>
          </a:p>
        </p:txBody>
      </p:sp>
      <p:sp>
        <p:nvSpPr>
          <p:cNvPr id="120" name="PlaceHolder 7"/>
          <p:cNvSpPr>
            <a:spLocks noGrp="1"/>
          </p:cNvSpPr>
          <p:nvPr>
            <p:ph type="body"/>
          </p:nvPr>
        </p:nvSpPr>
        <p:spPr>
          <a:xfrm>
            <a:off x="6639120" y="3044160"/>
            <a:ext cx="292104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4000" y="72000"/>
            <a:ext cx="9540000" cy="300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 y="72000"/>
            <a:ext cx="9540000" cy="648000"/>
          </a:xfrm>
          <a:prstGeom prst="rect">
            <a:avLst/>
          </a:prstGeom>
        </p:spPr>
        <p:txBody>
          <a:bodyPr lIns="0" rIns="0" tIns="0" bIns="0" anchor="ctr">
            <a:noAutofit/>
          </a:bodyPr>
          <a:p>
            <a:endParaRPr b="0" lang="en-IN" sz="4400" spc="-1" strike="noStrike">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160"/>
            <a:ext cx="9072000" cy="156816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4000" y="3888000"/>
            <a:ext cx="9000000" cy="658440"/>
          </a:xfrm>
          <a:prstGeom prst="rect">
            <a:avLst/>
          </a:prstGeom>
        </p:spPr>
        <p:txBody>
          <a:bodyPr lIns="0" rIns="0" tIns="0" bIns="0" anchor="ctr">
            <a:noAutofit/>
          </a:bodyPr>
          <a:p>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1584000" y="648000"/>
            <a:ext cx="6479640" cy="2598840"/>
          </a:xfrm>
          <a:prstGeom prst="rect">
            <a:avLst/>
          </a:prstGeom>
        </p:spPr>
        <p:txBody>
          <a:bodyPr lIns="0" rIns="0" tIns="0" bIns="0">
            <a:normAutofit fontScale="91000"/>
          </a:bodyPr>
          <a:p>
            <a:pPr>
              <a:spcBef>
                <a:spcPts val="1417"/>
              </a:spcBef>
            </a:pPr>
            <a:r>
              <a:rPr b="0" lang="en-IN" sz="3200" spc="-1" strike="noStrike">
                <a:latin typeface="Arial"/>
              </a:rPr>
              <a:t>Click to edit the outline text format</a:t>
            </a:r>
            <a:endParaRPr b="0" lang="en-IN" sz="3200" spc="-1" strike="noStrike">
              <a:latin typeface="Arial"/>
            </a:endParaRPr>
          </a:p>
          <a:p>
            <a:pPr lvl="1">
              <a:spcBef>
                <a:spcPts val="1134"/>
              </a:spcBef>
            </a:pPr>
            <a:r>
              <a:rPr b="0" lang="en-IN" sz="2800" spc="-1" strike="noStrike">
                <a:latin typeface="Arial"/>
              </a:rPr>
              <a:t>Second Outline Level</a:t>
            </a:r>
            <a:endParaRPr b="0" lang="en-IN" sz="2800" spc="-1" strike="noStrike">
              <a:latin typeface="Arial"/>
            </a:endParaRPr>
          </a:p>
          <a:p>
            <a:pPr lvl="2">
              <a:spcBef>
                <a:spcPts val="850"/>
              </a:spcBef>
            </a:pPr>
            <a:r>
              <a:rPr b="0" lang="en-IN" sz="2400" spc="-1" strike="noStrike">
                <a:latin typeface="Arial"/>
              </a:rPr>
              <a:t>Third Outline Level</a:t>
            </a:r>
            <a:endParaRPr b="0" lang="en-IN" sz="2400" spc="-1" strike="noStrike">
              <a:latin typeface="Arial"/>
            </a:endParaRPr>
          </a:p>
          <a:p>
            <a:pPr lvl="3">
              <a:spcBef>
                <a:spcPts val="567"/>
              </a:spcBef>
            </a:pPr>
            <a:r>
              <a:rPr b="0" lang="en-IN" sz="2000" spc="-1" strike="noStrike">
                <a:latin typeface="Arial"/>
              </a:rPr>
              <a:t>Fourth Outline Level</a:t>
            </a:r>
            <a:endParaRPr b="0" lang="en-IN" sz="2000" spc="-1" strike="noStrike">
              <a:latin typeface="Arial"/>
            </a:endParaRPr>
          </a:p>
          <a:p>
            <a:pPr lvl="4">
              <a:spcBef>
                <a:spcPts val="283"/>
              </a:spcBef>
            </a:pPr>
            <a:r>
              <a:rPr b="0" lang="en-IN" sz="2000" spc="-1" strike="noStrike">
                <a:latin typeface="Arial"/>
              </a:rPr>
              <a:t>Fifth Outline Level</a:t>
            </a:r>
            <a:endParaRPr b="0" lang="en-IN" sz="2000" spc="-1" strike="noStrike">
              <a:latin typeface="Arial"/>
            </a:endParaRPr>
          </a:p>
          <a:p>
            <a:pPr lvl="5">
              <a:spcBef>
                <a:spcPts val="283"/>
              </a:spcBef>
            </a:pPr>
            <a:r>
              <a:rPr b="0" lang="en-IN" sz="2000" spc="-1" strike="noStrike">
                <a:latin typeface="Arial"/>
              </a:rPr>
              <a:t>Sixth Outline Level</a:t>
            </a:r>
            <a:endParaRPr b="0" lang="en-IN" sz="2000" spc="-1" strike="noStrike">
              <a:latin typeface="Arial"/>
            </a:endParaRPr>
          </a:p>
          <a:p>
            <a:pPr lvl="6">
              <a:spcBef>
                <a:spcPts val="283"/>
              </a:spcBef>
            </a:pPr>
            <a:r>
              <a:rPr b="0" lang="en-IN" sz="2000" spc="-1" strike="noStrike">
                <a:latin typeface="Arial"/>
              </a:rPr>
              <a:t>Seventh Outline Level</a:t>
            </a:r>
            <a:endParaRPr b="0" lang="en-IN" sz="2000" spc="-1" strike="noStrike">
              <a:latin typeface="Arial"/>
            </a:endParaRPr>
          </a:p>
        </p:txBody>
      </p:sp>
      <p:sp>
        <p:nvSpPr>
          <p:cNvPr id="2" name="TextShape 3"/>
          <p:cNvSpPr txBox="1"/>
          <p:nvPr/>
        </p:nvSpPr>
        <p:spPr>
          <a:xfrm>
            <a:off x="4104000" y="4896000"/>
            <a:ext cx="4392000" cy="346320"/>
          </a:xfrm>
          <a:prstGeom prst="rect">
            <a:avLst/>
          </a:prstGeom>
          <a:noFill/>
          <a:ln>
            <a:noFill/>
          </a:ln>
        </p:spPr>
        <p:txBody>
          <a:bodyPr lIns="90000" rIns="90000" tIns="45000" bIns="45000">
            <a:noAutofit/>
          </a:bodyPr>
          <a:p>
            <a:fld id="{6A5819D8-D42D-4B99-9CD3-50323E57489A}" type="author">
              <a:rPr b="0" lang="en-IN" sz="1800" spc="-1" strike="noStrike">
                <a:latin typeface="Arial"/>
              </a:rPr>
              <a:t> </a:t>
            </a:fld>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44000" y="72000"/>
            <a:ext cx="9540000" cy="648000"/>
          </a:xfrm>
          <a:prstGeom prst="rect">
            <a:avLst/>
          </a:prstGeom>
        </p:spPr>
        <p:txBody>
          <a:bodyPr lIns="0" rIns="0" tIns="0" bIns="0" anchor="ctr">
            <a:noAutofit/>
          </a:bodyPr>
          <a:p>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a:t>
            </a:r>
            <a:r>
              <a:rPr b="0" lang="en-IN" sz="3200" spc="-1" strike="noStrike">
                <a:latin typeface="Arial"/>
              </a:rPr>
              <a:t>outline text </a:t>
            </a:r>
            <a:r>
              <a:rPr b="0" lang="en-IN" sz="3200" spc="-1" strike="noStrike">
                <a:latin typeface="Arial"/>
              </a:rPr>
              <a:t>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a:t>
            </a:r>
            <a:r>
              <a:rPr b="0" lang="en-IN" sz="2800" spc="-1" strike="noStrike">
                <a:latin typeface="Arial"/>
              </a:rPr>
              <a:t>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a:t>
            </a:r>
            <a:r>
              <a:rPr b="0" lang="en-IN" sz="2400" spc="-1" strike="noStrike">
                <a:latin typeface="Arial"/>
              </a:rPr>
              <a:t>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a:t>
            </a:r>
            <a:r>
              <a:rPr b="0" lang="en-IN" sz="2000" spc="-1" strike="noStrike">
                <a:latin typeface="Arial"/>
              </a:rPr>
              <a:t>Outline </a:t>
            </a:r>
            <a:r>
              <a:rPr b="0" lang="en-IN" sz="2000" spc="-1" strike="noStrike">
                <a:latin typeface="Arial"/>
              </a:rPr>
              <a:t>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a:t>
            </a:r>
            <a:r>
              <a:rPr b="0" lang="en-IN" sz="2000" spc="-1" strike="noStrike">
                <a:latin typeface="Arial"/>
              </a:rPr>
              <a:t>Outline </a:t>
            </a:r>
            <a:r>
              <a:rPr b="0" lang="en-IN" sz="2000" spc="-1" strike="noStrike">
                <a:latin typeface="Arial"/>
              </a:rPr>
              <a:t>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a:t>
            </a:r>
            <a:r>
              <a:rPr b="0" lang="en-IN" sz="2000" spc="-1" strike="noStrike">
                <a:latin typeface="Arial"/>
              </a:rPr>
              <a:t>h </a:t>
            </a:r>
            <a:r>
              <a:rPr b="0" lang="en-IN" sz="2000" spc="-1" strike="noStrike">
                <a:latin typeface="Arial"/>
              </a:rPr>
              <a:t>Outli</a:t>
            </a:r>
            <a:r>
              <a:rPr b="0" lang="en-IN" sz="2000" spc="-1" strike="noStrike">
                <a:latin typeface="Arial"/>
              </a:rPr>
              <a:t>ne </a:t>
            </a:r>
            <a:r>
              <a:rPr b="0" lang="en-IN" sz="2000" spc="-1" strike="noStrike">
                <a:latin typeface="Arial"/>
              </a:rPr>
              <a:t>Leve</a:t>
            </a:r>
            <a:r>
              <a:rPr b="0" lang="en-IN" sz="2000" spc="-1" strike="noStrike">
                <a:latin typeface="Arial"/>
              </a:rPr>
              <a:t>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
        <p:nvSpPr>
          <p:cNvPr id="41" name="PlaceHolder 3"/>
          <p:cNvSpPr>
            <a:spLocks noGrp="1"/>
          </p:cNvSpPr>
          <p:nvPr>
            <p:ph type="dt"/>
          </p:nvPr>
        </p:nvSpPr>
        <p:spPr>
          <a:xfrm>
            <a:off x="504000" y="5256000"/>
            <a:ext cx="1656000" cy="41040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2" name="PlaceHolder 4"/>
          <p:cNvSpPr>
            <a:spLocks noGrp="1"/>
          </p:cNvSpPr>
          <p:nvPr>
            <p:ph type="ftr"/>
          </p:nvPr>
        </p:nvSpPr>
        <p:spPr>
          <a:xfrm>
            <a:off x="2520000" y="5256000"/>
            <a:ext cx="4680000" cy="41040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3" name="PlaceHolder 5"/>
          <p:cNvSpPr>
            <a:spLocks noGrp="1"/>
          </p:cNvSpPr>
          <p:nvPr>
            <p:ph type="sldNum"/>
          </p:nvPr>
        </p:nvSpPr>
        <p:spPr>
          <a:xfrm>
            <a:off x="7560000" y="5256000"/>
            <a:ext cx="1656000" cy="410400"/>
          </a:xfrm>
          <a:prstGeom prst="rect">
            <a:avLst/>
          </a:prstGeom>
        </p:spPr>
        <p:txBody>
          <a:bodyPr lIns="0" rIns="0" tIns="0" bIns="0">
            <a:noAutofit/>
          </a:bodyPr>
          <a:p>
            <a:pPr algn="r"/>
            <a:fld id="{F7BD4058-B7BE-4DF8-AEAB-C51E9F30F103}"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44000" y="72000"/>
            <a:ext cx="9540000" cy="648000"/>
          </a:xfrm>
          <a:prstGeom prst="rect">
            <a:avLst/>
          </a:prstGeom>
        </p:spPr>
        <p:txBody>
          <a:bodyPr lIns="0" rIns="0" tIns="0" bIns="0" anchor="ctr">
            <a:noAutofit/>
          </a:bodyPr>
          <a:p>
            <a:r>
              <a:rPr b="0" lang="en-IN" sz="4400" spc="-1" strike="noStrike">
                <a:latin typeface="Arial"/>
              </a:rPr>
              <a:t>Click to edit the title text format</a:t>
            </a:r>
            <a:endParaRPr b="0" lang="en-IN" sz="4400" spc="-1" strike="noStrike">
              <a:latin typeface="Arial"/>
            </a:endParaRPr>
          </a:p>
        </p:txBody>
      </p:sp>
      <p:sp>
        <p:nvSpPr>
          <p:cNvPr id="81" name="PlaceHolder 2"/>
          <p:cNvSpPr>
            <a:spLocks noGrp="1"/>
          </p:cNvSpPr>
          <p:nvPr>
            <p:ph type="body"/>
          </p:nvPr>
        </p:nvSpPr>
        <p:spPr>
          <a:xfrm>
            <a:off x="504000" y="1326600"/>
            <a:ext cx="9072000" cy="328824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2" name="PlaceHolder 3"/>
          <p:cNvSpPr>
            <a:spLocks noGrp="1"/>
          </p:cNvSpPr>
          <p:nvPr>
            <p:ph type="dt"/>
          </p:nvPr>
        </p:nvSpPr>
        <p:spPr>
          <a:xfrm>
            <a:off x="504000" y="5256000"/>
            <a:ext cx="1656000" cy="41040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83" name="PlaceHolder 4"/>
          <p:cNvSpPr>
            <a:spLocks noGrp="1"/>
          </p:cNvSpPr>
          <p:nvPr>
            <p:ph type="ftr"/>
          </p:nvPr>
        </p:nvSpPr>
        <p:spPr>
          <a:xfrm>
            <a:off x="2520000" y="5256000"/>
            <a:ext cx="4680000" cy="41040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84" name="PlaceHolder 5"/>
          <p:cNvSpPr>
            <a:spLocks noGrp="1"/>
          </p:cNvSpPr>
          <p:nvPr>
            <p:ph type="sldNum"/>
          </p:nvPr>
        </p:nvSpPr>
        <p:spPr>
          <a:xfrm>
            <a:off x="7560000" y="5256000"/>
            <a:ext cx="1656000" cy="410400"/>
          </a:xfrm>
          <a:prstGeom prst="rect">
            <a:avLst/>
          </a:prstGeom>
        </p:spPr>
        <p:txBody>
          <a:bodyPr lIns="0" rIns="0" tIns="0" bIns="0">
            <a:noAutofit/>
          </a:bodyPr>
          <a:p>
            <a:pPr algn="r"/>
            <a:fld id="{9C4EB428-BF7B-4114-B8EE-25B7EE3AEC25}"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44000" y="2781720"/>
            <a:ext cx="9000000" cy="1970280"/>
          </a:xfrm>
          <a:prstGeom prst="rect">
            <a:avLst/>
          </a:prstGeom>
          <a:noFill/>
          <a:ln>
            <a:noFill/>
          </a:ln>
        </p:spPr>
        <p:txBody>
          <a:bodyPr lIns="0" rIns="0" tIns="0" bIns="0" anchor="ctr">
            <a:noAutofit/>
          </a:bodyPr>
          <a:p>
            <a:r>
              <a:rPr b="0" lang="en-IN" sz="4400" spc="-1" strike="noStrike">
                <a:latin typeface="Arial"/>
              </a:rPr>
              <a:t>@me – Yash Singh</a:t>
            </a:r>
            <a:br/>
            <a:r>
              <a:rPr b="0" lang="en-IN" sz="4400" spc="-1" strike="noStrike">
                <a:latin typeface="Arial"/>
              </a:rPr>
              <a:t>             </a:t>
            </a:r>
            <a:r>
              <a:rPr b="0" lang="en-IN" sz="3600" spc="-1" strike="noStrike">
                <a:latin typeface="Arial"/>
              </a:rPr>
              <a:t>SME – ML/AI and OpenSauce</a:t>
            </a:r>
            <a:br/>
            <a:r>
              <a:rPr b="0" lang="en-IN" sz="3600" spc="-1" strike="noStrike">
                <a:latin typeface="Arial"/>
              </a:rPr>
              <a:t>	</a:t>
            </a:r>
            <a:r>
              <a:rPr b="0" lang="en-IN" sz="3600" spc="-1" strike="noStrike">
                <a:latin typeface="Arial"/>
              </a:rPr>
              <a:t>	</a:t>
            </a:r>
            <a:r>
              <a:rPr b="0" lang="en-IN" sz="3600" spc="-1" strike="noStrike">
                <a:latin typeface="Arial"/>
              </a:rPr>
              <a:t>	</a:t>
            </a:r>
            <a:r>
              <a:rPr b="0" lang="en-IN" sz="3600" spc="-1" strike="noStrike">
                <a:latin typeface="Arial"/>
              </a:rPr>
              <a:t>	</a:t>
            </a:r>
            <a:r>
              <a:rPr b="0" lang="en-IN" sz="3600" spc="-1" strike="noStrike">
                <a:latin typeface="Arial"/>
              </a:rPr>
              <a:t>  contributor to various packages</a:t>
            </a:r>
            <a:endParaRPr b="0" lang="en-IN" sz="3600" spc="-1" strike="noStrike">
              <a:latin typeface="Arial"/>
            </a:endParaRPr>
          </a:p>
        </p:txBody>
      </p:sp>
      <p:pic>
        <p:nvPicPr>
          <p:cNvPr id="122" name="" descr=""/>
          <p:cNvPicPr/>
          <p:nvPr/>
        </p:nvPicPr>
        <p:blipFill>
          <a:blip r:embed="rId1"/>
          <a:stretch/>
        </p:blipFill>
        <p:spPr>
          <a:xfrm>
            <a:off x="6875640" y="216000"/>
            <a:ext cx="2988360" cy="3255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Neural Networks</a:t>
            </a:r>
            <a:endParaRPr b="0" lang="en-IN" sz="4400" spc="-1" strike="noStrike">
              <a:latin typeface="Arial"/>
            </a:endParaRPr>
          </a:p>
        </p:txBody>
      </p:sp>
      <p:sp>
        <p:nvSpPr>
          <p:cNvPr id="142" name="TextShape 2"/>
          <p:cNvSpPr txBox="1"/>
          <p:nvPr/>
        </p:nvSpPr>
        <p:spPr>
          <a:xfrm>
            <a:off x="504000" y="1326600"/>
            <a:ext cx="442692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Technical aspect of Neurons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Hidden neurons process tree</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Neural Network &amp; it’s functioning</a:t>
            </a:r>
            <a:endParaRPr b="0" lang="en-IN" sz="3200" spc="-1" strike="noStrike">
              <a:latin typeface="Arial"/>
            </a:endParaRPr>
          </a:p>
        </p:txBody>
      </p:sp>
      <p:sp>
        <p:nvSpPr>
          <p:cNvPr id="143" name="TextShape 3"/>
          <p:cNvSpPr txBox="1"/>
          <p:nvPr/>
        </p:nvSpPr>
        <p:spPr>
          <a:xfrm>
            <a:off x="5152680" y="1326600"/>
            <a:ext cx="4426920" cy="3288240"/>
          </a:xfrm>
          <a:prstGeom prst="rect">
            <a:avLst/>
          </a:prstGeom>
          <a:noFill/>
          <a:ln>
            <a:noFill/>
          </a:ln>
        </p:spPr>
        <p:txBody>
          <a:bodyPr lIns="0" rIns="0" tIns="0" bIns="0">
            <a:normAutofit/>
          </a:bodyPr>
          <a:p>
            <a:endParaRPr b="0" lang="en-IN" sz="3200" spc="-1" strike="noStrike">
              <a:latin typeface="Arial"/>
            </a:endParaRPr>
          </a:p>
        </p:txBody>
      </p:sp>
      <p:pic>
        <p:nvPicPr>
          <p:cNvPr id="144" name="" descr=""/>
          <p:cNvPicPr/>
          <p:nvPr/>
        </p:nvPicPr>
        <p:blipFill>
          <a:blip r:embed="rId1"/>
          <a:stretch/>
        </p:blipFill>
        <p:spPr>
          <a:xfrm>
            <a:off x="5152680" y="1326600"/>
            <a:ext cx="4544280" cy="3288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Types of Supervised Learning</a:t>
            </a:r>
            <a:endParaRPr b="0" lang="en-IN" sz="4400" spc="-1" strike="noStrike">
              <a:latin typeface="Arial"/>
            </a:endParaRPr>
          </a:p>
        </p:txBody>
      </p:sp>
      <p:sp>
        <p:nvSpPr>
          <p:cNvPr id="146" name="TextShape 2"/>
          <p:cNvSpPr txBox="1"/>
          <p:nvPr/>
        </p:nvSpPr>
        <p:spPr>
          <a:xfrm>
            <a:off x="504000" y="1326600"/>
            <a:ext cx="4426920" cy="3288240"/>
          </a:xfrm>
          <a:prstGeom prst="rect">
            <a:avLst/>
          </a:prstGeom>
          <a:noFill/>
          <a:ln>
            <a:noFill/>
          </a:ln>
        </p:spPr>
        <p:txBody>
          <a:bodyPr lIns="0" rIns="0" tIns="0" bIns="0">
            <a:normAutofit fontScale="88000"/>
          </a:bodyPr>
          <a:p>
            <a:pPr marL="432000" indent="-324000">
              <a:spcBef>
                <a:spcPts val="1417"/>
              </a:spcBef>
              <a:buClr>
                <a:srgbClr val="ffffff"/>
              </a:buClr>
              <a:buSzPct val="45000"/>
              <a:buFont typeface="Wingdings" charset="2"/>
              <a:buChar char=""/>
            </a:pPr>
            <a:r>
              <a:rPr b="0" lang="en-IN" sz="3200" spc="-1" strike="noStrike">
                <a:latin typeface="Arial"/>
              </a:rPr>
              <a:t>Classification</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Classification deals with output data format comprising of types and/or categories</a:t>
            </a:r>
            <a:endParaRPr b="0" lang="en-IN" sz="3200" spc="-1" strike="noStrike">
              <a:latin typeface="Arial"/>
            </a:endParaRPr>
          </a:p>
        </p:txBody>
      </p:sp>
      <p:sp>
        <p:nvSpPr>
          <p:cNvPr id="147" name="TextShape 3"/>
          <p:cNvSpPr txBox="1"/>
          <p:nvPr/>
        </p:nvSpPr>
        <p:spPr>
          <a:xfrm>
            <a:off x="5152680" y="1326600"/>
            <a:ext cx="442692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Regression</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Regression deals with output data format in numerical nature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Machine Learning Elements :</a:t>
            </a:r>
            <a:endParaRPr b="0" lang="en-IN" sz="4400" spc="-1" strike="noStrike">
              <a:latin typeface="Arial"/>
            </a:endParaRPr>
          </a:p>
        </p:txBody>
      </p:sp>
      <p:sp>
        <p:nvSpPr>
          <p:cNvPr id="149" name="TextShape 2"/>
          <p:cNvSpPr txBox="1"/>
          <p:nvPr/>
        </p:nvSpPr>
        <p:spPr>
          <a:xfrm>
            <a:off x="504000" y="1326600"/>
            <a:ext cx="9072000" cy="35694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Machine Learning Elements can be encapsulated in these 4 subtypes :</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2800" spc="-1" strike="noStrike">
                <a:latin typeface="Arial"/>
              </a:rPr>
              <a:t>Data</a:t>
            </a:r>
            <a:endParaRPr b="0" lang="en-IN" sz="2800" spc="-1" strike="noStrike">
              <a:latin typeface="Arial"/>
            </a:endParaRPr>
          </a:p>
          <a:p>
            <a:pPr marL="432000" indent="-324000">
              <a:spcBef>
                <a:spcPts val="1417"/>
              </a:spcBef>
              <a:buClr>
                <a:srgbClr val="ffffff"/>
              </a:buClr>
              <a:buSzPct val="45000"/>
              <a:buFont typeface="Wingdings" charset="2"/>
              <a:buChar char=""/>
            </a:pPr>
            <a:r>
              <a:rPr b="0" lang="en-IN" sz="2800" spc="-1" strike="noStrike">
                <a:latin typeface="Arial"/>
              </a:rPr>
              <a:t>Model</a:t>
            </a:r>
            <a:endParaRPr b="0" lang="en-IN" sz="2800" spc="-1" strike="noStrike">
              <a:latin typeface="Arial"/>
            </a:endParaRPr>
          </a:p>
          <a:p>
            <a:pPr marL="432000" indent="-324000">
              <a:spcBef>
                <a:spcPts val="1417"/>
              </a:spcBef>
              <a:buClr>
                <a:srgbClr val="ffffff"/>
              </a:buClr>
              <a:buSzPct val="45000"/>
              <a:buFont typeface="Wingdings" charset="2"/>
              <a:buChar char=""/>
            </a:pPr>
            <a:r>
              <a:rPr b="0" lang="en-IN" sz="2800" spc="-1" strike="noStrike">
                <a:latin typeface="Arial"/>
              </a:rPr>
              <a:t>Objective Function</a:t>
            </a:r>
            <a:endParaRPr b="0" lang="en-IN" sz="2800" spc="-1" strike="noStrike">
              <a:latin typeface="Arial"/>
            </a:endParaRPr>
          </a:p>
          <a:p>
            <a:pPr marL="432000" indent="-324000">
              <a:spcBef>
                <a:spcPts val="1417"/>
              </a:spcBef>
              <a:buClr>
                <a:srgbClr val="ffffff"/>
              </a:buClr>
              <a:buSzPct val="45000"/>
              <a:buFont typeface="Wingdings" charset="2"/>
              <a:buChar char=""/>
            </a:pPr>
            <a:r>
              <a:rPr b="0" lang="en-IN" sz="2800" spc="-1" strike="noStrike">
                <a:latin typeface="Arial"/>
              </a:rPr>
              <a:t>Optimization Algorithm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171000"/>
            <a:ext cx="10080000" cy="1134360"/>
          </a:xfrm>
          <a:prstGeom prst="rect">
            <a:avLst/>
          </a:prstGeom>
          <a:noFill/>
          <a:ln>
            <a:noFill/>
          </a:ln>
        </p:spPr>
        <p:txBody>
          <a:bodyPr lIns="0" rIns="0" tIns="0" bIns="0" anchor="ctr">
            <a:noAutofit/>
          </a:bodyPr>
          <a:p>
            <a:r>
              <a:rPr b="0" lang="en-IN" sz="4000" spc="-1" strike="noStrike">
                <a:latin typeface="Arial"/>
              </a:rPr>
              <a:t>Linear Model Illustration with Exemplification</a:t>
            </a:r>
            <a:endParaRPr b="0" lang="en-IN" sz="4000" spc="-1" strike="noStrike">
              <a:latin typeface="Arial"/>
            </a:endParaRPr>
          </a:p>
        </p:txBody>
      </p:sp>
      <p:sp>
        <p:nvSpPr>
          <p:cNvPr id="151" name="TextShape 2"/>
          <p:cNvSpPr txBox="1"/>
          <p:nvPr/>
        </p:nvSpPr>
        <p:spPr>
          <a:xfrm>
            <a:off x="504000" y="132660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Let’s consider a </a:t>
            </a:r>
            <a:r>
              <a:rPr b="0" lang="en-IN" sz="3200" spc="-1" strike="noStrike">
                <a:latin typeface="Arial"/>
              </a:rPr>
              <a:t>simple intercept </a:t>
            </a:r>
            <a:r>
              <a:rPr b="0" lang="en-IN" sz="3200" spc="-1" strike="noStrike">
                <a:latin typeface="Arial"/>
              </a:rPr>
              <a:t>function given as </a:t>
            </a:r>
            <a:endParaRPr b="0" lang="en-IN" sz="3200" spc="-1" strike="noStrike">
              <a:latin typeface="Arial"/>
            </a:endParaRPr>
          </a:p>
          <a:p>
            <a:pPr marL="432000" indent="-324000" algn="ctr">
              <a:spcBef>
                <a:spcPts val="1417"/>
              </a:spcBef>
              <a:buClr>
                <a:srgbClr val="ffffff"/>
              </a:buClr>
              <a:buSzPct val="45000"/>
              <a:buFont typeface="Wingdings" charset="2"/>
              <a:buChar char=""/>
            </a:pPr>
            <a:r>
              <a:rPr b="0" lang="en-IN" sz="3200" spc="-1" strike="noStrike">
                <a:latin typeface="Arial"/>
              </a:rPr>
              <a:t>y = mx + c</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Where, y is the output, </a:t>
            </a:r>
            <a:r>
              <a:rPr b="0" lang="en-IN" sz="3200" spc="-1" strike="noStrike">
                <a:latin typeface="Arial"/>
              </a:rPr>
              <a:t>m is the slope and c is </a:t>
            </a:r>
            <a:r>
              <a:rPr b="0" lang="en-IN" sz="3200" spc="-1" strike="noStrike">
                <a:latin typeface="Arial"/>
              </a:rPr>
              <a:t>the intercept </a:t>
            </a:r>
            <a:r>
              <a:rPr b="0" lang="en-IN" sz="3200" spc="-1" strike="noStrike">
                <a:latin typeface="Arial"/>
              </a:rPr>
              <a:t>point/range.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Translation to Machine Learning</a:t>
            </a:r>
            <a:endParaRPr b="0" lang="en-IN" sz="4400" spc="-1" strike="noStrike">
              <a:latin typeface="Arial"/>
            </a:endParaRPr>
          </a:p>
        </p:txBody>
      </p:sp>
      <p:sp>
        <p:nvSpPr>
          <p:cNvPr id="153" name="TextShape 2"/>
          <p:cNvSpPr txBox="1"/>
          <p:nvPr/>
        </p:nvSpPr>
        <p:spPr>
          <a:xfrm>
            <a:off x="504000" y="175176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The same function when translated to Machine Learning is given as</a:t>
            </a:r>
            <a:endParaRPr b="0" lang="en-IN" sz="3200" spc="-1" strike="noStrike">
              <a:latin typeface="Arial"/>
            </a:endParaRPr>
          </a:p>
          <a:p>
            <a:pPr marL="432000" indent="-324000" algn="ctr">
              <a:spcBef>
                <a:spcPts val="1417"/>
              </a:spcBef>
              <a:buClr>
                <a:srgbClr val="ffffff"/>
              </a:buClr>
              <a:buSzPct val="45000"/>
              <a:buFont typeface="Wingdings" charset="2"/>
              <a:buChar char=""/>
            </a:pPr>
            <a:r>
              <a:rPr b="0" lang="en-IN" sz="3200" spc="-1" strike="noStrike">
                <a:latin typeface="Arial"/>
              </a:rPr>
              <a:t>f(x) = xw + b</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where w is the weight and b is the bias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04000" y="1008000"/>
            <a:ext cx="4426920" cy="3606840"/>
          </a:xfrm>
          <a:prstGeom prst="rect">
            <a:avLst/>
          </a:prstGeom>
          <a:noFill/>
          <a:ln>
            <a:noFill/>
          </a:ln>
        </p:spPr>
        <p:txBody>
          <a:bodyPr lIns="0" rIns="0" tIns="0" bIns="0">
            <a:normAutofit fontScale="65000"/>
          </a:bodyPr>
          <a:p>
            <a:pPr marL="432000" indent="-324000">
              <a:spcBef>
                <a:spcPts val="1417"/>
              </a:spcBef>
              <a:buClr>
                <a:srgbClr val="ffffff"/>
              </a:buClr>
              <a:buSzPct val="45000"/>
              <a:buFont typeface="Wingdings" charset="2"/>
              <a:buChar char=""/>
            </a:pPr>
            <a:r>
              <a:rPr b="0" lang="en-IN" sz="3200" spc="-1" strike="noStrike">
                <a:latin typeface="Arial"/>
              </a:rPr>
              <a:t>Weight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Weights control the signal (or the strength of the connection) between two neurons.  In other words, a weight decides how much influence the input will have on the output.</a:t>
            </a:r>
            <a:endParaRPr b="0" lang="en-IN" sz="3200" spc="-1" strike="noStrike">
              <a:latin typeface="Arial"/>
            </a:endParaRPr>
          </a:p>
        </p:txBody>
      </p:sp>
      <p:sp>
        <p:nvSpPr>
          <p:cNvPr id="155" name="TextShape 2"/>
          <p:cNvSpPr txBox="1"/>
          <p:nvPr/>
        </p:nvSpPr>
        <p:spPr>
          <a:xfrm>
            <a:off x="5152680" y="1008000"/>
            <a:ext cx="4426920" cy="36068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Bias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Biases are offset values acting as an additional input into the next layer that will always have the value of 1.</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44000" y="72000"/>
            <a:ext cx="9540000" cy="648000"/>
          </a:xfrm>
          <a:prstGeom prst="rect">
            <a:avLst/>
          </a:prstGeom>
          <a:noFill/>
          <a:ln>
            <a:noFill/>
          </a:ln>
        </p:spPr>
        <p:txBody>
          <a:bodyPr lIns="0" rIns="0" tIns="0" bIns="0" anchor="ctr">
            <a:noAutofit/>
          </a:bodyPr>
          <a:p>
            <a:r>
              <a:rPr b="0" lang="en-IN" sz="4000" spc="-1" strike="noStrike">
                <a:latin typeface="Arial"/>
              </a:rPr>
              <a:t>Example to tackle Weight-Bias Problem</a:t>
            </a:r>
            <a:endParaRPr b="0" lang="en-IN" sz="4000" spc="-1" strike="noStrike">
              <a:latin typeface="Arial"/>
            </a:endParaRPr>
          </a:p>
        </p:txBody>
      </p:sp>
      <p:sp>
        <p:nvSpPr>
          <p:cNvPr id="157" name="TextShape 2"/>
          <p:cNvSpPr txBox="1"/>
          <p:nvPr/>
        </p:nvSpPr>
        <p:spPr>
          <a:xfrm>
            <a:off x="504000" y="1326600"/>
            <a:ext cx="9072000" cy="3713400"/>
          </a:xfrm>
          <a:prstGeom prst="rect">
            <a:avLst/>
          </a:prstGeom>
          <a:noFill/>
          <a:ln>
            <a:noFill/>
          </a:ln>
        </p:spPr>
        <p:txBody>
          <a:bodyPr lIns="0" rIns="0" tIns="0" bIns="0">
            <a:normAutofit fontScale="53000"/>
          </a:bodyPr>
          <a:p>
            <a:pPr marL="432000" indent="-324000">
              <a:spcBef>
                <a:spcPts val="1417"/>
              </a:spcBef>
              <a:buClr>
                <a:srgbClr val="ffffff"/>
              </a:buClr>
              <a:buSzPct val="45000"/>
              <a:buFont typeface="Wingdings" charset="2"/>
              <a:buChar char=""/>
            </a:pPr>
            <a:r>
              <a:rPr b="0" lang="en-IN" sz="3200" spc="-1" strike="noStrike">
                <a:latin typeface="Arial"/>
              </a:rPr>
              <a:t>Let’s say we have to predict the cost of an apartment based on the input – it’s area expressed in sq. Feet.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Using the model expression y = xw + b</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Assumption – the weight is dealing as the cost per sq. Feet, depending on the locality, whether the apartment is fully furnished or not, and similar factors.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Bias talks about the sole quality of the input parameter, whether the apartment is close to a beach, has a nice glass view of the ocean, etc.</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04000" y="720000"/>
            <a:ext cx="9072000" cy="44640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CASE I:</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For an apartment of size x = 763 sq feet,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Let the model decide a weight of w = 300 rupees </a:t>
            </a:r>
            <a:r>
              <a:rPr b="0" lang="en-IN" sz="3200" spc="-1" strike="noStrike">
                <a:latin typeface="Arial"/>
              </a:rPr>
              <a:t>per sq feet, and the bias b = -1000 (discount for </a:t>
            </a:r>
            <a:r>
              <a:rPr b="0" lang="en-IN" sz="3200" spc="-1" strike="noStrike">
                <a:latin typeface="Arial"/>
              </a:rPr>
              <a:t>not so good look of the apartment).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Hence, cost of apartment = f(x) = xw + b = </a:t>
            </a:r>
            <a:r>
              <a:rPr b="0" lang="en-IN" sz="3200" spc="-1" strike="noStrike">
                <a:latin typeface="Arial"/>
              </a:rPr>
              <a:t>227900 rupees.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4000" y="720000"/>
            <a:ext cx="9072000" cy="43200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CASE II:</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For another flat in Goa of the same size x = 763 sq feet, we have a weight balance of w = 500 rupees per sq feet, and the bias is given as b = +5000 rupees because the apartment is new, and looks great.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Now, the cost of the apartment = f(x) = xw + b = 424650 rupees.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N-input Model</a:t>
            </a:r>
            <a:endParaRPr b="0" lang="en-IN" sz="4400" spc="-1" strike="noStrike">
              <a:latin typeface="Arial"/>
            </a:endParaRPr>
          </a:p>
        </p:txBody>
      </p:sp>
      <p:sp>
        <p:nvSpPr>
          <p:cNvPr id="161" name="TextShape 2"/>
          <p:cNvSpPr txBox="1"/>
          <p:nvPr/>
        </p:nvSpPr>
        <p:spPr>
          <a:xfrm>
            <a:off x="504000" y="132660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For higher number of </a:t>
            </a:r>
            <a:r>
              <a:rPr b="0" lang="en-IN" sz="3200" spc="-1" strike="noStrike">
                <a:latin typeface="Arial"/>
              </a:rPr>
              <a:t>parameters fed to the </a:t>
            </a:r>
            <a:r>
              <a:rPr b="0" lang="en-IN" sz="3200" spc="-1" strike="noStrike">
                <a:latin typeface="Arial"/>
              </a:rPr>
              <a:t>model, like the price, </a:t>
            </a:r>
            <a:r>
              <a:rPr b="0" lang="en-IN" sz="3200" spc="-1" strike="noStrike">
                <a:latin typeface="Arial"/>
              </a:rPr>
              <a:t>stories, services, etc,</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the cost is given as </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lgn="ctr">
              <a:spcBef>
                <a:spcPts val="1417"/>
              </a:spcBef>
              <a:buClr>
                <a:srgbClr val="ffffff"/>
              </a:buClr>
              <a:buSzPct val="45000"/>
              <a:buFont typeface="Wingdings" charset="2"/>
              <a:buChar char=""/>
            </a:pPr>
            <a:r>
              <a:rPr b="0" lang="en-IN" sz="3200" spc="-1" strike="noStrike">
                <a:latin typeface="Arial"/>
              </a:rPr>
              <a:t>y = x</a:t>
            </a:r>
            <a:r>
              <a:rPr b="0" lang="en-IN" sz="3200" spc="-1" strike="noStrike" baseline="-33000">
                <a:latin typeface="Arial"/>
              </a:rPr>
              <a:t>1</a:t>
            </a:r>
            <a:r>
              <a:rPr b="0" lang="en-IN" sz="3200" spc="-1" strike="noStrike">
                <a:latin typeface="Arial"/>
              </a:rPr>
              <a:t>w</a:t>
            </a:r>
            <a:r>
              <a:rPr b="0" lang="en-IN" sz="3200" spc="-1" strike="noStrike" baseline="-33000">
                <a:latin typeface="Arial"/>
              </a:rPr>
              <a:t>1</a:t>
            </a:r>
            <a:r>
              <a:rPr b="0" lang="en-IN" sz="3200" spc="-1" strike="noStrike">
                <a:latin typeface="Arial"/>
              </a:rPr>
              <a:t> + x</a:t>
            </a:r>
            <a:r>
              <a:rPr b="0" lang="en-IN" sz="3200" spc="-1" strike="noStrike" baseline="-33000">
                <a:latin typeface="Arial"/>
              </a:rPr>
              <a:t>2</a:t>
            </a:r>
            <a:r>
              <a:rPr b="0" lang="en-IN" sz="3200" spc="-1" strike="noStrike">
                <a:latin typeface="Arial"/>
              </a:rPr>
              <a:t>w</a:t>
            </a:r>
            <a:r>
              <a:rPr b="0" lang="en-IN" sz="3200" spc="-1" strike="noStrike" baseline="-33000">
                <a:latin typeface="Arial"/>
              </a:rPr>
              <a:t>2</a:t>
            </a:r>
            <a:r>
              <a:rPr b="0" lang="en-IN" sz="3200" spc="-1" strike="noStrike">
                <a:latin typeface="Arial"/>
              </a:rPr>
              <a:t> +...+x</a:t>
            </a:r>
            <a:r>
              <a:rPr b="0" lang="en-IN" sz="3200" spc="-1" strike="noStrike" baseline="-33000">
                <a:latin typeface="Arial"/>
              </a:rPr>
              <a:t>n</a:t>
            </a:r>
            <a:r>
              <a:rPr b="0" lang="en-IN" sz="3200" spc="-1" strike="noStrike">
                <a:latin typeface="Arial"/>
              </a:rPr>
              <a:t>w</a:t>
            </a:r>
            <a:r>
              <a:rPr b="0" lang="en-IN" sz="3200" spc="-1" strike="noStrike" baseline="-33000">
                <a:latin typeface="Arial"/>
              </a:rPr>
              <a:t>n</a:t>
            </a:r>
            <a:r>
              <a:rPr b="0" lang="en-IN" sz="3200" spc="-1" strike="noStrike">
                <a:latin typeface="Arial"/>
              </a:rPr>
              <a:t> </a:t>
            </a:r>
            <a:r>
              <a:rPr b="0" lang="en-IN" sz="3200" spc="-1" strike="noStrike">
                <a:latin typeface="Arial"/>
              </a:rPr>
              <a:t>+ b</a:t>
            </a:r>
            <a:r>
              <a:rPr b="0" lang="en-IN" sz="3200" spc="-1" strike="noStrike" baseline="-33000">
                <a:latin typeface="Arial"/>
              </a:rPr>
              <a:t>1</a:t>
            </a:r>
            <a:r>
              <a:rPr b="0" lang="en-IN" sz="3200" spc="-1" strike="noStrike">
                <a:latin typeface="Arial"/>
              </a:rPr>
              <a:t> + b</a:t>
            </a:r>
            <a:r>
              <a:rPr b="0" lang="en-IN" sz="3200" spc="-1" strike="noStrike" baseline="-33000">
                <a:latin typeface="Arial"/>
              </a:rPr>
              <a:t>2</a:t>
            </a:r>
            <a:r>
              <a:rPr b="0" lang="en-IN" sz="3200" spc="-1" strike="noStrike">
                <a:latin typeface="Arial"/>
              </a:rPr>
              <a:t> +...+ b</a:t>
            </a:r>
            <a:r>
              <a:rPr b="0" lang="en-IN" sz="3200" spc="-1" strike="noStrike" baseline="-33000">
                <a:latin typeface="Arial"/>
              </a:rPr>
              <a:t>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72000" y="65160"/>
            <a:ext cx="5327640" cy="4542840"/>
          </a:xfrm>
          <a:prstGeom prst="rect">
            <a:avLst/>
          </a:prstGeom>
          <a:noFill/>
          <a:ln>
            <a:noFill/>
          </a:ln>
        </p:spPr>
        <p:txBody>
          <a:bodyPr lIns="0" rIns="0" tIns="0" bIns="0">
            <a:normAutofit fontScale="97000"/>
          </a:bodyPr>
          <a:p>
            <a:pPr>
              <a:spcBef>
                <a:spcPts val="1417"/>
              </a:spcBef>
            </a:pPr>
            <a:r>
              <a:rPr b="0" lang="en-IN" sz="3200" spc="-1" strike="noStrike">
                <a:latin typeface="Arial"/>
              </a:rPr>
              <a:t>Now, before I start, I must tell you guys, maths is extremely essential for understanding the concepts and core functioning of Machine Learning. As you’ll later learn, without maths, you cannot simply derive the relation between input data and the output obtained.</a:t>
            </a:r>
            <a:endParaRPr b="0" lang="en-IN" sz="3200" spc="-1" strike="noStrike">
              <a:latin typeface="Arial"/>
            </a:endParaRPr>
          </a:p>
        </p:txBody>
      </p:sp>
      <p:pic>
        <p:nvPicPr>
          <p:cNvPr id="124" name="" descr=""/>
          <p:cNvPicPr/>
          <p:nvPr/>
        </p:nvPicPr>
        <p:blipFill>
          <a:blip r:embed="rId1"/>
          <a:stretch/>
        </p:blipFill>
        <p:spPr>
          <a:xfrm>
            <a:off x="5616000" y="932400"/>
            <a:ext cx="4408560" cy="46836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Objective Function</a:t>
            </a:r>
            <a:endParaRPr b="0" lang="en-IN" sz="4400" spc="-1" strike="noStrike">
              <a:latin typeface="Arial"/>
            </a:endParaRPr>
          </a:p>
        </p:txBody>
      </p:sp>
      <p:sp>
        <p:nvSpPr>
          <p:cNvPr id="163" name="TextShape 2"/>
          <p:cNvSpPr txBox="1"/>
          <p:nvPr/>
        </p:nvSpPr>
        <p:spPr>
          <a:xfrm>
            <a:off x="504000" y="182376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Objective Function is the evaluation handler of how good or bad a model is.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Works as two constraints :</a:t>
            </a:r>
            <a:endParaRPr b="0" lang="en-IN" sz="3200" spc="-1" strike="noStrike">
              <a:latin typeface="Arial"/>
            </a:endParaRPr>
          </a:p>
          <a:p>
            <a:pPr marL="432000" indent="-324000">
              <a:spcBef>
                <a:spcPts val="1417"/>
              </a:spcBef>
              <a:buClr>
                <a:srgbClr val="ffffff"/>
              </a:buClr>
              <a:buSzPct val="45000"/>
              <a:buFont typeface="Wingdings" charset="2"/>
              <a:buChar char=""/>
            </a:pPr>
            <a:br/>
            <a:r>
              <a:rPr b="0" lang="en-IN" sz="3200" spc="-1" strike="noStrike">
                <a:latin typeface="Arial"/>
              </a:rPr>
              <a:t>Loss function</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Reward Function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L2 - norm</a:t>
            </a:r>
            <a:endParaRPr b="0" lang="en-IN" sz="4400" spc="-1" strike="noStrike">
              <a:latin typeface="Arial"/>
            </a:endParaRPr>
          </a:p>
        </p:txBody>
      </p:sp>
      <p:sp>
        <p:nvSpPr>
          <p:cNvPr id="165" name="TextShape 2"/>
          <p:cNvSpPr txBox="1"/>
          <p:nvPr/>
        </p:nvSpPr>
        <p:spPr>
          <a:xfrm>
            <a:off x="504000" y="1326600"/>
            <a:ext cx="9072000" cy="3785400"/>
          </a:xfrm>
          <a:prstGeom prst="rect">
            <a:avLst/>
          </a:prstGeom>
          <a:noFill/>
          <a:ln>
            <a:noFill/>
          </a:ln>
        </p:spPr>
        <p:txBody>
          <a:bodyPr lIns="0" rIns="0" tIns="0" bIns="0">
            <a:normAutofit fontScale="75000"/>
          </a:bodyPr>
          <a:p>
            <a:pPr marL="432000" indent="-324000">
              <a:spcBef>
                <a:spcPts val="1417"/>
              </a:spcBef>
              <a:buClr>
                <a:srgbClr val="ffffff"/>
              </a:buClr>
              <a:buSzPct val="45000"/>
              <a:buFont typeface="Wingdings" charset="2"/>
              <a:buChar char=""/>
            </a:pPr>
            <a:r>
              <a:rPr b="0" lang="en-IN" sz="3200" spc="-1" strike="noStrike">
                <a:latin typeface="Arial"/>
              </a:rPr>
              <a:t>Squared loss function used for regression.</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Given as</a:t>
            </a:r>
            <a:endParaRPr b="0" lang="en-IN" sz="3200" spc="-1" strike="noStrike">
              <a:latin typeface="Arial"/>
            </a:endParaRPr>
          </a:p>
          <a:p>
            <a:pPr marL="432000" indent="-324000" algn="ctr">
              <a:spcBef>
                <a:spcPts val="1417"/>
              </a:spcBef>
              <a:buClr>
                <a:srgbClr val="ffffff"/>
              </a:buClr>
              <a:buSzPct val="45000"/>
              <a:buFont typeface="Wingdings" charset="2"/>
              <a:buChar char=""/>
            </a:pPr>
            <a:r>
              <a:rPr b="0" lang="en-IN" sz="3200" spc="-1" strike="noStrike">
                <a:latin typeface="Arial"/>
              </a:rPr>
              <a:t>l2-norm = </a:t>
            </a:r>
            <a:r>
              <a:rPr b="0" lang="en-IN" sz="4000" spc="-1" strike="noStrike">
                <a:latin typeface="Liberation Serif;Times New Roman"/>
              </a:rPr>
              <a:t>Σ</a:t>
            </a:r>
            <a:r>
              <a:rPr b="0" lang="en-IN" sz="4000" spc="-1" strike="noStrike" baseline="-9000">
                <a:latin typeface="Arial"/>
              </a:rPr>
              <a:t>i</a:t>
            </a:r>
            <a:r>
              <a:rPr b="0" lang="en-IN" sz="4000" spc="-1" strike="noStrike">
                <a:latin typeface="Arial"/>
              </a:rPr>
              <a:t> (y</a:t>
            </a:r>
            <a:r>
              <a:rPr b="0" lang="en-IN" sz="4000" spc="-1" strike="noStrike" baseline="-9000">
                <a:latin typeface="Arial"/>
              </a:rPr>
              <a:t>i</a:t>
            </a:r>
            <a:r>
              <a:rPr b="0" lang="en-IN" sz="4000" spc="-1" strike="noStrike">
                <a:latin typeface="Arial"/>
              </a:rPr>
              <a:t> – t</a:t>
            </a:r>
            <a:r>
              <a:rPr b="0" lang="en-IN" sz="4000" spc="-1" strike="noStrike" baseline="-9000">
                <a:latin typeface="Arial"/>
              </a:rPr>
              <a:t>i</a:t>
            </a:r>
            <a:r>
              <a:rPr b="0" lang="en-IN" sz="4000" spc="-1" strike="noStrike">
                <a:latin typeface="Arial"/>
              </a:rPr>
              <a:t>)</a:t>
            </a:r>
            <a:r>
              <a:rPr b="0" lang="en-IN" sz="4000" spc="-1" strike="noStrike" baseline="33000">
                <a:latin typeface="Arial"/>
              </a:rPr>
              <a:t>2</a:t>
            </a:r>
            <a:endParaRPr b="0" lang="en-IN" sz="4000" spc="-1" strike="noStrike">
              <a:latin typeface="Arial"/>
            </a:endParaRPr>
          </a:p>
          <a:p>
            <a:pPr marL="432000" indent="-324000">
              <a:spcBef>
                <a:spcPts val="1417"/>
              </a:spcBef>
              <a:buClr>
                <a:srgbClr val="ffffff"/>
              </a:buClr>
              <a:buSzPct val="45000"/>
              <a:buFont typeface="Wingdings" charset="2"/>
              <a:buChar char=""/>
            </a:pPr>
            <a:r>
              <a:rPr b="0" lang="en-IN" sz="4000" spc="-1" strike="noStrike" baseline="33000">
                <a:latin typeface="Arial"/>
              </a:rPr>
              <a:t>It is the summation of square of difference between target vector and</a:t>
            </a:r>
            <a:endParaRPr b="0" lang="en-IN" sz="4000" spc="-1" strike="noStrike">
              <a:latin typeface="Arial"/>
            </a:endParaRPr>
          </a:p>
          <a:p>
            <a:pPr marL="432000" indent="-324000">
              <a:spcBef>
                <a:spcPts val="1417"/>
              </a:spcBef>
              <a:buClr>
                <a:srgbClr val="ffffff"/>
              </a:buClr>
              <a:buSzPct val="45000"/>
              <a:buFont typeface="Wingdings" charset="2"/>
              <a:buChar char=""/>
            </a:pPr>
            <a:r>
              <a:rPr b="0" lang="en-IN" sz="4000" spc="-1" strike="noStrike" baseline="33000">
                <a:latin typeface="Arial"/>
              </a:rPr>
              <a:t>output vector.</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Cross Entropy</a:t>
            </a:r>
            <a:endParaRPr b="0" lang="en-IN" sz="4400" spc="-1" strike="noStrike">
              <a:latin typeface="Arial"/>
            </a:endParaRPr>
          </a:p>
        </p:txBody>
      </p:sp>
      <p:sp>
        <p:nvSpPr>
          <p:cNvPr id="167" name="TextShape 2"/>
          <p:cNvSpPr txBox="1"/>
          <p:nvPr/>
        </p:nvSpPr>
        <p:spPr>
          <a:xfrm>
            <a:off x="504000" y="1326600"/>
            <a:ext cx="9072000" cy="3713400"/>
          </a:xfrm>
          <a:prstGeom prst="rect">
            <a:avLst/>
          </a:prstGeom>
          <a:noFill/>
          <a:ln>
            <a:noFill/>
          </a:ln>
        </p:spPr>
        <p:txBody>
          <a:bodyPr lIns="0" rIns="0" tIns="0" bIns="0">
            <a:normAutofit fontScale="91000"/>
          </a:bodyPr>
          <a:p>
            <a:pPr marL="432000" indent="-324000">
              <a:spcBef>
                <a:spcPts val="1417"/>
              </a:spcBef>
              <a:buClr>
                <a:srgbClr val="ffffff"/>
              </a:buClr>
              <a:buSzPct val="45000"/>
              <a:buFont typeface="Wingdings" charset="2"/>
              <a:buChar char=""/>
            </a:pPr>
            <a:r>
              <a:rPr b="0" lang="en-IN" sz="3200" spc="-1" strike="noStrike">
                <a:latin typeface="Arial"/>
              </a:rPr>
              <a:t>Loss function for classification Supervised Models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Given as</a:t>
            </a:r>
            <a:endParaRPr b="0" lang="en-IN" sz="3200" spc="-1" strike="noStrike">
              <a:latin typeface="Arial"/>
            </a:endParaRPr>
          </a:p>
          <a:p>
            <a:pPr algn="ctr">
              <a:spcBef>
                <a:spcPts val="1417"/>
              </a:spcBef>
            </a:pPr>
            <a:r>
              <a:rPr b="0" lang="en-IN" sz="3200" spc="-1" strike="noStrike">
                <a:latin typeface="Arial"/>
              </a:rPr>
              <a:t>L(y, t) = -</a:t>
            </a:r>
            <a:r>
              <a:rPr b="0" lang="en-IN" sz="3200" spc="-1" strike="noStrike">
                <a:latin typeface="Liberation Serif;Times New Roman"/>
              </a:rPr>
              <a:t>Σ</a:t>
            </a:r>
            <a:r>
              <a:rPr b="0" lang="en-IN" sz="3200" spc="-1" strike="noStrike" baseline="-9000">
                <a:latin typeface="Liberation Serif;Times New Roman"/>
              </a:rPr>
              <a:t>i</a:t>
            </a:r>
            <a:r>
              <a:rPr b="0" lang="en-IN" sz="3200" spc="-1" strike="noStrike">
                <a:latin typeface="Liberation Serif;Times New Roman"/>
              </a:rPr>
              <a:t> t</a:t>
            </a:r>
            <a:r>
              <a:rPr b="0" lang="en-IN" sz="3200" spc="-1" strike="noStrike" baseline="-9000">
                <a:latin typeface="Liberation Serif;Times New Roman"/>
              </a:rPr>
              <a:t>i</a:t>
            </a:r>
            <a:r>
              <a:rPr b="0" lang="en-IN" sz="3200" spc="-1" strike="noStrike">
                <a:latin typeface="Liberation Serif;Times New Roman"/>
              </a:rPr>
              <a:t> ln y</a:t>
            </a:r>
            <a:r>
              <a:rPr b="0" lang="en-IN" sz="3200" spc="-1" strike="noStrike" baseline="-9000">
                <a:latin typeface="Liberation Serif;Times New Roman"/>
              </a:rPr>
              <a:t>i</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Hence, it is the summation of product of target vector and natural log of output vector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Example to Cross-Entropy</a:t>
            </a:r>
            <a:endParaRPr b="0" lang="en-IN" sz="4400" spc="-1" strike="noStrike">
              <a:latin typeface="Arial"/>
            </a:endParaRPr>
          </a:p>
        </p:txBody>
      </p:sp>
      <p:sp>
        <p:nvSpPr>
          <p:cNvPr id="169" name="TextShape 2"/>
          <p:cNvSpPr txBox="1"/>
          <p:nvPr/>
        </p:nvSpPr>
        <p:spPr>
          <a:xfrm>
            <a:off x="504000" y="1152000"/>
            <a:ext cx="9072000" cy="3785400"/>
          </a:xfrm>
          <a:prstGeom prst="rect">
            <a:avLst/>
          </a:prstGeom>
          <a:noFill/>
          <a:ln>
            <a:noFill/>
          </a:ln>
        </p:spPr>
        <p:txBody>
          <a:bodyPr lIns="0" rIns="0" tIns="0" bIns="0">
            <a:normAutofit fontScale="60000"/>
          </a:bodyPr>
          <a:p>
            <a:pPr marL="432000" indent="-324000">
              <a:spcBef>
                <a:spcPts val="1417"/>
              </a:spcBef>
              <a:buClr>
                <a:srgbClr val="ffffff"/>
              </a:buClr>
              <a:buSzPct val="45000"/>
              <a:buFont typeface="Wingdings" charset="2"/>
              <a:buChar char=""/>
            </a:pPr>
            <a:r>
              <a:rPr b="0" lang="en-IN" sz="3200" spc="-1" strike="noStrike">
                <a:latin typeface="Arial"/>
              </a:rPr>
              <a:t>Let’s say a supervised model trained over alphabet sets A, B and C.</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An image of B is processed by the model,</a:t>
            </a:r>
            <a:br/>
            <a:r>
              <a:rPr b="0" lang="en-IN" sz="3200" spc="-1" strike="noStrike">
                <a:latin typeface="Arial"/>
              </a:rPr>
              <a:t>Hence, target vector = t</a:t>
            </a:r>
            <a:r>
              <a:rPr b="0" lang="en-IN" sz="3200" spc="-1" strike="noStrike" baseline="-33000">
                <a:latin typeface="Arial"/>
              </a:rPr>
              <a:t>i</a:t>
            </a:r>
            <a:r>
              <a:rPr b="0" lang="en-IN" sz="3200" spc="-1" strike="noStrike">
                <a:latin typeface="Arial"/>
              </a:rPr>
              <a:t> = [0, 1, 0], where 1 implies true for B.</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Output vector obtained from model </a:t>
            </a:r>
            <a:br/>
            <a:r>
              <a:rPr b="0" lang="en-IN" sz="3200" spc="-1" strike="noStrike">
                <a:latin typeface="Arial"/>
              </a:rPr>
              <a:t>y</a:t>
            </a:r>
            <a:r>
              <a:rPr b="0" lang="en-IN" sz="3200" spc="-1" strike="noStrike" baseline="-33000">
                <a:latin typeface="Arial"/>
              </a:rPr>
              <a:t>i</a:t>
            </a:r>
            <a:r>
              <a:rPr b="0" lang="en-IN" sz="3200" spc="-1" strike="noStrike">
                <a:latin typeface="Arial"/>
              </a:rPr>
              <a:t> = [0.2, 0.8, 0.1]</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Hence, cross entropy is given as</a:t>
            </a:r>
            <a:br/>
            <a:r>
              <a:rPr b="0" lang="en-IN" sz="3200" spc="-1" strike="noStrike">
                <a:latin typeface="Arial"/>
              </a:rPr>
              <a:t>L(y, t) = -0 x ln 0.2 – 1 x ln 0.8 – 0 x ln 0.1 = 0.22314</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Optimization Algorithm</a:t>
            </a:r>
            <a:endParaRPr b="0" lang="en-IN" sz="4400" spc="-1" strike="noStrike">
              <a:latin typeface="Arial"/>
            </a:endParaRPr>
          </a:p>
        </p:txBody>
      </p:sp>
      <p:sp>
        <p:nvSpPr>
          <p:cNvPr id="171" name="TextShape 2"/>
          <p:cNvSpPr txBox="1"/>
          <p:nvPr/>
        </p:nvSpPr>
        <p:spPr>
          <a:xfrm>
            <a:off x="504000" y="936000"/>
            <a:ext cx="9072000" cy="42894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Algorithm that handles the accuracy of the model output by means of variance in the bias and weights.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Most commonly used Algo – SGD (Stochastic Gradient Descent) that works over probability distribution.</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SGD is calculated as :</a:t>
            </a:r>
            <a:endParaRPr b="0" lang="en-IN" sz="3200" spc="-1" strike="noStrike">
              <a:latin typeface="Arial"/>
            </a:endParaRPr>
          </a:p>
          <a:p>
            <a:pPr algn="ctr">
              <a:spcBef>
                <a:spcPts val="1417"/>
              </a:spcBef>
            </a:pPr>
            <a:r>
              <a:rPr b="0" lang="en-IN" sz="3200" spc="-1" strike="noStrike">
                <a:latin typeface="Arial"/>
              </a:rPr>
              <a:t>x</a:t>
            </a:r>
            <a:r>
              <a:rPr b="0" lang="en-IN" sz="3200" spc="-1" strike="noStrike" baseline="-9000">
                <a:latin typeface="Arial"/>
              </a:rPr>
              <a:t>(i+1)</a:t>
            </a:r>
            <a:r>
              <a:rPr b="0" lang="en-IN" sz="3200" spc="-1" strike="noStrike">
                <a:latin typeface="Arial"/>
              </a:rPr>
              <a:t> = x</a:t>
            </a:r>
            <a:r>
              <a:rPr b="0" lang="en-IN" sz="3200" spc="-1" strike="noStrike" baseline="-9000">
                <a:latin typeface="Arial"/>
              </a:rPr>
              <a:t>i</a:t>
            </a:r>
            <a:r>
              <a:rPr b="0" lang="en-IN" sz="3200" spc="-1" strike="noStrike">
                <a:latin typeface="Arial"/>
              </a:rPr>
              <a:t> – </a:t>
            </a:r>
            <a:r>
              <a:rPr b="0" lang="en-IN" sz="3200" spc="-1" strike="noStrike">
                <a:solidFill>
                  <a:srgbClr val="ffffff"/>
                </a:solidFill>
                <a:latin typeface="arial;sans-serif"/>
              </a:rPr>
              <a:t>ηf’(x</a:t>
            </a:r>
            <a:r>
              <a:rPr b="0" lang="en-IN" sz="3200" spc="-1" strike="noStrike" baseline="-9000">
                <a:solidFill>
                  <a:srgbClr val="ffffff"/>
                </a:solidFill>
                <a:latin typeface="arial;sans-serif"/>
              </a:rPr>
              <a:t>i</a:t>
            </a:r>
            <a:r>
              <a:rPr b="0" lang="en-IN" sz="3200" spc="-1" strike="noStrike">
                <a:solidFill>
                  <a:srgbClr val="ffffff"/>
                </a:solidFill>
                <a:latin typeface="arial;sans-serif"/>
              </a:rPr>
              <a: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Functioning of SGD</a:t>
            </a:r>
            <a:endParaRPr b="0" lang="en-IN" sz="4400" spc="-1" strike="noStrike">
              <a:latin typeface="Arial"/>
            </a:endParaRPr>
          </a:p>
        </p:txBody>
      </p:sp>
      <p:sp>
        <p:nvSpPr>
          <p:cNvPr id="173" name="TextShape 2"/>
          <p:cNvSpPr txBox="1"/>
          <p:nvPr/>
        </p:nvSpPr>
        <p:spPr>
          <a:xfrm>
            <a:off x="504000" y="1247760"/>
            <a:ext cx="9072000" cy="3720240"/>
          </a:xfrm>
          <a:prstGeom prst="rect">
            <a:avLst/>
          </a:prstGeom>
          <a:noFill/>
          <a:ln>
            <a:noFill/>
          </a:ln>
        </p:spPr>
        <p:txBody>
          <a:bodyPr lIns="0" rIns="0" tIns="0" bIns="0">
            <a:normAutofit fontScale="97000"/>
          </a:bodyPr>
          <a:p>
            <a:pPr marL="432000" indent="-324000">
              <a:spcBef>
                <a:spcPts val="1417"/>
              </a:spcBef>
              <a:buClr>
                <a:srgbClr val="ffffff"/>
              </a:buClr>
              <a:buSzPct val="45000"/>
              <a:buFont typeface="Wingdings" charset="2"/>
              <a:buChar char=""/>
            </a:pPr>
            <a:r>
              <a:rPr b="0" lang="en-IN" sz="3200" spc="-1" strike="noStrike">
                <a:latin typeface="Arial"/>
              </a:rPr>
              <a:t>Let’s say the user performs over a linear model relation given as</a:t>
            </a:r>
            <a:endParaRPr b="0" lang="en-IN" sz="3200" spc="-1" strike="noStrike">
              <a:latin typeface="Arial"/>
            </a:endParaRPr>
          </a:p>
          <a:p>
            <a:pPr marL="432000" indent="-324000" algn="ctr">
              <a:spcBef>
                <a:spcPts val="1417"/>
              </a:spcBef>
              <a:buClr>
                <a:srgbClr val="ffffff"/>
              </a:buClr>
              <a:buSzPct val="45000"/>
              <a:buFont typeface="Wingdings" charset="2"/>
              <a:buChar char=""/>
            </a:pPr>
            <a:r>
              <a:rPr b="0" lang="en-IN" sz="3200" spc="-1" strike="noStrike">
                <a:latin typeface="Arial"/>
              </a:rPr>
              <a:t>y = 5x</a:t>
            </a:r>
            <a:r>
              <a:rPr b="0" lang="en-IN" sz="3200" spc="-1" strike="noStrike" baseline="33000">
                <a:latin typeface="Arial"/>
              </a:rPr>
              <a:t>2</a:t>
            </a:r>
            <a:r>
              <a:rPr b="0" lang="en-IN" sz="3200" spc="-1" strike="noStrike">
                <a:latin typeface="Arial"/>
              </a:rPr>
              <a:t> + 3x – 4</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By formula, First derivative y’ = 10x + 3</a:t>
            </a:r>
            <a:br/>
            <a:r>
              <a:rPr b="0" lang="en-IN" sz="3200" spc="-1" strike="noStrike">
                <a:latin typeface="Arial"/>
              </a:rPr>
              <a:t>Pick arbitrary number for x0 = 4,</a:t>
            </a:r>
            <a:br/>
            <a:r>
              <a:rPr b="0" lang="en-IN" sz="3200" spc="-1" strike="noStrike">
                <a:latin typeface="Arial"/>
              </a:rPr>
              <a:t>Calculating x1 = 4 – </a:t>
            </a:r>
            <a:r>
              <a:rPr b="0" lang="en-IN" sz="3200" spc="-1" strike="noStrike">
                <a:solidFill>
                  <a:srgbClr val="ffffff"/>
                </a:solidFill>
                <a:latin typeface="arial;sans-serif"/>
              </a:rPr>
              <a:t>η[10 * 4 + 3] = 4 – η43</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solidFill>
                  <a:srgbClr val="ffffff"/>
                </a:solidFill>
                <a:latin typeface="arial;sans-serif"/>
              </a:rPr>
              <a:t>Where η is the learning rate of the model</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4000" y="1001160"/>
            <a:ext cx="9072000" cy="38228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Learning Rate </a:t>
            </a:r>
            <a:r>
              <a:rPr b="0" lang="en-IN" sz="3200" spc="-1" strike="noStrike">
                <a:solidFill>
                  <a:srgbClr val="ffffff"/>
                </a:solidFill>
                <a:latin typeface="arial;sans-serif"/>
              </a:rPr>
              <a:t>η </a:t>
            </a:r>
            <a:r>
              <a:rPr b="0" lang="en-IN" sz="3200" spc="-1" strike="noStrike">
                <a:latin typeface="Arial"/>
              </a:rPr>
              <a:t>= NULL/0</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Learning Rate should be iterative difference</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Oscillation of Minimum</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SGD step limit – 0.001</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Relevance to Rayleigh’s Power Method</a:t>
            </a:r>
            <a:endParaRPr b="0" lang="en-IN" sz="3200" spc="-1" strike="noStrike">
              <a:latin typeface="Arial"/>
            </a:endParaRPr>
          </a:p>
          <a:p>
            <a:pPr algn="ctr">
              <a:spcBef>
                <a:spcPts val="1417"/>
              </a:spcBef>
            </a:pPr>
            <a:r>
              <a:rPr b="0" lang="en-IN" sz="3200" spc="-1" strike="noStrike">
                <a:solidFill>
                  <a:srgbClr val="ffffff"/>
                </a:solidFill>
                <a:latin typeface="Arial"/>
              </a:rPr>
              <a:t>x</a:t>
            </a:r>
            <a:r>
              <a:rPr b="0" lang="en-IN" sz="3200" spc="-1" strike="noStrike" baseline="-9000">
                <a:solidFill>
                  <a:srgbClr val="ffffff"/>
                </a:solidFill>
                <a:latin typeface="Arial"/>
              </a:rPr>
              <a:t>(i+1)</a:t>
            </a:r>
            <a:r>
              <a:rPr b="0" lang="en-IN" sz="3200" spc="-1" strike="noStrike">
                <a:solidFill>
                  <a:srgbClr val="ffffff"/>
                </a:solidFill>
                <a:latin typeface="Arial"/>
              </a:rPr>
              <a:t> – x</a:t>
            </a:r>
            <a:r>
              <a:rPr b="0" lang="en-IN" sz="3200" spc="-1" strike="noStrike" baseline="-9000">
                <a:solidFill>
                  <a:srgbClr val="ffffff"/>
                </a:solidFill>
                <a:latin typeface="Arial"/>
              </a:rPr>
              <a:t>i</a:t>
            </a:r>
            <a:r>
              <a:rPr b="0" lang="en-IN" sz="3200" spc="-1" strike="noStrike">
                <a:solidFill>
                  <a:srgbClr val="ffffff"/>
                </a:solidFill>
                <a:latin typeface="Arial"/>
              </a:rPr>
              <a:t> &gt; step</a:t>
            </a:r>
            <a:endParaRPr b="0" lang="en-IN" sz="3200" spc="-1" strike="noStrike">
              <a:solidFill>
                <a:srgbClr val="222222"/>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504000" y="1152000"/>
            <a:ext cx="9072000" cy="42480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Underfitting – The model has not captured the underlying logic of the data</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Overfitting – The model has trained over a particular dataset so much that it has “missed the point”</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Bias-variance tradeoff – The aggregate balance for model stability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Pursuing ML/AI</a:t>
            </a:r>
            <a:endParaRPr b="0" lang="en-IN" sz="4400" spc="-1" strike="noStrike">
              <a:latin typeface="Arial"/>
            </a:endParaRPr>
          </a:p>
        </p:txBody>
      </p:sp>
      <p:sp>
        <p:nvSpPr>
          <p:cNvPr id="177" name="TextShape 2"/>
          <p:cNvSpPr txBox="1"/>
          <p:nvPr/>
        </p:nvSpPr>
        <p:spPr>
          <a:xfrm>
            <a:off x="504000" y="1326600"/>
            <a:ext cx="9072000" cy="3713400"/>
          </a:xfrm>
          <a:prstGeom prst="rect">
            <a:avLst/>
          </a:prstGeom>
          <a:noFill/>
          <a:ln>
            <a:noFill/>
          </a:ln>
        </p:spPr>
        <p:txBody>
          <a:bodyPr lIns="0" rIns="0" tIns="0" bIns="0">
            <a:normAutofit fontScale="64000"/>
          </a:bodyPr>
          <a:p>
            <a:pPr marL="432000" indent="-324000">
              <a:spcBef>
                <a:spcPts val="1417"/>
              </a:spcBef>
              <a:buClr>
                <a:srgbClr val="ffffff"/>
              </a:buClr>
              <a:buSzPct val="45000"/>
              <a:buFont typeface="Wingdings" charset="2"/>
              <a:buChar char=""/>
            </a:pPr>
            <a:r>
              <a:rPr b="0" lang="en-IN" sz="3200" spc="-1" strike="noStrike">
                <a:latin typeface="Arial"/>
              </a:rPr>
              <a:t>Elasticity to relevant ideas and their scope</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A clearer overview and wider perception for handling problems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Obvious requirements – calculus, linear algebra, probability distribution, well versed in atleast one HLL (ofc implementation on any platform is possible, but for beginners, it’s advisable to continue with languages that offer predef and well supported community libraries, like Java, Python, GoLang, JS)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1584000" y="262080"/>
            <a:ext cx="7056000" cy="5137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Artificial Intelligence (AI)</a:t>
            </a:r>
            <a:endParaRPr b="0" lang="en-IN" sz="4400" spc="-1" strike="noStrike">
              <a:latin typeface="Arial"/>
            </a:endParaRPr>
          </a:p>
        </p:txBody>
      </p:sp>
      <p:sp>
        <p:nvSpPr>
          <p:cNvPr id="126" name="TextShape 2"/>
          <p:cNvSpPr txBox="1"/>
          <p:nvPr/>
        </p:nvSpPr>
        <p:spPr>
          <a:xfrm>
            <a:off x="504360" y="2016000"/>
            <a:ext cx="9071640" cy="288000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The hot topic of Tech </a:t>
            </a:r>
            <a:r>
              <a:rPr b="0" lang="en-IN" sz="3200" spc="-1" strike="noStrike">
                <a:latin typeface="Arial"/>
              </a:rPr>
              <a:t>World</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Decision Dictated </a:t>
            </a:r>
            <a:r>
              <a:rPr b="0" lang="en-IN" sz="3200" spc="-1" strike="noStrike">
                <a:latin typeface="Arial"/>
              </a:rPr>
              <a:t>Scenario</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Derivation from </a:t>
            </a:r>
            <a:r>
              <a:rPr b="0" lang="en-IN" sz="3200" spc="-1" strike="noStrike">
                <a:latin typeface="Arial"/>
              </a:rPr>
              <a:t>Quantum Computing</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Use cases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44000" y="720000"/>
            <a:ext cx="9540000" cy="648000"/>
          </a:xfrm>
          <a:prstGeom prst="rect">
            <a:avLst/>
          </a:prstGeom>
          <a:noFill/>
          <a:ln>
            <a:noFill/>
          </a:ln>
        </p:spPr>
        <p:txBody>
          <a:bodyPr lIns="0" rIns="0" tIns="0" bIns="0" anchor="ctr">
            <a:noAutofit/>
          </a:bodyPr>
          <a:p>
            <a:pPr algn="ctr"/>
            <a:r>
              <a:rPr b="0" lang="en-IN" sz="4400" spc="-1" strike="noStrike">
                <a:latin typeface="Arial"/>
              </a:rPr>
              <a:t>THANK YOU!</a:t>
            </a:r>
            <a:endParaRPr b="0" lang="en-IN" sz="4400" spc="-1" strike="noStrike">
              <a:latin typeface="Arial"/>
            </a:endParaRPr>
          </a:p>
        </p:txBody>
      </p:sp>
      <p:sp>
        <p:nvSpPr>
          <p:cNvPr id="180" name="TextShape 2"/>
          <p:cNvSpPr txBox="1"/>
          <p:nvPr/>
        </p:nvSpPr>
        <p:spPr>
          <a:xfrm>
            <a:off x="109080" y="2160000"/>
            <a:ext cx="485892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Visit me </a:t>
            </a:r>
            <a:br/>
            <a:br/>
            <a:br/>
            <a:r>
              <a:rPr b="0" lang="en-IN" sz="3200" spc="-1" strike="noStrike" u="sng">
                <a:solidFill>
                  <a:srgbClr val="3465a4"/>
                </a:solidFill>
                <a:uFillTx/>
                <a:latin typeface="Arial"/>
              </a:rPr>
              <a:t>https://probe2k.github.io</a:t>
            </a:r>
            <a:endParaRPr b="0" lang="en-IN" sz="3200" spc="-1" strike="noStrike">
              <a:latin typeface="Arial"/>
            </a:endParaRPr>
          </a:p>
        </p:txBody>
      </p:sp>
      <p:sp>
        <p:nvSpPr>
          <p:cNvPr id="181" name="TextShape 3"/>
          <p:cNvSpPr txBox="1"/>
          <p:nvPr/>
        </p:nvSpPr>
        <p:spPr>
          <a:xfrm>
            <a:off x="5400000" y="2160000"/>
            <a:ext cx="442692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Contact </a:t>
            </a:r>
            <a:endParaRPr b="0" lang="en-IN" sz="3200" spc="-1" strike="noStrike">
              <a:latin typeface="Arial"/>
            </a:endParaRPr>
          </a:p>
          <a:p>
            <a:pPr marL="432000" indent="-324000">
              <a:spcBef>
                <a:spcPts val="1417"/>
              </a:spcBef>
              <a:buClr>
                <a:srgbClr val="ffffff"/>
              </a:buClr>
              <a:buSzPct val="45000"/>
              <a:buFont typeface="Wingdings" charset="2"/>
              <a:buChar char=""/>
            </a:pP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u="sng">
                <a:solidFill>
                  <a:srgbClr val="3465a4"/>
                </a:solidFill>
                <a:uFillTx/>
                <a:latin typeface="Arial"/>
              </a:rPr>
              <a:t>+91-8210832018</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2600" spc="-1" strike="noStrike" u="sng">
                <a:solidFill>
                  <a:srgbClr val="3465a4"/>
                </a:solidFill>
                <a:uFillTx/>
                <a:latin typeface="Arial"/>
              </a:rPr>
              <a:t>kyash054@gmail.com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Machine Learning (ML)</a:t>
            </a:r>
            <a:endParaRPr b="0" lang="en-IN" sz="4400" spc="-1" strike="noStrike">
              <a:latin typeface="Arial"/>
            </a:endParaRPr>
          </a:p>
        </p:txBody>
      </p:sp>
      <p:sp>
        <p:nvSpPr>
          <p:cNvPr id="128" name="TextShape 2"/>
          <p:cNvSpPr txBox="1"/>
          <p:nvPr/>
        </p:nvSpPr>
        <p:spPr>
          <a:xfrm>
            <a:off x="504000" y="132660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Machine Learning </a:t>
            </a:r>
            <a:r>
              <a:rPr b="0" lang="en-IN" sz="3200" spc="-1" strike="noStrike">
                <a:latin typeface="Arial"/>
              </a:rPr>
              <a:t>AKA Statistical </a:t>
            </a:r>
            <a:r>
              <a:rPr b="0" lang="en-IN" sz="3200" spc="-1" strike="noStrike">
                <a:latin typeface="Arial"/>
              </a:rPr>
              <a:t>Learning is a subset </a:t>
            </a:r>
            <a:r>
              <a:rPr b="0" lang="en-IN" sz="3200" spc="-1" strike="noStrike">
                <a:latin typeface="Arial"/>
              </a:rPr>
              <a:t>of Artificial Intelligence </a:t>
            </a:r>
            <a:r>
              <a:rPr b="0" lang="en-IN" sz="3200" spc="-1" strike="noStrike">
                <a:latin typeface="Arial"/>
              </a:rPr>
              <a:t>which introduces </a:t>
            </a:r>
            <a:r>
              <a:rPr b="0" lang="en-IN" sz="3200" spc="-1" strike="noStrike">
                <a:latin typeface="Arial"/>
              </a:rPr>
              <a:t>closer derivation of </a:t>
            </a:r>
            <a:r>
              <a:rPr b="0" lang="en-IN" sz="3200" spc="-1" strike="noStrike">
                <a:latin typeface="Arial"/>
              </a:rPr>
              <a:t>procedure dictated </a:t>
            </a:r>
            <a:r>
              <a:rPr b="0" lang="en-IN" sz="3200" spc="-1" strike="noStrike">
                <a:latin typeface="Arial"/>
              </a:rPr>
              <a:t>logistic programming </a:t>
            </a:r>
            <a:r>
              <a:rPr b="0" lang="en-IN" sz="3200" spc="-1" strike="noStrike">
                <a:latin typeface="Arial"/>
              </a:rPr>
              <a:t>to the masses. It </a:t>
            </a:r>
            <a:r>
              <a:rPr b="0" lang="en-IN" sz="3200" spc="-1" strike="noStrike">
                <a:latin typeface="Arial"/>
              </a:rPr>
              <a:t>works with algorithms </a:t>
            </a:r>
            <a:r>
              <a:rPr b="0" lang="en-IN" sz="3200" spc="-1" strike="noStrike">
                <a:latin typeface="Arial"/>
              </a:rPr>
              <a:t>that works on </a:t>
            </a:r>
            <a:r>
              <a:rPr b="0" lang="en-IN" sz="3200" spc="-1" strike="noStrike">
                <a:latin typeface="Arial"/>
              </a:rPr>
              <a:t>probability inclination </a:t>
            </a:r>
            <a:r>
              <a:rPr b="0" lang="en-IN" sz="3200" spc="-1" strike="noStrike">
                <a:latin typeface="Arial"/>
              </a:rPr>
              <a:t>to fetch a data vector </a:t>
            </a:r>
            <a:r>
              <a:rPr b="0" lang="en-IN" sz="3200" spc="-1" strike="noStrike">
                <a:latin typeface="Arial"/>
              </a:rPr>
              <a:t>closest to the desired </a:t>
            </a:r>
            <a:r>
              <a:rPr b="0" lang="en-IN" sz="3200" spc="-1" strike="noStrike">
                <a:latin typeface="Arial"/>
              </a:rPr>
              <a:t>target.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Types of Machine Learning (ML)</a:t>
            </a:r>
            <a:endParaRPr b="0" lang="en-IN" sz="4400" spc="-1" strike="noStrike">
              <a:latin typeface="Arial"/>
            </a:endParaRPr>
          </a:p>
        </p:txBody>
      </p:sp>
      <p:sp>
        <p:nvSpPr>
          <p:cNvPr id="130" name="TextShape 2"/>
          <p:cNvSpPr txBox="1"/>
          <p:nvPr/>
        </p:nvSpPr>
        <p:spPr>
          <a:xfrm>
            <a:off x="504000" y="139176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Machine Learning consitutes of thousands of types. Generically tho, they’re categorized as these three :</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Supervised</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Unsupervised</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Reinforcement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Supervised Learning</a:t>
            </a:r>
            <a:endParaRPr b="0" lang="en-IN" sz="4400" spc="-1" strike="noStrike">
              <a:latin typeface="Arial"/>
            </a:endParaRPr>
          </a:p>
        </p:txBody>
      </p:sp>
      <p:sp>
        <p:nvSpPr>
          <p:cNvPr id="132" name="TextShape 2"/>
          <p:cNvSpPr txBox="1"/>
          <p:nvPr/>
        </p:nvSpPr>
        <p:spPr>
          <a:xfrm>
            <a:off x="504000" y="153576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Supervised Learning is one of the most prominent types of Machine Learning implementation used by beginners as well as advance pro Data Scientists.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It involves training the model on a training dataset to make the model more accurate.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Unsupervised Learning</a:t>
            </a:r>
            <a:endParaRPr b="0" lang="en-IN" sz="4400" spc="-1" strike="noStrike">
              <a:latin typeface="Arial"/>
            </a:endParaRPr>
          </a:p>
        </p:txBody>
      </p:sp>
      <p:sp>
        <p:nvSpPr>
          <p:cNvPr id="134" name="TextShape 2"/>
          <p:cNvSpPr txBox="1"/>
          <p:nvPr/>
        </p:nvSpPr>
        <p:spPr>
          <a:xfrm>
            <a:off x="504000" y="165600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Unsupervised Learning is established as one of the ways of implementing Machine Learning when the model has to operated without a prediction training prior to application. This type of implementation is purposely selected in classification handling.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Reinforcement Learning</a:t>
            </a:r>
            <a:endParaRPr b="0" lang="en-IN" sz="4400" spc="-1" strike="noStrike">
              <a:latin typeface="Arial"/>
            </a:endParaRPr>
          </a:p>
        </p:txBody>
      </p:sp>
      <p:sp>
        <p:nvSpPr>
          <p:cNvPr id="136" name="TextShape 2"/>
          <p:cNvSpPr txBox="1"/>
          <p:nvPr/>
        </p:nvSpPr>
        <p:spPr>
          <a:xfrm>
            <a:off x="504000" y="1872000"/>
            <a:ext cx="9072000" cy="328824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This type of model is preferred for a job where the model is rewarded with some sort of positive reinforcement everytime it manages to clear an exit node. These models work on the basis of trial and error for higher efficiency.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44000" y="72000"/>
            <a:ext cx="9540000" cy="648000"/>
          </a:xfrm>
          <a:prstGeom prst="rect">
            <a:avLst/>
          </a:prstGeom>
          <a:noFill/>
          <a:ln>
            <a:noFill/>
          </a:ln>
        </p:spPr>
        <p:txBody>
          <a:bodyPr lIns="0" rIns="0" tIns="0" bIns="0" anchor="ctr">
            <a:noAutofit/>
          </a:bodyPr>
          <a:p>
            <a:r>
              <a:rPr b="0" lang="en-IN" sz="4400" spc="-1" strike="noStrike">
                <a:latin typeface="Arial"/>
              </a:rPr>
              <a:t>Neural Networks</a:t>
            </a:r>
            <a:endParaRPr b="0" lang="en-IN" sz="4400" spc="-1" strike="noStrike">
              <a:latin typeface="Arial"/>
            </a:endParaRPr>
          </a:p>
        </p:txBody>
      </p:sp>
      <p:sp>
        <p:nvSpPr>
          <p:cNvPr id="138" name="TextShape 2"/>
          <p:cNvSpPr txBox="1"/>
          <p:nvPr/>
        </p:nvSpPr>
        <p:spPr>
          <a:xfrm>
            <a:off x="504000" y="1326600"/>
            <a:ext cx="4426920" cy="3288240"/>
          </a:xfrm>
          <a:prstGeom prst="rect">
            <a:avLst/>
          </a:prstGeom>
          <a:noFill/>
          <a:ln>
            <a:noFill/>
          </a:ln>
        </p:spPr>
        <p:txBody>
          <a:bodyPr lIns="0" rIns="0" tIns="0" bIns="0">
            <a:normAutofit fontScale="88000"/>
          </a:bodyPr>
          <a:p>
            <a:pPr marL="432000" indent="-324000">
              <a:spcBef>
                <a:spcPts val="1417"/>
              </a:spcBef>
              <a:buClr>
                <a:srgbClr val="ffffff"/>
              </a:buClr>
              <a:buSzPct val="45000"/>
              <a:buFont typeface="Wingdings" charset="2"/>
              <a:buChar char=""/>
            </a:pPr>
            <a:r>
              <a:rPr b="0" lang="en-IN" sz="3200" spc="-1" strike="noStrike">
                <a:latin typeface="Arial"/>
              </a:rPr>
              <a:t>Biological aspect of </a:t>
            </a:r>
            <a:r>
              <a:rPr b="0" lang="en-IN" sz="3200" spc="-1" strike="noStrike">
                <a:latin typeface="Arial"/>
              </a:rPr>
              <a:t>neurons.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Impulse travel by means </a:t>
            </a:r>
            <a:r>
              <a:rPr b="0" lang="en-IN" sz="3200" spc="-1" strike="noStrike">
                <a:latin typeface="Arial"/>
              </a:rPr>
              <a:t>of neurotransmitters</a:t>
            </a:r>
            <a:endParaRPr b="0" lang="en-IN" sz="3200" spc="-1" strike="noStrike">
              <a:latin typeface="Arial"/>
            </a:endParaRPr>
          </a:p>
          <a:p>
            <a:pPr marL="432000" indent="-324000">
              <a:spcBef>
                <a:spcPts val="1417"/>
              </a:spcBef>
              <a:buClr>
                <a:srgbClr val="ffffff"/>
              </a:buClr>
              <a:buSzPct val="45000"/>
              <a:buFont typeface="Wingdings" charset="2"/>
              <a:buChar char=""/>
            </a:pPr>
            <a:r>
              <a:rPr b="0" lang="en-IN" sz="3200" spc="-1" strike="noStrike">
                <a:latin typeface="Arial"/>
              </a:rPr>
              <a:t>Communication across </a:t>
            </a:r>
            <a:r>
              <a:rPr b="0" lang="en-IN" sz="3200" spc="-1" strike="noStrike">
                <a:latin typeface="Arial"/>
              </a:rPr>
              <a:t>synaptic cleft</a:t>
            </a:r>
            <a:endParaRPr b="0" lang="en-IN" sz="3200" spc="-1" strike="noStrike">
              <a:latin typeface="Arial"/>
            </a:endParaRPr>
          </a:p>
        </p:txBody>
      </p:sp>
      <p:sp>
        <p:nvSpPr>
          <p:cNvPr id="139" name="TextShape 3"/>
          <p:cNvSpPr txBox="1"/>
          <p:nvPr/>
        </p:nvSpPr>
        <p:spPr>
          <a:xfrm>
            <a:off x="5152680" y="1326600"/>
            <a:ext cx="4426920" cy="3288240"/>
          </a:xfrm>
          <a:prstGeom prst="rect">
            <a:avLst/>
          </a:prstGeom>
          <a:noFill/>
          <a:ln>
            <a:noFill/>
          </a:ln>
        </p:spPr>
        <p:txBody>
          <a:bodyPr lIns="0" rIns="0" tIns="0" bIns="0">
            <a:normAutofit/>
          </a:bodyPr>
          <a:p>
            <a:endParaRPr b="0" lang="en-IN" sz="3200" spc="-1" strike="noStrike">
              <a:latin typeface="Arial"/>
            </a:endParaRPr>
          </a:p>
        </p:txBody>
      </p:sp>
      <p:pic>
        <p:nvPicPr>
          <p:cNvPr id="140" name="" descr=""/>
          <p:cNvPicPr/>
          <p:nvPr/>
        </p:nvPicPr>
        <p:blipFill>
          <a:blip r:embed="rId1"/>
          <a:stretch/>
        </p:blipFill>
        <p:spPr>
          <a:xfrm>
            <a:off x="5040000" y="1224000"/>
            <a:ext cx="4836960" cy="3456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TotalTime>
  <Application>LibreOffice/6.4.4.2$Linux_X86_64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2020-06-20T16:51:55Z</dcterms:created>
  <dc:creator/>
  <dc:description/>
  <dc:language>en-IN</dc:language>
  <cp:lastModifiedBy/>
  <dcterms:modified xsi:type="dcterms:W3CDTF">2020-06-20T21:07:35Z</dcterms:modified>
  <cp:revision>5</cp:revision>
  <dc:subject/>
  <dc:title>Portfolio</dc:title>
</cp:coreProperties>
</file>