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702" r:id="rId2"/>
    <p:sldMasterId id="2147483711" r:id="rId3"/>
    <p:sldMasterId id="2147483720" r:id="rId4"/>
  </p:sldMasterIdLst>
  <p:notesMasterIdLst>
    <p:notesMasterId r:id="rId25"/>
  </p:notesMasterIdLst>
  <p:sldIdLst>
    <p:sldId id="256" r:id="rId5"/>
    <p:sldId id="257" r:id="rId6"/>
    <p:sldId id="389" r:id="rId7"/>
    <p:sldId id="419" r:id="rId8"/>
    <p:sldId id="420" r:id="rId9"/>
    <p:sldId id="474" r:id="rId10"/>
    <p:sldId id="423" r:id="rId11"/>
    <p:sldId id="421" r:id="rId12"/>
    <p:sldId id="422" r:id="rId13"/>
    <p:sldId id="426" r:id="rId14"/>
    <p:sldId id="424" r:id="rId15"/>
    <p:sldId id="488" r:id="rId16"/>
    <p:sldId id="475" r:id="rId17"/>
    <p:sldId id="432" r:id="rId18"/>
    <p:sldId id="428" r:id="rId19"/>
    <p:sldId id="476" r:id="rId20"/>
    <p:sldId id="477" r:id="rId21"/>
    <p:sldId id="430" r:id="rId22"/>
    <p:sldId id="373" r:id="rId23"/>
    <p:sldId id="374" r:id="rId2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메인" id="{4C03B2FC-354F-46CE-A75C-9B81CFED7F38}">
          <p14:sldIdLst>
            <p14:sldId id="389"/>
          </p14:sldIdLst>
        </p14:section>
        <p14:section name="교육일정" id="{DA1F0800-B549-4A36-9305-FEB551B30D53}">
          <p14:sldIdLst/>
        </p14:section>
        <p14:section name="교육이수시간" id="{119C5FD1-4952-4398-B7E0-6384400CC6E3}">
          <p14:sldIdLst/>
        </p14:section>
        <p14:section name="제목 없는 구역" id="{10A3FDED-2C03-447A-A3E2-13024C35CA3F}">
          <p14:sldIdLst>
            <p14:sldId id="419"/>
            <p14:sldId id="420"/>
            <p14:sldId id="474"/>
            <p14:sldId id="423"/>
            <p14:sldId id="421"/>
            <p14:sldId id="422"/>
            <p14:sldId id="426"/>
            <p14:sldId id="424"/>
            <p14:sldId id="488"/>
            <p14:sldId id="475"/>
            <p14:sldId id="432"/>
            <p14:sldId id="428"/>
            <p14:sldId id="476"/>
            <p14:sldId id="477"/>
            <p14:sldId id="430"/>
          </p14:sldIdLst>
        </p14:section>
        <p14:section name="공지사항" id="{2798589C-607B-405B-9586-681649D85E90}">
          <p14:sldIdLst>
            <p14:sldId id="373"/>
            <p14:sldId id="374"/>
          </p14:sldIdLst>
        </p14:section>
        <p14:section name="제목 없는 구역" id="{9BC2129F-4837-4EDF-8114-1BA64607852A}">
          <p14:sldIdLst/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78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75" userDrawn="1">
          <p15:clr>
            <a:srgbClr val="A4A3A4"/>
          </p15:clr>
        </p15:guide>
        <p15:guide id="27" pos="4631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7F7F7"/>
    <a:srgbClr val="FFFFFF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55" d="100"/>
          <a:sy n="155" d="100"/>
        </p:scale>
        <p:origin x="114" y="120"/>
      </p:cViewPr>
      <p:guideLst>
        <p:guide pos="1941"/>
        <p:guide pos="308"/>
        <p:guide pos="4435"/>
        <p:guide pos="1419"/>
        <p:guide pos="2773"/>
        <p:guide pos="5978"/>
        <p:guide pos="262"/>
        <p:guide orient="horz" pos="5"/>
        <p:guide pos="5456"/>
        <p:guide pos="5002"/>
        <p:guide pos="3369"/>
        <p:guide orient="horz" pos="663"/>
        <p:guide orient="horz" pos="2931"/>
        <p:guide orient="horz" pos="754"/>
        <p:guide pos="3619"/>
        <p:guide orient="horz" pos="1593"/>
        <p:guide pos="1568"/>
        <p:guide pos="710"/>
        <p:guide pos="81"/>
        <p:guide orient="horz" pos="1275"/>
        <p:guide pos="4631"/>
        <p:guide pos="1895"/>
        <p:guide orient="horz" pos="3906"/>
        <p:guide pos="1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488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D93B3-F3D8-094D-178E-83EA85E30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271805-FC2E-31B3-7935-F37C0286C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E07345-7469-25A3-D426-219FD4F2D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buNone/>
            </a:pPr>
            <a:r>
              <a:rPr lang="ko-KR" altLang="en-US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교육비 결제 시 비회원 체크박스 비활성화 케이스 입니다</a:t>
            </a:r>
            <a:r>
              <a:rPr lang="en-US" altLang="ko-KR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. </a:t>
            </a:r>
            <a:r>
              <a:rPr lang="ko-KR" altLang="en-US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교육 신청 후 결제 시 회비 제외한 교육비만 나오면 됩니다</a:t>
            </a:r>
            <a:r>
              <a:rPr lang="en-US" altLang="ko-KR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. </a:t>
            </a:r>
          </a:p>
          <a:p>
            <a:pPr marL="546100" lvl="1" indent="-88900" algn="l" rtl="0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평생회원</a:t>
            </a:r>
          </a:p>
          <a:p>
            <a:pPr marL="546100" lvl="1" indent="-88900" algn="l" rtl="0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회비만 납부자</a:t>
            </a:r>
            <a:endParaRPr lang="en-US" altLang="ko-KR" sz="1200" b="0" i="0" u="none" strike="noStrike" cap="none" dirty="0">
              <a:solidFill>
                <a:srgbClr val="FF0000"/>
              </a:solidFill>
              <a:effectLst/>
              <a:latin typeface="+mn-ea"/>
              <a:ea typeface="+mn-ea"/>
              <a:cs typeface="Malgun Gothic"/>
              <a:sym typeface="Malgun Gothic"/>
            </a:endParaRPr>
          </a:p>
          <a:p>
            <a:pPr marL="546100" lvl="1" indent="-88900" algn="l" rtl="0">
              <a:buFont typeface="Arial" panose="020B0604020202020204" pitchFamily="34" charset="0"/>
              <a:buChar char="•"/>
            </a:pPr>
            <a:r>
              <a:rPr lang="ko-KR" altLang="en-US" sz="1200" b="0" i="0" u="none" strike="noStrike" cap="none" dirty="0" err="1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소멸자</a:t>
            </a:r>
            <a:r>
              <a:rPr lang="en-US" altLang="ko-KR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교육신청연도에 회비 납부자</a:t>
            </a:r>
            <a:r>
              <a:rPr lang="en-US" altLang="ko-KR" sz="1200" b="0" i="0" u="none" strike="noStrike" cap="none" dirty="0">
                <a:solidFill>
                  <a:srgbClr val="FF0000"/>
                </a:solidFill>
                <a:effectLst/>
                <a:latin typeface="+mn-ea"/>
                <a:ea typeface="+mn-ea"/>
                <a:cs typeface="Malgun Gothic"/>
                <a:sym typeface="Malgun Gothic"/>
              </a:rPr>
              <a:t>)</a:t>
            </a:r>
          </a:p>
          <a:p>
            <a:pPr marL="88900" indent="-88900" algn="l" rtl="0">
              <a:buFont typeface="Arial" panose="020B0604020202020204" pitchFamily="34" charset="0"/>
              <a:buChar char="•"/>
            </a:pPr>
            <a:endParaRPr lang="en-US" altLang="ko-KR" sz="1200" b="0" i="0" u="none" strike="noStrike" cap="none" dirty="0">
              <a:solidFill>
                <a:srgbClr val="FF0000"/>
              </a:solidFill>
              <a:effectLst/>
              <a:latin typeface="+mn-ea"/>
              <a:ea typeface="+mn-ea"/>
              <a:cs typeface="Malgun Gothic"/>
              <a:sym typeface="Malgun Gothic"/>
            </a:endParaRPr>
          </a:p>
          <a:p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- 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회비면제 등록자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회비면제 기능은 신규면제자의 경우 회비납부를 하지 않아도 되나 회비 납부 했을 경우 익년도에 보수교육 </a:t>
            </a:r>
            <a:r>
              <a:rPr lang="ko-KR" altLang="en-US" sz="12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신청시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 회비 결제 없이 교육비만 </a:t>
            </a:r>
            <a:r>
              <a:rPr lang="ko-KR" altLang="en-US" sz="12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청구되어야함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1200" b="1" i="0" u="none" strike="noStrike" cap="none" dirty="0" err="1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익년도까지만</a:t>
            </a:r>
            <a:r>
              <a:rPr lang="ko-KR" altLang="en-US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 적용</a:t>
            </a:r>
            <a:r>
              <a:rPr lang="en-US" altLang="ko-KR" sz="1200" b="1" i="0" u="none" strike="noStrike" cap="none" dirty="0">
                <a:solidFill>
                  <a:srgbClr val="FF0000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  <a:endParaRPr lang="en-US" altLang="ko-KR" sz="1200" b="0" i="0" u="none" strike="noStrike" cap="none" dirty="0">
              <a:solidFill>
                <a:srgbClr val="FF0000"/>
              </a:solidFill>
              <a:effectLst/>
              <a:latin typeface="+mn-ea"/>
              <a:ea typeface="+mn-ea"/>
              <a:cs typeface="Malgun Gothic"/>
              <a:sym typeface="Malgun Gothic"/>
            </a:endParaRPr>
          </a:p>
          <a:p>
            <a:pPr algn="l">
              <a:lnSpc>
                <a:spcPts val="1500"/>
              </a:lnSpc>
              <a:buNone/>
            </a:pPr>
            <a:endParaRPr lang="en-US" altLang="ko-KR" sz="1200" b="0" i="0" u="none" strike="noStrike" cap="none" dirty="0">
              <a:solidFill>
                <a:srgbClr val="FF0000"/>
              </a:solidFill>
              <a:effectLst/>
              <a:latin typeface="+mn-ea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979D8-D6EB-A7F4-C528-9C50948FE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0364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3B3A-9948-A5CC-FF81-E3F9DE49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BCAF01-328D-30F5-3055-0AE364E9C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AC3CA2-2B77-1000-81DD-61F54C029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A3C81-5ADF-1189-A4E3-1A129A01F8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359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C450-1098-AAC6-918F-2D4311BB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B3DCB6-2F95-76E1-FBAD-BD4EE38DF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9C73F0-7DB7-70D9-A199-FCC01B683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84C04-EB20-DC73-3BD4-757031D0C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44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1795311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대표홈페이지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199030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9230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보수_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783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 dirty="0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 dirty="0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30" r:id="rId9"/>
    <p:sldLayoutId id="214748373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52.sv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5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56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9" Type="http://schemas.openxmlformats.org/officeDocument/2006/relationships/image" Target="../media/image36.svg"/><Relationship Id="rId21" Type="http://schemas.openxmlformats.org/officeDocument/2006/relationships/image" Target="../media/image22.png"/><Relationship Id="rId34" Type="http://schemas.openxmlformats.org/officeDocument/2006/relationships/image" Target="../media/image31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tags" Target="../tags/tag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microsoft.com/office/2007/relationships/hdphoto" Target="../media/hdphoto1.wdp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hyperlink" Target="https://www.instagram.com/lpnnews/" TargetMode="External"/><Relationship Id="rId37" Type="http://schemas.openxmlformats.org/officeDocument/2006/relationships/image" Target="../media/image34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36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hyperlink" Target="https://pf.kakao.com/_cbkxexl" TargetMode="External"/><Relationship Id="rId30" Type="http://schemas.openxmlformats.org/officeDocument/2006/relationships/hyperlink" Target="https://youtube.com/channel/UCc1_k--PwEoPYc8i6FUzxsg?si=btX-MbTqRD7HAAFB" TargetMode="External"/><Relationship Id="rId35" Type="http://schemas.openxmlformats.org/officeDocument/2006/relationships/image" Target="../media/image32.svg"/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4.png"/><Relationship Id="rId2" Type="http://schemas.openxmlformats.org/officeDocument/2006/relationships/tags" Target="../tags/tag4.xml"/><Relationship Id="rId16" Type="http://schemas.openxmlformats.org/officeDocument/2006/relationships/image" Target="../media/image38.sv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3.png"/><Relationship Id="rId5" Type="http://schemas.openxmlformats.org/officeDocument/2006/relationships/tags" Target="../tags/tag7.xml"/><Relationship Id="rId1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tags" Target="../tags/tag6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4.png"/><Relationship Id="rId5" Type="http://schemas.openxmlformats.org/officeDocument/2006/relationships/tags" Target="../tags/tag14.xml"/><Relationship Id="rId10" Type="http://schemas.openxmlformats.org/officeDocument/2006/relationships/image" Target="../media/image43.png"/><Relationship Id="rId4" Type="http://schemas.openxmlformats.org/officeDocument/2006/relationships/tags" Target="../tags/tag13.xml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6651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2025.05.21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AD2E-B1B0-5FA0-07D9-79D96683F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B504-008A-8BEC-02D7-86656C4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1EA45-7D5B-9743-6E34-F770265DEB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57AA-8B5D-00B4-0B1B-FA03E7F383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기본공통교육 선택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C3E06773-90CF-E4A0-FABD-242B8FBE2241}"/>
              </a:ext>
            </a:extLst>
          </p:cNvPr>
          <p:cNvGraphicFramePr>
            <a:graphicFrameLocks noGrp="1"/>
          </p:cNvGraphicFramePr>
          <p:nvPr/>
        </p:nvGraphicFramePr>
        <p:xfrm>
          <a:off x="88405" y="6143266"/>
          <a:ext cx="7382370" cy="476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b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기본교육 선택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응급 및 중환자 간호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전문교육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CA276B29-642D-A057-DA69-129308D4F314}"/>
              </a:ext>
            </a:extLst>
          </p:cNvPr>
          <p:cNvSpPr txBox="1"/>
          <p:nvPr/>
        </p:nvSpPr>
        <p:spPr>
          <a:xfrm>
            <a:off x="461248" y="14887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기본공통교육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Google Shape;609;p42">
            <a:extLst>
              <a:ext uri="{FF2B5EF4-FFF2-40B4-BE49-F238E27FC236}">
                <a16:creationId xmlns:a16="http://schemas.microsoft.com/office/drawing/2014/main" id="{41AD26AC-A752-A341-7E40-C98D17F32D47}"/>
              </a:ext>
            </a:extLst>
          </p:cNvPr>
          <p:cNvSpPr txBox="1"/>
          <p:nvPr/>
        </p:nvSpPr>
        <p:spPr>
          <a:xfrm>
            <a:off x="566651" y="173615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6B52DB-E365-EDAA-879C-719119006F5C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CDA06-038D-F96A-A0B3-EFBC3DC67936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0B59E7-4BC8-9CAE-6CB1-9B58FFED4584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rd">
            <a:extLst>
              <a:ext uri="{FF2B5EF4-FFF2-40B4-BE49-F238E27FC236}">
                <a16:creationId xmlns:a16="http://schemas.microsoft.com/office/drawing/2014/main" id="{161ABC07-9C11-37B4-C081-60C2FA080589}"/>
              </a:ext>
            </a:extLst>
          </p:cNvPr>
          <p:cNvSpPr/>
          <p:nvPr/>
        </p:nvSpPr>
        <p:spPr>
          <a:xfrm>
            <a:off x="85230" y="2533086"/>
            <a:ext cx="7377608" cy="2007659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Pagination">
            <a:extLst>
              <a:ext uri="{FF2B5EF4-FFF2-40B4-BE49-F238E27FC236}">
                <a16:creationId xmlns:a16="http://schemas.microsoft.com/office/drawing/2014/main" id="{74673AB7-4459-7597-D09E-C48441918905}"/>
              </a:ext>
            </a:extLst>
          </p:cNvPr>
          <p:cNvSpPr txBox="1"/>
          <p:nvPr/>
        </p:nvSpPr>
        <p:spPr>
          <a:xfrm>
            <a:off x="2558732" y="487459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A14BA275-2C70-3DFC-BA2F-ADC2E4857603}"/>
              </a:ext>
            </a:extLst>
          </p:cNvPr>
          <p:cNvSpPr/>
          <p:nvPr/>
        </p:nvSpPr>
        <p:spPr>
          <a:xfrm>
            <a:off x="6332071" y="46359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762C052B-CB92-E13C-BD85-6634BE56C7AC}"/>
              </a:ext>
            </a:extLst>
          </p:cNvPr>
          <p:cNvSpPr/>
          <p:nvPr/>
        </p:nvSpPr>
        <p:spPr>
          <a:xfrm>
            <a:off x="5764966" y="46359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B5CE1-0DDC-173C-1C5A-439C859B7C08}"/>
              </a:ext>
            </a:extLst>
          </p:cNvPr>
          <p:cNvSpPr txBox="1"/>
          <p:nvPr/>
        </p:nvSpPr>
        <p:spPr>
          <a:xfrm>
            <a:off x="458230" y="25090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oogle Shape;638;p42">
            <a:extLst>
              <a:ext uri="{FF2B5EF4-FFF2-40B4-BE49-F238E27FC236}">
                <a16:creationId xmlns:a16="http://schemas.microsoft.com/office/drawing/2014/main" id="{A5F8CC23-6A66-D368-76C0-1675C8D26206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기본공통교육 선택 페이지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004237C-08F5-1776-1393-53CAC2AFF3F1}"/>
              </a:ext>
            </a:extLst>
          </p:cNvPr>
          <p:cNvGrpSpPr/>
          <p:nvPr/>
        </p:nvGrpSpPr>
        <p:grpSpPr>
          <a:xfrm>
            <a:off x="6555705" y="2542990"/>
            <a:ext cx="412480" cy="172562"/>
            <a:chOff x="2651069" y="2872991"/>
            <a:chExt cx="453728" cy="208800"/>
          </a:xfrm>
        </p:grpSpPr>
        <p:sp>
          <p:nvSpPr>
            <p:cNvPr id="9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1E66B37-7925-E618-7980-A13CE1EC6B9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7AF33-6DB3-7818-37B3-D1D11256FE5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935E9F-D1F4-F493-2DDF-631F244DC56E}"/>
              </a:ext>
            </a:extLst>
          </p:cNvPr>
          <p:cNvGrpSpPr/>
          <p:nvPr/>
        </p:nvGrpSpPr>
        <p:grpSpPr>
          <a:xfrm>
            <a:off x="562527" y="2222312"/>
            <a:ext cx="828000" cy="208800"/>
            <a:chOff x="2352619" y="2872991"/>
            <a:chExt cx="828000" cy="208800"/>
          </a:xfrm>
        </p:grpSpPr>
        <p:sp>
          <p:nvSpPr>
            <p:cNvPr id="1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35BA81-819A-CBDD-70AE-EA0CD1EED31A}"/>
                </a:ext>
              </a:extLst>
            </p:cNvPr>
            <p:cNvSpPr/>
            <p:nvPr/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ABAA34-43C3-189B-5270-1DA7E35AABF4}"/>
                </a:ext>
              </a:extLst>
            </p:cNvPr>
            <p:cNvSpPr/>
            <p:nvPr/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F3A1C78-FF9E-1582-18BC-700E85ABBB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3722" y="2222312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743836E9-9915-C8DB-9FE3-82C51D149AD6}"/>
              </a:ext>
            </a:extLst>
          </p:cNvPr>
          <p:cNvSpPr/>
          <p:nvPr/>
        </p:nvSpPr>
        <p:spPr>
          <a:xfrm>
            <a:off x="3902242" y="2222312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7" name="Google Shape;610;p42">
            <a:extLst>
              <a:ext uri="{FF2B5EF4-FFF2-40B4-BE49-F238E27FC236}">
                <a16:creationId xmlns:a16="http://schemas.microsoft.com/office/drawing/2014/main" id="{E9351F26-1915-B02C-4646-AF497EE67C87}"/>
              </a:ext>
            </a:extLst>
          </p:cNvPr>
          <p:cNvGraphicFramePr/>
          <p:nvPr/>
        </p:nvGraphicFramePr>
        <p:xfrm>
          <a:off x="565412" y="2741259"/>
          <a:ext cx="640228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227333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079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수강기간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노인장기요양과 재활의 이해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지역사회간호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18" name="Google Shape;1256;p43">
            <a:extLst>
              <a:ext uri="{FF2B5EF4-FFF2-40B4-BE49-F238E27FC236}">
                <a16:creationId xmlns:a16="http://schemas.microsoft.com/office/drawing/2014/main" id="{AD51CE19-F890-F2F1-D3E4-C5C0D89F311E}"/>
              </a:ext>
            </a:extLst>
          </p:cNvPr>
          <p:cNvSpPr/>
          <p:nvPr/>
        </p:nvSpPr>
        <p:spPr>
          <a:xfrm>
            <a:off x="4813098" y="3058553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19" name="Google Shape;1256;p43">
            <a:extLst>
              <a:ext uri="{FF2B5EF4-FFF2-40B4-BE49-F238E27FC236}">
                <a16:creationId xmlns:a16="http://schemas.microsoft.com/office/drawing/2014/main" id="{9DE3AC6F-EE3A-FA10-3F6E-CD40E474FD8E}"/>
              </a:ext>
            </a:extLst>
          </p:cNvPr>
          <p:cNvSpPr/>
          <p:nvPr/>
        </p:nvSpPr>
        <p:spPr>
          <a:xfrm>
            <a:off x="4813098" y="341695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0" name="Google Shape;1256;p43">
            <a:extLst>
              <a:ext uri="{FF2B5EF4-FFF2-40B4-BE49-F238E27FC236}">
                <a16:creationId xmlns:a16="http://schemas.microsoft.com/office/drawing/2014/main" id="{1153EB15-2425-D5C5-5406-645D7FE8EB01}"/>
              </a:ext>
            </a:extLst>
          </p:cNvPr>
          <p:cNvSpPr/>
          <p:nvPr/>
        </p:nvSpPr>
        <p:spPr>
          <a:xfrm>
            <a:off x="4813098" y="377535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E8644714-E46C-2F6A-C8F0-A83D7F935647}"/>
              </a:ext>
            </a:extLst>
          </p:cNvPr>
          <p:cNvSpPr/>
          <p:nvPr/>
        </p:nvSpPr>
        <p:spPr>
          <a:xfrm>
            <a:off x="4813098" y="4133763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703878D0-3E86-6F10-B621-5397ECA576D3}"/>
              </a:ext>
            </a:extLst>
          </p:cNvPr>
          <p:cNvSpPr/>
          <p:nvPr/>
        </p:nvSpPr>
        <p:spPr>
          <a:xfrm>
            <a:off x="5999921" y="3058553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8475F219-C313-7504-88E7-D7590D47497B}"/>
              </a:ext>
            </a:extLst>
          </p:cNvPr>
          <p:cNvSpPr/>
          <p:nvPr/>
        </p:nvSpPr>
        <p:spPr>
          <a:xfrm>
            <a:off x="5999921" y="341695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8BDD438A-7F24-FBC9-BE63-10689E9ECA72}"/>
              </a:ext>
            </a:extLst>
          </p:cNvPr>
          <p:cNvSpPr/>
          <p:nvPr/>
        </p:nvSpPr>
        <p:spPr>
          <a:xfrm>
            <a:off x="5999921" y="377535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6" name="Google Shape;1256;p43">
            <a:extLst>
              <a:ext uri="{FF2B5EF4-FFF2-40B4-BE49-F238E27FC236}">
                <a16:creationId xmlns:a16="http://schemas.microsoft.com/office/drawing/2014/main" id="{2E42D46A-D1F6-25D3-3188-C9F4AC529BDA}"/>
              </a:ext>
            </a:extLst>
          </p:cNvPr>
          <p:cNvSpPr/>
          <p:nvPr/>
        </p:nvSpPr>
        <p:spPr>
          <a:xfrm>
            <a:off x="5999921" y="4133763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FB23DE-DD20-6A1A-6DEF-25714F241DBC}"/>
              </a:ext>
            </a:extLst>
          </p:cNvPr>
          <p:cNvGrpSpPr/>
          <p:nvPr/>
        </p:nvGrpSpPr>
        <p:grpSpPr>
          <a:xfrm>
            <a:off x="6694558" y="3068154"/>
            <a:ext cx="125412" cy="1212850"/>
            <a:chOff x="6676759" y="3324596"/>
            <a:chExt cx="125412" cy="1212850"/>
          </a:xfrm>
        </p:grpSpPr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15E6242F-205D-8168-D32D-AE4EB6BC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Option">
              <a:extLst>
                <a:ext uri="{FF2B5EF4-FFF2-40B4-BE49-F238E27FC236}">
                  <a16:creationId xmlns:a16="http://schemas.microsoft.com/office/drawing/2014/main" id="{F9D75212-8670-14E6-B91A-9E87D0F00002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A2D50F04-5703-1F42-D280-1A4EACC2A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Check">
                <a:extLst>
                  <a:ext uri="{FF2B5EF4-FFF2-40B4-BE49-F238E27FC236}">
                    <a16:creationId xmlns:a16="http://schemas.microsoft.com/office/drawing/2014/main" id="{545FDCA9-A39C-4537-EC84-69FDA1D09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Circle">
              <a:extLst>
                <a:ext uri="{FF2B5EF4-FFF2-40B4-BE49-F238E27FC236}">
                  <a16:creationId xmlns:a16="http://schemas.microsoft.com/office/drawing/2014/main" id="{54B77724-83DE-9520-CDF4-2EEA4C47C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Circle">
              <a:extLst>
                <a:ext uri="{FF2B5EF4-FFF2-40B4-BE49-F238E27FC236}">
                  <a16:creationId xmlns:a16="http://schemas.microsoft.com/office/drawing/2014/main" id="{C97A7E11-ED6E-4678-69DA-E32D36CC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Image">
            <a:extLst>
              <a:ext uri="{FF2B5EF4-FFF2-40B4-BE49-F238E27FC236}">
                <a16:creationId xmlns:a16="http://schemas.microsoft.com/office/drawing/2014/main" id="{102DDC39-516D-2BCE-3BD5-BF98CF16EF22}"/>
              </a:ext>
            </a:extLst>
          </p:cNvPr>
          <p:cNvGrpSpPr/>
          <p:nvPr/>
        </p:nvGrpSpPr>
        <p:grpSpPr>
          <a:xfrm>
            <a:off x="995357" y="6265553"/>
            <a:ext cx="233717" cy="233717"/>
            <a:chOff x="9600101" y="1622168"/>
            <a:chExt cx="1333500" cy="1333500"/>
          </a:xfrm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44BEEE67-9322-971C-5A34-54E7F9A6F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5" name="Line">
              <a:extLst>
                <a:ext uri="{FF2B5EF4-FFF2-40B4-BE49-F238E27FC236}">
                  <a16:creationId xmlns:a16="http://schemas.microsoft.com/office/drawing/2014/main" id="{2F976185-F231-45B8-FE2C-165CF518C1DF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e">
              <a:extLst>
                <a:ext uri="{FF2B5EF4-FFF2-40B4-BE49-F238E27FC236}">
                  <a16:creationId xmlns:a16="http://schemas.microsoft.com/office/drawing/2014/main" id="{6173BB7A-2F60-3D50-2C7A-58328E8C0DC5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38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C962-69DC-3DD2-944D-4FA5B7BC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A88F-882E-CD3E-0FB9-17D729A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799A-BE61-7A0B-9640-59DE7B5DD0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9953C-8DF7-F7C3-DCAC-E058929369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전문선택교육 선택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843737E-1E6C-A139-1F4B-F0EB1F2A2588}"/>
              </a:ext>
            </a:extLst>
          </p:cNvPr>
          <p:cNvGraphicFramePr>
            <a:graphicFrameLocks noGrp="1"/>
          </p:cNvGraphicFramePr>
          <p:nvPr/>
        </p:nvGraphicFramePr>
        <p:xfrm>
          <a:off x="88405" y="583846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b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기본교육 선택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응급 및 중환자 간호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전문교육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유아와 학령전기 아동의 건강문제와 가족의 건강증진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C2329718-4134-1B14-DF32-B4886653ED46}"/>
              </a:ext>
            </a:extLst>
          </p:cNvPr>
          <p:cNvSpPr txBox="1"/>
          <p:nvPr/>
        </p:nvSpPr>
        <p:spPr>
          <a:xfrm>
            <a:off x="461248" y="14887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기본공통교육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BDEE27-509E-7F7C-6BEC-7F64C4E950C0}"/>
              </a:ext>
            </a:extLst>
          </p:cNvPr>
          <p:cNvGrpSpPr/>
          <p:nvPr/>
        </p:nvGrpSpPr>
        <p:grpSpPr>
          <a:xfrm>
            <a:off x="560388" y="2519161"/>
            <a:ext cx="1548000" cy="210314"/>
            <a:chOff x="560388" y="2872234"/>
            <a:chExt cx="1548000" cy="210314"/>
          </a:xfrm>
        </p:grpSpPr>
        <p:sp>
          <p:nvSpPr>
            <p:cNvPr id="48" name="Text Box">
              <a:extLst>
                <a:ext uri="{FF2B5EF4-FFF2-40B4-BE49-F238E27FC236}">
                  <a16:creationId xmlns:a16="http://schemas.microsoft.com/office/drawing/2014/main" id="{81C7ABA7-9D8A-9B0C-C1EE-551B96851F4B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49" name="Google Shape;5017;p85">
              <a:extLst>
                <a:ext uri="{FF2B5EF4-FFF2-40B4-BE49-F238E27FC236}">
                  <a16:creationId xmlns:a16="http://schemas.microsoft.com/office/drawing/2014/main" id="{5D2D3C33-3DFF-E8D9-75EB-0B8265B5089F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9ABD6C-3959-3C32-B9FE-1B97B835670C}"/>
              </a:ext>
            </a:extLst>
          </p:cNvPr>
          <p:cNvGrpSpPr/>
          <p:nvPr/>
        </p:nvGrpSpPr>
        <p:grpSpPr>
          <a:xfrm>
            <a:off x="2202235" y="2519918"/>
            <a:ext cx="828000" cy="208800"/>
            <a:chOff x="2352619" y="2872991"/>
            <a:chExt cx="828000" cy="208800"/>
          </a:xfrm>
        </p:grpSpPr>
        <p:sp>
          <p:nvSpPr>
            <p:cNvPr id="51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5AFF923-1E84-8134-82BA-74A83782AB3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2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320E26-B807-0DB4-3823-F1BF8B9527E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334D47-A00F-DD44-A6CB-F4E7E9A8847E}"/>
              </a:ext>
            </a:extLst>
          </p:cNvPr>
          <p:cNvGrpSpPr/>
          <p:nvPr/>
        </p:nvGrpSpPr>
        <p:grpSpPr>
          <a:xfrm>
            <a:off x="3124082" y="2519918"/>
            <a:ext cx="828000" cy="208800"/>
            <a:chOff x="3159719" y="2872991"/>
            <a:chExt cx="828000" cy="208800"/>
          </a:xfrm>
        </p:grpSpPr>
        <p:sp>
          <p:nvSpPr>
            <p:cNvPr id="5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DEA010A-842B-87B4-A631-B531B39691C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586703-6826-ED1B-48F1-F6ECFA3C449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063DE74-674C-4B3D-6EC2-68602A36C17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45930" y="2519918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4472941E-29D1-F28D-649C-8A65A083F4C8}"/>
              </a:ext>
            </a:extLst>
          </p:cNvPr>
          <p:cNvSpPr/>
          <p:nvPr/>
        </p:nvSpPr>
        <p:spPr>
          <a:xfrm>
            <a:off x="6494450" y="2519918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Google Shape;609;p42">
            <a:extLst>
              <a:ext uri="{FF2B5EF4-FFF2-40B4-BE49-F238E27FC236}">
                <a16:creationId xmlns:a16="http://schemas.microsoft.com/office/drawing/2014/main" id="{B472A4D3-1127-40DB-C8F4-16448C709560}"/>
              </a:ext>
            </a:extLst>
          </p:cNvPr>
          <p:cNvSpPr txBox="1"/>
          <p:nvPr/>
        </p:nvSpPr>
        <p:spPr>
          <a:xfrm>
            <a:off x="461248" y="18189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전문선택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Google Shape;609;p42">
            <a:extLst>
              <a:ext uri="{FF2B5EF4-FFF2-40B4-BE49-F238E27FC236}">
                <a16:creationId xmlns:a16="http://schemas.microsoft.com/office/drawing/2014/main" id="{F203A5AE-88B1-021B-1D29-60E207FF5555}"/>
              </a:ext>
            </a:extLst>
          </p:cNvPr>
          <p:cNvSpPr txBox="1"/>
          <p:nvPr/>
        </p:nvSpPr>
        <p:spPr>
          <a:xfrm>
            <a:off x="566651" y="206635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769B8C6-E086-5307-26B9-857B709BDEBC}"/>
              </a:ext>
            </a:extLst>
          </p:cNvPr>
          <p:cNvSpPr/>
          <p:nvPr/>
        </p:nvSpPr>
        <p:spPr>
          <a:xfrm>
            <a:off x="1392518" y="151143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0CB61-914B-9D07-8943-E73A48FAC05C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F64D8-965A-155F-9EDF-BBD28DE38083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2F7161-0F9F-2E24-2941-F98C5F106080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rd">
            <a:extLst>
              <a:ext uri="{FF2B5EF4-FFF2-40B4-BE49-F238E27FC236}">
                <a16:creationId xmlns:a16="http://schemas.microsoft.com/office/drawing/2014/main" id="{65AE2340-AC84-7751-C758-F3EA8D9E6F98}"/>
              </a:ext>
            </a:extLst>
          </p:cNvPr>
          <p:cNvSpPr/>
          <p:nvPr/>
        </p:nvSpPr>
        <p:spPr>
          <a:xfrm>
            <a:off x="85230" y="2841061"/>
            <a:ext cx="7377608" cy="2023534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FAF96950-D16D-5E3A-DF4F-370214463E3D}"/>
              </a:ext>
            </a:extLst>
          </p:cNvPr>
          <p:cNvGraphicFramePr/>
          <p:nvPr/>
        </p:nvGraphicFramePr>
        <p:xfrm>
          <a:off x="566738" y="3086517"/>
          <a:ext cx="6407224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160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1755441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701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교육기간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아동간호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유아와 학령전기 아동의 건강문제와 가족의 건강증진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성인간호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응급 및 중환자 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10" name="Google Shape;1256;p43">
            <a:extLst>
              <a:ext uri="{FF2B5EF4-FFF2-40B4-BE49-F238E27FC236}">
                <a16:creationId xmlns:a16="http://schemas.microsoft.com/office/drawing/2014/main" id="{151E0680-EAEA-EBD3-4347-E44824C88A8B}"/>
              </a:ext>
            </a:extLst>
          </p:cNvPr>
          <p:cNvSpPr/>
          <p:nvPr/>
        </p:nvSpPr>
        <p:spPr>
          <a:xfrm>
            <a:off x="4820456" y="34038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16" name="Google Shape;1256;p43">
            <a:extLst>
              <a:ext uri="{FF2B5EF4-FFF2-40B4-BE49-F238E27FC236}">
                <a16:creationId xmlns:a16="http://schemas.microsoft.com/office/drawing/2014/main" id="{167FEFEF-6BA1-EC5E-7E71-BEBFA5BF9114}"/>
              </a:ext>
            </a:extLst>
          </p:cNvPr>
          <p:cNvSpPr/>
          <p:nvPr/>
        </p:nvSpPr>
        <p:spPr>
          <a:xfrm>
            <a:off x="4820456" y="37622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7" name="Google Shape;1256;p43">
            <a:extLst>
              <a:ext uri="{FF2B5EF4-FFF2-40B4-BE49-F238E27FC236}">
                <a16:creationId xmlns:a16="http://schemas.microsoft.com/office/drawing/2014/main" id="{A439626E-05DD-39F1-B873-5BEFAFB7215F}"/>
              </a:ext>
            </a:extLst>
          </p:cNvPr>
          <p:cNvSpPr/>
          <p:nvPr/>
        </p:nvSpPr>
        <p:spPr>
          <a:xfrm>
            <a:off x="4820456" y="41206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8" name="Google Shape;1256;p43">
            <a:extLst>
              <a:ext uri="{FF2B5EF4-FFF2-40B4-BE49-F238E27FC236}">
                <a16:creationId xmlns:a16="http://schemas.microsoft.com/office/drawing/2014/main" id="{53266F06-E59F-9D1D-ED1E-64EB11B81607}"/>
              </a:ext>
            </a:extLst>
          </p:cNvPr>
          <p:cNvSpPr/>
          <p:nvPr/>
        </p:nvSpPr>
        <p:spPr>
          <a:xfrm>
            <a:off x="4820456" y="44790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9" name="Pagination">
            <a:extLst>
              <a:ext uri="{FF2B5EF4-FFF2-40B4-BE49-F238E27FC236}">
                <a16:creationId xmlns:a16="http://schemas.microsoft.com/office/drawing/2014/main" id="{7BCB758A-E5B3-DA4F-1CCC-562A49DB150F}"/>
              </a:ext>
            </a:extLst>
          </p:cNvPr>
          <p:cNvSpPr txBox="1"/>
          <p:nvPr/>
        </p:nvSpPr>
        <p:spPr>
          <a:xfrm>
            <a:off x="2558732" y="520479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Google Shape;1256;p43">
            <a:extLst>
              <a:ext uri="{FF2B5EF4-FFF2-40B4-BE49-F238E27FC236}">
                <a16:creationId xmlns:a16="http://schemas.microsoft.com/office/drawing/2014/main" id="{DFAF8FBB-E624-7F41-26F6-CCA55AE63F7C}"/>
              </a:ext>
            </a:extLst>
          </p:cNvPr>
          <p:cNvSpPr/>
          <p:nvPr/>
        </p:nvSpPr>
        <p:spPr>
          <a:xfrm>
            <a:off x="6014899" y="34038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95197BC3-17C6-2853-2421-83020DFE4AA0}"/>
              </a:ext>
            </a:extLst>
          </p:cNvPr>
          <p:cNvSpPr/>
          <p:nvPr/>
        </p:nvSpPr>
        <p:spPr>
          <a:xfrm>
            <a:off x="6014899" y="37622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56441890-B562-070A-C158-CE89AAF5093F}"/>
              </a:ext>
            </a:extLst>
          </p:cNvPr>
          <p:cNvSpPr/>
          <p:nvPr/>
        </p:nvSpPr>
        <p:spPr>
          <a:xfrm>
            <a:off x="6014899" y="41206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38123FAF-E892-D0EF-473C-EDF76DA5EEC0}"/>
              </a:ext>
            </a:extLst>
          </p:cNvPr>
          <p:cNvSpPr/>
          <p:nvPr/>
        </p:nvSpPr>
        <p:spPr>
          <a:xfrm>
            <a:off x="6014899" y="44790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DC0A0C-13EF-52E5-3AE8-05814D4DE4C2}"/>
              </a:ext>
            </a:extLst>
          </p:cNvPr>
          <p:cNvGrpSpPr/>
          <p:nvPr/>
        </p:nvGrpSpPr>
        <p:grpSpPr>
          <a:xfrm>
            <a:off x="6699615" y="3425869"/>
            <a:ext cx="125412" cy="1211272"/>
            <a:chOff x="6714855" y="3181394"/>
            <a:chExt cx="125412" cy="1211272"/>
          </a:xfrm>
        </p:grpSpPr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D5F0E553-8DAC-9EAF-F5B8-160C470B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35290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A172A907-09C6-E1EF-562C-E86F9F15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38973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BBF0E964-24AB-76F3-8337-C6A192A7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42656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Option">
              <a:extLst>
                <a:ext uri="{FF2B5EF4-FFF2-40B4-BE49-F238E27FC236}">
                  <a16:creationId xmlns:a16="http://schemas.microsoft.com/office/drawing/2014/main" id="{9B019874-1730-E48E-B394-8CE319B0AB16}"/>
                </a:ext>
              </a:extLst>
            </p:cNvPr>
            <p:cNvGrpSpPr/>
            <p:nvPr/>
          </p:nvGrpSpPr>
          <p:grpSpPr>
            <a:xfrm>
              <a:off x="6714855" y="3181394"/>
              <a:ext cx="125412" cy="127000"/>
              <a:chOff x="1068388" y="1876425"/>
              <a:chExt cx="125412" cy="127000"/>
            </a:xfrm>
          </p:grpSpPr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BEB1B650-9DF1-37FA-FADE-2294E2EC8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>
                <a:extLst>
                  <a:ext uri="{FF2B5EF4-FFF2-40B4-BE49-F238E27FC236}">
                    <a16:creationId xmlns:a16="http://schemas.microsoft.com/office/drawing/2014/main" id="{EA2C60C3-48EF-9D9C-6F06-5725AF15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" name="Button">
            <a:extLst>
              <a:ext uri="{FF2B5EF4-FFF2-40B4-BE49-F238E27FC236}">
                <a16:creationId xmlns:a16="http://schemas.microsoft.com/office/drawing/2014/main" id="{9C9BC0DF-4250-5903-9920-9B11654F8E69}"/>
              </a:ext>
            </a:extLst>
          </p:cNvPr>
          <p:cNvSpPr/>
          <p:nvPr/>
        </p:nvSpPr>
        <p:spPr>
          <a:xfrm>
            <a:off x="6332071" y="49534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F17041A8-F0A0-3E87-B80F-45C8C546CA8E}"/>
              </a:ext>
            </a:extLst>
          </p:cNvPr>
          <p:cNvSpPr/>
          <p:nvPr/>
        </p:nvSpPr>
        <p:spPr>
          <a:xfrm>
            <a:off x="5764966" y="49534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9521A-59F0-4514-32D7-3E8647B6D1D5}"/>
              </a:ext>
            </a:extLst>
          </p:cNvPr>
          <p:cNvSpPr txBox="1"/>
          <p:nvPr/>
        </p:nvSpPr>
        <p:spPr>
          <a:xfrm>
            <a:off x="458230" y="282021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075A497F-F3A8-B1A3-35FA-57A73E24B86A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전문선택교육 선택 페이지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58B9F6D3-209B-C9B3-0C15-BE7F0314EB83}"/>
              </a:ext>
            </a:extLst>
          </p:cNvPr>
          <p:cNvGrpSpPr/>
          <p:nvPr/>
        </p:nvGrpSpPr>
        <p:grpSpPr>
          <a:xfrm>
            <a:off x="6555705" y="2874929"/>
            <a:ext cx="412480" cy="172562"/>
            <a:chOff x="2651069" y="2872991"/>
            <a:chExt cx="453728" cy="208800"/>
          </a:xfrm>
        </p:grpSpPr>
        <p:sp>
          <p:nvSpPr>
            <p:cNvPr id="29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44E136-9A73-B9C3-58FE-0F5B740ED6A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0647962-F994-4F20-0F1F-225A834C16B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2" name="Image">
            <a:extLst>
              <a:ext uri="{FF2B5EF4-FFF2-40B4-BE49-F238E27FC236}">
                <a16:creationId xmlns:a16="http://schemas.microsoft.com/office/drawing/2014/main" id="{96478709-C5F2-BD8C-5E0B-3F4F0898A766}"/>
              </a:ext>
            </a:extLst>
          </p:cNvPr>
          <p:cNvGrpSpPr/>
          <p:nvPr/>
        </p:nvGrpSpPr>
        <p:grpSpPr>
          <a:xfrm>
            <a:off x="987737" y="6128393"/>
            <a:ext cx="233717" cy="233717"/>
            <a:chOff x="9600101" y="1622168"/>
            <a:chExt cx="1333500" cy="1333500"/>
          </a:xfrm>
        </p:grpSpPr>
        <p:sp>
          <p:nvSpPr>
            <p:cNvPr id="37" name="Border">
              <a:extLst>
                <a:ext uri="{FF2B5EF4-FFF2-40B4-BE49-F238E27FC236}">
                  <a16:creationId xmlns:a16="http://schemas.microsoft.com/office/drawing/2014/main" id="{3BC72FAF-88F2-D27D-BD85-15F366866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8CB72298-7A10-C592-00DC-7AF898C20BAC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e">
              <a:extLst>
                <a:ext uri="{FF2B5EF4-FFF2-40B4-BE49-F238E27FC236}">
                  <a16:creationId xmlns:a16="http://schemas.microsoft.com/office/drawing/2014/main" id="{982B97AF-FDD3-A985-B9C5-EEE1E75B9E5C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A5614-3954-FE14-6353-30D957D38F8F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시간</a:t>
            </a:r>
            <a:r>
              <a:rPr lang="en-US" altLang="ko-KR" sz="800" dirty="0"/>
              <a:t>: 4</a:t>
            </a:r>
            <a:r>
              <a:rPr lang="ko-KR" altLang="en-US" sz="800" dirty="0"/>
              <a:t>시 </a:t>
            </a:r>
            <a:r>
              <a:rPr lang="en-US" altLang="ko-KR" sz="800" dirty="0"/>
              <a:t>-&gt; ‘4H’  </a:t>
            </a:r>
            <a:r>
              <a:rPr lang="ko-KR" altLang="en-US" sz="800" dirty="0"/>
              <a:t>로 변경</a:t>
            </a:r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3808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0F966-A8E1-949D-AE68-35FB97C9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1B7CD2-3B14-6FA2-3DB8-40B3D877C0B6}"/>
              </a:ext>
            </a:extLst>
          </p:cNvPr>
          <p:cNvGrpSpPr/>
          <p:nvPr/>
        </p:nvGrpSpPr>
        <p:grpSpPr>
          <a:xfrm>
            <a:off x="403610" y="1445496"/>
            <a:ext cx="6648543" cy="3859798"/>
            <a:chOff x="403610" y="1445496"/>
            <a:chExt cx="6648543" cy="3859798"/>
          </a:xfrm>
        </p:grpSpPr>
        <p:pic>
          <p:nvPicPr>
            <p:cNvPr id="62" name="그림 61" descr="텍스트, 스크린샷, 소프트웨어, 컴퓨터 아이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6549804-AD6F-3739-47E3-46260823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11" t="28249" r="11351" b="5042"/>
            <a:stretch>
              <a:fillRect/>
            </a:stretch>
          </p:blipFill>
          <p:spPr>
            <a:xfrm>
              <a:off x="403610" y="1445496"/>
              <a:ext cx="6648543" cy="385979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E942D5-2A6C-AD5E-E271-AA1D7B355AD8}"/>
                </a:ext>
              </a:extLst>
            </p:cNvPr>
            <p:cNvSpPr txBox="1"/>
            <p:nvPr/>
          </p:nvSpPr>
          <p:spPr>
            <a:xfrm>
              <a:off x="2749198" y="3446745"/>
              <a:ext cx="93082" cy="201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+mn-ea"/>
                  <a:ea typeface="+mn-ea"/>
                </a:rPr>
                <a:t>·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3BF5E68-9E4A-740C-9661-98C221CE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교육신청 내역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62D96-67F7-C076-7632-41569BB10A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A7A72-BC4A-546B-0D0F-3275E3F81D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교육신청 내역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A4478-7DD4-C4F5-7B60-D8FC2C9B97BA}"/>
              </a:ext>
            </a:extLst>
          </p:cNvPr>
          <p:cNvSpPr/>
          <p:nvPr/>
        </p:nvSpPr>
        <p:spPr>
          <a:xfrm>
            <a:off x="447271" y="904320"/>
            <a:ext cx="175496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8C47C-525C-10E9-7C7A-8DF3BA893111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629B61-DF43-02A9-9281-CE0960577484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Google Shape;638;p42">
            <a:extLst>
              <a:ext uri="{FF2B5EF4-FFF2-40B4-BE49-F238E27FC236}">
                <a16:creationId xmlns:a16="http://schemas.microsoft.com/office/drawing/2014/main" id="{9011C979-15C6-722F-2C7D-635C8B662374}"/>
              </a:ext>
            </a:extLst>
          </p:cNvPr>
          <p:cNvGraphicFramePr/>
          <p:nvPr/>
        </p:nvGraphicFramePr>
        <p:xfrm>
          <a:off x="7514015" y="310181"/>
          <a:ext cx="2338010" cy="42156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내역 확인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교육선택 내역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선택한 교육과정 유형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이수시간 노출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신청내역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: 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대면 과정인 경우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선택한 교육과정명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교육장소 노출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온라인 과정인 경우 선택한 교육과정명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수강 가능 일자 노출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유예해소자교육 과정인 경우 선택한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교육과정명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수강가능일자 노출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필독사항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결제금액 선택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비회원 교육비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정회원가입 라디오 버튼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비회원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* 교육비 결제 시 비회원 라디오버튼이 비활성화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되는 케이스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평생회원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회비만 납부자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소멸자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교육신청연도에 회비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납부자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))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회비면제 등록자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신규면제자의 경우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회비납부를 하지 않아도 되나 회비 납부 했을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경우 익년도에 보수교육 신청 시 회비 결제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없이 교육비만 청구 되어야 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익년도 까지만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적용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총 결제 금액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선택한 정회원 가입 기준에 따라 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결제금액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결제방법 선택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총결제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금액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정회원 입회비 포함 정책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입회비 발생 대상에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대해서만 노출</a:t>
                      </a:r>
                    </a:p>
                    <a:p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 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입회비 발생 기준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정회원으로 회비를 최초로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납부하는 경우 발생되며 과거 입회비 납부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이력이 있는 경우 면제됨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4441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E57AE9-59A8-A65B-37EB-5E49109229F8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5451987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정회원 혜택보기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정회원 혜택 안내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선택항목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값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#e3-1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A8DD34-777D-9B6A-0DFC-2F1EDCF71CEF}"/>
              </a:ext>
            </a:extLst>
          </p:cNvPr>
          <p:cNvGrpSpPr/>
          <p:nvPr/>
        </p:nvGrpSpPr>
        <p:grpSpPr>
          <a:xfrm>
            <a:off x="8017468" y="7213031"/>
            <a:ext cx="1308584" cy="652408"/>
            <a:chOff x="1902454" y="5947213"/>
            <a:chExt cx="1308584" cy="65240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91B44C9-093E-A84F-A5B1-736AAEE09A78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626">
              <a:extLst>
                <a:ext uri="{FF2B5EF4-FFF2-40B4-BE49-F238E27FC236}">
                  <a16:creationId xmlns:a16="http://schemas.microsoft.com/office/drawing/2014/main" id="{7F65292A-6AB5-8585-367D-66415781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9" name="AutoShape 181">
              <a:extLst>
                <a:ext uri="{FF2B5EF4-FFF2-40B4-BE49-F238E27FC236}">
                  <a16:creationId xmlns:a16="http://schemas.microsoft.com/office/drawing/2014/main" id="{C48E3FD6-0F7C-861D-2428-7E624B9A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892FC0-D61F-52A9-3CCB-717D76333D01}"/>
              </a:ext>
            </a:extLst>
          </p:cNvPr>
          <p:cNvSpPr/>
          <p:nvPr/>
        </p:nvSpPr>
        <p:spPr>
          <a:xfrm>
            <a:off x="7908567" y="712621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E634DC2-86D7-A61C-DBFC-A36995B41392}"/>
              </a:ext>
            </a:extLst>
          </p:cNvPr>
          <p:cNvSpPr/>
          <p:nvPr/>
        </p:nvSpPr>
        <p:spPr>
          <a:xfrm>
            <a:off x="464748" y="162318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1174434-0247-AEFC-88EF-EDBCF956E567}"/>
              </a:ext>
            </a:extLst>
          </p:cNvPr>
          <p:cNvSpPr/>
          <p:nvPr/>
        </p:nvSpPr>
        <p:spPr>
          <a:xfrm>
            <a:off x="464748" y="26410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E752443-8CC9-7950-4326-DBA2B9A37CA2}"/>
              </a:ext>
            </a:extLst>
          </p:cNvPr>
          <p:cNvSpPr/>
          <p:nvPr/>
        </p:nvSpPr>
        <p:spPr>
          <a:xfrm>
            <a:off x="464748" y="34242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4F5F672-1F4D-239F-11BE-E42A3336B6C3}"/>
              </a:ext>
            </a:extLst>
          </p:cNvPr>
          <p:cNvSpPr/>
          <p:nvPr/>
        </p:nvSpPr>
        <p:spPr>
          <a:xfrm>
            <a:off x="6418993" y="49048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7F33530-1A9E-9765-EE2F-B3933A3F51D7}"/>
              </a:ext>
            </a:extLst>
          </p:cNvPr>
          <p:cNvSpPr/>
          <p:nvPr/>
        </p:nvSpPr>
        <p:spPr>
          <a:xfrm>
            <a:off x="5917482" y="49048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C137DB-982F-23A2-E290-D024BBE203C1}"/>
              </a:ext>
            </a:extLst>
          </p:cNvPr>
          <p:cNvSpPr/>
          <p:nvPr/>
        </p:nvSpPr>
        <p:spPr>
          <a:xfrm>
            <a:off x="3910951" y="329833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7BA50-584F-57D0-759D-BA050E4C006E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정해원 가입 </a:t>
            </a:r>
            <a:r>
              <a:rPr lang="en-US" altLang="ko-KR" sz="800" dirty="0"/>
              <a:t>: </a:t>
            </a:r>
            <a:r>
              <a:rPr lang="ko-KR" altLang="en-US" sz="800" dirty="0"/>
              <a:t>정회원</a:t>
            </a:r>
            <a:r>
              <a:rPr lang="en-US" altLang="ko-KR" sz="800" dirty="0"/>
              <a:t>(</a:t>
            </a:r>
            <a:r>
              <a:rPr lang="ko-KR" altLang="en-US" sz="800" dirty="0"/>
              <a:t>디폴트</a:t>
            </a:r>
            <a:r>
              <a:rPr lang="en-US" altLang="ko-KR" sz="8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선택내역</a:t>
            </a:r>
            <a:r>
              <a:rPr lang="en-US" altLang="ko-KR" sz="800" dirty="0"/>
              <a:t>: </a:t>
            </a:r>
            <a:r>
              <a:rPr lang="ko-KR" altLang="en-US" sz="800" dirty="0"/>
              <a:t>선택과정이 </a:t>
            </a:r>
            <a:r>
              <a:rPr lang="en-US" altLang="ko-KR" sz="800" dirty="0"/>
              <a:t>2</a:t>
            </a:r>
            <a:r>
              <a:rPr lang="ko-KR" altLang="en-US" sz="800" dirty="0"/>
              <a:t>개인 경우 폭을 </a:t>
            </a:r>
            <a:r>
              <a:rPr lang="en-US" altLang="ko-KR" sz="800" dirty="0"/>
              <a:t>100%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bg1"/>
                </a:solidFill>
              </a:rPr>
              <a:t>총결제</a:t>
            </a:r>
            <a:r>
              <a:rPr lang="ko-KR" altLang="en-US" sz="800" dirty="0">
                <a:solidFill>
                  <a:schemeClr val="bg1"/>
                </a:solidFill>
              </a:rPr>
              <a:t> 금액</a:t>
            </a:r>
            <a:r>
              <a:rPr lang="en-US" altLang="ko-KR" sz="800" dirty="0">
                <a:solidFill>
                  <a:schemeClr val="bg1"/>
                </a:solidFill>
              </a:rPr>
              <a:t>: ‘</a:t>
            </a:r>
            <a:r>
              <a:rPr lang="ko-KR" altLang="en-US" sz="800" dirty="0">
                <a:solidFill>
                  <a:schemeClr val="bg1"/>
                </a:solidFill>
              </a:rPr>
              <a:t>정회원 입회비 포함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정책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EE3E39-E789-A881-C89D-415A7E84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80" y="4987180"/>
            <a:ext cx="1520570" cy="1513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9E5DA5-CF4C-2DFF-2C43-6FDB7A72B872}"/>
              </a:ext>
            </a:extLst>
          </p:cNvPr>
          <p:cNvSpPr/>
          <p:nvPr/>
        </p:nvSpPr>
        <p:spPr>
          <a:xfrm>
            <a:off x="5340349" y="3684333"/>
            <a:ext cx="511176" cy="14876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16245E-59C9-5DEB-3E2B-70DABC25C692}"/>
              </a:ext>
            </a:extLst>
          </p:cNvPr>
          <p:cNvSpPr/>
          <p:nvPr/>
        </p:nvSpPr>
        <p:spPr>
          <a:xfrm>
            <a:off x="2564435" y="48925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D16F74-5BC6-8649-592C-4FD2C7A8AD13}"/>
              </a:ext>
            </a:extLst>
          </p:cNvPr>
          <p:cNvSpPr/>
          <p:nvPr/>
        </p:nvSpPr>
        <p:spPr>
          <a:xfrm>
            <a:off x="457128" y="43281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D190FA-523A-358C-233A-EB6DD73884B0}"/>
              </a:ext>
            </a:extLst>
          </p:cNvPr>
          <p:cNvSpPr/>
          <p:nvPr/>
        </p:nvSpPr>
        <p:spPr>
          <a:xfrm>
            <a:off x="5737788" y="345948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34E8C7-5D5C-5D67-7535-78E3C76ADDF9}"/>
              </a:ext>
            </a:extLst>
          </p:cNvPr>
          <p:cNvSpPr/>
          <p:nvPr/>
        </p:nvSpPr>
        <p:spPr>
          <a:xfrm>
            <a:off x="9928859" y="95601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latin typeface="+mn-ea"/>
              </a:rPr>
              <a:t>[07.04_1 </a:t>
            </a:r>
            <a:r>
              <a:rPr lang="ko-KR" altLang="en-US" sz="800" dirty="0">
                <a:latin typeface="+mn-ea"/>
              </a:rPr>
              <a:t>수정</a:t>
            </a:r>
            <a:r>
              <a:rPr lang="en-US" altLang="ko-KR" sz="800" dirty="0">
                <a:latin typeface="+mn-ea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err="1">
                <a:solidFill>
                  <a:schemeClr val="bg1"/>
                </a:solidFill>
                <a:latin typeface="+mn-ea"/>
              </a:rPr>
              <a:t>총결제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금액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: ‘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정회원 입회비 포함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정책 추가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#2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필독사항 내 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z="800" dirty="0">
                <a:latin typeface="+mn-ea"/>
              </a:rPr>
              <a:t>결제 완료 후 </a:t>
            </a:r>
            <a:r>
              <a:rPr lang="en-US" altLang="ko-KR" sz="800" dirty="0">
                <a:latin typeface="+mn-ea"/>
              </a:rPr>
              <a:t>~ </a:t>
            </a:r>
            <a:r>
              <a:rPr lang="ko-KR" altLang="en-US" sz="800" dirty="0">
                <a:latin typeface="+mn-ea"/>
              </a:rPr>
              <a:t>바랍니다</a:t>
            </a:r>
            <a:r>
              <a:rPr lang="en-US" altLang="ko-KR" sz="800" dirty="0">
                <a:latin typeface="+mn-ea"/>
              </a:rPr>
              <a:t>.' </a:t>
            </a:r>
            <a:r>
              <a:rPr lang="ko-KR" altLang="en-US" sz="800" dirty="0">
                <a:latin typeface="+mn-ea"/>
              </a:rPr>
              <a:t>문구 삭제 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latin typeface="+mn-ea"/>
              </a:rPr>
              <a:t>#3 </a:t>
            </a:r>
            <a:r>
              <a:rPr lang="ko-KR" altLang="en-US" sz="800" dirty="0">
                <a:latin typeface="+mn-ea"/>
              </a:rPr>
              <a:t>결제금액 선택영역의 </a:t>
            </a:r>
            <a:r>
              <a:rPr lang="en-US" altLang="ko-KR" sz="800" dirty="0">
                <a:latin typeface="+mn-ea"/>
              </a:rPr>
              <a:t>‘</a:t>
            </a:r>
            <a:r>
              <a:rPr lang="ko-KR" altLang="en-US" sz="800" dirty="0">
                <a:latin typeface="+mn-ea"/>
              </a:rPr>
              <a:t>정회원 가입</a:t>
            </a:r>
            <a:r>
              <a:rPr lang="en-US" altLang="ko-KR" sz="800" dirty="0">
                <a:latin typeface="+mn-ea"/>
              </a:rPr>
              <a:t>’ -&gt; ‘</a:t>
            </a:r>
            <a:r>
              <a:rPr lang="ko-KR" altLang="en-US" sz="800" dirty="0">
                <a:latin typeface="+mn-ea"/>
              </a:rPr>
              <a:t>회원 구분</a:t>
            </a:r>
            <a:r>
              <a:rPr lang="en-US" altLang="ko-KR" sz="800" dirty="0">
                <a:latin typeface="+mn-ea"/>
              </a:rPr>
              <a:t>’</a:t>
            </a:r>
            <a:r>
              <a:rPr lang="ko-KR" altLang="en-US" sz="800" dirty="0">
                <a:latin typeface="+mn-ea"/>
              </a:rPr>
              <a:t>으로 문구 변경</a:t>
            </a:r>
            <a:endParaRPr lang="en-US" altLang="ko-KR" sz="8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9C796-1E98-68C4-9845-08AF22ED3287}"/>
              </a:ext>
            </a:extLst>
          </p:cNvPr>
          <p:cNvSpPr txBox="1"/>
          <p:nvPr/>
        </p:nvSpPr>
        <p:spPr>
          <a:xfrm>
            <a:off x="2690804" y="3400433"/>
            <a:ext cx="714375" cy="184666"/>
          </a:xfrm>
          <a:prstGeom prst="rect">
            <a:avLst/>
          </a:prstGeom>
          <a:solidFill>
            <a:srgbClr val="F7F8FB"/>
          </a:solidFill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+mn-ea"/>
                <a:ea typeface="+mn-ea"/>
              </a:rPr>
              <a:t>회원구분</a:t>
            </a:r>
            <a:r>
              <a:rPr lang="en-US" altLang="ko-KR" sz="6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  <a:endParaRPr lang="ko-KR" altLang="en-US" sz="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6CC21-1137-7E4C-A031-6383B9AB7336}"/>
              </a:ext>
            </a:extLst>
          </p:cNvPr>
          <p:cNvSpPr/>
          <p:nvPr/>
        </p:nvSpPr>
        <p:spPr>
          <a:xfrm>
            <a:off x="654690" y="2787791"/>
            <a:ext cx="4072227" cy="148760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문장 삭제</a:t>
            </a:r>
          </a:p>
        </p:txBody>
      </p:sp>
    </p:spTree>
    <p:extLst>
      <p:ext uri="{BB962C8B-B14F-4D97-AF65-F5344CB8AC3E}">
        <p14:creationId xmlns:p14="http://schemas.microsoft.com/office/powerpoint/2010/main" val="31085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80DF8-F982-0BFF-7DCF-BABBCDBF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교육신청 내역 확인 </a:t>
            </a:r>
            <a:r>
              <a:rPr lang="en-US" altLang="ko-KR" dirty="0"/>
              <a:t>&gt; </a:t>
            </a:r>
            <a:r>
              <a:rPr lang="ko-KR" altLang="en-US" dirty="0"/>
              <a:t>정회원 혜택보기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CEC54-0430-8CC7-FD31-97179E9197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6648C-03CA-6781-0C0B-CAAA24EB3C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정회원 혜택 안내 팝업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07F47-E4C4-95B5-05E2-4EBE882AB676}"/>
              </a:ext>
            </a:extLst>
          </p:cNvPr>
          <p:cNvSpPr/>
          <p:nvPr/>
        </p:nvSpPr>
        <p:spPr>
          <a:xfrm>
            <a:off x="1303171" y="792232"/>
            <a:ext cx="4914900" cy="23891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93DBC75D-326F-189E-4F0B-CF40AF03C76F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8FF8D-13DC-A96A-1D49-DB43A3A245C5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정회원 혜택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562D8-6AFE-BE28-832E-E95EA53902DA}"/>
              </a:ext>
            </a:extLst>
          </p:cNvPr>
          <p:cNvSpPr txBox="1"/>
          <p:nvPr/>
        </p:nvSpPr>
        <p:spPr>
          <a:xfrm>
            <a:off x="1492250" y="1297280"/>
            <a:ext cx="4523581" cy="17081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1. 협회 자문변호사와 노무사를 통해 법률 및 노무 상담</a:t>
            </a:r>
          </a:p>
          <a:p>
            <a:r>
              <a:rPr lang="ko-KR" altLang="en-US" sz="700" dirty="0">
                <a:latin typeface="+mn-ea"/>
                <a:ea typeface="+mn-ea"/>
              </a:rPr>
              <a:t>2. 자격신고 및 보수교육 관련 정보 문자 안내</a:t>
            </a:r>
          </a:p>
          <a:p>
            <a:r>
              <a:rPr lang="ko-KR" altLang="en-US" sz="700" dirty="0">
                <a:latin typeface="+mn-ea"/>
                <a:ea typeface="+mn-ea"/>
              </a:rPr>
              <a:t>3. 서울디지털대학교, 경희사이버대학교 등 사이버 대학교 입학 및 등록금 등의 혜택</a:t>
            </a:r>
          </a:p>
          <a:p>
            <a:r>
              <a:rPr lang="ko-KR" altLang="en-US" sz="700" dirty="0">
                <a:latin typeface="+mn-ea"/>
                <a:ea typeface="+mn-ea"/>
              </a:rPr>
              <a:t>4. </a:t>
            </a:r>
            <a:r>
              <a:rPr lang="ko-KR" altLang="en-US" sz="700" dirty="0" err="1">
                <a:latin typeface="+mn-ea"/>
                <a:ea typeface="+mn-ea"/>
              </a:rPr>
              <a:t>대한간호조무사협회와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ko-KR" altLang="en-US" sz="700" dirty="0" err="1">
                <a:latin typeface="+mn-ea"/>
                <a:ea typeface="+mn-ea"/>
              </a:rPr>
              <a:t>협약된</a:t>
            </a:r>
            <a:r>
              <a:rPr lang="ko-KR" altLang="en-US" sz="700" dirty="0">
                <a:latin typeface="+mn-ea"/>
                <a:ea typeface="+mn-ea"/>
              </a:rPr>
              <a:t> 방문간호 간호조무사 교육기관 및 전문교육기관의 교육비 할인 혜택</a:t>
            </a:r>
          </a:p>
          <a:p>
            <a:r>
              <a:rPr lang="ko-KR" altLang="en-US" sz="700" dirty="0">
                <a:latin typeface="+mn-ea"/>
                <a:ea typeface="+mn-ea"/>
              </a:rPr>
              <a:t>5. 드림복지사업의 다양한 혜택</a:t>
            </a:r>
          </a:p>
          <a:p>
            <a:r>
              <a:rPr lang="ko-KR" altLang="en-US" sz="700" dirty="0">
                <a:latin typeface="+mn-ea"/>
                <a:ea typeface="+mn-ea"/>
              </a:rPr>
              <a:t>   ① </a:t>
            </a:r>
            <a:r>
              <a:rPr lang="ko-KR" altLang="en-US" sz="700" dirty="0" err="1">
                <a:latin typeface="+mn-ea"/>
                <a:ea typeface="+mn-ea"/>
              </a:rPr>
              <a:t>KLPNA회원카드</a:t>
            </a:r>
            <a:r>
              <a:rPr lang="ko-KR" altLang="en-US" sz="700" dirty="0">
                <a:latin typeface="+mn-ea"/>
                <a:ea typeface="+mn-ea"/>
              </a:rPr>
              <a:t> 신규발급 시 회비 납부자에 한하여 13,500 복지포인트 제공</a:t>
            </a:r>
          </a:p>
          <a:p>
            <a:r>
              <a:rPr lang="ko-KR" altLang="en-US" sz="700" dirty="0">
                <a:latin typeface="+mn-ea"/>
                <a:ea typeface="+mn-ea"/>
              </a:rPr>
              <a:t>   ② </a:t>
            </a:r>
            <a:r>
              <a:rPr lang="ko-KR" altLang="en-US" sz="700" dirty="0" err="1">
                <a:latin typeface="+mn-ea"/>
                <a:ea typeface="+mn-ea"/>
              </a:rPr>
              <a:t>KLPNA회원카드로</a:t>
            </a:r>
            <a:r>
              <a:rPr lang="ko-KR" altLang="en-US" sz="700" dirty="0">
                <a:latin typeface="+mn-ea"/>
                <a:ea typeface="+mn-ea"/>
              </a:rPr>
              <a:t> 회비 결제 시 연 1회 15,000 </a:t>
            </a:r>
            <a:r>
              <a:rPr lang="ko-KR" altLang="en-US" sz="700" dirty="0" err="1">
                <a:latin typeface="+mn-ea"/>
                <a:ea typeface="+mn-ea"/>
              </a:rPr>
              <a:t>하나머니</a:t>
            </a:r>
            <a:r>
              <a:rPr lang="ko-KR" altLang="en-US" sz="700" dirty="0">
                <a:latin typeface="+mn-ea"/>
                <a:ea typeface="+mn-ea"/>
              </a:rPr>
              <a:t> 지급 카드발급 바로가기</a:t>
            </a:r>
          </a:p>
          <a:p>
            <a:r>
              <a:rPr lang="ko-KR" altLang="en-US" sz="700" dirty="0">
                <a:latin typeface="+mn-ea"/>
                <a:ea typeface="+mn-ea"/>
              </a:rPr>
              <a:t>     - 직전 3개월 실적 45만원 이상 시 </a:t>
            </a:r>
            <a:r>
              <a:rPr lang="ko-KR" altLang="en-US" sz="700" dirty="0" err="1">
                <a:latin typeface="+mn-ea"/>
                <a:ea typeface="+mn-ea"/>
              </a:rPr>
              <a:t>하나머니</a:t>
            </a:r>
            <a:r>
              <a:rPr lang="ko-KR" altLang="en-US" sz="700" dirty="0">
                <a:latin typeface="+mn-ea"/>
                <a:ea typeface="+mn-ea"/>
              </a:rPr>
              <a:t> 지급</a:t>
            </a:r>
          </a:p>
          <a:p>
            <a:r>
              <a:rPr lang="ko-KR" altLang="en-US" sz="700" dirty="0">
                <a:latin typeface="+mn-ea"/>
                <a:ea typeface="+mn-ea"/>
              </a:rPr>
              <a:t>       단, 최초카드 사용등록월 포함 4개월 말까지는 실적 관계없이 지급</a:t>
            </a:r>
          </a:p>
          <a:p>
            <a:r>
              <a:rPr lang="ko-KR" altLang="en-US" sz="700" dirty="0">
                <a:latin typeface="+mn-ea"/>
                <a:ea typeface="+mn-ea"/>
              </a:rPr>
              <a:t>   ③ </a:t>
            </a:r>
            <a:r>
              <a:rPr lang="ko-KR" altLang="en-US" sz="700" dirty="0" err="1">
                <a:latin typeface="+mn-ea"/>
                <a:ea typeface="+mn-ea"/>
              </a:rPr>
              <a:t>KLPNA회원카드로</a:t>
            </a:r>
            <a:r>
              <a:rPr lang="ko-KR" altLang="en-US" sz="700" dirty="0">
                <a:latin typeface="+mn-ea"/>
                <a:ea typeface="+mn-ea"/>
              </a:rPr>
              <a:t> 보수교육장 '하이패스 출결' 기능 이용</a:t>
            </a:r>
          </a:p>
          <a:p>
            <a:r>
              <a:rPr lang="ko-KR" altLang="en-US" sz="700" dirty="0">
                <a:latin typeface="+mn-ea"/>
                <a:ea typeface="+mn-ea"/>
              </a:rPr>
              <a:t>   ④ 회원전용 </a:t>
            </a:r>
            <a:r>
              <a:rPr lang="ko-KR" altLang="en-US" sz="700" dirty="0" err="1">
                <a:latin typeface="+mn-ea"/>
                <a:ea typeface="+mn-ea"/>
              </a:rPr>
              <a:t>복지몰</a:t>
            </a:r>
            <a:r>
              <a:rPr lang="ko-KR" altLang="en-US" sz="700" dirty="0">
                <a:latin typeface="+mn-ea"/>
                <a:ea typeface="+mn-ea"/>
              </a:rPr>
              <a:t> '</a:t>
            </a:r>
            <a:r>
              <a:rPr lang="ko-KR" altLang="en-US" sz="700" dirty="0" err="1">
                <a:latin typeface="+mn-ea"/>
                <a:ea typeface="+mn-ea"/>
              </a:rPr>
              <a:t>드림복지몰'이용</a:t>
            </a:r>
            <a:endParaRPr lang="ko-KR" altLang="en-US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   ⑤ 하나생명 무료 교통사고재해보험 가입(1년, </a:t>
            </a:r>
            <a:r>
              <a:rPr lang="ko-KR" altLang="en-US" sz="700" dirty="0" err="1">
                <a:latin typeface="+mn-ea"/>
                <a:ea typeface="+mn-ea"/>
              </a:rPr>
              <a:t>하나멤버스</a:t>
            </a:r>
            <a:r>
              <a:rPr lang="ko-KR" altLang="en-US" sz="700" dirty="0">
                <a:latin typeface="+mn-ea"/>
                <a:ea typeface="+mn-ea"/>
              </a:rPr>
              <a:t> 회원 한정)</a:t>
            </a:r>
          </a:p>
          <a:p>
            <a:r>
              <a:rPr lang="ko-KR" altLang="en-US" sz="700" dirty="0">
                <a:latin typeface="+mn-ea"/>
                <a:ea typeface="+mn-ea"/>
              </a:rPr>
              <a:t>   ⑥ 회원 전용 비상금 대출 등 금융상품 제공</a:t>
            </a:r>
          </a:p>
          <a:p>
            <a:endParaRPr lang="ko-KR" altLang="en-US" sz="700" dirty="0">
              <a:latin typeface="+mn-ea"/>
              <a:ea typeface="+mn-ea"/>
            </a:endParaRPr>
          </a:p>
          <a:p>
            <a:r>
              <a:rPr lang="ko-KR" altLang="en-US" sz="700" dirty="0">
                <a:latin typeface="+mn-ea"/>
                <a:ea typeface="+mn-ea"/>
              </a:rPr>
              <a:t>※ 자세한 사항은 홈페이지를 참조바라며 회원혜택은 변동 될 수 있음</a:t>
            </a:r>
          </a:p>
        </p:txBody>
      </p:sp>
      <p:graphicFrame>
        <p:nvGraphicFramePr>
          <p:cNvPr id="18" name="Google Shape;638;p42">
            <a:extLst>
              <a:ext uri="{FF2B5EF4-FFF2-40B4-BE49-F238E27FC236}">
                <a16:creationId xmlns:a16="http://schemas.microsoft.com/office/drawing/2014/main" id="{7B0A5701-D4BC-03A0-356C-401E54B99E2B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정회원 혜택 안내 팝업 페이지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4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B66E4-13FF-B6E6-7749-D728626D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교육신청 내역 확인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교육신청 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032D1-5A39-47F7-C692-C9E9267F54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1589C-26A2-6429-85CE-EAE395BDE7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교육신청 완료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E9EF3C-8589-B11F-A4BA-6B6CA4468CF5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06176-E428-B73B-BEEC-5F16CC8FBE50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F1C1E8-4622-BCED-3011-0163F95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11" name="Google Shape;610;p42">
            <a:extLst>
              <a:ext uri="{FF2B5EF4-FFF2-40B4-BE49-F238E27FC236}">
                <a16:creationId xmlns:a16="http://schemas.microsoft.com/office/drawing/2014/main" id="{0E4529DD-18C7-26FA-1799-FD41AA797F08}"/>
              </a:ext>
            </a:extLst>
          </p:cNvPr>
          <p:cNvGraphicFramePr/>
          <p:nvPr/>
        </p:nvGraphicFramePr>
        <p:xfrm>
          <a:off x="560388" y="2986801"/>
          <a:ext cx="6413770" cy="184048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562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700" dirty="0"/>
                        <a:t>4H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13:00 ~17:00</a:t>
                      </a: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교육장소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 수원시 팔달구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권선로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733 LD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그린토피아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온라인교육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700" dirty="0"/>
                        <a:t>4H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 가능일자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까지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유예해소자교육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en-US" altLang="ko-KR" sz="700" dirty="0"/>
                        <a:t>4H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교육과정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간호의 이해</a:t>
                      </a:r>
                      <a:b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 관리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수강 가능일자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31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 까지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B2A7A-5DEE-E23C-9AE6-D7049DEFA8D3}"/>
              </a:ext>
            </a:extLst>
          </p:cNvPr>
          <p:cNvGraphicFramePr>
            <a:graphicFrameLocks noGrp="1"/>
          </p:cNvGraphicFramePr>
          <p:nvPr/>
        </p:nvGraphicFramePr>
        <p:xfrm>
          <a:off x="2854203" y="2597581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65,000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3" name="Button">
            <a:extLst>
              <a:ext uri="{FF2B5EF4-FFF2-40B4-BE49-F238E27FC236}">
                <a16:creationId xmlns:a16="http://schemas.microsoft.com/office/drawing/2014/main" id="{C3BC6F31-588C-3452-D308-F7D0669EFC25}"/>
              </a:ext>
            </a:extLst>
          </p:cNvPr>
          <p:cNvSpPr/>
          <p:nvPr/>
        </p:nvSpPr>
        <p:spPr>
          <a:xfrm>
            <a:off x="3802653" y="5010279"/>
            <a:ext cx="900000" cy="2090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마이페이지로 </a:t>
            </a: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20A58FC-07CB-F082-9808-256320D17C2A}"/>
              </a:ext>
            </a:extLst>
          </p:cNvPr>
          <p:cNvSpPr/>
          <p:nvPr/>
        </p:nvSpPr>
        <p:spPr>
          <a:xfrm>
            <a:off x="2810098" y="5010279"/>
            <a:ext cx="900000" cy="2088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F69F4-CA94-58EC-76B3-663D30AC4519}"/>
              </a:ext>
            </a:extLst>
          </p:cNvPr>
          <p:cNvSpPr/>
          <p:nvPr/>
        </p:nvSpPr>
        <p:spPr>
          <a:xfrm>
            <a:off x="562848" y="5508852"/>
            <a:ext cx="6411310" cy="29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변경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취소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 </a:t>
            </a:r>
            <a:r>
              <a:rPr lang="en-US" altLang="ko-KR" sz="700" dirty="0">
                <a:latin typeface="+mn-ea"/>
                <a:ea typeface="+mn-ea"/>
              </a:rPr>
              <a:t>&gt; </a:t>
            </a:r>
            <a:r>
              <a:rPr lang="ko-KR" altLang="en-US" sz="700" dirty="0">
                <a:latin typeface="+mn-ea"/>
                <a:ea typeface="+mn-ea"/>
              </a:rPr>
              <a:t>교육현황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" name="Printer">
            <a:extLst>
              <a:ext uri="{FF2B5EF4-FFF2-40B4-BE49-F238E27FC236}">
                <a16:creationId xmlns:a16="http://schemas.microsoft.com/office/drawing/2014/main" id="{E918D9BC-1E09-6DF1-8F97-7EA9F56D05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7518" y="100028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Google Shape;638;p42">
            <a:extLst>
              <a:ext uri="{FF2B5EF4-FFF2-40B4-BE49-F238E27FC236}">
                <a16:creationId xmlns:a16="http://schemas.microsoft.com/office/drawing/2014/main" id="{27254C60-FD12-8F35-1CD2-B8CCEDDC49FF}"/>
              </a:ext>
            </a:extLst>
          </p:cNvPr>
          <p:cNvGraphicFramePr/>
          <p:nvPr/>
        </p:nvGraphicFramePr>
        <p:xfrm>
          <a:off x="7514015" y="310181"/>
          <a:ext cx="2338010" cy="2549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완료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금액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교육신청 내역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선택한 교육과정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이수시간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: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 과정인 경우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선택한 교육과정명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교육장소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온라인 과정인 경우 선택한 교육과정명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수강 가능 일자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유예해소자교육 과정인 경우 선택한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교육과정명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수강가능일자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안내 텍스트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 코딩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 신청완료 문구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가상계좌 입금 외 결제 도구로 결제 된 경우에 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노출되는 문구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가상계좌로 입금 된 경우에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#4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번 문구를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#4-1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6551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37732D8-3D53-DAF6-D96C-AD03A440B93A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907813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인쇄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홈으로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메인으로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마이페이지로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 클릭 시 마이페이지 홈으로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83F47E5-C1A4-DF73-0768-FAAA727E645F}"/>
              </a:ext>
            </a:extLst>
          </p:cNvPr>
          <p:cNvSpPr/>
          <p:nvPr/>
        </p:nvSpPr>
        <p:spPr>
          <a:xfrm>
            <a:off x="2939492" y="26381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5AA71C-CB95-1995-9811-6F111914C80E}"/>
              </a:ext>
            </a:extLst>
          </p:cNvPr>
          <p:cNvSpPr/>
          <p:nvPr/>
        </p:nvSpPr>
        <p:spPr>
          <a:xfrm>
            <a:off x="447271" y="28663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CF8641-20F5-9A2A-9714-F568A918B6E3}"/>
              </a:ext>
            </a:extLst>
          </p:cNvPr>
          <p:cNvSpPr/>
          <p:nvPr/>
        </p:nvSpPr>
        <p:spPr>
          <a:xfrm>
            <a:off x="447271" y="539639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42ED9F-72AC-48F3-D7E4-AE682A2EFBEE}"/>
              </a:ext>
            </a:extLst>
          </p:cNvPr>
          <p:cNvSpPr/>
          <p:nvPr/>
        </p:nvSpPr>
        <p:spPr>
          <a:xfrm>
            <a:off x="3719595" y="49078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E270FC-8C91-E67B-103B-15986C280158}"/>
              </a:ext>
            </a:extLst>
          </p:cNvPr>
          <p:cNvSpPr/>
          <p:nvPr/>
        </p:nvSpPr>
        <p:spPr>
          <a:xfrm>
            <a:off x="2723915" y="49078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89EA7B-F7B0-FC98-AFA3-43A5F2DA4974}"/>
              </a:ext>
            </a:extLst>
          </p:cNvPr>
          <p:cNvSpPr/>
          <p:nvPr/>
        </p:nvSpPr>
        <p:spPr>
          <a:xfrm>
            <a:off x="6610060" y="8671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7FD72E-C79B-412D-B96F-D31799FB5CE9}"/>
              </a:ext>
            </a:extLst>
          </p:cNvPr>
          <p:cNvSpPr txBox="1"/>
          <p:nvPr/>
        </p:nvSpPr>
        <p:spPr>
          <a:xfrm>
            <a:off x="3433294" y="5959858"/>
            <a:ext cx="463743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가상계좌번호 발급이 완료되었습니다</a:t>
            </a:r>
            <a:r>
              <a:rPr lang="en-US" altLang="ko-KR" b="1" dirty="0"/>
              <a:t>. (</a:t>
            </a:r>
            <a:r>
              <a:rPr lang="ko-KR" altLang="en-US" b="1" dirty="0"/>
              <a:t>유효기간 </a:t>
            </a:r>
            <a:r>
              <a:rPr lang="en-US" altLang="ko-KR" b="1" dirty="0"/>
              <a:t>: 3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/>
              <a:t>계좌번호 </a:t>
            </a:r>
            <a:r>
              <a:rPr lang="en-US" altLang="ko-KR" sz="1050" dirty="0"/>
              <a:t>: {</a:t>
            </a:r>
            <a:r>
              <a:rPr lang="en-US" altLang="ko-KR" sz="1050" b="1" dirty="0"/>
              <a:t>79018617949031 (</a:t>
            </a:r>
            <a:r>
              <a:rPr lang="ko-KR" altLang="en-US" sz="1050" b="1" dirty="0"/>
              <a:t>농협</a:t>
            </a:r>
            <a:r>
              <a:rPr lang="en-US" altLang="ko-KR" sz="1050" b="1" dirty="0"/>
              <a:t>)}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A3284C-1AE1-FA4A-661D-147AED7BB84D}"/>
              </a:ext>
            </a:extLst>
          </p:cNvPr>
          <p:cNvSpPr/>
          <p:nvPr/>
        </p:nvSpPr>
        <p:spPr>
          <a:xfrm>
            <a:off x="2454596" y="2138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8586FE0-8F3E-F062-7957-88CE20D0972A}"/>
              </a:ext>
            </a:extLst>
          </p:cNvPr>
          <p:cNvSpPr/>
          <p:nvPr/>
        </p:nvSpPr>
        <p:spPr>
          <a:xfrm>
            <a:off x="3337820" y="58479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F0D7C5-3239-5EF9-9DF5-394CEA067898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[07.04_1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4-1 </a:t>
            </a:r>
            <a:r>
              <a:rPr lang="ko-KR" altLang="en-US" sz="800" dirty="0"/>
              <a:t>내용 </a:t>
            </a:r>
            <a:r>
              <a:rPr lang="ko-KR" altLang="en-US" sz="800" dirty="0">
                <a:solidFill>
                  <a:schemeClr val="bg1"/>
                </a:solidFill>
              </a:rPr>
              <a:t>추가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가상계좌 시 안내문구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시간</a:t>
            </a:r>
            <a:r>
              <a:rPr lang="en-US" altLang="ko-KR" sz="800" dirty="0"/>
              <a:t>: 4</a:t>
            </a:r>
            <a:r>
              <a:rPr lang="ko-KR" altLang="en-US" sz="800" dirty="0"/>
              <a:t>시 </a:t>
            </a:r>
            <a:r>
              <a:rPr lang="en-US" altLang="ko-KR" sz="800" dirty="0"/>
              <a:t>-&gt; ‘4H’  </a:t>
            </a:r>
            <a:r>
              <a:rPr lang="ko-KR" altLang="en-US" sz="800" dirty="0"/>
              <a:t>로 변경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3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5914-A1F9-EF4D-5415-A6401E70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샘플보기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1ABF-1E6E-0FB4-BBBE-31D9316140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9150C-F4BB-5FE8-BDB7-7B8F701A0E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샘플보기 팝업</a:t>
            </a:r>
          </a:p>
        </p:txBody>
      </p:sp>
      <p:graphicFrame>
        <p:nvGraphicFramePr>
          <p:cNvPr id="8" name="Google Shape;638;p42">
            <a:extLst>
              <a:ext uri="{FF2B5EF4-FFF2-40B4-BE49-F238E27FC236}">
                <a16:creationId xmlns:a16="http://schemas.microsoft.com/office/drawing/2014/main" id="{78EC5746-38BB-F3EB-48BA-A64F06F4890E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강의샘플 보기 플레이어 팝업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플레이어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UI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는 예시 임</a:t>
                      </a:r>
                      <a:endParaRPr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604C5FE-DD57-D81D-54C1-D6CC1DFE2A3A}"/>
              </a:ext>
            </a:extLst>
          </p:cNvPr>
          <p:cNvSpPr/>
          <p:nvPr/>
        </p:nvSpPr>
        <p:spPr>
          <a:xfrm>
            <a:off x="1709802" y="792231"/>
            <a:ext cx="4127325" cy="33664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818AA2E1-452B-25BC-C91B-F569BFC245A5}"/>
              </a:ext>
            </a:extLst>
          </p:cNvPr>
          <p:cNvSpPr>
            <a:spLocks noChangeAspect="1"/>
          </p:cNvSpPr>
          <p:nvPr/>
        </p:nvSpPr>
        <p:spPr bwMode="auto">
          <a:xfrm>
            <a:off x="5596210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BC0E1-F39C-6D9A-6B20-2C853A210B2F}"/>
              </a:ext>
            </a:extLst>
          </p:cNvPr>
          <p:cNvSpPr txBox="1"/>
          <p:nvPr/>
        </p:nvSpPr>
        <p:spPr>
          <a:xfrm>
            <a:off x="1728359" y="972298"/>
            <a:ext cx="3898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000" b="1" dirty="0" err="1"/>
              <a:t>과정명</a:t>
            </a:r>
            <a:r>
              <a:rPr lang="en-US" altLang="ko-KR" sz="1000" b="1" dirty="0"/>
              <a:t>: 2025</a:t>
            </a:r>
            <a:r>
              <a:rPr lang="ko-KR" altLang="en-US" sz="1000" b="1" dirty="0"/>
              <a:t>년 기본공통과정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필수과목 포함</a:t>
            </a:r>
            <a:r>
              <a:rPr lang="en-US" altLang="ko-KR" sz="1000" b="1" dirty="0"/>
              <a:t>) (</a:t>
            </a:r>
            <a:r>
              <a:rPr lang="ko-KR" altLang="en-US" sz="1000" b="1" dirty="0" err="1"/>
              <a:t>교육년도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2025)</a:t>
            </a:r>
          </a:p>
        </p:txBody>
      </p:sp>
      <p:sp>
        <p:nvSpPr>
          <p:cNvPr id="9" name="Media Controls Background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6BDBF138-5A81-C099-AD50-3F091036D4C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28567" y="3463608"/>
            <a:ext cx="3898446" cy="2701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Media Area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64D4CC4-CB21-E596-03DE-47B586008553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828567" y="1266487"/>
            <a:ext cx="3898446" cy="219712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lay Icon" descr="&lt;SmartSettings&gt;&lt;SmartResize anchorLeft=&quot;Non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DA04E33C-4425-4A75-4265-81145251C943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3595466" y="2078979"/>
            <a:ext cx="364646" cy="456576"/>
          </a:xfrm>
          <a:custGeom>
            <a:avLst/>
            <a:gdLst>
              <a:gd name="connsiteX0" fmla="*/ 0 w 364648"/>
              <a:gd name="connsiteY0" fmla="*/ 456576 h 456576"/>
              <a:gd name="connsiteX1" fmla="*/ 0 w 364648"/>
              <a:gd name="connsiteY1" fmla="*/ 0 h 456576"/>
              <a:gd name="connsiteX2" fmla="*/ 364648 w 364648"/>
              <a:gd name="connsiteY2" fmla="*/ 228253 h 45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48" h="456576">
                <a:moveTo>
                  <a:pt x="0" y="456576"/>
                </a:moveTo>
                <a:lnTo>
                  <a:pt x="0" y="0"/>
                </a:lnTo>
                <a:lnTo>
                  <a:pt x="364648" y="228253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794E9-6918-55E1-D488-829C0EA655DC}"/>
              </a:ext>
            </a:extLst>
          </p:cNvPr>
          <p:cNvSpPr txBox="1"/>
          <p:nvPr/>
        </p:nvSpPr>
        <p:spPr>
          <a:xfrm>
            <a:off x="1821071" y="3273164"/>
            <a:ext cx="70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1:30 / 30:00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9C8E4-51BA-EA82-A6E6-72F922C72A59}"/>
              </a:ext>
            </a:extLst>
          </p:cNvPr>
          <p:cNvSpPr txBox="1"/>
          <p:nvPr/>
        </p:nvSpPr>
        <p:spPr>
          <a:xfrm>
            <a:off x="5160981" y="3273164"/>
            <a:ext cx="603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5/5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ko-KR" altLang="en-US" sz="700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870CA081-3B33-64F1-2AE5-EBF5BE862C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0424" y="3488753"/>
            <a:ext cx="228600" cy="2286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A901F5-EABD-5795-4B28-B33BF89A2198}"/>
              </a:ext>
            </a:extLst>
          </p:cNvPr>
          <p:cNvGrpSpPr/>
          <p:nvPr/>
        </p:nvGrpSpPr>
        <p:grpSpPr>
          <a:xfrm>
            <a:off x="2308229" y="3567053"/>
            <a:ext cx="328663" cy="72000"/>
            <a:chOff x="2392461" y="3562703"/>
            <a:chExt cx="328663" cy="72000"/>
          </a:xfrm>
        </p:grpSpPr>
        <p:sp>
          <p:nvSpPr>
            <p:cNvPr id="16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0D8D11E-63AE-12FE-D531-5C490C2D19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92461" y="3587078"/>
              <a:ext cx="313995" cy="2325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5C0EF16-EBFB-B7E2-B1B1-97D24763ECF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74643" y="3587078"/>
              <a:ext cx="146481" cy="232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lider Thumb" descr="&lt;SmartSettings&gt;&lt;SmartResize anchorLeft=&quot;Relativ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BF68854C-32A6-FC57-F29A-BECAAF991DA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37080" y="3562703"/>
              <a:ext cx="72000" cy="720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그림 18" descr="그래픽, 로고, 클립아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42BD4C-58E5-D913-F630-8198790EFE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9064" y="3531344"/>
            <a:ext cx="143418" cy="143418"/>
          </a:xfrm>
          <a:prstGeom prst="rect">
            <a:avLst/>
          </a:prstGeom>
        </p:spPr>
      </p:pic>
      <p:sp>
        <p:nvSpPr>
          <p:cNvPr id="20" name="Play Icon" descr="&lt;SmartSettings&gt;&lt;SmartResize anchorLeft=&quot;Non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22A8D1D2-0F4A-97FC-A645-E03F1166F1F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927585" y="3531053"/>
            <a:ext cx="115006" cy="144000"/>
          </a:xfrm>
          <a:custGeom>
            <a:avLst/>
            <a:gdLst>
              <a:gd name="connsiteX0" fmla="*/ 0 w 364648"/>
              <a:gd name="connsiteY0" fmla="*/ 456576 h 456576"/>
              <a:gd name="connsiteX1" fmla="*/ 0 w 364648"/>
              <a:gd name="connsiteY1" fmla="*/ 0 h 456576"/>
              <a:gd name="connsiteX2" fmla="*/ 364648 w 364648"/>
              <a:gd name="connsiteY2" fmla="*/ 228253 h 45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648" h="456576">
                <a:moveTo>
                  <a:pt x="0" y="456576"/>
                </a:moveTo>
                <a:lnTo>
                  <a:pt x="0" y="0"/>
                </a:lnTo>
                <a:lnTo>
                  <a:pt x="364648" y="228253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4F7D5F7-F5DF-39B7-A662-6BF214229A1E}"/>
              </a:ext>
            </a:extLst>
          </p:cNvPr>
          <p:cNvGrpSpPr/>
          <p:nvPr/>
        </p:nvGrpSpPr>
        <p:grpSpPr>
          <a:xfrm>
            <a:off x="2488228" y="3349024"/>
            <a:ext cx="2637715" cy="45719"/>
            <a:chOff x="2553410" y="3349024"/>
            <a:chExt cx="2576769" cy="49838"/>
          </a:xfrm>
        </p:grpSpPr>
        <p:sp>
          <p:nvSpPr>
            <p:cNvPr id="22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123AC5-7DC5-3529-6DA3-F940F9C986C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53410" y="3349024"/>
              <a:ext cx="2556000" cy="498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FECB26-513D-1964-2C1F-991228E5333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818547" y="3349024"/>
              <a:ext cx="1311632" cy="4983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Slider Thumb" descr="&lt;SmartSettings&gt;&lt;SmartResize anchorLeft=&quot;Relative&quot; anchorTop=&quot;None&quot; anchorRight=&quot;None&quot; anchorBottom=&quot;Absolute&quot; /&gt;&lt;/SmartSettings&gt;">
            <a:extLst>
              <a:ext uri="{FF2B5EF4-FFF2-40B4-BE49-F238E27FC236}">
                <a16:creationId xmlns:a16="http://schemas.microsoft.com/office/drawing/2014/main" id="{C09DE0B5-BE73-467B-860F-055AA4FBD41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37417" y="3309776"/>
            <a:ext cx="130174" cy="130173"/>
          </a:xfrm>
          <a:prstGeom prst="ellipse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33B2CBDF-D688-B387-B27A-DB3DEECA6E8B}"/>
              </a:ext>
            </a:extLst>
          </p:cNvPr>
          <p:cNvSpPr/>
          <p:nvPr/>
        </p:nvSpPr>
        <p:spPr>
          <a:xfrm>
            <a:off x="5082820" y="3835687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학습종료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32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D0FCF-05D4-C95B-580D-AB8E8635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DE341-1AE2-888A-1585-52D33997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상세보기 </a:t>
            </a:r>
            <a:r>
              <a:rPr lang="en-US" altLang="ko-KR" dirty="0"/>
              <a:t>((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대면교육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4F97F-F4A2-4E55-E52C-D2FFDEA62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8AC7EA-D45C-52D8-CC16-8BA706E230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대면교육 상세보기 팝업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2851A1-9C31-225F-FF7C-FF54B06C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00" y="-1572167"/>
            <a:ext cx="5034211" cy="4432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D50AF6-87C9-AA5F-96A9-F721DC51C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234" y="2985946"/>
            <a:ext cx="4999989" cy="44328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729C43-5724-71FE-1911-6E0D54553FA3}"/>
              </a:ext>
            </a:extLst>
          </p:cNvPr>
          <p:cNvSpPr/>
          <p:nvPr/>
        </p:nvSpPr>
        <p:spPr>
          <a:xfrm>
            <a:off x="604055" y="792232"/>
            <a:ext cx="6330145" cy="7808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Delete">
            <a:extLst>
              <a:ext uri="{FF2B5EF4-FFF2-40B4-BE49-F238E27FC236}">
                <a16:creationId xmlns:a16="http://schemas.microsoft.com/office/drawing/2014/main" id="{B5FEF3AC-7D2B-E254-6BB6-57C5F237B1AD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12907-2204-2601-EC5F-B3B02A44AF87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7BACA1E-4478-CAF2-FB64-30EF74823712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1274656"/>
          <a:ext cx="5943600" cy="9605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유아와 학령전기 아동의 건강문제와 가족의 건강증진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2025.06.21.(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 14:00 - 18:00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39363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grpSp>
        <p:nvGrpSpPr>
          <p:cNvPr id="41" name="Tab Bar">
            <a:extLst>
              <a:ext uri="{FF2B5EF4-FFF2-40B4-BE49-F238E27FC236}">
                <a16:creationId xmlns:a16="http://schemas.microsoft.com/office/drawing/2014/main" id="{DB48A988-FB9B-99CF-3C79-91DAF9892F61}"/>
              </a:ext>
            </a:extLst>
          </p:cNvPr>
          <p:cNvGrpSpPr/>
          <p:nvPr/>
        </p:nvGrpSpPr>
        <p:grpSpPr>
          <a:xfrm>
            <a:off x="805267" y="2389529"/>
            <a:ext cx="5936239" cy="268902"/>
            <a:chOff x="881437" y="2094819"/>
            <a:chExt cx="5936239" cy="393700"/>
          </a:xfrm>
        </p:grpSpPr>
        <p:sp>
          <p:nvSpPr>
            <p:cNvPr id="42" name="Inactive Tabs">
              <a:extLst>
                <a:ext uri="{FF2B5EF4-FFF2-40B4-BE49-F238E27FC236}">
                  <a16:creationId xmlns:a16="http://schemas.microsoft.com/office/drawing/2014/main" id="{8C3E0D3D-0008-ABCC-8061-83C6DF8B6C02}"/>
                </a:ext>
              </a:extLst>
            </p:cNvPr>
            <p:cNvSpPr txBox="1"/>
            <p:nvPr/>
          </p:nvSpPr>
          <p:spPr>
            <a:xfrm>
              <a:off x="1626482" y="2165866"/>
              <a:ext cx="2941607" cy="31092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시간표</a:t>
              </a:r>
              <a:endPara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3" name="Line">
              <a:extLst>
                <a:ext uri="{FF2B5EF4-FFF2-40B4-BE49-F238E27FC236}">
                  <a16:creationId xmlns:a16="http://schemas.microsoft.com/office/drawing/2014/main" id="{18FF9575-AB49-0521-5F28-7308DAF52CE8}"/>
                </a:ext>
              </a:extLst>
            </p:cNvPr>
            <p:cNvCxnSpPr/>
            <p:nvPr/>
          </p:nvCxnSpPr>
          <p:spPr>
            <a:xfrm>
              <a:off x="1525676" y="2488519"/>
              <a:ext cx="529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ctive Tab">
              <a:extLst>
                <a:ext uri="{FF2B5EF4-FFF2-40B4-BE49-F238E27FC236}">
                  <a16:creationId xmlns:a16="http://schemas.microsoft.com/office/drawing/2014/main" id="{4F82F82B-9780-883D-20C6-EFBC4D3CA54C}"/>
                </a:ext>
              </a:extLst>
            </p:cNvPr>
            <p:cNvGrpSpPr/>
            <p:nvPr/>
          </p:nvGrpSpPr>
          <p:grpSpPr>
            <a:xfrm>
              <a:off x="881437" y="2094819"/>
              <a:ext cx="644239" cy="393700"/>
              <a:chOff x="644017" y="1561419"/>
              <a:chExt cx="644239" cy="393700"/>
            </a:xfrm>
          </p:grpSpPr>
          <p:sp>
            <p:nvSpPr>
              <p:cNvPr id="45" name="Active Tab Shape">
                <a:extLst>
                  <a:ext uri="{FF2B5EF4-FFF2-40B4-BE49-F238E27FC236}">
                    <a16:creationId xmlns:a16="http://schemas.microsoft.com/office/drawing/2014/main" id="{972F5589-6C91-B08F-9C7D-F1F946C109ED}"/>
                  </a:ext>
                </a:extLst>
              </p:cNvPr>
              <p:cNvSpPr/>
              <p:nvPr/>
            </p:nvSpPr>
            <p:spPr>
              <a:xfrm>
                <a:off x="644017" y="1561419"/>
                <a:ext cx="644239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강의소개</a:t>
                </a:r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6" name="Active Tab Marker">
                <a:extLst>
                  <a:ext uri="{FF2B5EF4-FFF2-40B4-BE49-F238E27FC236}">
                    <a16:creationId xmlns:a16="http://schemas.microsoft.com/office/drawing/2014/main" id="{28999A39-FBEB-33C5-2C08-4D29F35BB6B9}"/>
                  </a:ext>
                </a:extLst>
              </p:cNvPr>
              <p:cNvCxnSpPr/>
              <p:nvPr/>
            </p:nvCxnSpPr>
            <p:spPr>
              <a:xfrm>
                <a:off x="646398" y="1955119"/>
                <a:ext cx="640080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Printer">
            <a:extLst>
              <a:ext uri="{FF2B5EF4-FFF2-40B4-BE49-F238E27FC236}">
                <a16:creationId xmlns:a16="http://schemas.microsoft.com/office/drawing/2014/main" id="{5139642D-B5AD-97F7-1212-73FCD417806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3C4964-E3D4-037B-B031-AB107EED90B3}"/>
              </a:ext>
            </a:extLst>
          </p:cNvPr>
          <p:cNvGrpSpPr/>
          <p:nvPr/>
        </p:nvGrpSpPr>
        <p:grpSpPr>
          <a:xfrm>
            <a:off x="797106" y="5459590"/>
            <a:ext cx="5944400" cy="268903"/>
            <a:chOff x="7296150" y="7557533"/>
            <a:chExt cx="5944400" cy="268903"/>
          </a:xfrm>
        </p:grpSpPr>
        <p:cxnSp>
          <p:nvCxnSpPr>
            <p:cNvPr id="50" name="Line">
              <a:extLst>
                <a:ext uri="{FF2B5EF4-FFF2-40B4-BE49-F238E27FC236}">
                  <a16:creationId xmlns:a16="http://schemas.microsoft.com/office/drawing/2014/main" id="{86640FC5-A984-71FC-CD14-AF544FE41178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50" y="7826436"/>
              <a:ext cx="59444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ctive Tab Shape">
              <a:extLst>
                <a:ext uri="{FF2B5EF4-FFF2-40B4-BE49-F238E27FC236}">
                  <a16:creationId xmlns:a16="http://schemas.microsoft.com/office/drawing/2014/main" id="{6E188546-669B-8BEC-8871-EF5ACC0441AB}"/>
                </a:ext>
              </a:extLst>
            </p:cNvPr>
            <p:cNvSpPr/>
            <p:nvPr/>
          </p:nvSpPr>
          <p:spPr>
            <a:xfrm>
              <a:off x="8084409" y="7557533"/>
              <a:ext cx="644239" cy="268903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시간표</a:t>
              </a:r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cxnSp>
          <p:nvCxnSpPr>
            <p:cNvPr id="52" name="Active Tab Marker">
              <a:extLst>
                <a:ext uri="{FF2B5EF4-FFF2-40B4-BE49-F238E27FC236}">
                  <a16:creationId xmlns:a16="http://schemas.microsoft.com/office/drawing/2014/main" id="{9B6FBA31-AF77-592A-4E9B-423F24422681}"/>
                </a:ext>
              </a:extLst>
            </p:cNvPr>
            <p:cNvCxnSpPr/>
            <p:nvPr/>
          </p:nvCxnSpPr>
          <p:spPr>
            <a:xfrm>
              <a:off x="8092029" y="7826436"/>
              <a:ext cx="64008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4C403E-827E-929B-149C-1DB255174D4E}"/>
              </a:ext>
            </a:extLst>
          </p:cNvPr>
          <p:cNvSpPr/>
          <p:nvPr/>
        </p:nvSpPr>
        <p:spPr>
          <a:xfrm>
            <a:off x="805267" y="2752091"/>
            <a:ext cx="5918813" cy="25283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과정소개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학습목표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등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text...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8" name="Google Shape;638;p42">
            <a:extLst>
              <a:ext uri="{FF2B5EF4-FFF2-40B4-BE49-F238E27FC236}">
                <a16:creationId xmlns:a16="http://schemas.microsoft.com/office/drawing/2014/main" id="{9526564F-1EC5-9B58-932C-A76BC13851C5}"/>
              </a:ext>
            </a:extLst>
          </p:cNvPr>
          <p:cNvGraphicFramePr/>
          <p:nvPr/>
        </p:nvGraphicFramePr>
        <p:xfrm>
          <a:off x="7514015" y="310181"/>
          <a:ext cx="2338010" cy="1401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 대면교육 상세 화면 팝업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과정 기본 정보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관리자단에서 관리되는 정보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3657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앵커링크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관리자단에서 관리되는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대면 과목 시간표 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43008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강의소개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앵커 링크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관리자단에서 에디터로 입력된 정보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095BF36C-CABD-FB47-0D5F-CDA8FC5777E7}"/>
              </a:ext>
            </a:extLst>
          </p:cNvPr>
          <p:cNvSpPr/>
          <p:nvPr/>
        </p:nvSpPr>
        <p:spPr>
          <a:xfrm>
            <a:off x="670891" y="544068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1B630A-33CE-EA33-33EC-A223DBCD684C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795886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인쇄 버튼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지도보기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해당 주소지로 조회된 네이버지도가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윈도우로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강사 프로필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128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A852272-3B67-A64D-235C-EE724FDB74B4}"/>
              </a:ext>
            </a:extLst>
          </p:cNvPr>
          <p:cNvSpPr/>
          <p:nvPr/>
        </p:nvSpPr>
        <p:spPr>
          <a:xfrm>
            <a:off x="670891" y="11685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07AB42F-85E5-F955-2BE7-7351BF217821}"/>
              </a:ext>
            </a:extLst>
          </p:cNvPr>
          <p:cNvSpPr/>
          <p:nvPr/>
        </p:nvSpPr>
        <p:spPr>
          <a:xfrm>
            <a:off x="670891" y="22822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6724D1-8F80-D7EC-73FF-454CC160156F}"/>
              </a:ext>
            </a:extLst>
          </p:cNvPr>
          <p:cNvSpPr/>
          <p:nvPr/>
        </p:nvSpPr>
        <p:spPr>
          <a:xfrm>
            <a:off x="6381460" y="9433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Inactive Tabs">
            <a:extLst>
              <a:ext uri="{FF2B5EF4-FFF2-40B4-BE49-F238E27FC236}">
                <a16:creationId xmlns:a16="http://schemas.microsoft.com/office/drawing/2014/main" id="{0CCDC782-9C36-1D93-569D-E3B0FE11E263}"/>
              </a:ext>
            </a:extLst>
          </p:cNvPr>
          <p:cNvSpPr txBox="1"/>
          <p:nvPr/>
        </p:nvSpPr>
        <p:spPr>
          <a:xfrm>
            <a:off x="886891" y="5486996"/>
            <a:ext cx="788259" cy="21236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ko-KR" altLang="en-US" sz="900" dirty="0">
                <a:solidFill>
                  <a:srgbClr val="5B9BD5"/>
                </a:solidFill>
                <a:latin typeface="+mj-ea"/>
                <a:ea typeface="+mj-ea"/>
                <a:cs typeface="Segoe UI" panose="020B0502040204020203" pitchFamily="34" charset="0"/>
              </a:rPr>
              <a:t>강의소개</a:t>
            </a:r>
            <a:endParaRPr lang="en-US" sz="900" dirty="0">
              <a:solidFill>
                <a:srgbClr val="5B9BD5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C76075-8D23-C8CB-FFD8-3B4A375092F5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6922061"/>
          <a:ext cx="5934210" cy="149532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92022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1081632">
                  <a:extLst>
                    <a:ext uri="{9D8B030D-6E8A-4147-A177-3AD203B41FA5}">
                      <a16:colId xmlns:a16="http://schemas.microsoft.com/office/drawing/2014/main" val="287199524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633912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1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교육내용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목차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18680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유아의 정상성장발달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유아의 성장발달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700" dirty="0"/>
                        <a:t>1H</a:t>
                      </a:r>
                      <a:endParaRPr lang="en-US" altLang="ko-KR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18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정상적인 성장발달과 관련된 문제 대처방법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86027"/>
                  </a:ext>
                </a:extLst>
              </a:tr>
              <a:tr h="18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간호조력자의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565"/>
                  </a:ext>
                </a:extLst>
              </a:tr>
              <a:tr h="2291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유아기 최적의 건강증진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유아기동안의 건강증진과 가족간호 활동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700" dirty="0"/>
                        <a:t>1H</a:t>
                      </a:r>
                      <a:endParaRPr lang="en-US" altLang="ko-KR" sz="7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29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안전증진과 손상예방 활동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2916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간호조력자의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역할수행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AAB09D6-8B17-E4B0-623F-2C421FE363C9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6067518"/>
          <a:ext cx="5943600" cy="77300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교육장소에 참석하여 수강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비태면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스마트폰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PC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등으로 접속하여 실시간 수강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상세방법 안내 예정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09:00~18:00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36033"/>
                  </a:ext>
                </a:extLst>
              </a:tr>
            </a:tbl>
          </a:graphicData>
        </a:graphic>
      </p:graphicFrame>
      <p:sp>
        <p:nvSpPr>
          <p:cNvPr id="16" name="Google Shape;609;p42">
            <a:extLst>
              <a:ext uri="{FF2B5EF4-FFF2-40B4-BE49-F238E27FC236}">
                <a16:creationId xmlns:a16="http://schemas.microsoft.com/office/drawing/2014/main" id="{F4A60E54-B6B5-D014-69FE-1FB2A6455125}"/>
              </a:ext>
            </a:extLst>
          </p:cNvPr>
          <p:cNvSpPr txBox="1"/>
          <p:nvPr/>
        </p:nvSpPr>
        <p:spPr>
          <a:xfrm>
            <a:off x="722867" y="5842194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대면 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BD44C6-2297-B454-B01D-3FEA30DC04E7}"/>
              </a:ext>
            </a:extLst>
          </p:cNvPr>
          <p:cNvGrpSpPr/>
          <p:nvPr/>
        </p:nvGrpSpPr>
        <p:grpSpPr>
          <a:xfrm>
            <a:off x="3649986" y="6629247"/>
            <a:ext cx="868517" cy="200055"/>
            <a:chOff x="3455833" y="1776270"/>
            <a:chExt cx="868517" cy="200055"/>
          </a:xfrm>
        </p:grpSpPr>
        <p:sp>
          <p:nvSpPr>
            <p:cNvPr id="18" name="Location">
              <a:extLst>
                <a:ext uri="{FF2B5EF4-FFF2-40B4-BE49-F238E27FC236}">
                  <a16:creationId xmlns:a16="http://schemas.microsoft.com/office/drawing/2014/main" id="{1A654A31-44A5-A816-CEC0-8AB33F27AC0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55833" y="1810042"/>
              <a:ext cx="81343" cy="132511"/>
            </a:xfrm>
            <a:custGeom>
              <a:avLst/>
              <a:gdLst>
                <a:gd name="T0" fmla="*/ 424 w 848"/>
                <a:gd name="T1" fmla="*/ 0 h 1391"/>
                <a:gd name="T2" fmla="*/ 0 w 848"/>
                <a:gd name="T3" fmla="*/ 424 h 1391"/>
                <a:gd name="T4" fmla="*/ 370 w 848"/>
                <a:gd name="T5" fmla="*/ 1391 h 1391"/>
                <a:gd name="T6" fmla="*/ 478 w 848"/>
                <a:gd name="T7" fmla="*/ 1391 h 1391"/>
                <a:gd name="T8" fmla="*/ 848 w 848"/>
                <a:gd name="T9" fmla="*/ 424 h 1391"/>
                <a:gd name="T10" fmla="*/ 424 w 848"/>
                <a:gd name="T11" fmla="*/ 0 h 1391"/>
                <a:gd name="T12" fmla="*/ 424 w 848"/>
                <a:gd name="T13" fmla="*/ 251 h 1391"/>
                <a:gd name="T14" fmla="*/ 597 w 848"/>
                <a:gd name="T15" fmla="*/ 424 h 1391"/>
                <a:gd name="T16" fmla="*/ 424 w 848"/>
                <a:gd name="T17" fmla="*/ 599 h 1391"/>
                <a:gd name="T18" fmla="*/ 251 w 848"/>
                <a:gd name="T19" fmla="*/ 424 h 1391"/>
                <a:gd name="T20" fmla="*/ 424 w 848"/>
                <a:gd name="T21" fmla="*/ 25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1391">
                  <a:moveTo>
                    <a:pt x="424" y="0"/>
                  </a:moveTo>
                  <a:cubicBezTo>
                    <a:pt x="190" y="0"/>
                    <a:pt x="0" y="190"/>
                    <a:pt x="0" y="424"/>
                  </a:cubicBezTo>
                  <a:cubicBezTo>
                    <a:pt x="0" y="659"/>
                    <a:pt x="370" y="1076"/>
                    <a:pt x="370" y="1391"/>
                  </a:cubicBezTo>
                  <a:lnTo>
                    <a:pt x="478" y="1391"/>
                  </a:lnTo>
                  <a:cubicBezTo>
                    <a:pt x="478" y="1077"/>
                    <a:pt x="848" y="640"/>
                    <a:pt x="848" y="424"/>
                  </a:cubicBezTo>
                  <a:cubicBezTo>
                    <a:pt x="848" y="190"/>
                    <a:pt x="658" y="0"/>
                    <a:pt x="424" y="0"/>
                  </a:cubicBezTo>
                  <a:close/>
                  <a:moveTo>
                    <a:pt x="424" y="251"/>
                  </a:moveTo>
                  <a:cubicBezTo>
                    <a:pt x="520" y="251"/>
                    <a:pt x="597" y="329"/>
                    <a:pt x="597" y="424"/>
                  </a:cubicBezTo>
                  <a:cubicBezTo>
                    <a:pt x="597" y="520"/>
                    <a:pt x="520" y="599"/>
                    <a:pt x="424" y="599"/>
                  </a:cubicBezTo>
                  <a:cubicBezTo>
                    <a:pt x="328" y="599"/>
                    <a:pt x="251" y="520"/>
                    <a:pt x="251" y="424"/>
                  </a:cubicBezTo>
                  <a:cubicBezTo>
                    <a:pt x="251" y="329"/>
                    <a:pt x="328" y="251"/>
                    <a:pt x="424" y="25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120C96-F532-E229-64ED-A721C85250F2}"/>
                </a:ext>
              </a:extLst>
            </p:cNvPr>
            <p:cNvSpPr txBox="1"/>
            <p:nvPr/>
          </p:nvSpPr>
          <p:spPr>
            <a:xfrm>
              <a:off x="3457883" y="1776270"/>
              <a:ext cx="8664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 </a:t>
              </a:r>
              <a:r>
                <a:rPr lang="ko-KR" altLang="en-US" sz="700" u="sng" dirty="0">
                  <a:solidFill>
                    <a:srgbClr val="00B050"/>
                  </a:solidFill>
                </a:rPr>
                <a:t>네이버 지도보기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1484B-702F-F7D2-E576-850B461C68A5}"/>
              </a:ext>
            </a:extLst>
          </p:cNvPr>
          <p:cNvSpPr/>
          <p:nvPr/>
        </p:nvSpPr>
        <p:spPr>
          <a:xfrm>
            <a:off x="6038071" y="721305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C8E516-278E-3086-9CAA-E73AA9F493AE}"/>
              </a:ext>
            </a:extLst>
          </p:cNvPr>
          <p:cNvSpPr/>
          <p:nvPr/>
        </p:nvSpPr>
        <p:spPr>
          <a:xfrm>
            <a:off x="3600657" y="650334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2AE34F-D357-047C-2FE8-AED2CB01D824}"/>
              </a:ext>
            </a:extLst>
          </p:cNvPr>
          <p:cNvSpPr/>
          <p:nvPr/>
        </p:nvSpPr>
        <p:spPr>
          <a:xfrm>
            <a:off x="9928860" y="0"/>
            <a:ext cx="2422847" cy="15011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강의소개</a:t>
            </a:r>
            <a:r>
              <a:rPr lang="en-US" altLang="ko-KR" sz="800" dirty="0"/>
              <a:t>, </a:t>
            </a:r>
            <a:r>
              <a:rPr lang="ko-KR" altLang="en-US" sz="800" dirty="0"/>
              <a:t>시간표 순서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특기사항 </a:t>
            </a:r>
            <a:r>
              <a:rPr lang="en-US" altLang="ko-KR" sz="800" dirty="0"/>
              <a:t>-&gt; ‘</a:t>
            </a:r>
            <a:r>
              <a:rPr lang="ko-KR" altLang="en-US" sz="800" dirty="0"/>
              <a:t>특이사항</a:t>
            </a:r>
            <a:r>
              <a:rPr lang="en-US" altLang="ko-KR" sz="800" dirty="0"/>
              <a:t>’</a:t>
            </a:r>
            <a:r>
              <a:rPr lang="ko-KR" altLang="en-US" sz="800" dirty="0"/>
              <a:t>으</a:t>
            </a:r>
            <a:r>
              <a:rPr lang="en-US" altLang="ko-KR" sz="800" dirty="0"/>
              <a:t>,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시간</a:t>
            </a:r>
            <a:r>
              <a:rPr lang="en-US" altLang="ko-KR" sz="800" dirty="0"/>
              <a:t>: 60</a:t>
            </a:r>
            <a:r>
              <a:rPr lang="ko-KR" altLang="en-US" sz="800" dirty="0"/>
              <a:t>분 </a:t>
            </a:r>
            <a:r>
              <a:rPr lang="en-US" altLang="ko-KR" sz="800" dirty="0"/>
              <a:t>-&gt; ‘1H’  </a:t>
            </a:r>
            <a:r>
              <a:rPr lang="ko-KR" altLang="en-US" sz="800" dirty="0"/>
              <a:t>로 변경</a:t>
            </a:r>
          </a:p>
          <a:p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8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014D-48FA-DE8F-1935-1B005B9A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2BD2-65D7-FDD9-8E71-127C6182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상세보기 </a:t>
            </a:r>
            <a:r>
              <a:rPr lang="en-US" altLang="ko-KR" dirty="0"/>
              <a:t>(</a:t>
            </a:r>
            <a:r>
              <a:rPr lang="ko-KR" altLang="en-US" dirty="0"/>
              <a:t>온라인교육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0E4F7-145C-47E7-9231-845ED2DE10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A5145-2F13-8E89-6977-2C1C5BAC8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온라인교육 상세보기 팝업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5F981F-4378-B24F-727C-C759B22C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00" y="-1572167"/>
            <a:ext cx="5034211" cy="4432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005D04-DE3F-44A3-5310-9E2C3D5D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234" y="2985946"/>
            <a:ext cx="4999989" cy="44328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8EDC9B-AB71-9807-7099-D79EDD63216F}"/>
              </a:ext>
            </a:extLst>
          </p:cNvPr>
          <p:cNvSpPr/>
          <p:nvPr/>
        </p:nvSpPr>
        <p:spPr>
          <a:xfrm>
            <a:off x="604055" y="792231"/>
            <a:ext cx="6330145" cy="7170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Delete">
            <a:extLst>
              <a:ext uri="{FF2B5EF4-FFF2-40B4-BE49-F238E27FC236}">
                <a16:creationId xmlns:a16="http://schemas.microsoft.com/office/drawing/2014/main" id="{28CDDF62-5196-46F5-A610-C390DDB83F55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232B9-02AF-0097-BBEF-5F249E06B493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A7121FC-8DF7-B4BB-14FC-C6795135A30E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1274656"/>
          <a:ext cx="5943600" cy="9605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유아와 학령전기 아동의 건강문제와 가족의 건강증진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2025.12.31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일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까지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90323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grpSp>
        <p:nvGrpSpPr>
          <p:cNvPr id="41" name="Tab Bar">
            <a:extLst>
              <a:ext uri="{FF2B5EF4-FFF2-40B4-BE49-F238E27FC236}">
                <a16:creationId xmlns:a16="http://schemas.microsoft.com/office/drawing/2014/main" id="{DA92E396-1878-53BB-DDD9-1FF5193E72A3}"/>
              </a:ext>
            </a:extLst>
          </p:cNvPr>
          <p:cNvGrpSpPr/>
          <p:nvPr/>
        </p:nvGrpSpPr>
        <p:grpSpPr>
          <a:xfrm>
            <a:off x="797106" y="2410483"/>
            <a:ext cx="5944400" cy="276281"/>
            <a:chOff x="873276" y="2094819"/>
            <a:chExt cx="5944400" cy="404504"/>
          </a:xfrm>
        </p:grpSpPr>
        <p:sp>
          <p:nvSpPr>
            <p:cNvPr id="42" name="Inactive Tabs">
              <a:extLst>
                <a:ext uri="{FF2B5EF4-FFF2-40B4-BE49-F238E27FC236}">
                  <a16:creationId xmlns:a16="http://schemas.microsoft.com/office/drawing/2014/main" id="{E967932D-638B-AF4C-84AB-9FB6464F5E23}"/>
                </a:ext>
              </a:extLst>
            </p:cNvPr>
            <p:cNvSpPr txBox="1"/>
            <p:nvPr/>
          </p:nvSpPr>
          <p:spPr>
            <a:xfrm>
              <a:off x="1626482" y="2165866"/>
              <a:ext cx="2941607" cy="31092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시간표</a:t>
              </a:r>
              <a:endPara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3" name="Line">
              <a:extLst>
                <a:ext uri="{FF2B5EF4-FFF2-40B4-BE49-F238E27FC236}">
                  <a16:creationId xmlns:a16="http://schemas.microsoft.com/office/drawing/2014/main" id="{33E416A0-A740-0B74-B7DC-E8F5EB6E509D}"/>
                </a:ext>
              </a:extLst>
            </p:cNvPr>
            <p:cNvCxnSpPr/>
            <p:nvPr/>
          </p:nvCxnSpPr>
          <p:spPr>
            <a:xfrm>
              <a:off x="1525676" y="2488519"/>
              <a:ext cx="529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Active Tab">
              <a:extLst>
                <a:ext uri="{FF2B5EF4-FFF2-40B4-BE49-F238E27FC236}">
                  <a16:creationId xmlns:a16="http://schemas.microsoft.com/office/drawing/2014/main" id="{BBEE5368-82FF-A455-8C65-02A6FB7F1395}"/>
                </a:ext>
              </a:extLst>
            </p:cNvPr>
            <p:cNvGrpSpPr/>
            <p:nvPr/>
          </p:nvGrpSpPr>
          <p:grpSpPr>
            <a:xfrm>
              <a:off x="873276" y="2094819"/>
              <a:ext cx="652400" cy="404504"/>
              <a:chOff x="635856" y="1561419"/>
              <a:chExt cx="652400" cy="404504"/>
            </a:xfrm>
          </p:grpSpPr>
          <p:sp>
            <p:nvSpPr>
              <p:cNvPr id="45" name="Active Tab Shape">
                <a:extLst>
                  <a:ext uri="{FF2B5EF4-FFF2-40B4-BE49-F238E27FC236}">
                    <a16:creationId xmlns:a16="http://schemas.microsoft.com/office/drawing/2014/main" id="{E4002D70-C844-45C1-334F-7F7AE194B2B7}"/>
                  </a:ext>
                </a:extLst>
              </p:cNvPr>
              <p:cNvSpPr/>
              <p:nvPr/>
            </p:nvSpPr>
            <p:spPr>
              <a:xfrm>
                <a:off x="644017" y="1561419"/>
                <a:ext cx="644239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강의소개</a:t>
                </a:r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6" name="Active Tab Marker">
                <a:extLst>
                  <a:ext uri="{FF2B5EF4-FFF2-40B4-BE49-F238E27FC236}">
                    <a16:creationId xmlns:a16="http://schemas.microsoft.com/office/drawing/2014/main" id="{72F9184D-33DB-5418-2DF6-3BE36FA9CD92}"/>
                  </a:ext>
                </a:extLst>
              </p:cNvPr>
              <p:cNvCxnSpPr/>
              <p:nvPr/>
            </p:nvCxnSpPr>
            <p:spPr>
              <a:xfrm>
                <a:off x="635856" y="1965923"/>
                <a:ext cx="640080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Printer">
            <a:extLst>
              <a:ext uri="{FF2B5EF4-FFF2-40B4-BE49-F238E27FC236}">
                <a16:creationId xmlns:a16="http://schemas.microsoft.com/office/drawing/2014/main" id="{CFFE4618-CFB2-1D9D-E998-0FC119F103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43F291C-A791-332A-0802-A8D344DD10EF}"/>
              </a:ext>
            </a:extLst>
          </p:cNvPr>
          <p:cNvGrpSpPr/>
          <p:nvPr/>
        </p:nvGrpSpPr>
        <p:grpSpPr>
          <a:xfrm>
            <a:off x="797106" y="5213210"/>
            <a:ext cx="5944400" cy="268903"/>
            <a:chOff x="7296150" y="7557533"/>
            <a:chExt cx="5944400" cy="268903"/>
          </a:xfrm>
        </p:grpSpPr>
        <p:cxnSp>
          <p:nvCxnSpPr>
            <p:cNvPr id="50" name="Line">
              <a:extLst>
                <a:ext uri="{FF2B5EF4-FFF2-40B4-BE49-F238E27FC236}">
                  <a16:creationId xmlns:a16="http://schemas.microsoft.com/office/drawing/2014/main" id="{D49C9452-A64A-C1B4-E258-A3BBBB8F0F74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50" y="7826436"/>
              <a:ext cx="59444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ctive Tab Shape">
              <a:extLst>
                <a:ext uri="{FF2B5EF4-FFF2-40B4-BE49-F238E27FC236}">
                  <a16:creationId xmlns:a16="http://schemas.microsoft.com/office/drawing/2014/main" id="{6B9FE84A-BABB-EFF0-B6CD-D6734132147F}"/>
                </a:ext>
              </a:extLst>
            </p:cNvPr>
            <p:cNvSpPr/>
            <p:nvPr/>
          </p:nvSpPr>
          <p:spPr>
            <a:xfrm>
              <a:off x="8084409" y="7557533"/>
              <a:ext cx="644239" cy="268903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+mj-ea"/>
                  <a:ea typeface="+mj-ea"/>
                  <a:cs typeface="Segoe UI" panose="020B0502040204020203" pitchFamily="34" charset="0"/>
                </a:rPr>
                <a:t>시간표</a:t>
              </a:r>
              <a:endParaRPr lang="en-US" sz="9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cxnSp>
          <p:nvCxnSpPr>
            <p:cNvPr id="52" name="Active Tab Marker">
              <a:extLst>
                <a:ext uri="{FF2B5EF4-FFF2-40B4-BE49-F238E27FC236}">
                  <a16:creationId xmlns:a16="http://schemas.microsoft.com/office/drawing/2014/main" id="{42A9CED4-247E-1BFB-6DE3-DE9F9E8787EF}"/>
                </a:ext>
              </a:extLst>
            </p:cNvPr>
            <p:cNvCxnSpPr/>
            <p:nvPr/>
          </p:nvCxnSpPr>
          <p:spPr>
            <a:xfrm>
              <a:off x="8092029" y="7826436"/>
              <a:ext cx="64008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nactive Tabs">
              <a:extLst>
                <a:ext uri="{FF2B5EF4-FFF2-40B4-BE49-F238E27FC236}">
                  <a16:creationId xmlns:a16="http://schemas.microsoft.com/office/drawing/2014/main" id="{21E38879-8FC2-9AB2-2D03-EAB2229036B4}"/>
                </a:ext>
              </a:extLst>
            </p:cNvPr>
            <p:cNvSpPr txBox="1"/>
            <p:nvPr/>
          </p:nvSpPr>
          <p:spPr>
            <a:xfrm>
              <a:off x="7435502" y="7579210"/>
              <a:ext cx="738692" cy="21236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B9BD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강의소개</a:t>
              </a:r>
              <a:endParaRPr lang="en-US" sz="900" dirty="0">
                <a:solidFill>
                  <a:srgbClr val="5B9BD5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7173FA-EA8A-BB1A-0719-4E1E2B7C591D}"/>
              </a:ext>
            </a:extLst>
          </p:cNvPr>
          <p:cNvSpPr/>
          <p:nvPr/>
        </p:nvSpPr>
        <p:spPr>
          <a:xfrm>
            <a:off x="804726" y="2772780"/>
            <a:ext cx="5918813" cy="22577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현행 개요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교육구성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기타안내 등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text...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5" name="Google Shape;638;p42">
            <a:extLst>
              <a:ext uri="{FF2B5EF4-FFF2-40B4-BE49-F238E27FC236}">
                <a16:creationId xmlns:a16="http://schemas.microsoft.com/office/drawing/2014/main" id="{FEEB3A12-C31C-F3B7-69DB-B3D985912AC4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 온라인교육 상세 화면 팝업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2642989-5295-FFB5-0595-5BE6353CD69A}"/>
              </a:ext>
            </a:extLst>
          </p:cNvPr>
          <p:cNvSpPr/>
          <p:nvPr/>
        </p:nvSpPr>
        <p:spPr>
          <a:xfrm>
            <a:off x="670891" y="24155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B1079B-C57D-3F20-4BD3-2050B4EF6977}"/>
              </a:ext>
            </a:extLst>
          </p:cNvPr>
          <p:cNvSpPr/>
          <p:nvPr/>
        </p:nvSpPr>
        <p:spPr>
          <a:xfrm>
            <a:off x="670891" y="5242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96B89D0-EE11-3974-258D-82C67A7947AF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6330876"/>
          <a:ext cx="5934210" cy="149532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92022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1074012">
                  <a:extLst>
                    <a:ext uri="{9D8B030D-6E8A-4147-A177-3AD203B41FA5}">
                      <a16:colId xmlns:a16="http://schemas.microsoft.com/office/drawing/2014/main" val="2871995240"/>
                    </a:ext>
                  </a:extLst>
                </a:gridCol>
                <a:gridCol w="2518410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683442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13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과목명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교육내용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목차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18680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유아의 정상성장발달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유아의 성장발달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18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정상적인 성장발달과 관련된 문제 대처방법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386027"/>
                  </a:ext>
                </a:extLst>
              </a:tr>
              <a:tr h="186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간호조력자의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565"/>
                  </a:ext>
                </a:extLst>
              </a:tr>
              <a:tr h="2291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유아기 최적의 건강증진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유아기동안의 건강증진과 가족간호 활동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1H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29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안전증진과 손상예방 활동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2916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간호조력자의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역할수행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sp>
        <p:nvSpPr>
          <p:cNvPr id="6" name="Google Shape;609;p42">
            <a:extLst>
              <a:ext uri="{FF2B5EF4-FFF2-40B4-BE49-F238E27FC236}">
                <a16:creationId xmlns:a16="http://schemas.microsoft.com/office/drawing/2014/main" id="{34D5F53A-A98A-2959-2996-0EC6A87DB6B4}"/>
              </a:ext>
            </a:extLst>
          </p:cNvPr>
          <p:cNvSpPr txBox="1"/>
          <p:nvPr/>
        </p:nvSpPr>
        <p:spPr>
          <a:xfrm>
            <a:off x="722867" y="5523424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온라인 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4BE753-5F02-218B-1E02-63E4C145C8C8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5768433"/>
          <a:ext cx="5943600" cy="49233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마이페이지 강의실에서 온라인 수강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이수시간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3H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2131EE0-57E5-AE44-0138-4D5F1E08C4CA}"/>
              </a:ext>
            </a:extLst>
          </p:cNvPr>
          <p:cNvSpPr/>
          <p:nvPr/>
        </p:nvSpPr>
        <p:spPr>
          <a:xfrm>
            <a:off x="9928860" y="-1"/>
            <a:ext cx="2484181" cy="14272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강의소개</a:t>
            </a:r>
            <a:r>
              <a:rPr lang="en-US" altLang="ko-KR" sz="800" dirty="0"/>
              <a:t>, </a:t>
            </a:r>
            <a:r>
              <a:rPr lang="ko-KR" altLang="en-US" sz="800" dirty="0"/>
              <a:t>시간표 순서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특기사항 </a:t>
            </a:r>
            <a:r>
              <a:rPr lang="en-US" altLang="ko-KR" sz="800" dirty="0"/>
              <a:t>-&gt; ‘</a:t>
            </a:r>
            <a:r>
              <a:rPr lang="ko-KR" altLang="en-US" sz="800" dirty="0"/>
              <a:t>특이사항</a:t>
            </a:r>
            <a:r>
              <a:rPr lang="en-US" altLang="ko-KR" sz="800" dirty="0"/>
              <a:t>’</a:t>
            </a:r>
            <a:r>
              <a:rPr lang="ko-KR" altLang="en-US" sz="800" dirty="0"/>
              <a:t>으</a:t>
            </a:r>
            <a:r>
              <a:rPr lang="en-US" altLang="ko-KR" sz="800" dirty="0"/>
              <a:t>,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시간</a:t>
            </a:r>
            <a:r>
              <a:rPr lang="en-US" altLang="ko-KR" sz="800" dirty="0"/>
              <a:t>: 60</a:t>
            </a:r>
            <a:r>
              <a:rPr lang="ko-KR" altLang="en-US" sz="800" dirty="0"/>
              <a:t>분 </a:t>
            </a:r>
            <a:r>
              <a:rPr lang="en-US" altLang="ko-KR" sz="800" dirty="0"/>
              <a:t>-&gt; ‘1H’ 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시간표</a:t>
            </a:r>
            <a:r>
              <a:rPr lang="en-US" altLang="ko-KR" sz="800" dirty="0"/>
              <a:t>: 1.</a:t>
            </a:r>
            <a:r>
              <a:rPr lang="ko-KR" altLang="en-US" sz="800" dirty="0"/>
              <a:t>온라인 교육 영역의 </a:t>
            </a:r>
            <a:r>
              <a:rPr lang="en-US" altLang="ko-KR" sz="800" dirty="0"/>
              <a:t>＇</a:t>
            </a:r>
            <a:r>
              <a:rPr lang="ko-KR" altLang="en-US" sz="800" dirty="0"/>
              <a:t>교육시간</a:t>
            </a:r>
            <a:r>
              <a:rPr lang="en-US" altLang="ko-KR" sz="800" dirty="0"/>
              <a:t>＇</a:t>
            </a:r>
            <a:r>
              <a:rPr lang="ko-KR" altLang="en-US" sz="800" dirty="0"/>
              <a:t> </a:t>
            </a:r>
            <a:r>
              <a:rPr lang="en-US" altLang="ko-KR" sz="800" dirty="0"/>
              <a:t>-&gt; ＇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＇</a:t>
            </a:r>
            <a:r>
              <a:rPr lang="ko-KR" altLang="en-US" sz="800" dirty="0"/>
              <a:t>으로 변경 </a:t>
            </a:r>
            <a:r>
              <a:rPr lang="en-US" altLang="ko-KR" sz="800" dirty="0"/>
              <a:t>(180</a:t>
            </a:r>
            <a:r>
              <a:rPr lang="ko-KR" altLang="en-US" sz="800" dirty="0"/>
              <a:t>분 </a:t>
            </a:r>
            <a:r>
              <a:rPr lang="en-US" altLang="ko-KR" sz="800" dirty="0"/>
              <a:t>-&gt; ‘3H’ </a:t>
            </a:r>
            <a:r>
              <a:rPr lang="ko-KR" altLang="en-US" sz="800" dirty="0"/>
              <a:t>으로 변경</a:t>
            </a:r>
            <a:r>
              <a:rPr lang="en-US" altLang="ko-KR" sz="800" dirty="0"/>
              <a:t>)</a:t>
            </a:r>
            <a:endParaRPr lang="ko-KR" altLang="en-US" sz="800" dirty="0"/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C40EC-2C6F-ECEE-AB4A-A215CCCA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상세보기 </a:t>
            </a:r>
            <a:r>
              <a:rPr lang="en-US" altLang="ko-KR" dirty="0"/>
              <a:t>&gt; </a:t>
            </a:r>
            <a:r>
              <a:rPr lang="ko-KR" altLang="en-US" dirty="0"/>
              <a:t>프로필보기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A2B17-BBCC-A1F7-CFB2-15FA43F4C5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4C6-659D-9E89-A785-1159835E2A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ko-KR" altLang="en-US"/>
              <a:t>프로필 팝업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B2AFFE-E4D1-58DC-EA87-87F8F0265AD4}"/>
              </a:ext>
            </a:extLst>
          </p:cNvPr>
          <p:cNvSpPr/>
          <p:nvPr/>
        </p:nvSpPr>
        <p:spPr>
          <a:xfrm>
            <a:off x="1303171" y="792232"/>
            <a:ext cx="4914900" cy="1925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3AF5BFEE-DD4E-E77C-F6A3-1ADB5CC71964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8C153-392B-E3F9-824D-2E870E007ABE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강사 프로필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E26493E-67ED-9B15-7840-7D3CE2CEDB7B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1224275"/>
          <a:ext cx="4495801" cy="13004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프로필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서울다나운연합의원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대표원장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학력 및 경력사항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</a:tbl>
          </a:graphicData>
        </a:graphic>
      </p:graphicFrame>
      <p:graphicFrame>
        <p:nvGraphicFramePr>
          <p:cNvPr id="8" name="Google Shape;638;p42">
            <a:extLst>
              <a:ext uri="{FF2B5EF4-FFF2-40B4-BE49-F238E27FC236}">
                <a16:creationId xmlns:a16="http://schemas.microsoft.com/office/drawing/2014/main" id="{E986C8D3-FF80-E536-CDB3-EC9D46C77AFE}"/>
              </a:ext>
            </a:extLst>
          </p:cNvPr>
          <p:cNvGraphicFramePr/>
          <p:nvPr/>
        </p:nvGraphicFramePr>
        <p:xfrm>
          <a:off x="7514015" y="310181"/>
          <a:ext cx="2338010" cy="12288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팝업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강사사진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관리자단에 등록된 사진이 있는 경우 사진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사진이 없는 경우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디폴트 이미지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 등록된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강사이름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 프로필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학력 및 경력사항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62AE0334-DC7B-0E43-586E-FE730F7E7F64}"/>
              </a:ext>
            </a:extLst>
          </p:cNvPr>
          <p:cNvSpPr/>
          <p:nvPr/>
        </p:nvSpPr>
        <p:spPr>
          <a:xfrm>
            <a:off x="1379551" y="1280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C0722C-E67B-CE28-FBCF-C20BAF77CEE7}"/>
              </a:ext>
            </a:extLst>
          </p:cNvPr>
          <p:cNvSpPr/>
          <p:nvPr/>
        </p:nvSpPr>
        <p:spPr>
          <a:xfrm>
            <a:off x="2530171" y="13563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652168-B349-15E4-26B6-186BF11EA23F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사진 </a:t>
            </a:r>
            <a:r>
              <a:rPr lang="ko-KR" altLang="en-US" sz="800" dirty="0" err="1"/>
              <a:t>미입력</a:t>
            </a:r>
            <a:r>
              <a:rPr lang="ko-KR" altLang="en-US" sz="800" dirty="0"/>
              <a:t> 시 디폴트 이미지 노출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Edit User">
            <a:extLst>
              <a:ext uri="{FF2B5EF4-FFF2-40B4-BE49-F238E27FC236}">
                <a16:creationId xmlns:a16="http://schemas.microsoft.com/office/drawing/2014/main" id="{1783AB81-6C96-E09F-3405-4A9C9EE04A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1931" y="1427307"/>
            <a:ext cx="876136" cy="867627"/>
          </a:xfrm>
          <a:custGeom>
            <a:avLst/>
            <a:gdLst>
              <a:gd name="T0" fmla="*/ 595 w 1409"/>
              <a:gd name="T1" fmla="*/ 0 h 1399"/>
              <a:gd name="T2" fmla="*/ 275 w 1409"/>
              <a:gd name="T3" fmla="*/ 339 h 1399"/>
              <a:gd name="T4" fmla="*/ 432 w 1409"/>
              <a:gd name="T5" fmla="*/ 724 h 1399"/>
              <a:gd name="T6" fmla="*/ 392 w 1409"/>
              <a:gd name="T7" fmla="*/ 855 h 1399"/>
              <a:gd name="T8" fmla="*/ 0 w 1409"/>
              <a:gd name="T9" fmla="*/ 1155 h 1399"/>
              <a:gd name="T10" fmla="*/ 0 w 1409"/>
              <a:gd name="T11" fmla="*/ 1199 h 1399"/>
              <a:gd name="T12" fmla="*/ 548 w 1409"/>
              <a:gd name="T13" fmla="*/ 1396 h 1399"/>
              <a:gd name="T14" fmla="*/ 549 w 1409"/>
              <a:gd name="T15" fmla="*/ 1331 h 1399"/>
              <a:gd name="T16" fmla="*/ 617 w 1409"/>
              <a:gd name="T17" fmla="*/ 1102 h 1399"/>
              <a:gd name="T18" fmla="*/ 656 w 1409"/>
              <a:gd name="T19" fmla="*/ 1040 h 1399"/>
              <a:gd name="T20" fmla="*/ 829 w 1409"/>
              <a:gd name="T21" fmla="*/ 868 h 1399"/>
              <a:gd name="T22" fmla="*/ 788 w 1409"/>
              <a:gd name="T23" fmla="*/ 855 h 1399"/>
              <a:gd name="T24" fmla="*/ 760 w 1409"/>
              <a:gd name="T25" fmla="*/ 723 h 1399"/>
              <a:gd name="T26" fmla="*/ 758 w 1409"/>
              <a:gd name="T27" fmla="*/ 723 h 1399"/>
              <a:gd name="T28" fmla="*/ 916 w 1409"/>
              <a:gd name="T29" fmla="*/ 339 h 1399"/>
              <a:gd name="T30" fmla="*/ 595 w 1409"/>
              <a:gd name="T31" fmla="*/ 0 h 1399"/>
              <a:gd name="T32" fmla="*/ 1236 w 1409"/>
              <a:gd name="T33" fmla="*/ 650 h 1399"/>
              <a:gd name="T34" fmla="*/ 1189 w 1409"/>
              <a:gd name="T35" fmla="*/ 668 h 1399"/>
              <a:gd name="T36" fmla="*/ 1160 w 1409"/>
              <a:gd name="T37" fmla="*/ 699 h 1399"/>
              <a:gd name="T38" fmla="*/ 1352 w 1409"/>
              <a:gd name="T39" fmla="*/ 892 h 1399"/>
              <a:gd name="T40" fmla="*/ 1382 w 1409"/>
              <a:gd name="T41" fmla="*/ 862 h 1399"/>
              <a:gd name="T42" fmla="*/ 1382 w 1409"/>
              <a:gd name="T43" fmla="*/ 767 h 1399"/>
              <a:gd name="T44" fmla="*/ 1285 w 1409"/>
              <a:gd name="T45" fmla="*/ 670 h 1399"/>
              <a:gd name="T46" fmla="*/ 1236 w 1409"/>
              <a:gd name="T47" fmla="*/ 650 h 1399"/>
              <a:gd name="T48" fmla="*/ 1128 w 1409"/>
              <a:gd name="T49" fmla="*/ 726 h 1399"/>
              <a:gd name="T50" fmla="*/ 1080 w 1409"/>
              <a:gd name="T51" fmla="*/ 768 h 1399"/>
              <a:gd name="T52" fmla="*/ 1282 w 1409"/>
              <a:gd name="T53" fmla="*/ 970 h 1399"/>
              <a:gd name="T54" fmla="*/ 1328 w 1409"/>
              <a:gd name="T55" fmla="*/ 928 h 1399"/>
              <a:gd name="T56" fmla="*/ 1128 w 1409"/>
              <a:gd name="T57" fmla="*/ 726 h 1399"/>
              <a:gd name="T58" fmla="*/ 1051 w 1409"/>
              <a:gd name="T59" fmla="*/ 801 h 1399"/>
              <a:gd name="T60" fmla="*/ 731 w 1409"/>
              <a:gd name="T61" fmla="*/ 1119 h 1399"/>
              <a:gd name="T62" fmla="*/ 721 w 1409"/>
              <a:gd name="T63" fmla="*/ 1133 h 1399"/>
              <a:gd name="T64" fmla="*/ 653 w 1409"/>
              <a:gd name="T65" fmla="*/ 1362 h 1399"/>
              <a:gd name="T66" fmla="*/ 661 w 1409"/>
              <a:gd name="T67" fmla="*/ 1391 h 1399"/>
              <a:gd name="T68" fmla="*/ 682 w 1409"/>
              <a:gd name="T69" fmla="*/ 1399 h 1399"/>
              <a:gd name="T70" fmla="*/ 688 w 1409"/>
              <a:gd name="T71" fmla="*/ 1398 h 1399"/>
              <a:gd name="T72" fmla="*/ 919 w 1409"/>
              <a:gd name="T73" fmla="*/ 1330 h 1399"/>
              <a:gd name="T74" fmla="*/ 931 w 1409"/>
              <a:gd name="T75" fmla="*/ 1321 h 1399"/>
              <a:gd name="T76" fmla="*/ 1253 w 1409"/>
              <a:gd name="T77" fmla="*/ 1002 h 1399"/>
              <a:gd name="T78" fmla="*/ 1175 w 1409"/>
              <a:gd name="T79" fmla="*/ 924 h 1399"/>
              <a:gd name="T80" fmla="*/ 1123 w 1409"/>
              <a:gd name="T81" fmla="*/ 872 h 1399"/>
              <a:gd name="T82" fmla="*/ 1051 w 1409"/>
              <a:gd name="T83" fmla="*/ 801 h 1399"/>
              <a:gd name="T84" fmla="*/ 770 w 1409"/>
              <a:gd name="T85" fmla="*/ 1167 h 1399"/>
              <a:gd name="T86" fmla="*/ 785 w 1409"/>
              <a:gd name="T87" fmla="*/ 1182 h 1399"/>
              <a:gd name="T88" fmla="*/ 861 w 1409"/>
              <a:gd name="T89" fmla="*/ 1189 h 1399"/>
              <a:gd name="T90" fmla="*/ 866 w 1409"/>
              <a:gd name="T91" fmla="*/ 1262 h 1399"/>
              <a:gd name="T92" fmla="*/ 885 w 1409"/>
              <a:gd name="T93" fmla="*/ 1281 h 1399"/>
              <a:gd name="T94" fmla="*/ 761 w 1409"/>
              <a:gd name="T95" fmla="*/ 1318 h 1399"/>
              <a:gd name="T96" fmla="*/ 734 w 1409"/>
              <a:gd name="T97" fmla="*/ 1291 h 1399"/>
              <a:gd name="T98" fmla="*/ 770 w 1409"/>
              <a:gd name="T99" fmla="*/ 1167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9" h="1399">
                <a:moveTo>
                  <a:pt x="595" y="0"/>
                </a:moveTo>
                <a:cubicBezTo>
                  <a:pt x="423" y="0"/>
                  <a:pt x="275" y="116"/>
                  <a:pt x="275" y="339"/>
                </a:cubicBezTo>
                <a:cubicBezTo>
                  <a:pt x="275" y="485"/>
                  <a:pt x="343" y="633"/>
                  <a:pt x="432" y="724"/>
                </a:cubicBezTo>
                <a:cubicBezTo>
                  <a:pt x="467" y="816"/>
                  <a:pt x="405" y="850"/>
                  <a:pt x="392" y="855"/>
                </a:cubicBezTo>
                <a:cubicBezTo>
                  <a:pt x="211" y="920"/>
                  <a:pt x="0" y="1038"/>
                  <a:pt x="0" y="1155"/>
                </a:cubicBezTo>
                <a:lnTo>
                  <a:pt x="0" y="1199"/>
                </a:lnTo>
                <a:cubicBezTo>
                  <a:pt x="0" y="1350"/>
                  <a:pt x="276" y="1392"/>
                  <a:pt x="548" y="1396"/>
                </a:cubicBezTo>
                <a:cubicBezTo>
                  <a:pt x="544" y="1375"/>
                  <a:pt x="543" y="1353"/>
                  <a:pt x="549" y="1331"/>
                </a:cubicBezTo>
                <a:lnTo>
                  <a:pt x="617" y="1102"/>
                </a:lnTo>
                <a:cubicBezTo>
                  <a:pt x="624" y="1078"/>
                  <a:pt x="637" y="1057"/>
                  <a:pt x="656" y="1040"/>
                </a:cubicBezTo>
                <a:lnTo>
                  <a:pt x="829" y="868"/>
                </a:lnTo>
                <a:cubicBezTo>
                  <a:pt x="815" y="863"/>
                  <a:pt x="802" y="859"/>
                  <a:pt x="788" y="855"/>
                </a:cubicBezTo>
                <a:cubicBezTo>
                  <a:pt x="780" y="852"/>
                  <a:pt x="726" y="826"/>
                  <a:pt x="760" y="723"/>
                </a:cubicBezTo>
                <a:lnTo>
                  <a:pt x="758" y="723"/>
                </a:lnTo>
                <a:cubicBezTo>
                  <a:pt x="847" y="631"/>
                  <a:pt x="916" y="484"/>
                  <a:pt x="916" y="339"/>
                </a:cubicBezTo>
                <a:cubicBezTo>
                  <a:pt x="916" y="116"/>
                  <a:pt x="767" y="0"/>
                  <a:pt x="595" y="0"/>
                </a:cubicBezTo>
                <a:close/>
                <a:moveTo>
                  <a:pt x="1236" y="650"/>
                </a:moveTo>
                <a:cubicBezTo>
                  <a:pt x="1219" y="650"/>
                  <a:pt x="1202" y="655"/>
                  <a:pt x="1189" y="668"/>
                </a:cubicBezTo>
                <a:lnTo>
                  <a:pt x="1160" y="699"/>
                </a:lnTo>
                <a:lnTo>
                  <a:pt x="1352" y="892"/>
                </a:lnTo>
                <a:lnTo>
                  <a:pt x="1382" y="862"/>
                </a:lnTo>
                <a:cubicBezTo>
                  <a:pt x="1408" y="835"/>
                  <a:pt x="1409" y="793"/>
                  <a:pt x="1382" y="767"/>
                </a:cubicBezTo>
                <a:lnTo>
                  <a:pt x="1285" y="670"/>
                </a:lnTo>
                <a:cubicBezTo>
                  <a:pt x="1272" y="657"/>
                  <a:pt x="1254" y="650"/>
                  <a:pt x="1236" y="650"/>
                </a:cubicBezTo>
                <a:close/>
                <a:moveTo>
                  <a:pt x="1128" y="726"/>
                </a:moveTo>
                <a:lnTo>
                  <a:pt x="1080" y="768"/>
                </a:lnTo>
                <a:lnTo>
                  <a:pt x="1282" y="970"/>
                </a:lnTo>
                <a:lnTo>
                  <a:pt x="1328" y="928"/>
                </a:lnTo>
                <a:lnTo>
                  <a:pt x="1128" y="726"/>
                </a:lnTo>
                <a:close/>
                <a:moveTo>
                  <a:pt x="1051" y="801"/>
                </a:moveTo>
                <a:lnTo>
                  <a:pt x="731" y="1119"/>
                </a:lnTo>
                <a:cubicBezTo>
                  <a:pt x="726" y="1123"/>
                  <a:pt x="722" y="1127"/>
                  <a:pt x="721" y="1133"/>
                </a:cubicBezTo>
                <a:lnTo>
                  <a:pt x="653" y="1362"/>
                </a:lnTo>
                <a:cubicBezTo>
                  <a:pt x="650" y="1372"/>
                  <a:pt x="654" y="1383"/>
                  <a:pt x="661" y="1391"/>
                </a:cubicBezTo>
                <a:cubicBezTo>
                  <a:pt x="667" y="1396"/>
                  <a:pt x="674" y="1399"/>
                  <a:pt x="682" y="1399"/>
                </a:cubicBezTo>
                <a:cubicBezTo>
                  <a:pt x="684" y="1399"/>
                  <a:pt x="686" y="1398"/>
                  <a:pt x="688" y="1398"/>
                </a:cubicBezTo>
                <a:lnTo>
                  <a:pt x="919" y="1330"/>
                </a:lnTo>
                <a:cubicBezTo>
                  <a:pt x="924" y="1328"/>
                  <a:pt x="927" y="1325"/>
                  <a:pt x="931" y="1321"/>
                </a:cubicBezTo>
                <a:lnTo>
                  <a:pt x="1253" y="1002"/>
                </a:lnTo>
                <a:lnTo>
                  <a:pt x="1175" y="924"/>
                </a:lnTo>
                <a:lnTo>
                  <a:pt x="1123" y="872"/>
                </a:lnTo>
                <a:lnTo>
                  <a:pt x="1051" y="801"/>
                </a:lnTo>
                <a:close/>
                <a:moveTo>
                  <a:pt x="770" y="1167"/>
                </a:moveTo>
                <a:lnTo>
                  <a:pt x="785" y="1182"/>
                </a:lnTo>
                <a:lnTo>
                  <a:pt x="861" y="1189"/>
                </a:lnTo>
                <a:lnTo>
                  <a:pt x="866" y="1262"/>
                </a:lnTo>
                <a:lnTo>
                  <a:pt x="885" y="1281"/>
                </a:lnTo>
                <a:lnTo>
                  <a:pt x="761" y="1318"/>
                </a:lnTo>
                <a:lnTo>
                  <a:pt x="734" y="1291"/>
                </a:lnTo>
                <a:lnTo>
                  <a:pt x="770" y="11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5129-9428-956B-68D9-C5D3E398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8966C576-7E0F-1B8C-7DDB-65E173BD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교육소식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106FBB6-D094-24DD-1A7D-E49C784ED5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F24BB5D3-C515-94B3-4245-9FC276FC6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DFF5D039-A340-103F-6A62-87E9417DCED1}"/>
              </a:ext>
            </a:extLst>
          </p:cNvPr>
          <p:cNvGraphicFramePr/>
          <p:nvPr/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입력은 필수 사항 아님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개수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 당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관리자단에서 선택한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리스트 상단에 노출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C7869-5C03-68B9-A731-D7E97158D65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1491EFA2-93B4-8BE6-6D3E-3F963708C54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29456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건수 변함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419C10D-4547-5A68-56D3-91E1EE507CA0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5C7C3E-D03F-D53B-011D-03819CB3E5FA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A1807F18-32A9-A0A5-0BCA-1FB464EFBE48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제목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14D002D-57A3-BA6B-72C0-8EB5A4A72F20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A5775E3-339D-ACE2-45F9-A153B5493A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50969330-0A96-C3CC-A7BD-AF5AD175C893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4D8A61-EF11-179A-5088-17B7F3374B6D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extLst>
              <a:ext uri="{FF2B5EF4-FFF2-40B4-BE49-F238E27FC236}">
                <a16:creationId xmlns:a16="http://schemas.microsoft.com/office/drawing/2014/main" id="{1E6B8D2E-25C7-3046-BF5D-4D408C27D25F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C90872A-D884-02C3-F4D2-3EBB5067FB97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E55AE68-FCA0-C7FF-4D16-EDDB883F3B3E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160122"/>
          <a:ext cx="6521358" cy="33659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9854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51180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07124">
                  <a:extLst>
                    <a:ext uri="{9D8B030D-6E8A-4147-A177-3AD203B41FA5}">
                      <a16:colId xmlns:a16="http://schemas.microsoft.com/office/drawing/2014/main" val="1621476196"/>
                    </a:ext>
                  </a:extLst>
                </a:gridCol>
                <a:gridCol w="972094">
                  <a:extLst>
                    <a:ext uri="{9D8B030D-6E8A-4147-A177-3AD203B41FA5}">
                      <a16:colId xmlns:a16="http://schemas.microsoft.com/office/drawing/2014/main" val="1839386582"/>
                    </a:ext>
                  </a:extLst>
                </a:gridCol>
                <a:gridCol w="56048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 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]2025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간호조무사 보수교육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임상실무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6" name="Pagination">
            <a:extLst>
              <a:ext uri="{FF2B5EF4-FFF2-40B4-BE49-F238E27FC236}">
                <a16:creationId xmlns:a16="http://schemas.microsoft.com/office/drawing/2014/main" id="{1C3655EB-32E5-B619-277E-D1828CB9A3BE}"/>
              </a:ext>
            </a:extLst>
          </p:cNvPr>
          <p:cNvSpPr txBox="1"/>
          <p:nvPr/>
        </p:nvSpPr>
        <p:spPr>
          <a:xfrm>
            <a:off x="2761942" y="566043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5EBF-C9AF-9C6C-7060-F1D0B2B4EFD8}"/>
              </a:ext>
            </a:extLst>
          </p:cNvPr>
          <p:cNvSpPr txBox="1"/>
          <p:nvPr/>
        </p:nvSpPr>
        <p:spPr>
          <a:xfrm>
            <a:off x="592665" y="1944678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21D6F4-003B-99E3-5391-FA9405A93894}"/>
              </a:ext>
            </a:extLst>
          </p:cNvPr>
          <p:cNvSpPr/>
          <p:nvPr/>
        </p:nvSpPr>
        <p:spPr>
          <a:xfrm>
            <a:off x="397815" y="19446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3677-133F-D6B7-4D77-CC8EB2459E6A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84D559-3353-3009-2EA5-5986797AADF8}"/>
              </a:ext>
            </a:extLst>
          </p:cNvPr>
          <p:cNvSpPr/>
          <p:nvPr/>
        </p:nvSpPr>
        <p:spPr>
          <a:xfrm>
            <a:off x="397815" y="2177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5CD9B-5E6D-8C34-2F93-D6C966A47734}"/>
              </a:ext>
            </a:extLst>
          </p:cNvPr>
          <p:cNvSpPr/>
          <p:nvPr/>
        </p:nvSpPr>
        <p:spPr>
          <a:xfrm>
            <a:off x="2671942" y="567741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ABE17-0B36-666F-DFD5-2B401CFD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523491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4529-B5CA-105F-C732-3C0BA8E3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8241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78775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통합홈페이지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498F-4158-7BDA-16BE-1680DBC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5D2A3EB2-96F9-1F5E-43E2-26091D4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교육소식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DCC208BF-344C-AD1B-8E55-121A5BCB5F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D7A9898-A745-0E86-9565-1CEB42E5D0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DF23E01-D4F9-E5F2-3392-3F23C5C27CD0}"/>
              </a:ext>
            </a:extLst>
          </p:cNvPr>
          <p:cNvGraphicFramePr/>
          <p:nvPr/>
        </p:nvGraphicFramePr>
        <p:xfrm>
          <a:off x="7514015" y="310181"/>
          <a:ext cx="2338010" cy="2281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가운데 정렬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작성자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작성 시 수정 가능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수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목록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확장자에 따라 아이콘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그림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게시글의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표시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1023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63BCA-F135-A06C-24A5-9DC194FB949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B504BCD-4880-45C8-7C90-BA8061A04537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59137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다운로드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C47B2D-5DAB-9CB3-C456-0124EF5F46EA}"/>
              </a:ext>
            </a:extLst>
          </p:cNvPr>
          <p:cNvSpPr/>
          <p:nvPr/>
        </p:nvSpPr>
        <p:spPr bwMode="auto">
          <a:xfrm>
            <a:off x="560388" y="1695569"/>
            <a:ext cx="6480175" cy="276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801424B-0C3C-2C92-8C97-B1EA301B2EF9}"/>
              </a:ext>
            </a:extLst>
          </p:cNvPr>
          <p:cNvSpPr/>
          <p:nvPr/>
        </p:nvSpPr>
        <p:spPr>
          <a:xfrm>
            <a:off x="411438" y="13769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B30B-4CB3-23E6-F6B1-798166451606}"/>
              </a:ext>
            </a:extLst>
          </p:cNvPr>
          <p:cNvSpPr txBox="1"/>
          <p:nvPr/>
        </p:nvSpPr>
        <p:spPr>
          <a:xfrm>
            <a:off x="2029098" y="1354645"/>
            <a:ext cx="362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공고 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2025-8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]2025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임상실무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1AA1B-5B58-E24C-D3F5-477C062E3001}"/>
              </a:ext>
            </a:extLst>
          </p:cNvPr>
          <p:cNvSpPr txBox="1"/>
          <p:nvPr/>
        </p:nvSpPr>
        <p:spPr>
          <a:xfrm>
            <a:off x="3191886" y="1729118"/>
            <a:ext cx="113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2025-05-12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3F27-BB0F-603A-BFC0-D6C66528E090}"/>
              </a:ext>
            </a:extLst>
          </p:cNvPr>
          <p:cNvSpPr txBox="1"/>
          <p:nvPr/>
        </p:nvSpPr>
        <p:spPr>
          <a:xfrm>
            <a:off x="4953000" y="1729118"/>
            <a:ext cx="79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392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20F6-291D-0E3B-E704-51BDB757882A}"/>
              </a:ext>
            </a:extLst>
          </p:cNvPr>
          <p:cNvSpPr txBox="1"/>
          <p:nvPr/>
        </p:nvSpPr>
        <p:spPr>
          <a:xfrm>
            <a:off x="1767242" y="1729118"/>
            <a:ext cx="951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464C7-DC5A-B7BB-A70D-13C09924B4ED}"/>
              </a:ext>
            </a:extLst>
          </p:cNvPr>
          <p:cNvSpPr txBox="1"/>
          <p:nvPr/>
        </p:nvSpPr>
        <p:spPr>
          <a:xfrm>
            <a:off x="588479" y="2306864"/>
            <a:ext cx="362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4233F2-E490-6433-D434-36EE835F3CE6}"/>
              </a:ext>
            </a:extLst>
          </p:cNvPr>
          <p:cNvCxnSpPr>
            <a:cxnSpLocks/>
          </p:cNvCxnSpPr>
          <p:nvPr/>
        </p:nvCxnSpPr>
        <p:spPr>
          <a:xfrm>
            <a:off x="529893" y="1276189"/>
            <a:ext cx="65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5A868-D5F7-9ACF-EB05-68A6147F0501}"/>
              </a:ext>
            </a:extLst>
          </p:cNvPr>
          <p:cNvSpPr txBox="1"/>
          <p:nvPr/>
        </p:nvSpPr>
        <p:spPr>
          <a:xfrm>
            <a:off x="588051" y="4508800"/>
            <a:ext cx="64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46D1D7-558C-1EF7-9532-84ADC5DF4EF6}"/>
              </a:ext>
            </a:extLst>
          </p:cNvPr>
          <p:cNvSpPr txBox="1"/>
          <p:nvPr/>
        </p:nvSpPr>
        <p:spPr>
          <a:xfrm>
            <a:off x="831813" y="4749347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9FB51D1-AB1B-CDE0-1656-8FA68151B5EB}"/>
              </a:ext>
            </a:extLst>
          </p:cNvPr>
          <p:cNvSpPr>
            <a:spLocks/>
          </p:cNvSpPr>
          <p:nvPr/>
        </p:nvSpPr>
        <p:spPr bwMode="auto">
          <a:xfrm>
            <a:off x="6226631" y="4716763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D4FE0B5-BDF7-97B9-8F68-1B82C8D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14" y="4758923"/>
            <a:ext cx="131681" cy="1316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CC6FA6-AA82-B687-F049-052925C19A42}"/>
              </a:ext>
            </a:extLst>
          </p:cNvPr>
          <p:cNvCxnSpPr>
            <a:cxnSpLocks/>
          </p:cNvCxnSpPr>
          <p:nvPr/>
        </p:nvCxnSpPr>
        <p:spPr>
          <a:xfrm>
            <a:off x="529893" y="4476975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93ADA1-297F-1186-CABC-D7304822080F}"/>
              </a:ext>
            </a:extLst>
          </p:cNvPr>
          <p:cNvCxnSpPr>
            <a:cxnSpLocks/>
          </p:cNvCxnSpPr>
          <p:nvPr/>
        </p:nvCxnSpPr>
        <p:spPr>
          <a:xfrm>
            <a:off x="529893" y="5930472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282769-5800-A6D9-E6E6-1FA678361470}"/>
              </a:ext>
            </a:extLst>
          </p:cNvPr>
          <p:cNvSpPr txBox="1"/>
          <p:nvPr/>
        </p:nvSpPr>
        <p:spPr>
          <a:xfrm>
            <a:off x="836168" y="5014956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사진자료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[jpg, 674kb]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2245867D-E3B9-A997-3BDC-981EA159CEF8}"/>
              </a:ext>
            </a:extLst>
          </p:cNvPr>
          <p:cNvSpPr>
            <a:spLocks/>
          </p:cNvSpPr>
          <p:nvPr/>
        </p:nvSpPr>
        <p:spPr bwMode="auto">
          <a:xfrm>
            <a:off x="6230986" y="4982372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E73E7-4F8A-4682-4320-5102081F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69" y="5024532"/>
            <a:ext cx="131681" cy="1316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9FCA12D-13B0-AFF1-4E83-EB695DCA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" y="5003189"/>
            <a:ext cx="185330" cy="185330"/>
          </a:xfrm>
          <a:prstGeom prst="rect">
            <a:avLst/>
          </a:prstGeom>
        </p:spPr>
      </p:pic>
      <p:pic>
        <p:nvPicPr>
          <p:cNvPr id="61" name="그림 60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B5CB23-6673-E124-1B50-358ED186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319" y="4780085"/>
            <a:ext cx="168621" cy="168621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9AA1C951-9C1B-0098-AB70-3157A3A024BC}"/>
              </a:ext>
            </a:extLst>
          </p:cNvPr>
          <p:cNvSpPr>
            <a:spLocks/>
          </p:cNvSpPr>
          <p:nvPr/>
        </p:nvSpPr>
        <p:spPr bwMode="auto">
          <a:xfrm>
            <a:off x="6619434" y="5446283"/>
            <a:ext cx="421129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FE6B9C-7CE0-AB56-72F9-0551EF7DBB8E}"/>
              </a:ext>
            </a:extLst>
          </p:cNvPr>
          <p:cNvSpPr/>
          <p:nvPr/>
        </p:nvSpPr>
        <p:spPr>
          <a:xfrm>
            <a:off x="411438" y="17257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A6E40D-AAFD-1A50-B3B9-767E74F286C0}"/>
              </a:ext>
            </a:extLst>
          </p:cNvPr>
          <p:cNvSpPr/>
          <p:nvPr/>
        </p:nvSpPr>
        <p:spPr>
          <a:xfrm>
            <a:off x="411438" y="2290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D0CC32-8D89-E03E-6E1D-3DFE22BB41A1}"/>
              </a:ext>
            </a:extLst>
          </p:cNvPr>
          <p:cNvSpPr/>
          <p:nvPr/>
        </p:nvSpPr>
        <p:spPr>
          <a:xfrm>
            <a:off x="411438" y="45330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AEE85-7AD6-028F-CF5D-D8F61A0444F2}"/>
              </a:ext>
            </a:extLst>
          </p:cNvPr>
          <p:cNvSpPr/>
          <p:nvPr/>
        </p:nvSpPr>
        <p:spPr>
          <a:xfrm>
            <a:off x="6136631" y="4618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E195AF-D0EE-EB1A-3CF9-0B6DA5A74B36}"/>
              </a:ext>
            </a:extLst>
          </p:cNvPr>
          <p:cNvSpPr/>
          <p:nvPr/>
        </p:nvSpPr>
        <p:spPr>
          <a:xfrm>
            <a:off x="6518426" y="53430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1B4014-08DF-44F7-4F77-6582D64E55E1}"/>
              </a:ext>
            </a:extLst>
          </p:cNvPr>
          <p:cNvCxnSpPr>
            <a:cxnSpLocks/>
          </p:cNvCxnSpPr>
          <p:nvPr/>
        </p:nvCxnSpPr>
        <p:spPr>
          <a:xfrm>
            <a:off x="529893" y="6510888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388B16-A322-0A0E-54AB-D2474CAFCFB2}"/>
              </a:ext>
            </a:extLst>
          </p:cNvPr>
          <p:cNvSpPr txBox="1"/>
          <p:nvPr/>
        </p:nvSpPr>
        <p:spPr>
          <a:xfrm>
            <a:off x="1122364" y="6260744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직무교육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E2F19-2461-AE11-3343-1F0FFE1430F0}"/>
              </a:ext>
            </a:extLst>
          </p:cNvPr>
          <p:cNvSpPr txBox="1"/>
          <p:nvPr/>
        </p:nvSpPr>
        <p:spPr>
          <a:xfrm>
            <a:off x="1130975" y="599443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119CE-562D-BF35-92AF-A0CD81CA63C5}"/>
              </a:ext>
            </a:extLst>
          </p:cNvPr>
          <p:cNvSpPr txBox="1"/>
          <p:nvPr/>
        </p:nvSpPr>
        <p:spPr>
          <a:xfrm>
            <a:off x="582186" y="5996527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063A7-F253-1F20-A567-5853C434726D}"/>
              </a:ext>
            </a:extLst>
          </p:cNvPr>
          <p:cNvSpPr txBox="1"/>
          <p:nvPr/>
        </p:nvSpPr>
        <p:spPr>
          <a:xfrm>
            <a:off x="579860" y="6262838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391FA-8388-4D2F-A421-CF1A69E6AC77}"/>
              </a:ext>
            </a:extLst>
          </p:cNvPr>
          <p:cNvCxnSpPr>
            <a:cxnSpLocks/>
          </p:cNvCxnSpPr>
          <p:nvPr/>
        </p:nvCxnSpPr>
        <p:spPr>
          <a:xfrm>
            <a:off x="529893" y="6225908"/>
            <a:ext cx="65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D1EFA5F-ED28-DC03-BB04-8DF172CF41E5}"/>
              </a:ext>
            </a:extLst>
          </p:cNvPr>
          <p:cNvSpPr/>
          <p:nvPr/>
        </p:nvSpPr>
        <p:spPr>
          <a:xfrm>
            <a:off x="411438" y="59696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4B3423-6FB3-F8E2-4EB0-E28127600645}"/>
              </a:ext>
            </a:extLst>
          </p:cNvPr>
          <p:cNvCxnSpPr>
            <a:cxnSpLocks/>
          </p:cNvCxnSpPr>
          <p:nvPr/>
        </p:nvCxnSpPr>
        <p:spPr>
          <a:xfrm>
            <a:off x="529893" y="534737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BF10-14F3-CFC9-5D6D-A4CF865B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E1F5FF-AA1C-3E7D-6EA8-D9C3DC3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9D34A4-43B9-3F02-125A-831F9B309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85202-CEEF-740D-718A-5D3F745A7E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보수교육센터 </a:t>
            </a:r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D64A3E71-8973-A282-B529-422532975ACB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7" name="그래픽 1356">
            <a:extLst>
              <a:ext uri="{FF2B5EF4-FFF2-40B4-BE49-F238E27FC236}">
                <a16:creationId xmlns:a16="http://schemas.microsoft.com/office/drawing/2014/main" id="{C4741BDA-4EA5-2CDF-380E-73416E7F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" y="3467100"/>
            <a:ext cx="304800" cy="304800"/>
          </a:xfrm>
          <a:prstGeom prst="rect">
            <a:avLst/>
          </a:prstGeom>
        </p:spPr>
      </p:pic>
      <p:pic>
        <p:nvPicPr>
          <p:cNvPr id="1358" name="그래픽 1357">
            <a:extLst>
              <a:ext uri="{FF2B5EF4-FFF2-40B4-BE49-F238E27FC236}">
                <a16:creationId xmlns:a16="http://schemas.microsoft.com/office/drawing/2014/main" id="{5252A4A3-FBC4-6AAB-1AAD-1F198A00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736080" y="3467100"/>
            <a:ext cx="304800" cy="304800"/>
          </a:xfrm>
          <a:prstGeom prst="rect">
            <a:avLst/>
          </a:prstGeom>
        </p:spPr>
      </p:pic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734DAC88-04CA-E7F5-0076-7B326F636C00}"/>
              </a:ext>
            </a:extLst>
          </p:cNvPr>
          <p:cNvGrpSpPr/>
          <p:nvPr/>
        </p:nvGrpSpPr>
        <p:grpSpPr>
          <a:xfrm>
            <a:off x="5367269" y="4399789"/>
            <a:ext cx="1667110" cy="1926790"/>
            <a:chOff x="5376794" y="4559302"/>
            <a:chExt cx="1667110" cy="1920542"/>
          </a:xfrm>
        </p:grpSpPr>
        <p:sp>
          <p:nvSpPr>
            <p:cNvPr id="1102" name="Border">
              <a:extLst>
                <a:ext uri="{FF2B5EF4-FFF2-40B4-BE49-F238E27FC236}">
                  <a16:creationId xmlns:a16="http://schemas.microsoft.com/office/drawing/2014/main" id="{55A01027-E34E-F600-7D0C-188C5FF72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455930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Border">
              <a:extLst>
                <a:ext uri="{FF2B5EF4-FFF2-40B4-BE49-F238E27FC236}">
                  <a16:creationId xmlns:a16="http://schemas.microsoft.com/office/drawing/2014/main" id="{1015506E-80B6-6AE8-7AC1-94F62515F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6052506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자격신고 확인서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Border">
              <a:extLst>
                <a:ext uri="{FF2B5EF4-FFF2-40B4-BE49-F238E27FC236}">
                  <a16:creationId xmlns:a16="http://schemas.microsoft.com/office/drawing/2014/main" id="{1DF2795F-C7D4-0D0D-E607-CC8534520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55477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AA13E4B8-459B-E451-171F-297D72B4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057037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이수증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B01B75D-4CF8-B340-216F-317D04E10AD5}"/>
              </a:ext>
            </a:extLst>
          </p:cNvPr>
          <p:cNvSpPr txBox="1"/>
          <p:nvPr/>
        </p:nvSpPr>
        <p:spPr>
          <a:xfrm>
            <a:off x="786631" y="3945214"/>
            <a:ext cx="8632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보수교육</a:t>
            </a:r>
            <a:r>
              <a:rPr lang="en-US" altLang="ko-KR" sz="700" dirty="0"/>
              <a:t> </a:t>
            </a:r>
            <a:r>
              <a:rPr lang="ko-KR" altLang="en-US" sz="700" dirty="0"/>
              <a:t>일정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E165CE-A5EA-ECF6-BA05-1DA3E04A788A}"/>
              </a:ext>
            </a:extLst>
          </p:cNvPr>
          <p:cNvSpPr txBox="1"/>
          <p:nvPr/>
        </p:nvSpPr>
        <p:spPr>
          <a:xfrm>
            <a:off x="1632853" y="3945214"/>
            <a:ext cx="9064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보수교육 신청</a:t>
            </a:r>
            <a:endParaRPr lang="ko-KR" altLang="en-US" sz="7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0E6400-78D5-77F7-958C-921A2BEBB0C4}"/>
              </a:ext>
            </a:extLst>
          </p:cNvPr>
          <p:cNvSpPr txBox="1"/>
          <p:nvPr/>
        </p:nvSpPr>
        <p:spPr>
          <a:xfrm>
            <a:off x="2537283" y="3891353"/>
            <a:ext cx="811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온라인교육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99E223E-9741-20E9-CF39-068F9D5B194C}"/>
              </a:ext>
            </a:extLst>
          </p:cNvPr>
          <p:cNvSpPr txBox="1"/>
          <p:nvPr/>
        </p:nvSpPr>
        <p:spPr>
          <a:xfrm>
            <a:off x="3375361" y="3891353"/>
            <a:ext cx="84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/>
              <a:t>비대면교육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  <a:endParaRPr lang="en-US" altLang="ko-KR" sz="7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AC1E6C-01C1-9904-CB94-08236AB3DD28}"/>
              </a:ext>
            </a:extLst>
          </p:cNvPr>
          <p:cNvSpPr txBox="1"/>
          <p:nvPr/>
        </p:nvSpPr>
        <p:spPr>
          <a:xfrm>
            <a:off x="4262250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대면교육 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1057AF-25E1-3FF4-B22D-29A6642D18BC}"/>
              </a:ext>
            </a:extLst>
          </p:cNvPr>
          <p:cNvSpPr txBox="1"/>
          <p:nvPr/>
        </p:nvSpPr>
        <p:spPr>
          <a:xfrm>
            <a:off x="5134545" y="3945214"/>
            <a:ext cx="7662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교육변경</a:t>
            </a:r>
            <a:r>
              <a:rPr lang="en-US" altLang="ko-KR" sz="700" dirty="0"/>
              <a:t>·</a:t>
            </a:r>
            <a:r>
              <a:rPr lang="ko-KR" altLang="en-US" sz="700" dirty="0"/>
              <a:t>환불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B22DF17-180D-6313-7738-596EF32FE839}"/>
              </a:ext>
            </a:extLst>
          </p:cNvPr>
          <p:cNvGrpSpPr/>
          <p:nvPr/>
        </p:nvGrpSpPr>
        <p:grpSpPr>
          <a:xfrm>
            <a:off x="923587" y="3290458"/>
            <a:ext cx="604794" cy="604794"/>
            <a:chOff x="1454800" y="3289305"/>
            <a:chExt cx="604794" cy="604794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6651655-BF77-CBC8-CB94-9C5EE37D191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90DBC01-EAB7-1348-5BC0-1BE42E5FF32D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3" name="Line 2">
                <a:extLst>
                  <a:ext uri="{FF2B5EF4-FFF2-40B4-BE49-F238E27FC236}">
                    <a16:creationId xmlns:a16="http://schemas.microsoft.com/office/drawing/2014/main" id="{5F8314EF-18EB-BFEC-EC28-0078956FBBB8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Line 1">
                <a:extLst>
                  <a:ext uri="{FF2B5EF4-FFF2-40B4-BE49-F238E27FC236}">
                    <a16:creationId xmlns:a16="http://schemas.microsoft.com/office/drawing/2014/main" id="{1E6040C6-A22E-271B-EF90-EA341869173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65C06D4-E97D-B778-A36D-D359B11CDFC9}"/>
              </a:ext>
            </a:extLst>
          </p:cNvPr>
          <p:cNvGrpSpPr/>
          <p:nvPr/>
        </p:nvGrpSpPr>
        <p:grpSpPr>
          <a:xfrm>
            <a:off x="1780576" y="3290458"/>
            <a:ext cx="604794" cy="604794"/>
            <a:chOff x="1454800" y="3289305"/>
            <a:chExt cx="604794" cy="604794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AEB42D4D-9B3D-2A49-497C-215D0884A71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4ECA6F7E-DD22-2650-D82F-23223D46CDE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8" name="Line 2">
                <a:extLst>
                  <a:ext uri="{FF2B5EF4-FFF2-40B4-BE49-F238E27FC236}">
                    <a16:creationId xmlns:a16="http://schemas.microsoft.com/office/drawing/2014/main" id="{7BBE1D21-7B42-7309-666A-294CB4323AA5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e 1">
                <a:extLst>
                  <a:ext uri="{FF2B5EF4-FFF2-40B4-BE49-F238E27FC236}">
                    <a16:creationId xmlns:a16="http://schemas.microsoft.com/office/drawing/2014/main" id="{660C5CA2-30D5-AED4-AE58-DAAD094BFDB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3F8908D-33BD-7F25-6D5A-ABD225E09590}"/>
              </a:ext>
            </a:extLst>
          </p:cNvPr>
          <p:cNvGrpSpPr/>
          <p:nvPr/>
        </p:nvGrpSpPr>
        <p:grpSpPr>
          <a:xfrm>
            <a:off x="2637565" y="3290458"/>
            <a:ext cx="604794" cy="604794"/>
            <a:chOff x="1454800" y="3289305"/>
            <a:chExt cx="604794" cy="604794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9465EA2-5196-09C0-4C6D-04B346444BD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967C31A-7C1C-414B-6497-D7B37E1386E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3" name="Line 2">
                <a:extLst>
                  <a:ext uri="{FF2B5EF4-FFF2-40B4-BE49-F238E27FC236}">
                    <a16:creationId xmlns:a16="http://schemas.microsoft.com/office/drawing/2014/main" id="{5B3B1600-E4F9-3E20-7391-2D297569A851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Line 1">
                <a:extLst>
                  <a:ext uri="{FF2B5EF4-FFF2-40B4-BE49-F238E27FC236}">
                    <a16:creationId xmlns:a16="http://schemas.microsoft.com/office/drawing/2014/main" id="{238087B3-8D0C-27CC-0E3C-5BAAA9720DF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A7835DB-5DD8-02EB-0C74-2FB96F6DF9C8}"/>
              </a:ext>
            </a:extLst>
          </p:cNvPr>
          <p:cNvGrpSpPr/>
          <p:nvPr/>
        </p:nvGrpSpPr>
        <p:grpSpPr>
          <a:xfrm>
            <a:off x="3494554" y="3290458"/>
            <a:ext cx="604794" cy="604794"/>
            <a:chOff x="1454800" y="3289305"/>
            <a:chExt cx="604794" cy="60479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5DA0F6-8531-305D-7A1E-D495E379289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4341C9C-5DB6-755F-E8BC-D36AD6C8E18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8" name="Line 2">
                <a:extLst>
                  <a:ext uri="{FF2B5EF4-FFF2-40B4-BE49-F238E27FC236}">
                    <a16:creationId xmlns:a16="http://schemas.microsoft.com/office/drawing/2014/main" id="{ED543954-1A47-8FD8-6975-74D3C75F5410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ne 1">
                <a:extLst>
                  <a:ext uri="{FF2B5EF4-FFF2-40B4-BE49-F238E27FC236}">
                    <a16:creationId xmlns:a16="http://schemas.microsoft.com/office/drawing/2014/main" id="{AE3D1DB7-5B83-25D1-9804-25661C30C571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CC02310-D597-AEEE-CBEA-991A9326D70E}"/>
              </a:ext>
            </a:extLst>
          </p:cNvPr>
          <p:cNvGrpSpPr/>
          <p:nvPr/>
        </p:nvGrpSpPr>
        <p:grpSpPr>
          <a:xfrm>
            <a:off x="4351543" y="3290458"/>
            <a:ext cx="604794" cy="604794"/>
            <a:chOff x="1454800" y="3289305"/>
            <a:chExt cx="604794" cy="604794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52EF7A9-5D7F-1F2F-85C1-3F0BFE02A058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D599F89-84F8-4921-BEDD-CEC717B2023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3" name="Line 2">
                <a:extLst>
                  <a:ext uri="{FF2B5EF4-FFF2-40B4-BE49-F238E27FC236}">
                    <a16:creationId xmlns:a16="http://schemas.microsoft.com/office/drawing/2014/main" id="{BE385690-086A-0DB2-BF47-D2A0436561A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Line 1">
                <a:extLst>
                  <a:ext uri="{FF2B5EF4-FFF2-40B4-BE49-F238E27FC236}">
                    <a16:creationId xmlns:a16="http://schemas.microsoft.com/office/drawing/2014/main" id="{E693D69C-3D9F-CF60-DEE6-7E6B92191A6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048426E-045B-380B-94AE-AD7555111E18}"/>
              </a:ext>
            </a:extLst>
          </p:cNvPr>
          <p:cNvGrpSpPr/>
          <p:nvPr/>
        </p:nvGrpSpPr>
        <p:grpSpPr>
          <a:xfrm>
            <a:off x="5208532" y="3290458"/>
            <a:ext cx="604794" cy="604794"/>
            <a:chOff x="1454800" y="3289305"/>
            <a:chExt cx="604794" cy="604794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5DD408-5219-B06B-F0C4-9BE581F285DF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DC73DEA8-55EB-E6A1-1876-F1263A96C24F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8" name="Line 2">
                <a:extLst>
                  <a:ext uri="{FF2B5EF4-FFF2-40B4-BE49-F238E27FC236}">
                    <a16:creationId xmlns:a16="http://schemas.microsoft.com/office/drawing/2014/main" id="{8571ADB5-233B-AFD5-E457-ECF92104138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e 1">
                <a:extLst>
                  <a:ext uri="{FF2B5EF4-FFF2-40B4-BE49-F238E27FC236}">
                    <a16:creationId xmlns:a16="http://schemas.microsoft.com/office/drawing/2014/main" id="{E9E316BE-BC9C-0133-36EF-941A283C18B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6D243C-B1B9-2E35-5286-27F4B55171B0}"/>
              </a:ext>
            </a:extLst>
          </p:cNvPr>
          <p:cNvSpPr txBox="1"/>
          <p:nvPr/>
        </p:nvSpPr>
        <p:spPr>
          <a:xfrm>
            <a:off x="387590" y="4341832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A46CA971-72D4-0FA0-5024-1083654E4BDB}"/>
              </a:ext>
            </a:extLst>
          </p:cNvPr>
          <p:cNvGrpSpPr/>
          <p:nvPr/>
        </p:nvGrpSpPr>
        <p:grpSpPr>
          <a:xfrm>
            <a:off x="398976" y="4586030"/>
            <a:ext cx="2376000" cy="307777"/>
            <a:chOff x="391956" y="4622423"/>
            <a:chExt cx="2376000" cy="30777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F055FCD-C38A-58E0-2D7D-6EA2F1C21053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2025</a:t>
              </a:r>
              <a:r>
                <a:rPr lang="ko-KR" altLang="en-US" sz="700" b="0" i="0" dirty="0">
                  <a:solidFill>
                    <a:srgbClr val="333333"/>
                  </a:solidFill>
                  <a:effectLst/>
                  <a:latin typeface="+mj-lt"/>
                </a:rPr>
                <a:t>년 보수교육 실시기관 모집 공고</a:t>
              </a:r>
              <a:endParaRPr lang="en-US" altLang="ko-KR" sz="700" b="0" i="0" dirty="0">
                <a:solidFill>
                  <a:srgbClr val="333333"/>
                </a:solidFill>
                <a:effectLst/>
                <a:latin typeface="+mj-lt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95" name="Volume Up">
              <a:extLst>
                <a:ext uri="{FF2B5EF4-FFF2-40B4-BE49-F238E27FC236}">
                  <a16:creationId xmlns:a16="http://schemas.microsoft.com/office/drawing/2014/main" id="{D525A5D9-04B2-1F68-E2C7-E4E8DBA2DE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E453BEFA-E702-25F1-8E94-715AD3B528E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2424240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FE278C8-B632-CB7D-1CC4-0224F8C602E2}"/>
              </a:ext>
            </a:extLst>
          </p:cNvPr>
          <p:cNvCxnSpPr>
            <a:cxnSpLocks/>
          </p:cNvCxnSpPr>
          <p:nvPr/>
        </p:nvCxnSpPr>
        <p:spPr>
          <a:xfrm>
            <a:off x="490515" y="4554897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B6854CA-4E1E-C710-5D50-F87C912EDD60}"/>
              </a:ext>
            </a:extLst>
          </p:cNvPr>
          <p:cNvCxnSpPr>
            <a:cxnSpLocks/>
          </p:cNvCxnSpPr>
          <p:nvPr/>
        </p:nvCxnSpPr>
        <p:spPr>
          <a:xfrm>
            <a:off x="2767117" y="4554910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1F3521A6-8DA6-F9E0-C47C-253629DD3044}"/>
              </a:ext>
            </a:extLst>
          </p:cNvPr>
          <p:cNvSpPr txBox="1"/>
          <p:nvPr/>
        </p:nvSpPr>
        <p:spPr>
          <a:xfrm>
            <a:off x="2698839" y="434272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714CE7F2-E3D7-0116-84BC-3141B4E5C9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5036117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AF052235-395A-96C6-99AC-A4C830CFA705}"/>
              </a:ext>
            </a:extLst>
          </p:cNvPr>
          <p:cNvSpPr txBox="1"/>
          <p:nvPr/>
        </p:nvSpPr>
        <p:spPr>
          <a:xfrm>
            <a:off x="2698839" y="4538728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36DFF8B-8871-325E-95C2-7A973DFDDB3D}"/>
              </a:ext>
            </a:extLst>
          </p:cNvPr>
          <p:cNvSpPr txBox="1"/>
          <p:nvPr/>
        </p:nvSpPr>
        <p:spPr>
          <a:xfrm>
            <a:off x="2871445" y="4580467"/>
            <a:ext cx="219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교육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후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신청확인은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 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84CB9D6-D5CF-8B29-5D39-2F276BDBBA6B}"/>
              </a:ext>
            </a:extLst>
          </p:cNvPr>
          <p:cNvCxnSpPr>
            <a:cxnSpLocks/>
          </p:cNvCxnSpPr>
          <p:nvPr/>
        </p:nvCxnSpPr>
        <p:spPr>
          <a:xfrm>
            <a:off x="2767118" y="49025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5CB9A3B2-35E1-4BC2-53D4-A54AC85E939D}"/>
              </a:ext>
            </a:extLst>
          </p:cNvPr>
          <p:cNvGrpSpPr/>
          <p:nvPr/>
        </p:nvGrpSpPr>
        <p:grpSpPr>
          <a:xfrm>
            <a:off x="2698839" y="4954166"/>
            <a:ext cx="2324057" cy="246542"/>
            <a:chOff x="2819194" y="4942054"/>
            <a:chExt cx="2324057" cy="24654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98F08AB-9B07-5CB5-77DA-BC9BFA4B0F02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262E50-4C75-40BA-F375-AFD843177594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43176AE-F5D5-2A96-0EDE-FC3F086BA18D}"/>
              </a:ext>
            </a:extLst>
          </p:cNvPr>
          <p:cNvCxnSpPr>
            <a:cxnSpLocks/>
          </p:cNvCxnSpPr>
          <p:nvPr/>
        </p:nvCxnSpPr>
        <p:spPr>
          <a:xfrm>
            <a:off x="2767118" y="5250232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D5F4881F-B11B-28AC-43FB-E5059F2D3F88}"/>
              </a:ext>
            </a:extLst>
          </p:cNvPr>
          <p:cNvGrpSpPr/>
          <p:nvPr/>
        </p:nvGrpSpPr>
        <p:grpSpPr>
          <a:xfrm>
            <a:off x="2698839" y="5302966"/>
            <a:ext cx="2324057" cy="246542"/>
            <a:chOff x="2819194" y="5284798"/>
            <a:chExt cx="2324057" cy="24654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1FA3AAD-51EB-479A-BCF9-818A48CF8286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9FFD271-CF0E-A691-64EA-F033DFB8DDF0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9F921A4-B7DB-331C-9AF5-145020630E82}"/>
              </a:ext>
            </a:extLst>
          </p:cNvPr>
          <p:cNvCxnSpPr>
            <a:cxnSpLocks/>
          </p:cNvCxnSpPr>
          <p:nvPr/>
        </p:nvCxnSpPr>
        <p:spPr>
          <a:xfrm>
            <a:off x="2767118" y="5597893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E0587062-9581-EE15-D1ED-2A72FE2CF354}"/>
              </a:ext>
            </a:extLst>
          </p:cNvPr>
          <p:cNvGrpSpPr/>
          <p:nvPr/>
        </p:nvGrpSpPr>
        <p:grpSpPr>
          <a:xfrm>
            <a:off x="2698839" y="5617193"/>
            <a:ext cx="2324057" cy="349516"/>
            <a:chOff x="2819194" y="5579093"/>
            <a:chExt cx="2324057" cy="349516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0B7E250-DF80-174C-030A-080CCE445DEC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820FA21-8752-CFF3-F148-1C756D4447E5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온라인강의 수강완료후 문제풀이가 나오지 않아요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(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인터넷익스플로러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11)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A8450C4-C1C1-EB54-38BF-7E535B8D1A1C}"/>
              </a:ext>
            </a:extLst>
          </p:cNvPr>
          <p:cNvCxnSpPr>
            <a:cxnSpLocks/>
          </p:cNvCxnSpPr>
          <p:nvPr/>
        </p:nvCxnSpPr>
        <p:spPr>
          <a:xfrm>
            <a:off x="2767118" y="6002704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B1725E87-42C1-6C73-FA8B-728D59EA1E8B}"/>
              </a:ext>
            </a:extLst>
          </p:cNvPr>
          <p:cNvSpPr txBox="1"/>
          <p:nvPr/>
        </p:nvSpPr>
        <p:spPr>
          <a:xfrm>
            <a:off x="2698839" y="6014462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7586C21-E699-9522-E4DF-A18B00C62DBE}"/>
              </a:ext>
            </a:extLst>
          </p:cNvPr>
          <p:cNvSpPr txBox="1"/>
          <p:nvPr/>
        </p:nvSpPr>
        <p:spPr>
          <a:xfrm>
            <a:off x="2871446" y="6081307"/>
            <a:ext cx="21972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보수교육비 영수증 출력은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E147E87C-129A-F4EF-63C7-EF1F68ED7A36}"/>
              </a:ext>
            </a:extLst>
          </p:cNvPr>
          <p:cNvGrpSpPr/>
          <p:nvPr/>
        </p:nvGrpSpPr>
        <p:grpSpPr>
          <a:xfrm>
            <a:off x="398976" y="4960746"/>
            <a:ext cx="2376000" cy="415498"/>
            <a:chOff x="391956" y="4622423"/>
            <a:chExt cx="2376000" cy="41549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4296DF6-ED45-3239-5ED5-DBE12B1702F1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24" name="Volume Up">
              <a:extLst>
                <a:ext uri="{FF2B5EF4-FFF2-40B4-BE49-F238E27FC236}">
                  <a16:creationId xmlns:a16="http://schemas.microsoft.com/office/drawing/2014/main" id="{8E5AAED7-9608-C4E8-EE10-923A903CAF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E29713B7-31F2-F13D-CA3E-9C6D193917C1}"/>
              </a:ext>
            </a:extLst>
          </p:cNvPr>
          <p:cNvSpPr txBox="1"/>
          <p:nvPr/>
        </p:nvSpPr>
        <p:spPr>
          <a:xfrm>
            <a:off x="387400" y="544318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C793E3B-E6E5-F7E9-9C46-038DF92003FE}"/>
              </a:ext>
            </a:extLst>
          </p:cNvPr>
          <p:cNvSpPr txBox="1"/>
          <p:nvPr/>
        </p:nvSpPr>
        <p:spPr>
          <a:xfrm>
            <a:off x="395867" y="5925619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보수교육비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3465C2D8-C7CB-48EB-7D46-C4ECDA274091}"/>
              </a:ext>
            </a:extLst>
          </p:cNvPr>
          <p:cNvGrpSpPr/>
          <p:nvPr/>
        </p:nvGrpSpPr>
        <p:grpSpPr>
          <a:xfrm>
            <a:off x="6065523" y="3290458"/>
            <a:ext cx="604794" cy="604794"/>
            <a:chOff x="1454800" y="3289305"/>
            <a:chExt cx="604794" cy="604794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477B8E62-6FDF-4732-7A2A-CE127D9EDF6D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2BA8FFB2-CD9D-AC3E-E04D-57F6A3764EC2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239" name="Line 2">
                <a:extLst>
                  <a:ext uri="{FF2B5EF4-FFF2-40B4-BE49-F238E27FC236}">
                    <a16:creationId xmlns:a16="http://schemas.microsoft.com/office/drawing/2014/main" id="{D3290CE1-4DD6-857A-2BD5-A94B0512125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Line 1">
                <a:extLst>
                  <a:ext uri="{FF2B5EF4-FFF2-40B4-BE49-F238E27FC236}">
                    <a16:creationId xmlns:a16="http://schemas.microsoft.com/office/drawing/2014/main" id="{7C8C387D-06B0-EFB0-8AA1-F019CAEE3336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9C18EB0-BD80-B4E0-E229-0CAFB541119D}"/>
              </a:ext>
            </a:extLst>
          </p:cNvPr>
          <p:cNvSpPr txBox="1"/>
          <p:nvPr/>
        </p:nvSpPr>
        <p:spPr>
          <a:xfrm>
            <a:off x="6003066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자격신고</a:t>
            </a:r>
            <a:endParaRPr lang="en-US" altLang="ko-KR" sz="700" dirty="0"/>
          </a:p>
          <a:p>
            <a:pPr algn="ctr"/>
            <a:r>
              <a:rPr lang="ko-KR" altLang="en-US" sz="700" dirty="0"/>
              <a:t>바로가기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4D9399-EEAB-3286-AF70-06F1B8AF553B}"/>
              </a:ext>
            </a:extLst>
          </p:cNvPr>
          <p:cNvGraphicFramePr>
            <a:graphicFrameLocks noGrp="1"/>
          </p:cNvGraphicFramePr>
          <p:nvPr/>
        </p:nvGraphicFramePr>
        <p:xfrm>
          <a:off x="2428163" y="873491"/>
          <a:ext cx="304917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교육신청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교육소식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8178933-2239-9B82-63B0-B668147116EC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1A016E8D-49FF-D2A7-239F-9BB414062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5A717ECB-85BF-FEE6-12A6-F4B50A989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C3D1D804-CF3C-0D5C-B7E8-CDD92754E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413F959B-CFD3-2567-8B30-BC2A15B7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D2EF7BDE-A08B-64A2-0D45-AF9862CF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DC38D91-434C-8B55-F53B-7A6CE60C2500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6D6236-1188-3DE0-8282-7DA16DFC8089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93514E-ADBA-A815-C51A-BDE07DD9F083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3A972BD-4FCA-63BE-DA7F-9DC414E9450E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D21A32-744E-E068-AA54-8CB14439C04C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User">
                <a:extLst>
                  <a:ext uri="{FF2B5EF4-FFF2-40B4-BE49-F238E27FC236}">
                    <a16:creationId xmlns:a16="http://schemas.microsoft.com/office/drawing/2014/main" id="{19F51448-A625-4DFD-46DA-9D3885A810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2CB6723-6106-5F18-9AAD-797EEF067208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7593DDD-1395-FE66-40C6-B7B5E78C9DE6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A7E9D5-FC32-7878-6B50-EAE333AE270E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FA273A-1C61-7CE3-0806-DB2F204FAC57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56" name="그림 5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8937268-63D6-5DFB-E922-0D4A5DAA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57" name="그림 5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3BF7CA3-A089-000F-DA91-67EC045C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58" name="그림 5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A9ED55B-1BD7-49A4-ADA1-B0918175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60" name="그래픽 59">
            <a:extLst>
              <a:ext uri="{FF2B5EF4-FFF2-40B4-BE49-F238E27FC236}">
                <a16:creationId xmlns:a16="http://schemas.microsoft.com/office/drawing/2014/main" id="{B7512A71-5C6E-3D37-AF9F-F6C99AB6E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8DFF9B1-A5F1-57FB-420B-2D6AC3BC62D9}"/>
              </a:ext>
            </a:extLst>
          </p:cNvPr>
          <p:cNvGraphicFramePr>
            <a:graphicFrameLocks noGrp="1"/>
          </p:cNvGraphicFramePr>
          <p:nvPr/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C86576B4-0A8D-0F0F-D088-7279AC5957B0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4" name="Button">
            <a:extLst>
              <a:ext uri="{FF2B5EF4-FFF2-40B4-BE49-F238E27FC236}">
                <a16:creationId xmlns:a16="http://schemas.microsoft.com/office/drawing/2014/main" id="{C3D8CCE6-7902-5B55-27FF-EA99F336D69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3B1A239-3F30-27A6-0C27-4FDED14CB5AF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86FC9944-7770-DBD2-9C69-9B041EDB48E3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1347" name="그래픽 1346">
            <a:extLst>
              <a:ext uri="{FF2B5EF4-FFF2-40B4-BE49-F238E27FC236}">
                <a16:creationId xmlns:a16="http://schemas.microsoft.com/office/drawing/2014/main" id="{9B685FBF-E9C0-FAEE-3CB6-D13047138D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348" name="그래픽 1347">
            <a:extLst>
              <a:ext uri="{FF2B5EF4-FFF2-40B4-BE49-F238E27FC236}">
                <a16:creationId xmlns:a16="http://schemas.microsoft.com/office/drawing/2014/main" id="{3BBC6FE1-C560-7B47-96E6-57006AE2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349" name="그래픽 1348">
            <a:extLst>
              <a:ext uri="{FF2B5EF4-FFF2-40B4-BE49-F238E27FC236}">
                <a16:creationId xmlns:a16="http://schemas.microsoft.com/office/drawing/2014/main" id="{08C1CA54-BD96-0587-A8EB-7FDA550890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50" name="그래픽 9">
            <a:extLst>
              <a:ext uri="{FF2B5EF4-FFF2-40B4-BE49-F238E27FC236}">
                <a16:creationId xmlns:a16="http://schemas.microsoft.com/office/drawing/2014/main" id="{78CA2C8E-BE40-19C2-0106-632A84136E11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51" name="TextBox 12">
            <a:extLst>
              <a:ext uri="{FF2B5EF4-FFF2-40B4-BE49-F238E27FC236}">
                <a16:creationId xmlns:a16="http://schemas.microsoft.com/office/drawing/2014/main" id="{74F4F995-6CFD-CD0B-D5A5-CA115E2AD65E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52" name="Calendar">
            <a:extLst>
              <a:ext uri="{FF2B5EF4-FFF2-40B4-BE49-F238E27FC236}">
                <a16:creationId xmlns:a16="http://schemas.microsoft.com/office/drawing/2014/main" id="{41387075-05E9-9B92-F0F1-AE934D665A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3" name="그래픽 1352">
            <a:extLst>
              <a:ext uri="{FF2B5EF4-FFF2-40B4-BE49-F238E27FC236}">
                <a16:creationId xmlns:a16="http://schemas.microsoft.com/office/drawing/2014/main" id="{F0D05313-E9D6-C894-CD59-D43FAFCE60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8DB3630-A0B6-672C-D10A-5D9036987A64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485B19B-43B9-7F4A-A949-138CB40ADDFF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41" name="그래픽 1040">
            <a:extLst>
              <a:ext uri="{FF2B5EF4-FFF2-40B4-BE49-F238E27FC236}">
                <a16:creationId xmlns:a16="http://schemas.microsoft.com/office/drawing/2014/main" id="{724EC69E-4F2A-F68F-1D21-16E2AF81D1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40CCF853-4B33-B9B2-F116-302E918BE2CB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보수교육센터</a:t>
            </a:r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5792DA5A-D0E0-3F60-A45E-F059751F15E6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1044" name="그림 1043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1CB42-8FC8-604B-27B1-4E07391578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sp>
        <p:nvSpPr>
          <p:cNvPr id="1050" name="Border">
            <a:extLst>
              <a:ext uri="{FF2B5EF4-FFF2-40B4-BE49-F238E27FC236}">
                <a16:creationId xmlns:a16="http://schemas.microsoft.com/office/drawing/2014/main" id="{D29585B0-9EF1-A25D-919C-F2D72EBEDCD0}"/>
              </a:ext>
            </a:extLst>
          </p:cNvPr>
          <p:cNvSpPr>
            <a:spLocks/>
          </p:cNvSpPr>
          <p:nvPr/>
        </p:nvSpPr>
        <p:spPr bwMode="auto">
          <a:xfrm>
            <a:off x="75795" y="6526984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77655A7-6073-D6C1-25DE-E49ED9937AA8}"/>
              </a:ext>
            </a:extLst>
          </p:cNvPr>
          <p:cNvSpPr txBox="1"/>
          <p:nvPr/>
        </p:nvSpPr>
        <p:spPr>
          <a:xfrm>
            <a:off x="386001" y="6772733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CC4C800-C31D-0EAA-3E1E-748A7402520F}"/>
              </a:ext>
            </a:extLst>
          </p:cNvPr>
          <p:cNvSpPr txBox="1"/>
          <p:nvPr/>
        </p:nvSpPr>
        <p:spPr>
          <a:xfrm>
            <a:off x="394761" y="7153420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53" name="Border">
            <a:extLst>
              <a:ext uri="{FF2B5EF4-FFF2-40B4-BE49-F238E27FC236}">
                <a16:creationId xmlns:a16="http://schemas.microsoft.com/office/drawing/2014/main" id="{09379113-3374-D6DB-2DA7-1B645188D272}"/>
              </a:ext>
            </a:extLst>
          </p:cNvPr>
          <p:cNvSpPr/>
          <p:nvPr/>
        </p:nvSpPr>
        <p:spPr>
          <a:xfrm>
            <a:off x="4307583" y="6806910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3E7551E8-1815-EF69-AADF-DD1EBD942AA0}"/>
              </a:ext>
            </a:extLst>
          </p:cNvPr>
          <p:cNvGrpSpPr/>
          <p:nvPr/>
        </p:nvGrpSpPr>
        <p:grpSpPr>
          <a:xfrm>
            <a:off x="5695361" y="6806910"/>
            <a:ext cx="1371038" cy="793152"/>
            <a:chOff x="5846757" y="12722540"/>
            <a:chExt cx="1371038" cy="793152"/>
          </a:xfrm>
        </p:grpSpPr>
        <p:sp>
          <p:nvSpPr>
            <p:cNvPr id="1055" name="Border">
              <a:extLst>
                <a:ext uri="{FF2B5EF4-FFF2-40B4-BE49-F238E27FC236}">
                  <a16:creationId xmlns:a16="http://schemas.microsoft.com/office/drawing/2014/main" id="{46DCFE70-EDA0-0822-7FEC-CBFB0192FAC2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55F12A6-BC33-A3EF-A571-71B40EB1352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05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B212D-18AC-A721-97B9-2E5370E275B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8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A99A2A-34BE-9E93-8C2D-83E394C2723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DE5B7CC-BBDB-6364-020F-5F59D98EB2D9}"/>
              </a:ext>
            </a:extLst>
          </p:cNvPr>
          <p:cNvSpPr txBox="1"/>
          <p:nvPr/>
        </p:nvSpPr>
        <p:spPr>
          <a:xfrm>
            <a:off x="4315180" y="6804387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5C13A72-7EBD-426F-4390-15CE41FA4399}"/>
              </a:ext>
            </a:extLst>
          </p:cNvPr>
          <p:cNvSpPr txBox="1"/>
          <p:nvPr/>
        </p:nvSpPr>
        <p:spPr>
          <a:xfrm>
            <a:off x="77166" y="6530958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06EE1626-0514-8F41-BD0C-5E3450E689BF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7684" t="10695" b="-1"/>
          <a:stretch/>
        </p:blipFill>
        <p:spPr>
          <a:xfrm>
            <a:off x="6833900" y="6530814"/>
            <a:ext cx="208238" cy="197646"/>
          </a:xfrm>
          <a:prstGeom prst="rect">
            <a:avLst/>
          </a:prstGeom>
        </p:spPr>
      </p:pic>
      <p:sp>
        <p:nvSpPr>
          <p:cNvPr id="1062" name="Border">
            <a:extLst>
              <a:ext uri="{FF2B5EF4-FFF2-40B4-BE49-F238E27FC236}">
                <a16:creationId xmlns:a16="http://schemas.microsoft.com/office/drawing/2014/main" id="{506774CF-D2A2-34E3-F07A-0467FAD8B28A}"/>
              </a:ext>
            </a:extLst>
          </p:cNvPr>
          <p:cNvSpPr>
            <a:spLocks/>
          </p:cNvSpPr>
          <p:nvPr/>
        </p:nvSpPr>
        <p:spPr bwMode="auto">
          <a:xfrm>
            <a:off x="75795" y="6528893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2DACF3CA-ACF7-DF85-8B22-855810900397}"/>
              </a:ext>
            </a:extLst>
          </p:cNvPr>
          <p:cNvGrpSpPr/>
          <p:nvPr/>
        </p:nvGrpSpPr>
        <p:grpSpPr>
          <a:xfrm>
            <a:off x="488157" y="6526054"/>
            <a:ext cx="1111863" cy="204787"/>
            <a:chOff x="488157" y="12456319"/>
            <a:chExt cx="1111863" cy="204787"/>
          </a:xfrm>
        </p:grpSpPr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67C1DF22-2405-69D6-3A0C-25D6D581A4C0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5" name="그래픽 1064">
              <a:extLst>
                <a:ext uri="{FF2B5EF4-FFF2-40B4-BE49-F238E27FC236}">
                  <a16:creationId xmlns:a16="http://schemas.microsoft.com/office/drawing/2014/main" id="{4EE0D1DE-0981-60B0-2C9A-0BE7B41D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75711170-EB7C-80ED-EADC-828D05D9AFD6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B6D43F11-7BA3-69DB-376B-01338BB8F73F}"/>
              </a:ext>
            </a:extLst>
          </p:cNvPr>
          <p:cNvGrpSpPr/>
          <p:nvPr/>
        </p:nvGrpSpPr>
        <p:grpSpPr>
          <a:xfrm>
            <a:off x="6130931" y="6543087"/>
            <a:ext cx="581816" cy="170956"/>
            <a:chOff x="5868990" y="12459065"/>
            <a:chExt cx="701453" cy="206109"/>
          </a:xfrm>
        </p:grpSpPr>
        <p:pic>
          <p:nvPicPr>
            <p:cNvPr id="1068" name="Picture 2">
              <a:hlinkClick r:id="rId27" tooltip="카카오채널가기"/>
              <a:extLst>
                <a:ext uri="{FF2B5EF4-FFF2-40B4-BE49-F238E27FC236}">
                  <a16:creationId xmlns:a16="http://schemas.microsoft.com/office/drawing/2014/main" id="{08421249-4EAB-44D7-27DC-B36139CF8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">
              <a:hlinkClick r:id="rId30" tooltip="유튜브가기"/>
              <a:extLst>
                <a:ext uri="{FF2B5EF4-FFF2-40B4-BE49-F238E27FC236}">
                  <a16:creationId xmlns:a16="http://schemas.microsoft.com/office/drawing/2014/main" id="{019A7A6B-9E70-885A-348E-ABB31367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hlinkClick r:id="rId32" tooltip="인스타그램가기"/>
              <a:extLst>
                <a:ext uri="{FF2B5EF4-FFF2-40B4-BE49-F238E27FC236}">
                  <a16:creationId xmlns:a16="http://schemas.microsoft.com/office/drawing/2014/main" id="{1FA2B39A-55B1-E499-C5FB-D86C56589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241F065F-7006-65E6-B482-DC980231A86A}"/>
              </a:ext>
            </a:extLst>
          </p:cNvPr>
          <p:cNvGrpSpPr/>
          <p:nvPr/>
        </p:nvGrpSpPr>
        <p:grpSpPr>
          <a:xfrm>
            <a:off x="2678984" y="6531654"/>
            <a:ext cx="175944" cy="204787"/>
            <a:chOff x="1343759" y="12456319"/>
            <a:chExt cx="175944" cy="204787"/>
          </a:xfrm>
        </p:grpSpPr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EC44116C-DF78-01D2-0C5E-7404CEEEFDCD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5" name="그래픽 1074">
              <a:extLst>
                <a:ext uri="{FF2B5EF4-FFF2-40B4-BE49-F238E27FC236}">
                  <a16:creationId xmlns:a16="http://schemas.microsoft.com/office/drawing/2014/main" id="{D1A703E8-8792-4995-2602-BD446BA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50F57-D30B-DACD-92FD-63A5224E72BE}"/>
              </a:ext>
            </a:extLst>
          </p:cNvPr>
          <p:cNvCxnSpPr>
            <a:cxnSpLocks/>
          </p:cNvCxnSpPr>
          <p:nvPr/>
        </p:nvCxnSpPr>
        <p:spPr>
          <a:xfrm>
            <a:off x="2775805" y="632760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C44BAD-78C5-3617-47CC-6049FB8D66EE}"/>
              </a:ext>
            </a:extLst>
          </p:cNvPr>
          <p:cNvCxnSpPr>
            <a:cxnSpLocks/>
          </p:cNvCxnSpPr>
          <p:nvPr/>
        </p:nvCxnSpPr>
        <p:spPr>
          <a:xfrm>
            <a:off x="486861" y="632657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955275-7282-91CC-F272-8707B8BFA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0439"/>
              </p:ext>
            </p:extLst>
          </p:nvPr>
        </p:nvGraphicFramePr>
        <p:xfrm>
          <a:off x="7515025" y="308051"/>
          <a:ext cx="2338010" cy="1086159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보수교육센터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보수교육센터의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1:1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1:1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이수증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영수증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자격신고 확인서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DB9A03D-2536-C727-A852-C55ECA9A24F0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634FB3-2475-A6CB-181C-1EB8159FC8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AF98DD-B98E-2567-AC06-B67EFED8986B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6E2EC9-B7AA-332D-BC0E-E3DEDE325731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8A282-89DC-1B9C-95E8-D57B4AF43402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9B96BF-4D73-73A5-0F2E-A5DCA58F4BAA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4D5144-443A-41DA-9CF9-0A4C716519D6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E9D19E-5455-D51B-BDD5-9FA91B2677D6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78442D2-822C-B307-107B-CB4800C2C013}"/>
              </a:ext>
            </a:extLst>
          </p:cNvPr>
          <p:cNvSpPr/>
          <p:nvPr/>
        </p:nvSpPr>
        <p:spPr>
          <a:xfrm>
            <a:off x="272587" y="64367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4F27A7-9FD0-4607-AE97-7354BBF27AA0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17A7FF-0FA9-E2D9-1C54-DD70BA03FF87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EBA07A-B5A8-7F8B-646E-68D9DB37CE9C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8A4780-1810-C8BA-E996-1191B2368FC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14FCE-B7CB-87A0-086D-F6E480DE743A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8D658-4F08-2165-ECF9-06436358D88D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2088C3B-E758-CE39-C402-CBF1037F2AE6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8E6C0DF-E632-6357-4882-916F8215BB9F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1AA5039-D9A0-E799-887A-7ADCA1244CA3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079E11A-A63E-824E-DAF6-C1BBA61DCB12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E7B09D-6E9C-31D5-6890-7E60E4D17D0E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C11AEB-D8D3-0B0E-96E7-C28698041629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F38338-AACE-A47F-D539-D716256530F2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997E0D-095F-3064-8107-34280277520D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FBD9DEC-BC5B-8C10-57B7-A986B85B9DFB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BB1D8C2-0D27-5695-BED5-2F77AB6C0AA2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1E0F832-3AE7-C69D-2115-BBAEA150BB31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A1F132C-88A3-425A-4BAA-386CDBC5E26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F7C9B8-1F56-47CB-ED95-5B1D805FC9F9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B729AD38-2966-168F-DCEE-5F20521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0F12701-B30E-17BA-89CA-A3E85A213939}"/>
              </a:ext>
            </a:extLst>
          </p:cNvPr>
          <p:cNvGrpSpPr/>
          <p:nvPr/>
        </p:nvGrpSpPr>
        <p:grpSpPr>
          <a:xfrm>
            <a:off x="6833406" y="1569023"/>
            <a:ext cx="851500" cy="270000"/>
            <a:chOff x="7011105" y="1569023"/>
            <a:chExt cx="851500" cy="270000"/>
          </a:xfrm>
        </p:grpSpPr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CC58F7D-68B2-F118-A7E2-D5023D81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A677E9F7-8FC6-6FCA-A94A-C3AE0F5BD3EC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1366" name="타원 1365">
                <a:extLst>
                  <a:ext uri="{FF2B5EF4-FFF2-40B4-BE49-F238E27FC236}">
                    <a16:creationId xmlns:a16="http://schemas.microsoft.com/office/drawing/2014/main" id="{9D949518-E680-B767-F25D-FA7D06586DC5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7" name="타원 1366">
                <a:extLst>
                  <a:ext uri="{FF2B5EF4-FFF2-40B4-BE49-F238E27FC236}">
                    <a16:creationId xmlns:a16="http://schemas.microsoft.com/office/drawing/2014/main" id="{DD3B5588-7F88-24D2-D569-54757FAE3D81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565FFDF5-5D65-AD10-7D4D-49188BB36F4C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8C3DEC60-10CD-0CD8-8EDB-F706A05BFBE7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1370" name="그래픽 1369">
                <a:extLst>
                  <a:ext uri="{FF2B5EF4-FFF2-40B4-BE49-F238E27FC236}">
                    <a16:creationId xmlns:a16="http://schemas.microsoft.com/office/drawing/2014/main" id="{69C5418F-F5AE-2AE9-A00B-EE7E370E2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1371" name="그룹 1370">
            <a:extLst>
              <a:ext uri="{FF2B5EF4-FFF2-40B4-BE49-F238E27FC236}">
                <a16:creationId xmlns:a16="http://schemas.microsoft.com/office/drawing/2014/main" id="{48740C4F-6549-685F-1C10-22CB91745103}"/>
              </a:ext>
            </a:extLst>
          </p:cNvPr>
          <p:cNvGrpSpPr/>
          <p:nvPr/>
        </p:nvGrpSpPr>
        <p:grpSpPr>
          <a:xfrm>
            <a:off x="6833406" y="1874929"/>
            <a:ext cx="851500" cy="270000"/>
            <a:chOff x="6970566" y="1874929"/>
            <a:chExt cx="851500" cy="270000"/>
          </a:xfrm>
        </p:grpSpPr>
        <p:grpSp>
          <p:nvGrpSpPr>
            <p:cNvPr id="1372" name="그룹 1371">
              <a:extLst>
                <a:ext uri="{FF2B5EF4-FFF2-40B4-BE49-F238E27FC236}">
                  <a16:creationId xmlns:a16="http://schemas.microsoft.com/office/drawing/2014/main" id="{98D70F8F-E9C5-E705-A522-EC3C5205E550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1374" name="그래픽 1373">
                <a:extLst>
                  <a:ext uri="{FF2B5EF4-FFF2-40B4-BE49-F238E27FC236}">
                    <a16:creationId xmlns:a16="http://schemas.microsoft.com/office/drawing/2014/main" id="{4AC02E86-E1AE-879B-80FB-8D2DCCD6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1375" name="그룹 1374">
                <a:extLst>
                  <a:ext uri="{FF2B5EF4-FFF2-40B4-BE49-F238E27FC236}">
                    <a16:creationId xmlns:a16="http://schemas.microsoft.com/office/drawing/2014/main" id="{E1552F97-BC78-8BB0-66E0-A9F077576DE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1376" name="타원 1375">
                  <a:extLst>
                    <a:ext uri="{FF2B5EF4-FFF2-40B4-BE49-F238E27FC236}">
                      <a16:creationId xmlns:a16="http://schemas.microsoft.com/office/drawing/2014/main" id="{07146226-F305-A921-FBA5-D76692512C51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77" name="타원 1376">
                  <a:extLst>
                    <a:ext uri="{FF2B5EF4-FFF2-40B4-BE49-F238E27FC236}">
                      <a16:creationId xmlns:a16="http://schemas.microsoft.com/office/drawing/2014/main" id="{89105FB6-63B8-9147-A478-BB7F8D9044B5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8" name="직사각형 1377">
                  <a:extLst>
                    <a:ext uri="{FF2B5EF4-FFF2-40B4-BE49-F238E27FC236}">
                      <a16:creationId xmlns:a16="http://schemas.microsoft.com/office/drawing/2014/main" id="{31DFCD7B-D1A8-CBDA-412D-0BFEE26CB0AE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9" name="TextBox 1378">
                  <a:extLst>
                    <a:ext uri="{FF2B5EF4-FFF2-40B4-BE49-F238E27FC236}">
                      <a16:creationId xmlns:a16="http://schemas.microsoft.com/office/drawing/2014/main" id="{8CAB3A8E-5204-3113-433B-60EA72B5C44F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1373" name="그래픽 1372">
              <a:extLst>
                <a:ext uri="{FF2B5EF4-FFF2-40B4-BE49-F238E27FC236}">
                  <a16:creationId xmlns:a16="http://schemas.microsoft.com/office/drawing/2014/main" id="{6D027E89-4794-C88A-B178-7FE34AD8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sp>
        <p:nvSpPr>
          <p:cNvPr id="1380" name="타원 1379">
            <a:extLst>
              <a:ext uri="{FF2B5EF4-FFF2-40B4-BE49-F238E27FC236}">
                <a16:creationId xmlns:a16="http://schemas.microsoft.com/office/drawing/2014/main" id="{150050AC-D310-DB76-838E-8BE8E928FFD6}"/>
              </a:ext>
            </a:extLst>
          </p:cNvPr>
          <p:cNvSpPr/>
          <p:nvPr/>
        </p:nvSpPr>
        <p:spPr>
          <a:xfrm>
            <a:off x="6733127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784EF44-7F9A-5D81-86E4-1073505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DF365BF-2070-526F-2474-DBAF1481F9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8147A7-89F4-953E-84CF-5E4662CBED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교육신청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4116D-9A82-DDB5-CF39-77F2DB337C85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Google Shape;261;p26">
            <a:extLst>
              <a:ext uri="{FF2B5EF4-FFF2-40B4-BE49-F238E27FC236}">
                <a16:creationId xmlns:a16="http://schemas.microsoft.com/office/drawing/2014/main" id="{F99CCDB7-27D7-09DB-D275-2278E5BC92AD}"/>
              </a:ext>
            </a:extLst>
          </p:cNvPr>
          <p:cNvSpPr/>
          <p:nvPr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8AC1A-7793-6876-CC9C-C317D2861937}"/>
              </a:ext>
            </a:extLst>
          </p:cNvPr>
          <p:cNvSpPr/>
          <p:nvPr/>
        </p:nvSpPr>
        <p:spPr>
          <a:xfrm>
            <a:off x="72790" y="5623252"/>
            <a:ext cx="7392722" cy="59624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2D3654-A6B8-6311-7ECC-B9515506F523}"/>
              </a:ext>
            </a:extLst>
          </p:cNvPr>
          <p:cNvSpPr/>
          <p:nvPr/>
        </p:nvSpPr>
        <p:spPr>
          <a:xfrm>
            <a:off x="81651" y="3408659"/>
            <a:ext cx="7377598" cy="3067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ECA5CE-E97A-5B9D-D4FA-13DAECC8759F}"/>
              </a:ext>
            </a:extLst>
          </p:cNvPr>
          <p:cNvSpPr/>
          <p:nvPr/>
        </p:nvSpPr>
        <p:spPr>
          <a:xfrm>
            <a:off x="78493" y="7859846"/>
            <a:ext cx="7392722" cy="3428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Image">
            <a:extLst>
              <a:ext uri="{FF2B5EF4-FFF2-40B4-BE49-F238E27FC236}">
                <a16:creationId xmlns:a16="http://schemas.microsoft.com/office/drawing/2014/main" id="{994C2BE5-F9CB-0708-0898-2A2A1B61E427}"/>
              </a:ext>
            </a:extLst>
          </p:cNvPr>
          <p:cNvGrpSpPr/>
          <p:nvPr/>
        </p:nvGrpSpPr>
        <p:grpSpPr>
          <a:xfrm>
            <a:off x="2683960" y="8244301"/>
            <a:ext cx="2163180" cy="1250661"/>
            <a:chOff x="7948245" y="1622338"/>
            <a:chExt cx="1333500" cy="1333500"/>
          </a:xfrm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234B6992-8B1A-63CD-1C7B-76C7F245E9A5}"/>
                </a:ext>
              </a:extLst>
            </p:cNvPr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2" name="Line 2">
              <a:extLst>
                <a:ext uri="{FF2B5EF4-FFF2-40B4-BE49-F238E27FC236}">
                  <a16:creationId xmlns:a16="http://schemas.microsoft.com/office/drawing/2014/main" id="{2068CEBA-5541-75F2-6CE9-5C1F7B4D0A62}"/>
                </a:ext>
              </a:extLst>
            </p:cNvPr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1">
              <a:extLst>
                <a:ext uri="{FF2B5EF4-FFF2-40B4-BE49-F238E27FC236}">
                  <a16:creationId xmlns:a16="http://schemas.microsoft.com/office/drawing/2014/main" id="{06A18C26-0F94-50C3-A85A-79DAA51DD223}"/>
                </a:ext>
              </a:extLst>
            </p:cNvPr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24935D6-7FC4-CEA0-4E21-DC1893805267}"/>
              </a:ext>
            </a:extLst>
          </p:cNvPr>
          <p:cNvSpPr txBox="1"/>
          <p:nvPr/>
        </p:nvSpPr>
        <p:spPr>
          <a:xfrm>
            <a:off x="458397" y="9564045"/>
            <a:ext cx="517017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교육신청 전 최대 46,500원 상당의 </a:t>
            </a:r>
            <a:r>
              <a:rPr lang="ko-KR" altLang="en-US" sz="1000" b="1" dirty="0" err="1">
                <a:solidFill>
                  <a:srgbClr val="0070C0"/>
                </a:solidFill>
              </a:rPr>
              <a:t>할인해택</a:t>
            </a:r>
            <a:r>
              <a:rPr lang="ko-KR" altLang="en-US" sz="1000" b="1" dirty="0">
                <a:solidFill>
                  <a:srgbClr val="0070C0"/>
                </a:solidFill>
              </a:rPr>
              <a:t> 제공</a:t>
            </a:r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 err="1"/>
              <a:t>KLPNA회원카드</a:t>
            </a:r>
            <a:r>
              <a:rPr lang="ko-KR" altLang="en-US" sz="800" b="1" dirty="0"/>
              <a:t> 혜택</a:t>
            </a:r>
          </a:p>
          <a:p>
            <a:r>
              <a:rPr lang="ko-KR" altLang="en-US" sz="700" dirty="0"/>
              <a:t>회원카드로 회비 결제 시 연1회 15,000 </a:t>
            </a:r>
            <a:r>
              <a:rPr lang="ko-KR" altLang="en-US" sz="700" dirty="0" err="1"/>
              <a:t>하나머니</a:t>
            </a:r>
            <a:r>
              <a:rPr lang="ko-KR" altLang="en-US" sz="700" dirty="0"/>
              <a:t>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신규 발급 시 회비 납부자에 한하여 13,500 복지포인트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결제계좌를 하나은행 최초개설 시 18,000 복지포인트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실적 관계없이 나이키(3%) 등 청구할인 제공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가입 동의자에 한하여 교통사고 재해보험 무료 제공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보수교육장 대기 없이 </a:t>
            </a:r>
            <a:r>
              <a:rPr lang="ko-KR" altLang="en-US" sz="700" dirty="0" err="1"/>
              <a:t>빠른입장</a:t>
            </a:r>
            <a:r>
              <a:rPr lang="ko-KR" altLang="en-US" sz="700" dirty="0"/>
              <a:t> 가능한 하이패스 출결 기능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endParaRPr lang="ko-KR" altLang="en-US" sz="700" dirty="0"/>
          </a:p>
          <a:p>
            <a:r>
              <a:rPr lang="ko-KR" altLang="en-US" sz="700" dirty="0"/>
              <a:t>＊ ‘구’ </a:t>
            </a:r>
            <a:r>
              <a:rPr lang="ko-KR" altLang="en-US" sz="700" dirty="0" err="1"/>
              <a:t>KLPN회원카드</a:t>
            </a:r>
            <a:r>
              <a:rPr lang="ko-KR" altLang="en-US" sz="700" dirty="0"/>
              <a:t> 발급자는 신규 </a:t>
            </a:r>
            <a:r>
              <a:rPr lang="ko-KR" altLang="en-US" sz="700" dirty="0" err="1"/>
              <a:t>KLPNA회원카드로</a:t>
            </a:r>
            <a:r>
              <a:rPr lang="ko-KR" altLang="en-US" sz="700" dirty="0"/>
              <a:t> 교체 발급 시 </a:t>
            </a:r>
            <a:r>
              <a:rPr lang="ko-KR" altLang="en-US" sz="700" dirty="0" err="1"/>
              <a:t>하나머니</a:t>
            </a:r>
            <a:r>
              <a:rPr lang="ko-KR" altLang="en-US" sz="700" dirty="0"/>
              <a:t> 혜택이 적용됩니다.</a:t>
            </a:r>
          </a:p>
          <a:p>
            <a:r>
              <a:rPr lang="ko-KR" altLang="en-US" sz="700" dirty="0"/>
              <a:t>＊ 교체발급 방법은 [</a:t>
            </a:r>
            <a:r>
              <a:rPr lang="ko-KR" altLang="en-US" sz="700" dirty="0" err="1"/>
              <a:t>KLPNA회원카드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자세히보기</a:t>
            </a:r>
            <a:r>
              <a:rPr lang="ko-KR" altLang="en-US" sz="700" dirty="0"/>
              <a:t>] 클릭 시 확인 가능합니다.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CB58B2-409A-5187-3F1D-89FFBE29D3F7}"/>
              </a:ext>
            </a:extLst>
          </p:cNvPr>
          <p:cNvSpPr txBox="1"/>
          <p:nvPr/>
        </p:nvSpPr>
        <p:spPr>
          <a:xfrm>
            <a:off x="2683960" y="7971250"/>
            <a:ext cx="216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제휴카드 안내</a:t>
            </a: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1DAA1400-7BA0-5AB5-BE80-CD0FC986CC36}"/>
              </a:ext>
            </a:extLst>
          </p:cNvPr>
          <p:cNvSpPr/>
          <p:nvPr/>
        </p:nvSpPr>
        <p:spPr>
          <a:xfrm>
            <a:off x="560388" y="9809727"/>
            <a:ext cx="162948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KLPNA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회원카드 </a:t>
            </a:r>
            <a:r>
              <a:rPr lang="ko-KR" altLang="en-US" sz="700" dirty="0" err="1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자세히보기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Google Shape;262;p26">
            <a:extLst>
              <a:ext uri="{FF2B5EF4-FFF2-40B4-BE49-F238E27FC236}">
                <a16:creationId xmlns:a16="http://schemas.microsoft.com/office/drawing/2014/main" id="{CF916C20-9E3D-048D-1A03-4013B51C40B2}"/>
              </a:ext>
            </a:extLst>
          </p:cNvPr>
          <p:cNvSpPr/>
          <p:nvPr/>
        </p:nvSpPr>
        <p:spPr>
          <a:xfrm>
            <a:off x="79053" y="11441440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14B30-0FA7-3B96-09A1-82AA51D94920}"/>
              </a:ext>
            </a:extLst>
          </p:cNvPr>
          <p:cNvGrpSpPr/>
          <p:nvPr/>
        </p:nvGrpSpPr>
        <p:grpSpPr>
          <a:xfrm>
            <a:off x="78492" y="7658507"/>
            <a:ext cx="7380000" cy="218793"/>
            <a:chOff x="78492" y="7346629"/>
            <a:chExt cx="7380000" cy="2187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B93344-A00B-A70A-A4FB-2ED4CD88F561}"/>
                </a:ext>
              </a:extLst>
            </p:cNvPr>
            <p:cNvSpPr/>
            <p:nvPr/>
          </p:nvSpPr>
          <p:spPr>
            <a:xfrm>
              <a:off x="78492" y="7346629"/>
              <a:ext cx="7380000" cy="2187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                                                                                        제휴카드 안내 보기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최대 </a:t>
              </a:r>
              <a:r>
                <a:rPr lang="en-US" altLang="ko-KR" sz="800" dirty="0"/>
                <a:t>46,500</a:t>
              </a:r>
              <a:r>
                <a:rPr lang="ko-KR" altLang="en-US" sz="800" dirty="0"/>
                <a:t>원 할인</a:t>
              </a:r>
              <a:r>
                <a:rPr lang="en-US" altLang="ko-KR" sz="800" dirty="0"/>
                <a:t>)       </a:t>
              </a:r>
              <a:endParaRPr lang="ko-KR" altLang="en-US" sz="800" dirty="0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1A44F33-F4A5-7646-07B7-AB644659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712294" y="7387635"/>
              <a:ext cx="139593" cy="139593"/>
            </a:xfrm>
            <a:prstGeom prst="rect">
              <a:avLst/>
            </a:prstGeom>
          </p:spPr>
        </p:pic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0BC4D776-D3C9-56E5-1143-D87FBAF4E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4638" y="7632000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5D4D9-4726-7213-7307-0BB4E9489481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44414F-7D73-1F25-2781-5D9E7963D11C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rd">
            <a:extLst>
              <a:ext uri="{FF2B5EF4-FFF2-40B4-BE49-F238E27FC236}">
                <a16:creationId xmlns:a16="http://schemas.microsoft.com/office/drawing/2014/main" id="{3D9F95AF-688A-D71F-2964-2EABFDF33024}"/>
              </a:ext>
            </a:extLst>
          </p:cNvPr>
          <p:cNvSpPr/>
          <p:nvPr/>
        </p:nvSpPr>
        <p:spPr>
          <a:xfrm>
            <a:off x="421871" y="1560888"/>
            <a:ext cx="6683282" cy="209465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Google Shape;609;p42">
            <a:extLst>
              <a:ext uri="{FF2B5EF4-FFF2-40B4-BE49-F238E27FC236}">
                <a16:creationId xmlns:a16="http://schemas.microsoft.com/office/drawing/2014/main" id="{6E32BE06-6E33-BB4A-2AA1-0172EB58DAC2}"/>
              </a:ext>
            </a:extLst>
          </p:cNvPr>
          <p:cNvSpPr txBox="1"/>
          <p:nvPr/>
        </p:nvSpPr>
        <p:spPr>
          <a:xfrm>
            <a:off x="459720" y="1583202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교육대상 확인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/>
          </a:p>
        </p:txBody>
      </p:sp>
      <p:sp>
        <p:nvSpPr>
          <p:cNvPr id="66" name="Google Shape;609;p42">
            <a:extLst>
              <a:ext uri="{FF2B5EF4-FFF2-40B4-BE49-F238E27FC236}">
                <a16:creationId xmlns:a16="http://schemas.microsoft.com/office/drawing/2014/main" id="{594736C8-3229-2D49-0FD5-0C3F31B59A52}"/>
              </a:ext>
            </a:extLst>
          </p:cNvPr>
          <p:cNvSpPr txBox="1"/>
          <p:nvPr/>
        </p:nvSpPr>
        <p:spPr>
          <a:xfrm>
            <a:off x="559055" y="2305584"/>
            <a:ext cx="6386778" cy="900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u="sng" dirty="0">
                <a:solidFill>
                  <a:srgbClr val="C00000"/>
                </a:solidFill>
                <a:latin typeface="+mn-ea"/>
                <a:ea typeface="+mn-ea"/>
              </a:rPr>
              <a:t>위에 제시된 교육 대상자가 아닐 경우 상담센터</a:t>
            </a:r>
            <a:r>
              <a:rPr lang="en-US" altLang="ko-KR" sz="700" b="1" u="sng" dirty="0">
                <a:solidFill>
                  <a:srgbClr val="C00000"/>
                </a:solidFill>
                <a:latin typeface="+mn-ea"/>
                <a:ea typeface="+mn-ea"/>
              </a:rPr>
              <a:t>(1661-6933)</a:t>
            </a:r>
            <a:r>
              <a:rPr lang="ko-KR" altLang="en-US" sz="700" b="1" u="sng" dirty="0">
                <a:solidFill>
                  <a:srgbClr val="C00000"/>
                </a:solidFill>
                <a:latin typeface="+mn-ea"/>
                <a:ea typeface="+mn-ea"/>
              </a:rPr>
              <a:t>로 문의하시기 바랍니다</a:t>
            </a:r>
            <a:r>
              <a:rPr lang="en-US" altLang="ko-KR" sz="700" b="1" u="sng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endParaRPr lang="en-US" altLang="ko-KR" sz="7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text...</a:t>
            </a: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latin typeface="+mn-ea"/>
                <a:ea typeface="+mn-ea"/>
              </a:rPr>
              <a:t>text...</a:t>
            </a: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text...</a:t>
            </a: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</a:rPr>
              <a:t>text...</a:t>
            </a:r>
            <a:endParaRPr lang="en-US" altLang="ko-KR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4025B91-E081-2D67-D7D1-1B1C9CA64D0F}"/>
              </a:ext>
            </a:extLst>
          </p:cNvPr>
          <p:cNvSpPr/>
          <p:nvPr/>
        </p:nvSpPr>
        <p:spPr>
          <a:xfrm>
            <a:off x="558605" y="2305585"/>
            <a:ext cx="6415165" cy="12333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B7B943-6314-5A9A-944C-628F1B8C586E}"/>
              </a:ext>
            </a:extLst>
          </p:cNvPr>
          <p:cNvSpPr/>
          <p:nvPr/>
        </p:nvSpPr>
        <p:spPr>
          <a:xfrm>
            <a:off x="559055" y="1848465"/>
            <a:ext cx="6415200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algn="ctr" eaLnBrk="0" hangingPunct="0">
              <a:buClrTx/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{</a:t>
            </a:r>
            <a:r>
              <a:rPr lang="ko-KR" altLang="en-US" sz="800" dirty="0" err="1">
                <a:solidFill>
                  <a:schemeClr val="tx1"/>
                </a:solidFill>
              </a:rPr>
              <a:t>홍딜동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  <a:r>
              <a:rPr lang="ko-KR" altLang="en-US" sz="800" dirty="0">
                <a:solidFill>
                  <a:schemeClr val="tx1"/>
                </a:solidFill>
              </a:rPr>
              <a:t>님은 </a:t>
            </a:r>
            <a:r>
              <a:rPr lang="en-US" altLang="ko-KR" sz="1000" b="1" dirty="0">
                <a:solidFill>
                  <a:srgbClr val="0070C0"/>
                </a:solidFill>
              </a:rPr>
              <a:t>{2024</a:t>
            </a:r>
            <a:r>
              <a:rPr lang="ko-KR" altLang="en-US" sz="1000" b="1" dirty="0">
                <a:solidFill>
                  <a:srgbClr val="0070C0"/>
                </a:solidFill>
              </a:rPr>
              <a:t>년 보충 유예해소자 </a:t>
            </a:r>
            <a:r>
              <a:rPr lang="en-US" altLang="ko-KR" sz="1000" b="1" dirty="0">
                <a:solidFill>
                  <a:srgbClr val="0070C0"/>
                </a:solidFill>
              </a:rPr>
              <a:t>1</a:t>
            </a:r>
            <a:r>
              <a:rPr lang="ko-KR" altLang="en-US" sz="1000" b="1" dirty="0">
                <a:solidFill>
                  <a:srgbClr val="0070C0"/>
                </a:solidFill>
              </a:rPr>
              <a:t>년 이상 </a:t>
            </a:r>
            <a:r>
              <a:rPr lang="en-US" altLang="ko-KR" sz="1000" b="1" dirty="0">
                <a:solidFill>
                  <a:srgbClr val="0070C0"/>
                </a:solidFill>
              </a:rPr>
              <a:t>2</a:t>
            </a:r>
            <a:r>
              <a:rPr lang="ko-KR" altLang="en-US" sz="1000" b="1" dirty="0">
                <a:solidFill>
                  <a:srgbClr val="0070C0"/>
                </a:solidFill>
              </a:rPr>
              <a:t>년 미만 교육 대상자</a:t>
            </a:r>
            <a:r>
              <a:rPr lang="en-US" altLang="ko-KR" sz="1000" b="1" dirty="0">
                <a:solidFill>
                  <a:srgbClr val="0070C0"/>
                </a:solidFill>
              </a:rPr>
              <a:t>}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EA311BAA-6083-7069-4559-E6E0435AF48E}"/>
              </a:ext>
            </a:extLst>
          </p:cNvPr>
          <p:cNvSpPr/>
          <p:nvPr/>
        </p:nvSpPr>
        <p:spPr>
          <a:xfrm>
            <a:off x="6188756" y="2111292"/>
            <a:ext cx="932769" cy="192639"/>
          </a:xfrm>
          <a:prstGeom prst="roundRect">
            <a:avLst>
              <a:gd name="adj" fmla="val 11182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u="sng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관련법규 보기 </a:t>
            </a:r>
            <a:r>
              <a:rPr lang="en-US" altLang="ko-KR" sz="700" u="sng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&gt;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41525A8-54CC-BB89-A58F-3D97FCFC48C8}"/>
              </a:ext>
            </a:extLst>
          </p:cNvPr>
          <p:cNvSpPr/>
          <p:nvPr/>
        </p:nvSpPr>
        <p:spPr>
          <a:xfrm>
            <a:off x="560388" y="3324605"/>
            <a:ext cx="6408737" cy="218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68B023-06DB-9F8E-7E60-311AE340547E}"/>
              </a:ext>
            </a:extLst>
          </p:cNvPr>
          <p:cNvSpPr txBox="1"/>
          <p:nvPr/>
        </p:nvSpPr>
        <p:spPr>
          <a:xfrm>
            <a:off x="5415229" y="3328669"/>
            <a:ext cx="18287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□ 예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 확인 하였습니다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DB01E-E249-CA8C-0A88-C33487BF8BC1}"/>
              </a:ext>
            </a:extLst>
          </p:cNvPr>
          <p:cNvSpPr txBox="1"/>
          <p:nvPr/>
        </p:nvSpPr>
        <p:spPr>
          <a:xfrm>
            <a:off x="564716" y="3333323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위 주의사항을 확인하셨습니까</a:t>
            </a:r>
            <a:r>
              <a:rPr lang="en-US" altLang="ko-KR" sz="700" b="0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Card">
            <a:extLst>
              <a:ext uri="{FF2B5EF4-FFF2-40B4-BE49-F238E27FC236}">
                <a16:creationId xmlns:a16="http://schemas.microsoft.com/office/drawing/2014/main" id="{F222244A-5112-FC30-5C25-66F5E8D82E82}"/>
              </a:ext>
            </a:extLst>
          </p:cNvPr>
          <p:cNvSpPr/>
          <p:nvPr/>
        </p:nvSpPr>
        <p:spPr>
          <a:xfrm>
            <a:off x="421871" y="3811166"/>
            <a:ext cx="6683282" cy="123441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43644E33-D565-1AA0-04AA-CB6FEA487EE6}"/>
              </a:ext>
            </a:extLst>
          </p:cNvPr>
          <p:cNvGraphicFramePr>
            <a:graphicFrameLocks noGrp="1"/>
          </p:cNvGraphicFramePr>
          <p:nvPr/>
        </p:nvGraphicFramePr>
        <p:xfrm>
          <a:off x="560387" y="4103546"/>
          <a:ext cx="6406956" cy="828919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2135652">
                  <a:extLst>
                    <a:ext uri="{9D8B030D-6E8A-4147-A177-3AD203B41FA5}">
                      <a16:colId xmlns:a16="http://schemas.microsoft.com/office/drawing/2014/main" val="3356811179"/>
                    </a:ext>
                  </a:extLst>
                </a:gridCol>
                <a:gridCol w="2135652">
                  <a:extLst>
                    <a:ext uri="{9D8B030D-6E8A-4147-A177-3AD203B41FA5}">
                      <a16:colId xmlns:a16="http://schemas.microsoft.com/office/drawing/2014/main" val="3672577915"/>
                    </a:ext>
                  </a:extLst>
                </a:gridCol>
                <a:gridCol w="2135652">
                  <a:extLst>
                    <a:ext uri="{9D8B030D-6E8A-4147-A177-3AD203B41FA5}">
                      <a16:colId xmlns:a16="http://schemas.microsoft.com/office/drawing/2014/main" val="2481178105"/>
                    </a:ext>
                  </a:extLst>
                </a:gridCol>
              </a:tblGrid>
              <a:tr h="41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대면 교육 </a:t>
                      </a: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온라인교육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 교육 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+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온라인교육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</a:t>
                      </a:r>
                      <a:r>
                        <a:rPr lang="en-US" altLang="ko-KR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+ </a:t>
                      </a: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79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 면 교 육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날짜 및 시간에 현장에서 교육 수강</a:t>
                      </a:r>
                    </a:p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비대면교육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날짜 및 시간에 화상 교육 시스템을 이용하여 컴퓨터 또는 모바일로 교육 수강</a:t>
                      </a:r>
                    </a:p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원하는 시간에 자유롭게 온라인으로 교육 수강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4087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9670C81E-BC66-A363-488B-A47E07B21168}"/>
              </a:ext>
            </a:extLst>
          </p:cNvPr>
          <p:cNvSpPr/>
          <p:nvPr/>
        </p:nvSpPr>
        <p:spPr>
          <a:xfrm>
            <a:off x="339017" y="3840142"/>
            <a:ext cx="6837753" cy="116471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609;p42">
            <a:extLst>
              <a:ext uri="{FF2B5EF4-FFF2-40B4-BE49-F238E27FC236}">
                <a16:creationId xmlns:a16="http://schemas.microsoft.com/office/drawing/2014/main" id="{493F45CE-1DCC-EABF-9A05-1219DA0A8B87}"/>
              </a:ext>
            </a:extLst>
          </p:cNvPr>
          <p:cNvSpPr txBox="1"/>
          <p:nvPr/>
        </p:nvSpPr>
        <p:spPr>
          <a:xfrm>
            <a:off x="465231" y="3842082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유형 선택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26D0F589-E9B0-A268-CFEE-E21067749722}"/>
              </a:ext>
            </a:extLst>
          </p:cNvPr>
          <p:cNvSpPr/>
          <p:nvPr/>
        </p:nvSpPr>
        <p:spPr>
          <a:xfrm>
            <a:off x="6181136" y="7291981"/>
            <a:ext cx="787989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교육신청 하기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4035A1-1C7B-9364-6343-A0EEEFB3F4E6}"/>
              </a:ext>
            </a:extLst>
          </p:cNvPr>
          <p:cNvSpPr/>
          <p:nvPr/>
        </p:nvSpPr>
        <p:spPr>
          <a:xfrm>
            <a:off x="1635040" y="1774043"/>
            <a:ext cx="4245706" cy="37039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oogle Shape;638;p42">
            <a:extLst>
              <a:ext uri="{FF2B5EF4-FFF2-40B4-BE49-F238E27FC236}">
                <a16:creationId xmlns:a16="http://schemas.microsoft.com/office/drawing/2014/main" id="{E82FCFEA-27C0-CC33-B14D-4289A1F4ED29}"/>
              </a:ext>
            </a:extLst>
          </p:cNvPr>
          <p:cNvGraphicFramePr/>
          <p:nvPr/>
        </p:nvGraphicFramePr>
        <p:xfrm>
          <a:off x="7514015" y="310181"/>
          <a:ext cx="2338010" cy="30680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안내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진행 상황 표시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(Progress Indicator)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영역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하드코딩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4592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필독사항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하드코딩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주의사항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보수교육 신청유형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에 따라 텍스트 노출  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보수교육 신청 유형 정책 참조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18919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약관 동의 체크박스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필수 선택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75574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교육유형 선택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하드코딩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#6-1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라디오 버튼</a:t>
                      </a:r>
                      <a:b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디폴트값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미 선택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라디오 버튼을 선택하면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신청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페이지에 해당 유형의 교육 목록이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제휴카드 안내 보기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하드코딩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접혀 있는 상태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(▼)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하단에 콘텐츠가 노출되며 버튼은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(▲)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변경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4936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7304CF-A353-DFBE-48BA-1F09C6ABC2BD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3379366"/>
          <a:ext cx="2338010" cy="3395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면제 신청하기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 면제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 면제신청</a:t>
                      </a: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면제 규정 상세보기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 면제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대상조건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유예 신청하기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보수교육유예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보수교육 유예 신청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유예 규정 상세보기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보수교육유예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대상조건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비대상 신청하기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보수교육 비대상 신청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페이지가 새 윈도우로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8817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비대상 규정 상세보기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대상조건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48753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관련법규 보기 링크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교육소개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관련법규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새 윈도우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8954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교육신청 하기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필수 체크 항목 선택여부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유효성 체크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후 교육신청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49063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EB027E70-37E7-6586-70FC-9647BA101493}"/>
              </a:ext>
            </a:extLst>
          </p:cNvPr>
          <p:cNvSpPr/>
          <p:nvPr/>
        </p:nvSpPr>
        <p:spPr>
          <a:xfrm>
            <a:off x="331434" y="22181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18BE00-5D14-3AC2-9AAB-1518DB89E9FD}"/>
              </a:ext>
            </a:extLst>
          </p:cNvPr>
          <p:cNvSpPr/>
          <p:nvPr/>
        </p:nvSpPr>
        <p:spPr>
          <a:xfrm>
            <a:off x="331434" y="4590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8A6AAE-03CC-9855-CDF7-A1546807CFA7}"/>
              </a:ext>
            </a:extLst>
          </p:cNvPr>
          <p:cNvSpPr/>
          <p:nvPr/>
        </p:nvSpPr>
        <p:spPr>
          <a:xfrm>
            <a:off x="6088302" y="720878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E285DF2-5CF5-24CF-9BD9-C745032A0FE1}"/>
              </a:ext>
            </a:extLst>
          </p:cNvPr>
          <p:cNvSpPr/>
          <p:nvPr/>
        </p:nvSpPr>
        <p:spPr>
          <a:xfrm>
            <a:off x="488770" y="421900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5998AB5-D3FD-F611-C332-4561571EE8D8}"/>
              </a:ext>
            </a:extLst>
          </p:cNvPr>
          <p:cNvSpPr/>
          <p:nvPr/>
        </p:nvSpPr>
        <p:spPr>
          <a:xfrm>
            <a:off x="1527915" y="20413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61A48-CFC4-3402-975B-718CAEEB2D03}"/>
              </a:ext>
            </a:extLst>
          </p:cNvPr>
          <p:cNvSpPr/>
          <p:nvPr/>
        </p:nvSpPr>
        <p:spPr>
          <a:xfrm>
            <a:off x="6250705" y="19586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990A4B3-E1E3-ED4F-06DB-4438DA5D95FA}"/>
              </a:ext>
            </a:extLst>
          </p:cNvPr>
          <p:cNvSpPr/>
          <p:nvPr/>
        </p:nvSpPr>
        <p:spPr>
          <a:xfrm>
            <a:off x="5628567" y="31935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C8F54F4-7CE3-E822-3005-AEC50E2037F2}"/>
              </a:ext>
            </a:extLst>
          </p:cNvPr>
          <p:cNvSpPr/>
          <p:nvPr/>
        </p:nvSpPr>
        <p:spPr>
          <a:xfrm>
            <a:off x="331434" y="12504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B358AEC-2F7B-09B8-C502-FD261A85FD06}"/>
              </a:ext>
            </a:extLst>
          </p:cNvPr>
          <p:cNvSpPr/>
          <p:nvPr/>
        </p:nvSpPr>
        <p:spPr>
          <a:xfrm>
            <a:off x="2024532" y="75720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Card">
            <a:extLst>
              <a:ext uri="{FF2B5EF4-FFF2-40B4-BE49-F238E27FC236}">
                <a16:creationId xmlns:a16="http://schemas.microsoft.com/office/drawing/2014/main" id="{EC8A44C2-2786-F77E-0D9B-92DAB5A2AE41}"/>
              </a:ext>
            </a:extLst>
          </p:cNvPr>
          <p:cNvSpPr/>
          <p:nvPr/>
        </p:nvSpPr>
        <p:spPr>
          <a:xfrm>
            <a:off x="421871" y="5234655"/>
            <a:ext cx="6683282" cy="1890908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Google Shape;609;p42">
            <a:extLst>
              <a:ext uri="{FF2B5EF4-FFF2-40B4-BE49-F238E27FC236}">
                <a16:creationId xmlns:a16="http://schemas.microsoft.com/office/drawing/2014/main" id="{C5E0B7F6-3C83-2230-4DBC-6C267C2CCAC1}"/>
              </a:ext>
            </a:extLst>
          </p:cNvPr>
          <p:cNvSpPr txBox="1"/>
          <p:nvPr/>
        </p:nvSpPr>
        <p:spPr>
          <a:xfrm>
            <a:off x="461248" y="523241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주의사항</a:t>
            </a:r>
            <a:endParaRPr sz="1600" b="1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BA483DB-C3C6-43B1-8E75-8ED6CE1C8FFF}"/>
              </a:ext>
            </a:extLst>
          </p:cNvPr>
          <p:cNvGraphicFramePr>
            <a:graphicFrameLocks noGrp="1"/>
          </p:cNvGraphicFramePr>
          <p:nvPr/>
        </p:nvGraphicFramePr>
        <p:xfrm>
          <a:off x="559055" y="5684991"/>
          <a:ext cx="6424357" cy="1307319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518183">
                  <a:extLst>
                    <a:ext uri="{9D8B030D-6E8A-4147-A177-3AD203B41FA5}">
                      <a16:colId xmlns:a16="http://schemas.microsoft.com/office/drawing/2014/main" val="203413204"/>
                    </a:ext>
                  </a:extLst>
                </a:gridCol>
                <a:gridCol w="3225452">
                  <a:extLst>
                    <a:ext uri="{9D8B030D-6E8A-4147-A177-3AD203B41FA5}">
                      <a16:colId xmlns:a16="http://schemas.microsoft.com/office/drawing/2014/main" val="1146374275"/>
                    </a:ext>
                  </a:extLst>
                </a:gridCol>
                <a:gridCol w="2680722">
                  <a:extLst>
                    <a:ext uri="{9D8B030D-6E8A-4147-A177-3AD203B41FA5}">
                      <a16:colId xmlns:a16="http://schemas.microsoft.com/office/drawing/2014/main" val="668112707"/>
                    </a:ext>
                  </a:extLst>
                </a:gridCol>
              </a:tblGrid>
              <a:tr h="1900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조건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신청 및 규정 보기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00201"/>
                  </a:ext>
                </a:extLst>
              </a:tr>
              <a:tr h="32139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면제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7313" lvl="3" indent="-87313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간호조무사 자격증 취득한 연도</a:t>
                      </a:r>
                    </a:p>
                    <a:p>
                      <a:pPr lvl="3" fontAlgn="base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   기타 사유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ex)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간호학 전공 대학생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군복무자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34005"/>
                  </a:ext>
                </a:extLst>
              </a:tr>
              <a:tr h="474505"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유예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개월 이상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 2023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2025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이상 간호조무사로 종사하지 않은 자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79881"/>
                  </a:ext>
                </a:extLst>
              </a:tr>
              <a:tr h="321399"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비대상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41100"/>
                  </a:ext>
                </a:extLst>
              </a:tr>
            </a:tbl>
          </a:graphicData>
        </a:graphic>
      </p:graphicFrame>
      <p:sp>
        <p:nvSpPr>
          <p:cNvPr id="32" name="Google Shape;609;p42">
            <a:extLst>
              <a:ext uri="{FF2B5EF4-FFF2-40B4-BE49-F238E27FC236}">
                <a16:creationId xmlns:a16="http://schemas.microsoft.com/office/drawing/2014/main" id="{6933293D-511B-A536-B881-A4BD8EDD92AE}"/>
              </a:ext>
            </a:extLst>
          </p:cNvPr>
          <p:cNvSpPr txBox="1"/>
          <p:nvPr/>
        </p:nvSpPr>
        <p:spPr>
          <a:xfrm>
            <a:off x="458397" y="5478272"/>
            <a:ext cx="557795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1" dirty="0"/>
              <a:t>아래의 조건에 해당되지 않거나 간호조무사로 근무하신 분은 해당연도 보수교육 신청바랍니다</a:t>
            </a:r>
            <a:r>
              <a:rPr lang="en-US" altLang="ko-KR" sz="700" b="1" dirty="0"/>
              <a:t>. </a:t>
            </a:r>
            <a:endParaRPr sz="7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7FF8A42-0F74-0A96-9969-0215C87AD59F}"/>
              </a:ext>
            </a:extLst>
          </p:cNvPr>
          <p:cNvGrpSpPr/>
          <p:nvPr/>
        </p:nvGrpSpPr>
        <p:grpSpPr>
          <a:xfrm>
            <a:off x="4443696" y="5935844"/>
            <a:ext cx="2350502" cy="194400"/>
            <a:chOff x="4637849" y="2109531"/>
            <a:chExt cx="2350502" cy="194400"/>
          </a:xfrm>
        </p:grpSpPr>
        <p:sp>
          <p:nvSpPr>
            <p:cNvPr id="45" name="Button">
              <a:extLst>
                <a:ext uri="{FF2B5EF4-FFF2-40B4-BE49-F238E27FC236}">
                  <a16:creationId xmlns:a16="http://schemas.microsoft.com/office/drawing/2014/main" id="{2F8F5385-0D68-9018-574E-03B5DF49AE03}"/>
                </a:ext>
              </a:extLst>
            </p:cNvPr>
            <p:cNvSpPr/>
            <p:nvPr/>
          </p:nvSpPr>
          <p:spPr>
            <a:xfrm>
              <a:off x="4637849" y="2109531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면제 신청하기</a:t>
              </a:r>
            </a:p>
          </p:txBody>
        </p:sp>
        <p:sp>
          <p:nvSpPr>
            <p:cNvPr id="51" name="Button">
              <a:extLst>
                <a:ext uri="{FF2B5EF4-FFF2-40B4-BE49-F238E27FC236}">
                  <a16:creationId xmlns:a16="http://schemas.microsoft.com/office/drawing/2014/main" id="{C2E23671-77DF-C272-81F2-05F09564E999}"/>
                </a:ext>
              </a:extLst>
            </p:cNvPr>
            <p:cNvSpPr/>
            <p:nvPr/>
          </p:nvSpPr>
          <p:spPr>
            <a:xfrm>
              <a:off x="5854331" y="2109531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면제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09C391E-4154-8070-C729-75A12ED6D3FD}"/>
              </a:ext>
            </a:extLst>
          </p:cNvPr>
          <p:cNvGrpSpPr/>
          <p:nvPr/>
        </p:nvGrpSpPr>
        <p:grpSpPr>
          <a:xfrm>
            <a:off x="4443696" y="6337582"/>
            <a:ext cx="2350502" cy="194400"/>
            <a:chOff x="4637849" y="2541745"/>
            <a:chExt cx="2350502" cy="194400"/>
          </a:xfrm>
        </p:grpSpPr>
        <p:sp>
          <p:nvSpPr>
            <p:cNvPr id="53" name="Button">
              <a:extLst>
                <a:ext uri="{FF2B5EF4-FFF2-40B4-BE49-F238E27FC236}">
                  <a16:creationId xmlns:a16="http://schemas.microsoft.com/office/drawing/2014/main" id="{B77B7F98-BE08-D230-1D0C-82E8AE7BC5D6}"/>
                </a:ext>
              </a:extLst>
            </p:cNvPr>
            <p:cNvSpPr/>
            <p:nvPr/>
          </p:nvSpPr>
          <p:spPr>
            <a:xfrm>
              <a:off x="4637849" y="2541745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유예 신청하기</a:t>
              </a:r>
            </a:p>
          </p:txBody>
        </p:sp>
        <p:sp>
          <p:nvSpPr>
            <p:cNvPr id="54" name="Button">
              <a:extLst>
                <a:ext uri="{FF2B5EF4-FFF2-40B4-BE49-F238E27FC236}">
                  <a16:creationId xmlns:a16="http://schemas.microsoft.com/office/drawing/2014/main" id="{C2F8D205-60B7-842B-BB1B-DC860ADF3AC7}"/>
                </a:ext>
              </a:extLst>
            </p:cNvPr>
            <p:cNvSpPr/>
            <p:nvPr/>
          </p:nvSpPr>
          <p:spPr>
            <a:xfrm>
              <a:off x="5854331" y="2541745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유예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C830B8-9B9D-15DE-6E2E-9CA32BA1086E}"/>
              </a:ext>
            </a:extLst>
          </p:cNvPr>
          <p:cNvGrpSpPr/>
          <p:nvPr/>
        </p:nvGrpSpPr>
        <p:grpSpPr>
          <a:xfrm>
            <a:off x="4443696" y="6731701"/>
            <a:ext cx="2350502" cy="194400"/>
            <a:chOff x="4637849" y="3118330"/>
            <a:chExt cx="2350502" cy="194400"/>
          </a:xfrm>
        </p:grpSpPr>
        <p:sp>
          <p:nvSpPr>
            <p:cNvPr id="56" name="Button">
              <a:extLst>
                <a:ext uri="{FF2B5EF4-FFF2-40B4-BE49-F238E27FC236}">
                  <a16:creationId xmlns:a16="http://schemas.microsoft.com/office/drawing/2014/main" id="{407CFA31-1840-DDDD-936A-2CE3175C6F84}"/>
                </a:ext>
              </a:extLst>
            </p:cNvPr>
            <p:cNvSpPr/>
            <p:nvPr/>
          </p:nvSpPr>
          <p:spPr>
            <a:xfrm>
              <a:off x="4637849" y="3118330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비대상 신청하기</a:t>
              </a:r>
            </a:p>
          </p:txBody>
        </p:sp>
        <p:sp>
          <p:nvSpPr>
            <p:cNvPr id="58" name="Button">
              <a:extLst>
                <a:ext uri="{FF2B5EF4-FFF2-40B4-BE49-F238E27FC236}">
                  <a16:creationId xmlns:a16="http://schemas.microsoft.com/office/drawing/2014/main" id="{A78DF2A4-6072-6A50-F25F-E0497BFE46E9}"/>
                </a:ext>
              </a:extLst>
            </p:cNvPr>
            <p:cNvSpPr/>
            <p:nvPr/>
          </p:nvSpPr>
          <p:spPr>
            <a:xfrm>
              <a:off x="5854331" y="3118330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비대상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2E61054D-9AFA-98AB-974C-654636F7EACE}"/>
              </a:ext>
            </a:extLst>
          </p:cNvPr>
          <p:cNvSpPr/>
          <p:nvPr/>
        </p:nvSpPr>
        <p:spPr>
          <a:xfrm>
            <a:off x="331434" y="525816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35FDC0C-79F0-9867-1690-BF327590ECD9}"/>
              </a:ext>
            </a:extLst>
          </p:cNvPr>
          <p:cNvSpPr/>
          <p:nvPr/>
        </p:nvSpPr>
        <p:spPr>
          <a:xfrm>
            <a:off x="4358405" y="587094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310B370-61A4-1DA3-C738-24EE175A1A87}"/>
              </a:ext>
            </a:extLst>
          </p:cNvPr>
          <p:cNvSpPr/>
          <p:nvPr/>
        </p:nvSpPr>
        <p:spPr>
          <a:xfrm>
            <a:off x="4358405" y="66676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DCCD8F-34A0-342F-20C8-69F10E981674}"/>
              </a:ext>
            </a:extLst>
          </p:cNvPr>
          <p:cNvSpPr/>
          <p:nvPr/>
        </p:nvSpPr>
        <p:spPr>
          <a:xfrm>
            <a:off x="5608833" y="587094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93BC2FB-1693-AEEE-B2F7-0285F535AA7E}"/>
              </a:ext>
            </a:extLst>
          </p:cNvPr>
          <p:cNvSpPr/>
          <p:nvPr/>
        </p:nvSpPr>
        <p:spPr>
          <a:xfrm>
            <a:off x="5608833" y="66676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9FA0876-4E12-DDCF-9F77-DEDB94FD98BC}"/>
              </a:ext>
            </a:extLst>
          </p:cNvPr>
          <p:cNvSpPr/>
          <p:nvPr/>
        </p:nvSpPr>
        <p:spPr>
          <a:xfrm>
            <a:off x="4358405" y="62485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BE68143-AF5E-2D64-1996-AF456C3A5261}"/>
              </a:ext>
            </a:extLst>
          </p:cNvPr>
          <p:cNvSpPr/>
          <p:nvPr/>
        </p:nvSpPr>
        <p:spPr>
          <a:xfrm>
            <a:off x="5608833" y="62485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B3B0CD1-8544-CAAA-8EC3-58261958F261}"/>
              </a:ext>
            </a:extLst>
          </p:cNvPr>
          <p:cNvSpPr/>
          <p:nvPr/>
        </p:nvSpPr>
        <p:spPr>
          <a:xfrm rot="20700000">
            <a:off x="2596965" y="2679174"/>
            <a:ext cx="2338010" cy="314995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내용 변경 예정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368719-B5A6-0112-A215-CC6E05DAB515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교육 유형에 </a:t>
            </a:r>
            <a:r>
              <a:rPr lang="en-US" altLang="ko-KR" sz="800" dirty="0">
                <a:solidFill>
                  <a:schemeClr val="bg1"/>
                </a:solidFill>
              </a:rPr>
              <a:t>‘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)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대면 교육 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+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온라인교육 선택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’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ea typeface="Arial"/>
                <a:cs typeface="Arial"/>
              </a:rPr>
              <a:t>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F129A-511B-9492-05C3-82DE59E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A461A-ED82-09E5-086B-69D763940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9D4D2-6537-CC2E-E077-EBBD586EE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대면교육 선택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53C3376-075D-84FF-695A-7EABB80BA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8221" y="2946373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7F49EAC8-F4FE-A95C-F11E-EC9A2CDB00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8221" y="6037333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710C932-7E8C-4DE5-A10E-42C999A668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8221" y="-1303742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CA0B9E24-B609-B0FF-B3B1-9D32E51693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9795" y="8664817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E23A957C-A16E-3CE8-5511-1816066EAA74}"/>
              </a:ext>
            </a:extLst>
          </p:cNvPr>
          <p:cNvGraphicFramePr>
            <a:graphicFrameLocks noGrp="1"/>
          </p:cNvGraphicFramePr>
          <p:nvPr/>
        </p:nvGraphicFramePr>
        <p:xfrm>
          <a:off x="85230" y="6022616"/>
          <a:ext cx="7382370" cy="5936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교육년도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sp>
        <p:nvSpPr>
          <p:cNvPr id="127" name="Pagination">
            <a:extLst>
              <a:ext uri="{FF2B5EF4-FFF2-40B4-BE49-F238E27FC236}">
                <a16:creationId xmlns:a16="http://schemas.microsoft.com/office/drawing/2014/main" id="{75F37681-7CCB-A483-9F5C-79E67BBC505B}"/>
              </a:ext>
            </a:extLst>
          </p:cNvPr>
          <p:cNvSpPr txBox="1"/>
          <p:nvPr/>
        </p:nvSpPr>
        <p:spPr>
          <a:xfrm>
            <a:off x="2558732" y="5646115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Google Shape;609;p42">
            <a:extLst>
              <a:ext uri="{FF2B5EF4-FFF2-40B4-BE49-F238E27FC236}">
                <a16:creationId xmlns:a16="http://schemas.microsoft.com/office/drawing/2014/main" id="{CD8D3F92-F28A-4040-5492-96F2CFBFA748}"/>
              </a:ext>
            </a:extLst>
          </p:cNvPr>
          <p:cNvSpPr txBox="1"/>
          <p:nvPr/>
        </p:nvSpPr>
        <p:spPr>
          <a:xfrm>
            <a:off x="16360695" y="-1741832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기본교육 선택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전문교육 선택 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유예해소교육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3" name="그림 132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031D85-92A0-E96C-DD85-F57A604F6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71046" y="-1687277"/>
            <a:ext cx="101213" cy="101213"/>
          </a:xfrm>
          <a:prstGeom prst="rect">
            <a:avLst/>
          </a:prstGeom>
        </p:spPr>
      </p:pic>
      <p:pic>
        <p:nvPicPr>
          <p:cNvPr id="134" name="그림 133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FECEA3-415A-75C9-C29B-4BAE3B18AA3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992565" y="-1687277"/>
            <a:ext cx="101213" cy="101213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89928292-FCC1-1EF6-1248-C85C91723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17943" y="-1526429"/>
            <a:ext cx="6553200" cy="6238875"/>
          </a:xfrm>
          <a:prstGeom prst="rect">
            <a:avLst/>
          </a:prstGeom>
        </p:spPr>
      </p:pic>
      <p:sp>
        <p:nvSpPr>
          <p:cNvPr id="169" name="Google Shape;609;p42">
            <a:extLst>
              <a:ext uri="{FF2B5EF4-FFF2-40B4-BE49-F238E27FC236}">
                <a16:creationId xmlns:a16="http://schemas.microsoft.com/office/drawing/2014/main" id="{93E55C7D-DCDB-DF6E-669E-CA118BEED9CF}"/>
              </a:ext>
            </a:extLst>
          </p:cNvPr>
          <p:cNvSpPr txBox="1"/>
          <p:nvPr/>
        </p:nvSpPr>
        <p:spPr>
          <a:xfrm>
            <a:off x="566651" y="1729806"/>
            <a:ext cx="6402474" cy="73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은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17FF376-D6CD-7023-0CC5-4512BE765108}"/>
              </a:ext>
            </a:extLst>
          </p:cNvPr>
          <p:cNvGrpSpPr/>
          <p:nvPr/>
        </p:nvGrpSpPr>
        <p:grpSpPr>
          <a:xfrm>
            <a:off x="560388" y="2719186"/>
            <a:ext cx="1548000" cy="210314"/>
            <a:chOff x="560388" y="2872234"/>
            <a:chExt cx="1548000" cy="210314"/>
          </a:xfrm>
        </p:grpSpPr>
        <p:sp>
          <p:nvSpPr>
            <p:cNvPr id="174" name="Text Box">
              <a:extLst>
                <a:ext uri="{FF2B5EF4-FFF2-40B4-BE49-F238E27FC236}">
                  <a16:creationId xmlns:a16="http://schemas.microsoft.com/office/drawing/2014/main" id="{9FEFC89B-0C39-03B5-C518-C26C77345F7E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175" name="Google Shape;5017;p85">
              <a:extLst>
                <a:ext uri="{FF2B5EF4-FFF2-40B4-BE49-F238E27FC236}">
                  <a16:creationId xmlns:a16="http://schemas.microsoft.com/office/drawing/2014/main" id="{5C3A9B27-164E-4DD7-8F57-10FFC2B5A902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E15A424-84BE-A21B-348A-F987955BFF66}"/>
              </a:ext>
            </a:extLst>
          </p:cNvPr>
          <p:cNvGrpSpPr/>
          <p:nvPr/>
        </p:nvGrpSpPr>
        <p:grpSpPr>
          <a:xfrm>
            <a:off x="2188674" y="2719943"/>
            <a:ext cx="752177" cy="208800"/>
            <a:chOff x="2352620" y="2872991"/>
            <a:chExt cx="752177" cy="208800"/>
          </a:xfrm>
        </p:grpSpPr>
        <p:sp>
          <p:nvSpPr>
            <p:cNvPr id="17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935014-4584-B02C-B867-F320987372C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52620" y="2872991"/>
              <a:ext cx="752177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7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C515F8-3051-1A4D-E4BA-6213579FB4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F48D5A0-6714-CBE0-072F-26E5E6508E6F}"/>
              </a:ext>
            </a:extLst>
          </p:cNvPr>
          <p:cNvGrpSpPr/>
          <p:nvPr/>
        </p:nvGrpSpPr>
        <p:grpSpPr>
          <a:xfrm>
            <a:off x="3021137" y="2719943"/>
            <a:ext cx="828000" cy="208800"/>
            <a:chOff x="3159719" y="2872991"/>
            <a:chExt cx="828000" cy="208800"/>
          </a:xfrm>
        </p:grpSpPr>
        <p:sp>
          <p:nvSpPr>
            <p:cNvPr id="18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A4CF7E-E4D5-8C37-B5B1-0638748BA80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2AA6FFC-9F67-1464-A307-7FAAC6D401B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A83C4E5-A96D-5D9F-0F73-7CEEEC0D661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29422" y="2719943"/>
            <a:ext cx="2497756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83" name="Button">
            <a:extLst>
              <a:ext uri="{FF2B5EF4-FFF2-40B4-BE49-F238E27FC236}">
                <a16:creationId xmlns:a16="http://schemas.microsoft.com/office/drawing/2014/main" id="{F006C70A-5C5B-6125-C5B8-8271714586C1}"/>
              </a:ext>
            </a:extLst>
          </p:cNvPr>
          <p:cNvSpPr/>
          <p:nvPr/>
        </p:nvSpPr>
        <p:spPr>
          <a:xfrm>
            <a:off x="6494450" y="2719943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Google Shape;609;p42">
            <a:extLst>
              <a:ext uri="{FF2B5EF4-FFF2-40B4-BE49-F238E27FC236}">
                <a16:creationId xmlns:a16="http://schemas.microsoft.com/office/drawing/2014/main" id="{DCC64682-52E2-E733-3A89-57CF4A92DF68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대면교육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EA2B81-C818-F063-BC76-FC72EC73002B}"/>
              </a:ext>
            </a:extLst>
          </p:cNvPr>
          <p:cNvGrpSpPr/>
          <p:nvPr/>
        </p:nvGrpSpPr>
        <p:grpSpPr>
          <a:xfrm>
            <a:off x="569076" y="2450763"/>
            <a:ext cx="6402474" cy="161583"/>
            <a:chOff x="569076" y="2368213"/>
            <a:chExt cx="6402474" cy="161583"/>
          </a:xfrm>
        </p:grpSpPr>
        <p:sp>
          <p:nvSpPr>
            <p:cNvPr id="172" name="Google Shape;609;p42">
              <a:extLst>
                <a:ext uri="{FF2B5EF4-FFF2-40B4-BE49-F238E27FC236}">
                  <a16:creationId xmlns:a16="http://schemas.microsoft.com/office/drawing/2014/main" id="{22225B94-8B7A-98A6-2112-335A6695C67C}"/>
                </a:ext>
              </a:extLst>
            </p:cNvPr>
            <p:cNvSpPr txBox="1"/>
            <p:nvPr/>
          </p:nvSpPr>
          <p:spPr>
            <a:xfrm>
              <a:off x="569076" y="2368213"/>
              <a:ext cx="6402474" cy="1615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                                                                                          </a:t>
              </a:r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더보기</a:t>
              </a: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                  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F971B7B1-6152-F1F7-0EC6-4811CA853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3864568" y="2395265"/>
              <a:ext cx="114307" cy="1143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533471-DC94-77A9-7BF3-02DF3BDB4314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314721-874B-EE7D-F557-03F23B32A9C0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C26AAE-ED6F-C1A3-A5C1-B05373F43C06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ard">
            <a:extLst>
              <a:ext uri="{FF2B5EF4-FFF2-40B4-BE49-F238E27FC236}">
                <a16:creationId xmlns:a16="http://schemas.microsoft.com/office/drawing/2014/main" id="{2C3FD929-F233-846C-41F4-DFD66CFB08F3}"/>
              </a:ext>
            </a:extLst>
          </p:cNvPr>
          <p:cNvSpPr/>
          <p:nvPr/>
        </p:nvSpPr>
        <p:spPr>
          <a:xfrm>
            <a:off x="85230" y="3061049"/>
            <a:ext cx="7377608" cy="2253902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7F2F0FD5-8801-39DD-491E-F10A9128C31C}"/>
              </a:ext>
            </a:extLst>
          </p:cNvPr>
          <p:cNvSpPr/>
          <p:nvPr/>
        </p:nvSpPr>
        <p:spPr>
          <a:xfrm>
            <a:off x="6332071" y="54487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8E6A2A6D-1F5E-8D95-A64A-91B5323B7AA6}"/>
              </a:ext>
            </a:extLst>
          </p:cNvPr>
          <p:cNvSpPr/>
          <p:nvPr/>
        </p:nvSpPr>
        <p:spPr>
          <a:xfrm>
            <a:off x="5764966" y="54487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Google Shape;610;p42">
            <a:extLst>
              <a:ext uri="{FF2B5EF4-FFF2-40B4-BE49-F238E27FC236}">
                <a16:creationId xmlns:a16="http://schemas.microsoft.com/office/drawing/2014/main" id="{9F18CA39-2EB4-48E5-7BF1-F062CAEA4803}"/>
              </a:ext>
            </a:extLst>
          </p:cNvPr>
          <p:cNvGraphicFramePr/>
          <p:nvPr/>
        </p:nvGraphicFramePr>
        <p:xfrm>
          <a:off x="566738" y="3292892"/>
          <a:ext cx="639762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6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234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22458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8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5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511457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1E57764E-685E-06DE-BD51-BC76DA138D37}"/>
              </a:ext>
            </a:extLst>
          </p:cNvPr>
          <p:cNvSpPr/>
          <p:nvPr/>
        </p:nvSpPr>
        <p:spPr>
          <a:xfrm>
            <a:off x="5907259" y="361018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324DB39D-7A7E-22FE-17E0-AB259D244C42}"/>
              </a:ext>
            </a:extLst>
          </p:cNvPr>
          <p:cNvSpPr/>
          <p:nvPr/>
        </p:nvSpPr>
        <p:spPr>
          <a:xfrm>
            <a:off x="5907259" y="396858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ABBC4DB6-50A7-C190-A8A8-5DFC7B182F7B}"/>
              </a:ext>
            </a:extLst>
          </p:cNvPr>
          <p:cNvSpPr/>
          <p:nvPr/>
        </p:nvSpPr>
        <p:spPr>
          <a:xfrm>
            <a:off x="5907259" y="4326992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67BE20C3-EE86-7510-49E2-713FC60A3350}"/>
              </a:ext>
            </a:extLst>
          </p:cNvPr>
          <p:cNvSpPr/>
          <p:nvPr/>
        </p:nvSpPr>
        <p:spPr>
          <a:xfrm>
            <a:off x="5907259" y="468539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E2B4CF-E046-4CF6-7898-7FAFD11861FE}"/>
              </a:ext>
            </a:extLst>
          </p:cNvPr>
          <p:cNvSpPr/>
          <p:nvPr/>
        </p:nvSpPr>
        <p:spPr>
          <a:xfrm>
            <a:off x="560388" y="5021827"/>
            <a:ext cx="6408737" cy="218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56762-447D-A67D-1AFC-205F484BE8A8}"/>
              </a:ext>
            </a:extLst>
          </p:cNvPr>
          <p:cNvSpPr txBox="1"/>
          <p:nvPr/>
        </p:nvSpPr>
        <p:spPr>
          <a:xfrm>
            <a:off x="3469710" y="5019541"/>
            <a:ext cx="35137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bg1"/>
                </a:solidFill>
                <a:latin typeface="+mn-ea"/>
                <a:ea typeface="+mn-ea"/>
              </a:rPr>
              <a:t>□ 상기 교육을 수강함에 있어 대면교육 동의서 내용에 동의합니다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37E563-B1E2-036E-5D22-27F8FD91D989}"/>
              </a:ext>
            </a:extLst>
          </p:cNvPr>
          <p:cNvSpPr txBox="1"/>
          <p:nvPr/>
        </p:nvSpPr>
        <p:spPr>
          <a:xfrm>
            <a:off x="564716" y="503054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간호조무사 </a:t>
            </a:r>
            <a:r>
              <a:rPr lang="en-US" altLang="ko-KR" sz="700" b="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비</a:t>
            </a:r>
            <a:r>
              <a:rPr lang="en-US" altLang="ko-KR" sz="700" b="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대면교육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동의서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동의 필수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      </a:t>
            </a:r>
            <a:r>
              <a:rPr lang="ko-KR" altLang="en-US" sz="700" b="1" u="sng" dirty="0" err="1">
                <a:solidFill>
                  <a:schemeClr val="bg1"/>
                </a:solidFill>
                <a:latin typeface="+mn-ea"/>
                <a:ea typeface="+mn-ea"/>
              </a:rPr>
              <a:t>자세히보기</a:t>
            </a:r>
            <a:r>
              <a:rPr lang="ko-KR" altLang="en-US" sz="700" b="1" u="sng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700" b="1" u="sng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9F5DB8-EACC-2C4F-18EA-08725511AA77}"/>
              </a:ext>
            </a:extLst>
          </p:cNvPr>
          <p:cNvGrpSpPr/>
          <p:nvPr/>
        </p:nvGrpSpPr>
        <p:grpSpPr>
          <a:xfrm>
            <a:off x="6649846" y="3629312"/>
            <a:ext cx="125412" cy="1212850"/>
            <a:chOff x="6676759" y="3324596"/>
            <a:chExt cx="125412" cy="1212850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7356FB65-C329-CE44-1EE6-2D800632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Option">
              <a:extLst>
                <a:ext uri="{FF2B5EF4-FFF2-40B4-BE49-F238E27FC236}">
                  <a16:creationId xmlns:a16="http://schemas.microsoft.com/office/drawing/2014/main" id="{EF79FA46-C0A0-BFD3-BD83-D7367A0AFC51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36" name="Circle">
                <a:extLst>
                  <a:ext uri="{FF2B5EF4-FFF2-40B4-BE49-F238E27FC236}">
                    <a16:creationId xmlns:a16="http://schemas.microsoft.com/office/drawing/2014/main" id="{B65D265A-AD94-3115-E116-57BAD06CB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ck">
                <a:extLst>
                  <a:ext uri="{FF2B5EF4-FFF2-40B4-BE49-F238E27FC236}">
                    <a16:creationId xmlns:a16="http://schemas.microsoft.com/office/drawing/2014/main" id="{755053CB-2544-F1C9-1711-24D267043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36060FEC-AD43-C2F8-3156-49384D01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84705CBE-EEFC-86A1-734D-FC846D22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50A05F-D915-E77E-2E8F-A03DBB6DF49B}"/>
              </a:ext>
            </a:extLst>
          </p:cNvPr>
          <p:cNvSpPr txBox="1"/>
          <p:nvPr/>
        </p:nvSpPr>
        <p:spPr>
          <a:xfrm>
            <a:off x="458230" y="306151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A74E19F3-E6E3-8DE5-5FD3-BA26E49ACFEC}"/>
              </a:ext>
            </a:extLst>
          </p:cNvPr>
          <p:cNvGraphicFramePr/>
          <p:nvPr/>
        </p:nvGraphicFramePr>
        <p:xfrm>
          <a:off x="7514015" y="310181"/>
          <a:ext cx="2338010" cy="36276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대면교육 선택 페이지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대면교육 선택 안내 영역</a:t>
                      </a:r>
                      <a:br>
                        <a:rPr lang="en-US" altLang="ko-KR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안내 영역이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#1-1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 같이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아래로 확장 되며 전체 내용 노출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영역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확장시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#1-1 [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 필터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멀티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Date Field: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 시작일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종료일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(14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곳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...)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접수마감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교육목록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최근등록 순으로 정렬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간호조무사 대면교육 동의서 </a:t>
                      </a:r>
                      <a:br>
                        <a:rPr lang="en-US" altLang="ko-KR" sz="700" b="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자세히보기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간호조무사 대면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동의서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화면 팝업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약관 동의 체크박스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필수 체크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선택정보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#5-1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교육연도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신청해야 하는 교육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대면교육 선택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타이틀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#5-2: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유형별로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#e2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에서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과정명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노출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6153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 수량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셀렉트박스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- 20(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디폴트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)/30/50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46507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935ED8F-4821-DC35-CD47-85597E52993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3954329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해당 과정 상세페이지 팝업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라디오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 선택 시 교육바구니에 선택한 과정 명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마감 된 경우 라디오 버튼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활성화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선택할 수 없음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과정 선택 라디오 버튼을 선택한 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버튼을 클릭하면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다음 단계에서 선택해야 할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목록이 하단에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라디오 버튼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#e4-1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BAB458B9-6499-D785-B202-E18584B3D9CB}"/>
              </a:ext>
            </a:extLst>
          </p:cNvPr>
          <p:cNvSpPr/>
          <p:nvPr/>
        </p:nvSpPr>
        <p:spPr>
          <a:xfrm>
            <a:off x="429663" y="16632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BECBB9B-0DB0-8C66-1C5E-75EE973E74C8}"/>
              </a:ext>
            </a:extLst>
          </p:cNvPr>
          <p:cNvSpPr/>
          <p:nvPr/>
        </p:nvSpPr>
        <p:spPr>
          <a:xfrm>
            <a:off x="429663" y="26247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E36B726-2068-5418-E2A1-5F04DAE1EB9A}"/>
              </a:ext>
            </a:extLst>
          </p:cNvPr>
          <p:cNvSpPr/>
          <p:nvPr/>
        </p:nvSpPr>
        <p:spPr>
          <a:xfrm>
            <a:off x="429663" y="31943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D215BFA-8A9A-C394-1A07-E5F59EBB4ED8}"/>
              </a:ext>
            </a:extLst>
          </p:cNvPr>
          <p:cNvSpPr/>
          <p:nvPr/>
        </p:nvSpPr>
        <p:spPr>
          <a:xfrm>
            <a:off x="5818905" y="34875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E06259-032F-275C-269B-25EB0DEEE97F}"/>
              </a:ext>
            </a:extLst>
          </p:cNvPr>
          <p:cNvSpPr/>
          <p:nvPr/>
        </p:nvSpPr>
        <p:spPr>
          <a:xfrm>
            <a:off x="6253245" y="53206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E434E1-52B0-239E-7B02-2ADD90166C2E}"/>
              </a:ext>
            </a:extLst>
          </p:cNvPr>
          <p:cNvSpPr/>
          <p:nvPr/>
        </p:nvSpPr>
        <p:spPr>
          <a:xfrm>
            <a:off x="5689365" y="53206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CDA787-57B8-D3CE-B568-5E653AA1A3D8}"/>
              </a:ext>
            </a:extLst>
          </p:cNvPr>
          <p:cNvSpPr/>
          <p:nvPr/>
        </p:nvSpPr>
        <p:spPr>
          <a:xfrm>
            <a:off x="429663" y="5890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43DBDD5-8992-632B-4F92-55A2BFFB96BE}"/>
              </a:ext>
            </a:extLst>
          </p:cNvPr>
          <p:cNvSpPr/>
          <p:nvPr/>
        </p:nvSpPr>
        <p:spPr>
          <a:xfrm>
            <a:off x="429663" y="499700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673AE64-882A-652D-6658-42219C91FFCE}"/>
              </a:ext>
            </a:extLst>
          </p:cNvPr>
          <p:cNvSpPr/>
          <p:nvPr/>
        </p:nvSpPr>
        <p:spPr>
          <a:xfrm>
            <a:off x="1717443" y="59823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04A497-C8E8-CF9C-DE92-F1669C15E012}"/>
              </a:ext>
            </a:extLst>
          </p:cNvPr>
          <p:cNvSpPr/>
          <p:nvPr/>
        </p:nvSpPr>
        <p:spPr>
          <a:xfrm>
            <a:off x="2989983" y="63100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EE6D526-4540-8A5A-74A4-9FD5612C0101}"/>
              </a:ext>
            </a:extLst>
          </p:cNvPr>
          <p:cNvSpPr/>
          <p:nvPr/>
        </p:nvSpPr>
        <p:spPr>
          <a:xfrm>
            <a:off x="6473554" y="34875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E8E60A-3A1D-985D-C05C-A4E2696A8473}"/>
              </a:ext>
            </a:extLst>
          </p:cNvPr>
          <p:cNvGrpSpPr/>
          <p:nvPr/>
        </p:nvGrpSpPr>
        <p:grpSpPr>
          <a:xfrm>
            <a:off x="8017468" y="6111613"/>
            <a:ext cx="1308584" cy="652408"/>
            <a:chOff x="1902454" y="5947213"/>
            <a:chExt cx="1308584" cy="652408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BF3AF6-A4F0-9AA2-31AC-02A19B662574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626">
              <a:extLst>
                <a:ext uri="{FF2B5EF4-FFF2-40B4-BE49-F238E27FC236}">
                  <a16:creationId xmlns:a16="http://schemas.microsoft.com/office/drawing/2014/main" id="{59B4663A-F176-81E6-D7FE-5BE18FAB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0" name="AutoShape 181">
              <a:extLst>
                <a:ext uri="{FF2B5EF4-FFF2-40B4-BE49-F238E27FC236}">
                  <a16:creationId xmlns:a16="http://schemas.microsoft.com/office/drawing/2014/main" id="{A2CB2894-FFDB-1786-D9E7-4965D8C8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7C77E8-4040-8EA1-7E52-6DAB82512755}"/>
              </a:ext>
            </a:extLst>
          </p:cNvPr>
          <p:cNvSpPr/>
          <p:nvPr/>
        </p:nvSpPr>
        <p:spPr>
          <a:xfrm>
            <a:off x="7849785" y="6171515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A4EAA6-4989-0D53-7DA7-42A10A8F3B8B}"/>
              </a:ext>
            </a:extLst>
          </p:cNvPr>
          <p:cNvGrpSpPr/>
          <p:nvPr/>
        </p:nvGrpSpPr>
        <p:grpSpPr>
          <a:xfrm>
            <a:off x="6549442" y="3069082"/>
            <a:ext cx="412480" cy="172562"/>
            <a:chOff x="2651069" y="2872991"/>
            <a:chExt cx="453728" cy="208800"/>
          </a:xfrm>
        </p:grpSpPr>
        <p:sp>
          <p:nvSpPr>
            <p:cNvPr id="1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809AC69-EF1A-3985-E500-EC0BE6E39C4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4B28C-AD21-20CC-7EBF-C12F6106D4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3D6FA32B-65BB-C9B0-9C2A-F0B332EFDF82}"/>
              </a:ext>
            </a:extLst>
          </p:cNvPr>
          <p:cNvSpPr/>
          <p:nvPr/>
        </p:nvSpPr>
        <p:spPr>
          <a:xfrm>
            <a:off x="6443246" y="29576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Image">
            <a:extLst>
              <a:ext uri="{FF2B5EF4-FFF2-40B4-BE49-F238E27FC236}">
                <a16:creationId xmlns:a16="http://schemas.microsoft.com/office/drawing/2014/main" id="{735D6644-7DA1-35E5-F6FC-D8A5EBFDC98E}"/>
              </a:ext>
            </a:extLst>
          </p:cNvPr>
          <p:cNvGrpSpPr/>
          <p:nvPr/>
        </p:nvGrpSpPr>
        <p:grpSpPr>
          <a:xfrm>
            <a:off x="995357" y="6219833"/>
            <a:ext cx="233717" cy="233717"/>
            <a:chOff x="9600101" y="1622168"/>
            <a:chExt cx="1333500" cy="1333500"/>
          </a:xfrm>
        </p:grpSpPr>
        <p:sp>
          <p:nvSpPr>
            <p:cNvPr id="45" name="Border">
              <a:extLst>
                <a:ext uri="{FF2B5EF4-FFF2-40B4-BE49-F238E27FC236}">
                  <a16:creationId xmlns:a16="http://schemas.microsoft.com/office/drawing/2014/main" id="{05ED2B52-25AC-7ABD-B059-5D305DB33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6" name="Line">
              <a:extLst>
                <a:ext uri="{FF2B5EF4-FFF2-40B4-BE49-F238E27FC236}">
                  <a16:creationId xmlns:a16="http://schemas.microsoft.com/office/drawing/2014/main" id="{FB7FA997-8611-47AD-BCD6-38901EEACA82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e">
              <a:extLst>
                <a:ext uri="{FF2B5EF4-FFF2-40B4-BE49-F238E27FC236}">
                  <a16:creationId xmlns:a16="http://schemas.microsoft.com/office/drawing/2014/main" id="{C23A0424-45D1-D24A-0A48-39623CB6ED98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E212893-D438-EE86-3C49-7E3FDADF4093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교육바구니 </a:t>
            </a:r>
            <a:r>
              <a:rPr lang="en-US" altLang="ko-KR" sz="800" dirty="0"/>
              <a:t>-&gt; </a:t>
            </a:r>
            <a:r>
              <a:rPr lang="ko-KR" altLang="en-US" sz="800" dirty="0"/>
              <a:t>선택정보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시간</a:t>
            </a:r>
            <a:r>
              <a:rPr lang="en-US" altLang="ko-KR" sz="800" dirty="0"/>
              <a:t>: 14</a:t>
            </a:r>
            <a:r>
              <a:rPr lang="ko-KR" altLang="en-US" sz="800" dirty="0"/>
              <a:t>시 </a:t>
            </a:r>
            <a:r>
              <a:rPr lang="en-US" altLang="ko-KR" sz="800" dirty="0"/>
              <a:t>-&gt; ‘14H’  </a:t>
            </a:r>
            <a:r>
              <a:rPr lang="ko-KR" altLang="en-US" sz="8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8505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DA05-B165-4278-4EFC-DAD61E97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C7B85-98FD-5180-3466-D9A1A925D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68CCF-EA0A-F629-3887-D77EF804DB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대면교육 선택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951830-764A-AD90-2DDE-429C484BC6E0}"/>
              </a:ext>
            </a:extLst>
          </p:cNvPr>
          <p:cNvGrpSpPr/>
          <p:nvPr/>
        </p:nvGrpSpPr>
        <p:grpSpPr>
          <a:xfrm>
            <a:off x="561456" y="2232323"/>
            <a:ext cx="6402474" cy="161583"/>
            <a:chOff x="569076" y="2368213"/>
            <a:chExt cx="6402474" cy="161583"/>
          </a:xfrm>
        </p:grpSpPr>
        <p:sp>
          <p:nvSpPr>
            <p:cNvPr id="7" name="Google Shape;609;p42">
              <a:extLst>
                <a:ext uri="{FF2B5EF4-FFF2-40B4-BE49-F238E27FC236}">
                  <a16:creationId xmlns:a16="http://schemas.microsoft.com/office/drawing/2014/main" id="{821488EC-9F66-02CE-49C1-EA7801F38191}"/>
                </a:ext>
              </a:extLst>
            </p:cNvPr>
            <p:cNvSpPr txBox="1"/>
            <p:nvPr/>
          </p:nvSpPr>
          <p:spPr>
            <a:xfrm>
              <a:off x="569076" y="2368213"/>
              <a:ext cx="6402474" cy="1615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                                                                                            닫기                   </a:t>
              </a: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A5E18D0B-9B99-2972-280A-E0296ACE8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864568" y="2395265"/>
              <a:ext cx="114307" cy="114307"/>
            </a:xfrm>
            <a:prstGeom prst="rect">
              <a:avLst/>
            </a:prstGeom>
          </p:spPr>
        </p:pic>
      </p:grpSp>
      <p:sp>
        <p:nvSpPr>
          <p:cNvPr id="10" name="Google Shape;609;p42">
            <a:extLst>
              <a:ext uri="{FF2B5EF4-FFF2-40B4-BE49-F238E27FC236}">
                <a16:creationId xmlns:a16="http://schemas.microsoft.com/office/drawing/2014/main" id="{CF143D79-9FD5-200E-D6F1-4FCCF432DA9D}"/>
              </a:ext>
            </a:extLst>
          </p:cNvPr>
          <p:cNvSpPr txBox="1"/>
          <p:nvPr/>
        </p:nvSpPr>
        <p:spPr>
          <a:xfrm>
            <a:off x="564313" y="853208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은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0EECA-9EBC-9A10-3002-875529CCA821}"/>
              </a:ext>
            </a:extLst>
          </p:cNvPr>
          <p:cNvSpPr/>
          <p:nvPr/>
        </p:nvSpPr>
        <p:spPr>
          <a:xfrm>
            <a:off x="429663" y="7742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89ED09A3-E00F-0231-3EA6-8C45A7BFE3D2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대면교육 선택 안내 영역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92C2963C-F2CC-7B6D-AD83-A5403976AA52}"/>
              </a:ext>
            </a:extLst>
          </p:cNvPr>
          <p:cNvSpPr/>
          <p:nvPr/>
        </p:nvSpPr>
        <p:spPr>
          <a:xfrm rot="20700000">
            <a:off x="2596965" y="1307577"/>
            <a:ext cx="2338010" cy="31499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내용 변경 예정</a:t>
            </a:r>
          </a:p>
        </p:txBody>
      </p:sp>
    </p:spTree>
    <p:extLst>
      <p:ext uri="{BB962C8B-B14F-4D97-AF65-F5344CB8AC3E}">
        <p14:creationId xmlns:p14="http://schemas.microsoft.com/office/powerpoint/2010/main" val="36214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F4A7-94ED-2A11-5F78-F71F7B4A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E077-1298-1606-B6D9-D28E8DE1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교육신청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교육신청 하기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간호조무사 대면교육 동의서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자세히보기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1FDF2-F391-B3AF-88FF-77A8D0F58E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24136-063C-F2B3-B571-6C649E5A16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간호조무사 대면교육 동의서 팝업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56BCEE-85F5-34D6-EF1E-3413C298610E}"/>
              </a:ext>
            </a:extLst>
          </p:cNvPr>
          <p:cNvSpPr/>
          <p:nvPr/>
        </p:nvSpPr>
        <p:spPr>
          <a:xfrm>
            <a:off x="1557171" y="792232"/>
            <a:ext cx="4914900" cy="3125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elete">
            <a:extLst>
              <a:ext uri="{FF2B5EF4-FFF2-40B4-BE49-F238E27FC236}">
                <a16:creationId xmlns:a16="http://schemas.microsoft.com/office/drawing/2014/main" id="{867DF728-5A19-5D45-37D3-042741D31B41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E8FDA-27F6-C1CD-3A76-EEA078249C20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간호조무사 대면교육 동의서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0DAD9FE-814E-891A-6E78-20B33C7350B7}"/>
              </a:ext>
            </a:extLst>
          </p:cNvPr>
          <p:cNvGraphicFramePr>
            <a:graphicFrameLocks noGrp="1"/>
          </p:cNvGraphicFramePr>
          <p:nvPr/>
        </p:nvGraphicFramePr>
        <p:xfrm>
          <a:off x="1844805" y="1510620"/>
          <a:ext cx="4362678" cy="17624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68855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3593823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교육명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교육일시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2025.06.22 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14:00 ~ 18:00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운영방침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시작 시 입실 불가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교통상황 및 주차시간 고려 요망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교육생 외 입장 불가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애완동물 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중 이탈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외출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개인업무 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 인해 발생한 문제에 대해서는 교육생 본인에게 책임이 있음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출결 확인을 위하여 교육장 입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·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퇴실 시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QR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출결 또는 출석부에 총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 서명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·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영상</a:t>
                      </a:r>
                    </a:p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활용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 형식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중 강의 장면 등 사진 및 동영상 촬영</a:t>
                      </a:r>
                    </a:p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 목적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홍보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 결과 보고 등</a:t>
                      </a:r>
                    </a:p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보존기간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간호조무사 등 규칙 제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 관계서류의 보존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의거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년 동안 보존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E43C336-86FC-9FE2-B397-6C0E15E68A1A}"/>
              </a:ext>
            </a:extLst>
          </p:cNvPr>
          <p:cNvSpPr txBox="1"/>
          <p:nvPr/>
        </p:nvSpPr>
        <p:spPr>
          <a:xfrm>
            <a:off x="1763088" y="3411725"/>
            <a:ext cx="4444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※ 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초상권 사용에 대한 동의를 거부할 권리가 있습니다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.</a:t>
            </a:r>
            <a:br>
              <a:rPr lang="ko-KR" altLang="en-US" sz="700" dirty="0">
                <a:solidFill>
                  <a:srgbClr val="0070C0"/>
                </a:solidFill>
              </a:rPr>
            </a:b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다만 위 사항은 교육 신청에 반드시 필요한 사항으로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, 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거부하실 경우 교육 신청이 제한될 수 있습니다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.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p:graphicFrame>
        <p:nvGraphicFramePr>
          <p:cNvPr id="5" name="Google Shape;638;p42">
            <a:extLst>
              <a:ext uri="{FF2B5EF4-FFF2-40B4-BE49-F238E27FC236}">
                <a16:creationId xmlns:a16="http://schemas.microsoft.com/office/drawing/2014/main" id="{72A1D205-1976-C720-B33A-F3F5CC10E15C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 대면교육 동의서 팝업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02E584B-704D-DFB5-B56F-9188A215A027}"/>
              </a:ext>
            </a:extLst>
          </p:cNvPr>
          <p:cNvSpPr/>
          <p:nvPr/>
        </p:nvSpPr>
        <p:spPr>
          <a:xfrm rot="20700000">
            <a:off x="2659595" y="2297131"/>
            <a:ext cx="2338010" cy="31499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내용 변경 예정</a:t>
            </a:r>
          </a:p>
        </p:txBody>
      </p:sp>
    </p:spTree>
    <p:extLst>
      <p:ext uri="{BB962C8B-B14F-4D97-AF65-F5344CB8AC3E}">
        <p14:creationId xmlns:p14="http://schemas.microsoft.com/office/powerpoint/2010/main" val="116995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EE29-5C4B-E2D3-F870-B0918A90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C2954-D8A9-F43D-8128-986ABD9C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다음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748D8-54EA-9FC0-CAC3-2889918962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0BFF5-75F1-BB47-27A2-CB2443C85E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온라인교육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F3F10998-317B-C66F-1B70-5F5B93387CBC}"/>
              </a:ext>
            </a:extLst>
          </p:cNvPr>
          <p:cNvSpPr txBox="1"/>
          <p:nvPr/>
        </p:nvSpPr>
        <p:spPr>
          <a:xfrm>
            <a:off x="10359014" y="1322975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 err="1"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latin typeface="+mn-ea"/>
                <a:ea typeface="+mn-ea"/>
              </a:rPr>
              <a:t>2025</a:t>
            </a:r>
            <a:r>
              <a:rPr lang="ko-KR" altLang="en-US" sz="700" b="1" dirty="0"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latin typeface="+mn-ea"/>
                <a:ea typeface="+mn-ea"/>
              </a:rPr>
              <a:t>(4H)</a:t>
            </a:r>
            <a:r>
              <a:rPr lang="ko-KR" altLang="en-US" sz="700" b="1" dirty="0">
                <a:latin typeface="+mn-ea"/>
                <a:ea typeface="+mn-ea"/>
              </a:rPr>
              <a:t>은 </a:t>
            </a:r>
            <a:r>
              <a:rPr lang="en-US" altLang="ko-KR" sz="700" b="1" dirty="0">
                <a:latin typeface="+mn-ea"/>
                <a:ea typeface="+mn-ea"/>
              </a:rPr>
              <a:t>2</a:t>
            </a:r>
            <a:r>
              <a:rPr lang="ko-KR" altLang="en-US" sz="700" b="1" dirty="0"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latin typeface="+mn-ea"/>
                <a:ea typeface="+mn-ea"/>
              </a:rPr>
              <a:t>(8H)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latin typeface="+mn-ea"/>
                <a:ea typeface="+mn-ea"/>
              </a:rPr>
              <a:t>(8H) or 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3244FEB-B5B9-9FC4-0055-A9639792D69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850421" y="3506345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DD918C4D-359F-2E8C-9FB7-615286571B5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2BEE0F5-248B-23E2-A21C-882CBDAA1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1768077D-B76A-F4CA-C256-8AD39B04D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8839" y="2707929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E41E6CB-55F4-E00B-4ED1-9C1876D71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8839" y="5573090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1B4DB3A4-6462-0EF0-A97D-1DD4C6E43F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8839" y="-1542186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FC1C447-405E-0CB5-C7D2-17B7D5881A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0413" y="8426373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DB67A20D-CA55-2966-9503-0BF3FFFA7820}"/>
              </a:ext>
            </a:extLst>
          </p:cNvPr>
          <p:cNvGraphicFramePr>
            <a:graphicFrameLocks noGrp="1"/>
          </p:cNvGraphicFramePr>
          <p:nvPr/>
        </p:nvGraphicFramePr>
        <p:xfrm>
          <a:off x="78880" y="585370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b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923FAFD-AB7B-05ED-C3CF-BED2A000B4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0413" y="-4376381"/>
            <a:ext cx="5108524" cy="2898481"/>
          </a:xfrm>
          <a:prstGeom prst="rect">
            <a:avLst/>
          </a:prstGeom>
        </p:spPr>
      </p:pic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A08DF8E7-3A68-8411-AD5C-974E033B0BE2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대면교육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Google Shape;609;p42">
            <a:extLst>
              <a:ext uri="{FF2B5EF4-FFF2-40B4-BE49-F238E27FC236}">
                <a16:creationId xmlns:a16="http://schemas.microsoft.com/office/drawing/2014/main" id="{7D608217-51F1-49C0-E10A-3001B00D5D93}"/>
              </a:ext>
            </a:extLst>
          </p:cNvPr>
          <p:cNvSpPr txBox="1"/>
          <p:nvPr/>
        </p:nvSpPr>
        <p:spPr>
          <a:xfrm>
            <a:off x="566651" y="2063181"/>
            <a:ext cx="6402474" cy="73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올해 온라인교육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수강자는 내년에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이수해야 합니다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88900" indent="-88900"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   ex) 2025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</a:t>
            </a:r>
          </a:p>
          <a:p>
            <a:pPr marL="88900" indent="-88900"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   ex) 2025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</a:t>
            </a:r>
          </a:p>
          <a:p>
            <a:pPr fontAlgn="base"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미신청자만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935E9F-D1F4-F493-2DDF-631F244DC56E}"/>
              </a:ext>
            </a:extLst>
          </p:cNvPr>
          <p:cNvGrpSpPr/>
          <p:nvPr/>
        </p:nvGrpSpPr>
        <p:grpSpPr>
          <a:xfrm>
            <a:off x="563935" y="2970768"/>
            <a:ext cx="828000" cy="208800"/>
            <a:chOff x="2352619" y="2872991"/>
            <a:chExt cx="828000" cy="208800"/>
          </a:xfrm>
        </p:grpSpPr>
        <p:sp>
          <p:nvSpPr>
            <p:cNvPr id="8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35BA81-819A-CBDD-70AE-EA0CD1EED31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ABAA34-43C3-189B-5270-1DA7E35AABF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F3A1C78-FF9E-1582-18BC-700E85ABBB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55130" y="2970768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743836E9-9915-C8DB-9FE3-82C51D149AD6}"/>
              </a:ext>
            </a:extLst>
          </p:cNvPr>
          <p:cNvSpPr/>
          <p:nvPr/>
        </p:nvSpPr>
        <p:spPr>
          <a:xfrm>
            <a:off x="3903650" y="2970768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Google Shape;609;p42">
            <a:extLst>
              <a:ext uri="{FF2B5EF4-FFF2-40B4-BE49-F238E27FC236}">
                <a16:creationId xmlns:a16="http://schemas.microsoft.com/office/drawing/2014/main" id="{CDF20E9F-B2D1-9672-57E3-785EF0C82659}"/>
              </a:ext>
            </a:extLst>
          </p:cNvPr>
          <p:cNvSpPr txBox="1"/>
          <p:nvPr/>
        </p:nvSpPr>
        <p:spPr>
          <a:xfrm>
            <a:off x="461248" y="181576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63E89AA2-5DE3-EE26-2A47-929EF5E58307}"/>
              </a:ext>
            </a:extLst>
          </p:cNvPr>
          <p:cNvSpPr/>
          <p:nvPr/>
        </p:nvSpPr>
        <p:spPr>
          <a:xfrm>
            <a:off x="1392518" y="15050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54080-9955-EF74-2715-F7F0764D925B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786EC-9A58-678A-0F92-86E602FAC659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5E89A6-6649-BDB2-E91B-14969996597C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rd">
            <a:extLst>
              <a:ext uri="{FF2B5EF4-FFF2-40B4-BE49-F238E27FC236}">
                <a16:creationId xmlns:a16="http://schemas.microsoft.com/office/drawing/2014/main" id="{152650CE-3EA5-85DD-BDAF-C7D43A5587C5}"/>
              </a:ext>
            </a:extLst>
          </p:cNvPr>
          <p:cNvSpPr/>
          <p:nvPr/>
        </p:nvSpPr>
        <p:spPr>
          <a:xfrm>
            <a:off x="85230" y="3269020"/>
            <a:ext cx="7377608" cy="1981459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Google Shape;610;p42">
            <a:extLst>
              <a:ext uri="{FF2B5EF4-FFF2-40B4-BE49-F238E27FC236}">
                <a16:creationId xmlns:a16="http://schemas.microsoft.com/office/drawing/2014/main" id="{4197752D-5D03-899E-6D56-B54C9361E414}"/>
              </a:ext>
            </a:extLst>
          </p:cNvPr>
          <p:cNvGraphicFramePr/>
          <p:nvPr/>
        </p:nvGraphicFramePr>
        <p:xfrm>
          <a:off x="565150" y="3492917"/>
          <a:ext cx="640228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227333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079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수강기간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노인장기요양과 재활의 이해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지역사회간호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8366A848-EAB1-090A-102A-163ED98E64B8}"/>
              </a:ext>
            </a:extLst>
          </p:cNvPr>
          <p:cNvSpPr/>
          <p:nvPr/>
        </p:nvSpPr>
        <p:spPr>
          <a:xfrm>
            <a:off x="4812836" y="38102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D55F3D2D-A3B7-923C-2D94-718E14840A54}"/>
              </a:ext>
            </a:extLst>
          </p:cNvPr>
          <p:cNvSpPr/>
          <p:nvPr/>
        </p:nvSpPr>
        <p:spPr>
          <a:xfrm>
            <a:off x="4812836" y="41686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4F267FEA-A81A-7522-EBE4-ED145D84E023}"/>
              </a:ext>
            </a:extLst>
          </p:cNvPr>
          <p:cNvSpPr/>
          <p:nvPr/>
        </p:nvSpPr>
        <p:spPr>
          <a:xfrm>
            <a:off x="4812836" y="45270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326FC086-20D8-4473-39D5-4AAA6A3312F9}"/>
              </a:ext>
            </a:extLst>
          </p:cNvPr>
          <p:cNvSpPr/>
          <p:nvPr/>
        </p:nvSpPr>
        <p:spPr>
          <a:xfrm>
            <a:off x="4812836" y="48854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6" name="Pagination">
            <a:extLst>
              <a:ext uri="{FF2B5EF4-FFF2-40B4-BE49-F238E27FC236}">
                <a16:creationId xmlns:a16="http://schemas.microsoft.com/office/drawing/2014/main" id="{6673A8BC-B8E3-56C5-78C2-93B4CBFE485C}"/>
              </a:ext>
            </a:extLst>
          </p:cNvPr>
          <p:cNvSpPr txBox="1"/>
          <p:nvPr/>
        </p:nvSpPr>
        <p:spPr>
          <a:xfrm>
            <a:off x="2558732" y="556039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Google Shape;1256;p43">
            <a:extLst>
              <a:ext uri="{FF2B5EF4-FFF2-40B4-BE49-F238E27FC236}">
                <a16:creationId xmlns:a16="http://schemas.microsoft.com/office/drawing/2014/main" id="{A864A45E-97DB-7864-2E63-716A7AED22B2}"/>
              </a:ext>
            </a:extLst>
          </p:cNvPr>
          <p:cNvSpPr/>
          <p:nvPr/>
        </p:nvSpPr>
        <p:spPr>
          <a:xfrm>
            <a:off x="5999659" y="38102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8" name="Google Shape;1256;p43">
            <a:extLst>
              <a:ext uri="{FF2B5EF4-FFF2-40B4-BE49-F238E27FC236}">
                <a16:creationId xmlns:a16="http://schemas.microsoft.com/office/drawing/2014/main" id="{7FD5EB56-3E58-E20C-C00B-8B9799B2BB6E}"/>
              </a:ext>
            </a:extLst>
          </p:cNvPr>
          <p:cNvSpPr/>
          <p:nvPr/>
        </p:nvSpPr>
        <p:spPr>
          <a:xfrm>
            <a:off x="5999659" y="41686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1" name="Google Shape;1256;p43">
            <a:extLst>
              <a:ext uri="{FF2B5EF4-FFF2-40B4-BE49-F238E27FC236}">
                <a16:creationId xmlns:a16="http://schemas.microsoft.com/office/drawing/2014/main" id="{4A4B4174-C85D-EA2F-AED7-D9FA8A101610}"/>
              </a:ext>
            </a:extLst>
          </p:cNvPr>
          <p:cNvSpPr/>
          <p:nvPr/>
        </p:nvSpPr>
        <p:spPr>
          <a:xfrm>
            <a:off x="5999659" y="45270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3" name="Google Shape;1256;p43">
            <a:extLst>
              <a:ext uri="{FF2B5EF4-FFF2-40B4-BE49-F238E27FC236}">
                <a16:creationId xmlns:a16="http://schemas.microsoft.com/office/drawing/2014/main" id="{7A645D28-C5E7-4140-B22B-543A1A0ACE14}"/>
              </a:ext>
            </a:extLst>
          </p:cNvPr>
          <p:cNvSpPr/>
          <p:nvPr/>
        </p:nvSpPr>
        <p:spPr>
          <a:xfrm>
            <a:off x="5999659" y="48854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C3C707BD-C731-7CA2-12AD-78A051CC2BBA}"/>
              </a:ext>
            </a:extLst>
          </p:cNvPr>
          <p:cNvSpPr/>
          <p:nvPr/>
        </p:nvSpPr>
        <p:spPr>
          <a:xfrm>
            <a:off x="6332071" y="53471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F7721668-9452-4DEF-0624-BF3F1D9299CF}"/>
              </a:ext>
            </a:extLst>
          </p:cNvPr>
          <p:cNvSpPr/>
          <p:nvPr/>
        </p:nvSpPr>
        <p:spPr>
          <a:xfrm>
            <a:off x="5764966" y="53471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2335BE-F931-9CC8-541D-0C700D5E28AB}"/>
              </a:ext>
            </a:extLst>
          </p:cNvPr>
          <p:cNvGrpSpPr/>
          <p:nvPr/>
        </p:nvGrpSpPr>
        <p:grpSpPr>
          <a:xfrm>
            <a:off x="6694296" y="3819812"/>
            <a:ext cx="125412" cy="1212850"/>
            <a:chOff x="6676759" y="3324596"/>
            <a:chExt cx="125412" cy="1212850"/>
          </a:xfrm>
        </p:grpSpPr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2E9B0AE7-00AE-94C8-4D20-7F66E8E3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Option">
              <a:extLst>
                <a:ext uri="{FF2B5EF4-FFF2-40B4-BE49-F238E27FC236}">
                  <a16:creationId xmlns:a16="http://schemas.microsoft.com/office/drawing/2014/main" id="{EF88B934-013F-B225-0375-E9B42DC03221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437B1227-F14A-6C9B-7EC5-1FCD215B4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>
                <a:extLst>
                  <a:ext uri="{FF2B5EF4-FFF2-40B4-BE49-F238E27FC236}">
                    <a16:creationId xmlns:a16="http://schemas.microsoft.com/office/drawing/2014/main" id="{35B4B38F-3695-D1E0-32A8-20B93BDEE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E9F41489-ACFC-F01F-C67B-A53D03CF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046A2E87-4599-CA96-D2E2-5A63A109D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7D40875-BEF2-45AF-BFEF-276FAEDE6E77}"/>
              </a:ext>
            </a:extLst>
          </p:cNvPr>
          <p:cNvSpPr txBox="1"/>
          <p:nvPr/>
        </p:nvSpPr>
        <p:spPr>
          <a:xfrm>
            <a:off x="458230" y="32456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Google Shape;638;p42">
            <a:extLst>
              <a:ext uri="{FF2B5EF4-FFF2-40B4-BE49-F238E27FC236}">
                <a16:creationId xmlns:a16="http://schemas.microsoft.com/office/drawing/2014/main" id="{F8E87C3D-CBAB-70E2-F561-9CBED99D8117}"/>
              </a:ext>
            </a:extLst>
          </p:cNvPr>
          <p:cNvGraphicFramePr/>
          <p:nvPr/>
        </p:nvGraphicFramePr>
        <p:xfrm>
          <a:off x="7514015" y="310181"/>
          <a:ext cx="2338010" cy="2067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온라인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선택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선택완료된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교육 유형 표시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교육유형명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선택완료 배지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(badge)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온라인교육 선택 안내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 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조회 필터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교육분야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교육분야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과정명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박스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온라인과정 목록</a:t>
                      </a:r>
                      <a:br>
                        <a:rPr lang="en-US" altLang="ko-KR" sz="700" b="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최근등록 순으로 정렬</a:t>
                      </a:r>
                      <a:endParaRPr lang="en-US" altLang="ko-KR"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교육바구니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#5-1: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유형별로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#e3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에서 선택된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과정명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5086DB-B766-0360-0D19-1A9FCD324960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429059"/>
          <a:ext cx="2338010" cy="25565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샘플보기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해당 과정의 동영상 플레이어 팝업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해당 과정 상세페이지 팝업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라디오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 선택 시 교육바구니에 선택한 과정 명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마감 된 경우 라디오 버튼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활성화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선택할 수 없음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 선택 라디오 버튼을 선택한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버튼을 클릭하면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단계에서 선택해야 할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목록이 하단에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다음으로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선택할 교육 유형이 없는 경우에는 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 신청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 확인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라디오 버튼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#e5-1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41804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047544A0-2927-8316-65E2-C67302A4967E}"/>
              </a:ext>
            </a:extLst>
          </p:cNvPr>
          <p:cNvSpPr/>
          <p:nvPr/>
        </p:nvSpPr>
        <p:spPr>
          <a:xfrm>
            <a:off x="385213" y="13774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356905-C33E-CA76-2AC7-7D529C040BA2}"/>
              </a:ext>
            </a:extLst>
          </p:cNvPr>
          <p:cNvSpPr/>
          <p:nvPr/>
        </p:nvSpPr>
        <p:spPr>
          <a:xfrm>
            <a:off x="385213" y="23390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B8A22D2-5D5F-B612-B84D-3F96AB6766C0}"/>
              </a:ext>
            </a:extLst>
          </p:cNvPr>
          <p:cNvSpPr/>
          <p:nvPr/>
        </p:nvSpPr>
        <p:spPr>
          <a:xfrm>
            <a:off x="385213" y="29466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AC2AF-8359-44C8-BD9F-F4F1C2832882}"/>
              </a:ext>
            </a:extLst>
          </p:cNvPr>
          <p:cNvSpPr/>
          <p:nvPr/>
        </p:nvSpPr>
        <p:spPr>
          <a:xfrm>
            <a:off x="4722836" y="370088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DBA39A-5B86-EF9D-5475-1067545915E9}"/>
              </a:ext>
            </a:extLst>
          </p:cNvPr>
          <p:cNvSpPr/>
          <p:nvPr/>
        </p:nvSpPr>
        <p:spPr>
          <a:xfrm>
            <a:off x="385213" y="57512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48E2E6-0C66-45D8-02C0-6F15E7C20299}"/>
              </a:ext>
            </a:extLst>
          </p:cNvPr>
          <p:cNvSpPr/>
          <p:nvPr/>
        </p:nvSpPr>
        <p:spPr>
          <a:xfrm>
            <a:off x="385213" y="360000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19A7C9-1ED9-5190-E3CD-7DBED0E95289}"/>
              </a:ext>
            </a:extLst>
          </p:cNvPr>
          <p:cNvSpPr/>
          <p:nvPr/>
        </p:nvSpPr>
        <p:spPr>
          <a:xfrm>
            <a:off x="5904535" y="370088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4DE7CA-5B97-B303-B1E0-D968E7916004}"/>
              </a:ext>
            </a:extLst>
          </p:cNvPr>
          <p:cNvSpPr/>
          <p:nvPr/>
        </p:nvSpPr>
        <p:spPr>
          <a:xfrm>
            <a:off x="6558585" y="370088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BF443F-FFB0-F21B-DEEF-214622B0A091}"/>
              </a:ext>
            </a:extLst>
          </p:cNvPr>
          <p:cNvSpPr/>
          <p:nvPr/>
        </p:nvSpPr>
        <p:spPr>
          <a:xfrm>
            <a:off x="6246895" y="52317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CCBF24C-6464-A30A-C0D7-9192884D0DA4}"/>
              </a:ext>
            </a:extLst>
          </p:cNvPr>
          <p:cNvSpPr/>
          <p:nvPr/>
        </p:nvSpPr>
        <p:spPr>
          <a:xfrm>
            <a:off x="5683015" y="52317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D9B901D-E4A1-12ED-8C3C-5521EB19FD47}"/>
              </a:ext>
            </a:extLst>
          </p:cNvPr>
          <p:cNvSpPr/>
          <p:nvPr/>
        </p:nvSpPr>
        <p:spPr>
          <a:xfrm>
            <a:off x="4307555" y="619935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9467A75-E2F8-B4B1-F02D-AC7202710C7E}"/>
              </a:ext>
            </a:extLst>
          </p:cNvPr>
          <p:cNvGrpSpPr/>
          <p:nvPr/>
        </p:nvGrpSpPr>
        <p:grpSpPr>
          <a:xfrm>
            <a:off x="8017468" y="5123553"/>
            <a:ext cx="1308584" cy="652408"/>
            <a:chOff x="1902454" y="5947213"/>
            <a:chExt cx="1308584" cy="652408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BB4E124-7489-C165-3A91-2B830D52708A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83585689-0E7A-4982-8855-A65E8220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9" name="AutoShape 181">
              <a:extLst>
                <a:ext uri="{FF2B5EF4-FFF2-40B4-BE49-F238E27FC236}">
                  <a16:creationId xmlns:a16="http://schemas.microsoft.com/office/drawing/2014/main" id="{BEB51FC0-B29C-9416-4497-D7A112A96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74EE02-B0B0-0013-0340-F221D31BAF51}"/>
              </a:ext>
            </a:extLst>
          </p:cNvPr>
          <p:cNvSpPr/>
          <p:nvPr/>
        </p:nvSpPr>
        <p:spPr>
          <a:xfrm>
            <a:off x="7849785" y="5183455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7D4D7BA-CC05-2EA6-F895-282D3C00F866}"/>
              </a:ext>
            </a:extLst>
          </p:cNvPr>
          <p:cNvGrpSpPr/>
          <p:nvPr/>
        </p:nvGrpSpPr>
        <p:grpSpPr>
          <a:xfrm>
            <a:off x="6555792" y="3291332"/>
            <a:ext cx="412480" cy="172562"/>
            <a:chOff x="2651069" y="2872991"/>
            <a:chExt cx="453728" cy="208800"/>
          </a:xfrm>
        </p:grpSpPr>
        <p:sp>
          <p:nvSpPr>
            <p:cNvPr id="46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62EF6A6-CD6D-2F42-6276-FB5AFD665B5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7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5FAD502-10E8-9C31-12FD-1C25CE5BA65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4CAAF3-AF29-EB50-D0DD-4BE7F96C00DE}"/>
              </a:ext>
            </a:extLst>
          </p:cNvPr>
          <p:cNvSpPr/>
          <p:nvPr/>
        </p:nvSpPr>
        <p:spPr>
          <a:xfrm rot="20700000">
            <a:off x="2596965" y="2290557"/>
            <a:ext cx="2338010" cy="31499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내용 변경 예정</a:t>
            </a:r>
          </a:p>
        </p:txBody>
      </p:sp>
      <p:grpSp>
        <p:nvGrpSpPr>
          <p:cNvPr id="49" name="Image">
            <a:extLst>
              <a:ext uri="{FF2B5EF4-FFF2-40B4-BE49-F238E27FC236}">
                <a16:creationId xmlns:a16="http://schemas.microsoft.com/office/drawing/2014/main" id="{F466AF0B-D04E-52E5-F2F9-B4B9B94CF306}"/>
              </a:ext>
            </a:extLst>
          </p:cNvPr>
          <p:cNvGrpSpPr/>
          <p:nvPr/>
        </p:nvGrpSpPr>
        <p:grpSpPr>
          <a:xfrm>
            <a:off x="980117" y="6128393"/>
            <a:ext cx="233717" cy="233717"/>
            <a:chOff x="9600101" y="1622168"/>
            <a:chExt cx="1333500" cy="1333500"/>
          </a:xfrm>
        </p:grpSpPr>
        <p:sp>
          <p:nvSpPr>
            <p:cNvPr id="50" name="Border">
              <a:extLst>
                <a:ext uri="{FF2B5EF4-FFF2-40B4-BE49-F238E27FC236}">
                  <a16:creationId xmlns:a16="http://schemas.microsoft.com/office/drawing/2014/main" id="{7D1813EC-AF63-52C8-4485-6C698555A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>
              <a:extLst>
                <a:ext uri="{FF2B5EF4-FFF2-40B4-BE49-F238E27FC236}">
                  <a16:creationId xmlns:a16="http://schemas.microsoft.com/office/drawing/2014/main" id="{25CBE9CF-0131-1FAA-BA20-A68E2F5A1E44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>
              <a:extLst>
                <a:ext uri="{FF2B5EF4-FFF2-40B4-BE49-F238E27FC236}">
                  <a16:creationId xmlns:a16="http://schemas.microsoft.com/office/drawing/2014/main" id="{B297BB23-2795-B481-4322-B5F1ABE0E4D0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E262F3A-9691-1A6A-8E97-B95F508C96EA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교육바구니 </a:t>
            </a:r>
            <a:r>
              <a:rPr lang="en-US" altLang="ko-KR" sz="800" dirty="0"/>
              <a:t>-&gt; </a:t>
            </a:r>
            <a:r>
              <a:rPr lang="ko-KR" altLang="en-US" sz="800" dirty="0"/>
              <a:t>선택정보</a:t>
            </a:r>
          </a:p>
        </p:txBody>
      </p:sp>
    </p:spTree>
    <p:extLst>
      <p:ext uri="{BB962C8B-B14F-4D97-AF65-F5344CB8AC3E}">
        <p14:creationId xmlns:p14="http://schemas.microsoft.com/office/powerpoint/2010/main" val="250288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526D-31A7-FA7C-5968-A05DBE4D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2CA14-57B5-D9EF-C09E-C245D36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1B5DB-7AAD-CADA-AFD4-81C8DF251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685F-816B-654C-64CD-BA649F3282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유예해소자교육 선택</a:t>
            </a: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62D6BC09-804D-C3FA-CD05-5FC0498B6989}"/>
              </a:ext>
            </a:extLst>
          </p:cNvPr>
          <p:cNvGraphicFramePr>
            <a:graphicFrameLocks noGrp="1"/>
          </p:cNvGraphicFramePr>
          <p:nvPr/>
        </p:nvGraphicFramePr>
        <p:xfrm>
          <a:off x="78880" y="585370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b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유예해소자교육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간호의 이해</a:t>
                      </a:r>
                      <a:endParaRPr lang="en-US" altLang="ko-KR" sz="8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 관리</a:t>
                      </a:r>
                      <a:endParaRPr lang="en-US" altLang="ko-KR" sz="8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sp>
        <p:nvSpPr>
          <p:cNvPr id="62" name="Google Shape;609;p42">
            <a:extLst>
              <a:ext uri="{FF2B5EF4-FFF2-40B4-BE49-F238E27FC236}">
                <a16:creationId xmlns:a16="http://schemas.microsoft.com/office/drawing/2014/main" id="{CDCCEF74-3A8D-90EE-937F-1A152248310B}"/>
              </a:ext>
            </a:extLst>
          </p:cNvPr>
          <p:cNvSpPr txBox="1"/>
          <p:nvPr/>
        </p:nvSpPr>
        <p:spPr>
          <a:xfrm>
            <a:off x="566651" y="237750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9" name="Google Shape;609;p42">
            <a:extLst>
              <a:ext uri="{FF2B5EF4-FFF2-40B4-BE49-F238E27FC236}">
                <a16:creationId xmlns:a16="http://schemas.microsoft.com/office/drawing/2014/main" id="{E097AD91-B4B8-20F2-3527-A25C73CB09C0}"/>
              </a:ext>
            </a:extLst>
          </p:cNvPr>
          <p:cNvSpPr txBox="1"/>
          <p:nvPr/>
        </p:nvSpPr>
        <p:spPr>
          <a:xfrm>
            <a:off x="461248" y="21300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유예해소자교육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Google Shape;609;p42">
            <a:extLst>
              <a:ext uri="{FF2B5EF4-FFF2-40B4-BE49-F238E27FC236}">
                <a16:creationId xmlns:a16="http://schemas.microsoft.com/office/drawing/2014/main" id="{55B26216-4314-5AB3-687D-1B8A611A2A9E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대면교육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Google Shape;609;p42">
            <a:extLst>
              <a:ext uri="{FF2B5EF4-FFF2-40B4-BE49-F238E27FC236}">
                <a16:creationId xmlns:a16="http://schemas.microsoft.com/office/drawing/2014/main" id="{3D960141-3117-9645-44F7-B78555F2EDC7}"/>
              </a:ext>
            </a:extLst>
          </p:cNvPr>
          <p:cNvSpPr txBox="1"/>
          <p:nvPr/>
        </p:nvSpPr>
        <p:spPr>
          <a:xfrm>
            <a:off x="461248" y="181576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온라인교육 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EBD29D8-D74A-96A1-B11E-93AE67EE5A9E}"/>
              </a:ext>
            </a:extLst>
          </p:cNvPr>
          <p:cNvSpPr/>
          <p:nvPr/>
        </p:nvSpPr>
        <p:spPr>
          <a:xfrm>
            <a:off x="1392518" y="15050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B9016431-D233-19F7-2B5F-8059E0047D18}"/>
              </a:ext>
            </a:extLst>
          </p:cNvPr>
          <p:cNvSpPr/>
          <p:nvPr/>
        </p:nvSpPr>
        <p:spPr>
          <a:xfrm>
            <a:off x="1392518" y="18225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3F2B05-E539-ED5C-63A9-7B24C9305F3D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099C2-02D1-55C1-F20E-FF9802E1F50C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8CCF53-4E00-991E-0CCE-67AD7F35DEAA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rd">
            <a:extLst>
              <a:ext uri="{FF2B5EF4-FFF2-40B4-BE49-F238E27FC236}">
                <a16:creationId xmlns:a16="http://schemas.microsoft.com/office/drawing/2014/main" id="{EF745083-B4F8-750C-9198-915D35E08148}"/>
              </a:ext>
            </a:extLst>
          </p:cNvPr>
          <p:cNvSpPr/>
          <p:nvPr/>
        </p:nvSpPr>
        <p:spPr>
          <a:xfrm>
            <a:off x="85230" y="3164457"/>
            <a:ext cx="7377608" cy="1954138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Pagination">
            <a:extLst>
              <a:ext uri="{FF2B5EF4-FFF2-40B4-BE49-F238E27FC236}">
                <a16:creationId xmlns:a16="http://schemas.microsoft.com/office/drawing/2014/main" id="{ACBD9684-E41F-CE53-772B-4F60733604B4}"/>
              </a:ext>
            </a:extLst>
          </p:cNvPr>
          <p:cNvSpPr txBox="1"/>
          <p:nvPr/>
        </p:nvSpPr>
        <p:spPr>
          <a:xfrm>
            <a:off x="2558732" y="5392115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486EE290-A4C1-07DE-3CA3-5D5E9C12B9F8}"/>
              </a:ext>
            </a:extLst>
          </p:cNvPr>
          <p:cNvSpPr/>
          <p:nvPr/>
        </p:nvSpPr>
        <p:spPr>
          <a:xfrm>
            <a:off x="6245901" y="5194795"/>
            <a:ext cx="72806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교육신청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1A9B08A-616D-92F0-2771-2018DD3B2BBA}"/>
              </a:ext>
            </a:extLst>
          </p:cNvPr>
          <p:cNvSpPr/>
          <p:nvPr/>
        </p:nvSpPr>
        <p:spPr>
          <a:xfrm>
            <a:off x="5688766" y="51947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" name="Google Shape;638;p42">
            <a:extLst>
              <a:ext uri="{FF2B5EF4-FFF2-40B4-BE49-F238E27FC236}">
                <a16:creationId xmlns:a16="http://schemas.microsoft.com/office/drawing/2014/main" id="{76F6C26F-1F87-D1A9-B959-839D30839B70}"/>
              </a:ext>
            </a:extLst>
          </p:cNvPr>
          <p:cNvGraphicFramePr/>
          <p:nvPr/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유예해소자교육 선택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79B4BA-F902-CEC5-127D-8D8FE27967E6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883469"/>
          <a:ext cx="2338010" cy="1397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과정선택 체크박스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 선택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 마감 된 경우 체크박스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 활성화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선택할 수 없음</a:t>
                      </a:r>
                      <a:r>
                        <a:rPr lang="en-US" altLang="ko-KR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다음으로 선택할 교육 유형이 없는 경우에는 </a:t>
                      </a:r>
                      <a:b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 신청 내역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미 선택 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#e2-1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44595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3C48801C-69DA-93D3-2005-9D1692250A60}"/>
              </a:ext>
            </a:extLst>
          </p:cNvPr>
          <p:cNvGrpSpPr/>
          <p:nvPr/>
        </p:nvGrpSpPr>
        <p:grpSpPr>
          <a:xfrm>
            <a:off x="8017468" y="2917563"/>
            <a:ext cx="1308584" cy="652408"/>
            <a:chOff x="1902454" y="5947213"/>
            <a:chExt cx="1308584" cy="65240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5C4921-0264-EFF7-CD76-5CB0D91ED7CC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E31A2711-1E76-8B7A-F985-3624936D7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과정을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6B1970D-1152-DF07-D844-6D454D372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69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941B22-0E90-0026-263B-F03C4DABC55E}"/>
              </a:ext>
            </a:extLst>
          </p:cNvPr>
          <p:cNvSpPr/>
          <p:nvPr/>
        </p:nvSpPr>
        <p:spPr>
          <a:xfrm>
            <a:off x="7849785" y="2977465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E024B7-F48A-C352-FD7D-5E49ED8BC45B}"/>
              </a:ext>
            </a:extLst>
          </p:cNvPr>
          <p:cNvSpPr txBox="1"/>
          <p:nvPr/>
        </p:nvSpPr>
        <p:spPr>
          <a:xfrm>
            <a:off x="458230" y="313771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91ABA0-8A2A-4584-0E8A-57EAF7A9F889}"/>
              </a:ext>
            </a:extLst>
          </p:cNvPr>
          <p:cNvSpPr txBox="1"/>
          <p:nvPr/>
        </p:nvSpPr>
        <p:spPr>
          <a:xfrm>
            <a:off x="4793013" y="3164788"/>
            <a:ext cx="171609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00" spc="-8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700" spc="-8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과정 선택</a:t>
            </a:r>
            <a:endParaRPr lang="en-US" altLang="ko-KR" sz="700" spc="-8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2A371EF-7D80-1527-1122-556C9AA3FF40}"/>
              </a:ext>
            </a:extLst>
          </p:cNvPr>
          <p:cNvSpPr/>
          <p:nvPr/>
        </p:nvSpPr>
        <p:spPr>
          <a:xfrm>
            <a:off x="6170977" y="509619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5F6752-7C2A-F952-6180-80B2324CA7DB}"/>
              </a:ext>
            </a:extLst>
          </p:cNvPr>
          <p:cNvGrpSpPr/>
          <p:nvPr/>
        </p:nvGrpSpPr>
        <p:grpSpPr>
          <a:xfrm>
            <a:off x="6555705" y="3156764"/>
            <a:ext cx="412480" cy="172562"/>
            <a:chOff x="2651069" y="2872991"/>
            <a:chExt cx="453728" cy="208800"/>
          </a:xfrm>
        </p:grpSpPr>
        <p:sp>
          <p:nvSpPr>
            <p:cNvPr id="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FB0DC5B-03CC-D4BF-E574-C01E98AFD9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B3C33AD-969D-6198-1B72-4FE285ADC8F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F935E9F-D1F4-F493-2DDF-631F244DC56E}"/>
              </a:ext>
            </a:extLst>
          </p:cNvPr>
          <p:cNvGrpSpPr/>
          <p:nvPr/>
        </p:nvGrpSpPr>
        <p:grpSpPr>
          <a:xfrm>
            <a:off x="564096" y="2819581"/>
            <a:ext cx="828000" cy="208800"/>
            <a:chOff x="2352619" y="2872991"/>
            <a:chExt cx="828000" cy="208800"/>
          </a:xfrm>
        </p:grpSpPr>
        <p:sp>
          <p:nvSpPr>
            <p:cNvPr id="4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35BA81-819A-CBDD-70AE-EA0CD1EED31A}"/>
                </a:ext>
              </a:extLst>
            </p:cNvPr>
            <p:cNvSpPr/>
            <p:nvPr/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ABAA34-43C3-189B-5270-1DA7E35AABF4}"/>
                </a:ext>
              </a:extLst>
            </p:cNvPr>
            <p:cNvSpPr/>
            <p:nvPr/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0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F3A1C78-FF9E-1582-18BC-700E85ABBB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5291" y="2819581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743836E9-9915-C8DB-9FE3-82C51D149AD6}"/>
              </a:ext>
            </a:extLst>
          </p:cNvPr>
          <p:cNvSpPr/>
          <p:nvPr/>
        </p:nvSpPr>
        <p:spPr>
          <a:xfrm>
            <a:off x="3903811" y="2819581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8A22D2-5D5F-B612-B84D-3F96AB6766C0}"/>
              </a:ext>
            </a:extLst>
          </p:cNvPr>
          <p:cNvSpPr/>
          <p:nvPr/>
        </p:nvSpPr>
        <p:spPr>
          <a:xfrm>
            <a:off x="385374" y="2795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Google Shape;610;p42">
            <a:extLst>
              <a:ext uri="{FF2B5EF4-FFF2-40B4-BE49-F238E27FC236}">
                <a16:creationId xmlns:a16="http://schemas.microsoft.com/office/drawing/2014/main" id="{8494E8B0-3AD2-4CF3-1083-02471B4B3D40}"/>
              </a:ext>
            </a:extLst>
          </p:cNvPr>
          <p:cNvGraphicFramePr/>
          <p:nvPr/>
        </p:nvGraphicFramePr>
        <p:xfrm>
          <a:off x="565150" y="3386237"/>
          <a:ext cx="640228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227333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079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수강기간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노인장기요양과 재활의 이해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지역사회간호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4H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4H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~ 2025.12.31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56" name="Google Shape;1256;p43">
            <a:extLst>
              <a:ext uri="{FF2B5EF4-FFF2-40B4-BE49-F238E27FC236}">
                <a16:creationId xmlns:a16="http://schemas.microsoft.com/office/drawing/2014/main" id="{F698BFBA-6682-C3F3-20CB-D76234B4C868}"/>
              </a:ext>
            </a:extLst>
          </p:cNvPr>
          <p:cNvSpPr/>
          <p:nvPr/>
        </p:nvSpPr>
        <p:spPr>
          <a:xfrm>
            <a:off x="6003782" y="369882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57" name="Google Shape;1256;p43">
            <a:extLst>
              <a:ext uri="{FF2B5EF4-FFF2-40B4-BE49-F238E27FC236}">
                <a16:creationId xmlns:a16="http://schemas.microsoft.com/office/drawing/2014/main" id="{C2E15869-35FF-F016-8E11-501FDB81D034}"/>
              </a:ext>
            </a:extLst>
          </p:cNvPr>
          <p:cNvSpPr/>
          <p:nvPr/>
        </p:nvSpPr>
        <p:spPr>
          <a:xfrm>
            <a:off x="6003782" y="4057228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58" name="Google Shape;1256;p43">
            <a:extLst>
              <a:ext uri="{FF2B5EF4-FFF2-40B4-BE49-F238E27FC236}">
                <a16:creationId xmlns:a16="http://schemas.microsoft.com/office/drawing/2014/main" id="{4C2153D6-F5DA-227F-86BC-E479E8C7B334}"/>
              </a:ext>
            </a:extLst>
          </p:cNvPr>
          <p:cNvSpPr/>
          <p:nvPr/>
        </p:nvSpPr>
        <p:spPr>
          <a:xfrm>
            <a:off x="6003782" y="441563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59" name="Google Shape;1256;p43">
            <a:extLst>
              <a:ext uri="{FF2B5EF4-FFF2-40B4-BE49-F238E27FC236}">
                <a16:creationId xmlns:a16="http://schemas.microsoft.com/office/drawing/2014/main" id="{F96E05A2-35CE-DCAD-5EC0-B6B4EFD697AA}"/>
              </a:ext>
            </a:extLst>
          </p:cNvPr>
          <p:cNvSpPr/>
          <p:nvPr/>
        </p:nvSpPr>
        <p:spPr>
          <a:xfrm>
            <a:off x="6003782" y="477403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C658B4-8C41-9114-1147-E43EB0B09614}"/>
              </a:ext>
            </a:extLst>
          </p:cNvPr>
          <p:cNvGrpSpPr/>
          <p:nvPr/>
        </p:nvGrpSpPr>
        <p:grpSpPr>
          <a:xfrm>
            <a:off x="6673867" y="3715851"/>
            <a:ext cx="128588" cy="1187768"/>
            <a:chOff x="6696727" y="3195151"/>
            <a:chExt cx="128588" cy="1187768"/>
          </a:xfrm>
        </p:grpSpPr>
        <p:grpSp>
          <p:nvGrpSpPr>
            <p:cNvPr id="61" name="Checkbox">
              <a:extLst>
                <a:ext uri="{FF2B5EF4-FFF2-40B4-BE49-F238E27FC236}">
                  <a16:creationId xmlns:a16="http://schemas.microsoft.com/office/drawing/2014/main" id="{A53C7726-B7C2-41EE-C100-0A55E0E0D4FE}"/>
                </a:ext>
              </a:extLst>
            </p:cNvPr>
            <p:cNvGrpSpPr/>
            <p:nvPr/>
          </p:nvGrpSpPr>
          <p:grpSpPr>
            <a:xfrm>
              <a:off x="6696727" y="3195151"/>
              <a:ext cx="128588" cy="128588"/>
              <a:chOff x="863600" y="1311275"/>
              <a:chExt cx="128588" cy="128588"/>
            </a:xfrm>
          </p:grpSpPr>
          <p:sp>
            <p:nvSpPr>
              <p:cNvPr id="76" name="Box">
                <a:extLst>
                  <a:ext uri="{FF2B5EF4-FFF2-40B4-BE49-F238E27FC236}">
                    <a16:creationId xmlns:a16="http://schemas.microsoft.com/office/drawing/2014/main" id="{71702B49-37A4-6C6B-9A26-275B7E2847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>
                <a:extLst>
                  <a:ext uri="{FF2B5EF4-FFF2-40B4-BE49-F238E27FC236}">
                    <a16:creationId xmlns:a16="http://schemas.microsoft.com/office/drawing/2014/main" id="{69D2DE29-DD2A-A28A-1B99-5E3487F90E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1" name="Checkbox">
              <a:extLst>
                <a:ext uri="{FF2B5EF4-FFF2-40B4-BE49-F238E27FC236}">
                  <a16:creationId xmlns:a16="http://schemas.microsoft.com/office/drawing/2014/main" id="{58F8AFCA-26C9-E3B5-747A-7E84CFEFEDCA}"/>
                </a:ext>
              </a:extLst>
            </p:cNvPr>
            <p:cNvGrpSpPr/>
            <p:nvPr/>
          </p:nvGrpSpPr>
          <p:grpSpPr>
            <a:xfrm>
              <a:off x="6696727" y="3538051"/>
              <a:ext cx="128588" cy="128588"/>
              <a:chOff x="863600" y="1311275"/>
              <a:chExt cx="128588" cy="128588"/>
            </a:xfrm>
          </p:grpSpPr>
          <p:sp>
            <p:nvSpPr>
              <p:cNvPr id="74" name="Box">
                <a:extLst>
                  <a:ext uri="{FF2B5EF4-FFF2-40B4-BE49-F238E27FC236}">
                    <a16:creationId xmlns:a16="http://schemas.microsoft.com/office/drawing/2014/main" id="{5009DE7D-9289-60C3-9A48-908D9808BF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Check">
                <a:extLst>
                  <a:ext uri="{FF2B5EF4-FFF2-40B4-BE49-F238E27FC236}">
                    <a16:creationId xmlns:a16="http://schemas.microsoft.com/office/drawing/2014/main" id="{580AE55E-6237-1B2B-8252-134365B818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Box">
              <a:extLst>
                <a:ext uri="{FF2B5EF4-FFF2-40B4-BE49-F238E27FC236}">
                  <a16:creationId xmlns:a16="http://schemas.microsoft.com/office/drawing/2014/main" id="{0519B2EE-F450-1733-D87D-2A7E29FB48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727" y="388857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Box">
              <a:extLst>
                <a:ext uri="{FF2B5EF4-FFF2-40B4-BE49-F238E27FC236}">
                  <a16:creationId xmlns:a16="http://schemas.microsoft.com/office/drawing/2014/main" id="{2FC50E50-8B72-3405-9681-B52A8CEFE3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727" y="425433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Google Shape;1256;p43">
            <a:extLst>
              <a:ext uri="{FF2B5EF4-FFF2-40B4-BE49-F238E27FC236}">
                <a16:creationId xmlns:a16="http://schemas.microsoft.com/office/drawing/2014/main" id="{DC553F28-9FCC-0D58-7AC9-BFC9F71C14C4}"/>
              </a:ext>
            </a:extLst>
          </p:cNvPr>
          <p:cNvSpPr/>
          <p:nvPr/>
        </p:nvSpPr>
        <p:spPr>
          <a:xfrm>
            <a:off x="5416119" y="369882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80" name="Google Shape;1256;p43">
            <a:extLst>
              <a:ext uri="{FF2B5EF4-FFF2-40B4-BE49-F238E27FC236}">
                <a16:creationId xmlns:a16="http://schemas.microsoft.com/office/drawing/2014/main" id="{19147F4B-84AB-F632-2FB4-2EEA31722CCE}"/>
              </a:ext>
            </a:extLst>
          </p:cNvPr>
          <p:cNvSpPr/>
          <p:nvPr/>
        </p:nvSpPr>
        <p:spPr>
          <a:xfrm>
            <a:off x="5416119" y="4057228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81" name="Google Shape;1256;p43">
            <a:extLst>
              <a:ext uri="{FF2B5EF4-FFF2-40B4-BE49-F238E27FC236}">
                <a16:creationId xmlns:a16="http://schemas.microsoft.com/office/drawing/2014/main" id="{759E9515-CB94-2656-D776-7C0234CBAB70}"/>
              </a:ext>
            </a:extLst>
          </p:cNvPr>
          <p:cNvSpPr/>
          <p:nvPr/>
        </p:nvSpPr>
        <p:spPr>
          <a:xfrm>
            <a:off x="5416119" y="441563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82" name="Google Shape;1256;p43">
            <a:extLst>
              <a:ext uri="{FF2B5EF4-FFF2-40B4-BE49-F238E27FC236}">
                <a16:creationId xmlns:a16="http://schemas.microsoft.com/office/drawing/2014/main" id="{CFBB7681-4F95-75B0-7E64-9FE18C532D27}"/>
              </a:ext>
            </a:extLst>
          </p:cNvPr>
          <p:cNvSpPr/>
          <p:nvPr/>
        </p:nvSpPr>
        <p:spPr>
          <a:xfrm>
            <a:off x="5416119" y="477403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C874C53-A0F7-0E02-E2A2-A33D18D4C796}"/>
              </a:ext>
            </a:extLst>
          </p:cNvPr>
          <p:cNvSpPr/>
          <p:nvPr/>
        </p:nvSpPr>
        <p:spPr>
          <a:xfrm>
            <a:off x="6519886" y="361198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Image">
            <a:extLst>
              <a:ext uri="{FF2B5EF4-FFF2-40B4-BE49-F238E27FC236}">
                <a16:creationId xmlns:a16="http://schemas.microsoft.com/office/drawing/2014/main" id="{0B309916-9420-8183-3628-6CBAAC760447}"/>
              </a:ext>
            </a:extLst>
          </p:cNvPr>
          <p:cNvGrpSpPr/>
          <p:nvPr/>
        </p:nvGrpSpPr>
        <p:grpSpPr>
          <a:xfrm>
            <a:off x="995357" y="6151253"/>
            <a:ext cx="233717" cy="233717"/>
            <a:chOff x="9600101" y="1622168"/>
            <a:chExt cx="1333500" cy="1333500"/>
          </a:xfrm>
        </p:grpSpPr>
        <p:sp>
          <p:nvSpPr>
            <p:cNvPr id="12" name="Border">
              <a:extLst>
                <a:ext uri="{FF2B5EF4-FFF2-40B4-BE49-F238E27FC236}">
                  <a16:creationId xmlns:a16="http://schemas.microsoft.com/office/drawing/2014/main" id="{DF5C3B2A-C50A-CA23-78DA-EF4F6CECF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0101" y="1622168"/>
              <a:ext cx="1333500" cy="133350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474813E9-C423-96B4-01CE-CCED1324EF61}"/>
                </a:ext>
              </a:extLst>
            </p:cNvPr>
            <p:cNvCxnSpPr/>
            <p:nvPr/>
          </p:nvCxnSpPr>
          <p:spPr>
            <a:xfrm>
              <a:off x="9793519" y="1815586"/>
              <a:ext cx="946665" cy="946664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e">
              <a:extLst>
                <a:ext uri="{FF2B5EF4-FFF2-40B4-BE49-F238E27FC236}">
                  <a16:creationId xmlns:a16="http://schemas.microsoft.com/office/drawing/2014/main" id="{2B0A731C-CC10-1C46-D10A-1F610ED9AC58}"/>
                </a:ext>
              </a:extLst>
            </p:cNvPr>
            <p:cNvCxnSpPr/>
            <p:nvPr/>
          </p:nvCxnSpPr>
          <p:spPr>
            <a:xfrm flipV="1">
              <a:off x="9793519" y="1815587"/>
              <a:ext cx="946666" cy="946663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3F85A5-774F-69DB-6F79-EA366A1B51C7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교육바구니 </a:t>
            </a:r>
            <a:r>
              <a:rPr lang="en-US" altLang="ko-KR" sz="800" dirty="0"/>
              <a:t>-&gt; </a:t>
            </a:r>
            <a:r>
              <a:rPr lang="ko-KR" altLang="en-US" sz="800" dirty="0"/>
              <a:t>선택정보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시간</a:t>
            </a:r>
            <a:r>
              <a:rPr lang="en-US" altLang="ko-KR" sz="800" dirty="0"/>
              <a:t>: 4</a:t>
            </a:r>
            <a:r>
              <a:rPr lang="ko-KR" altLang="en-US" sz="800" dirty="0"/>
              <a:t>시 </a:t>
            </a:r>
            <a:r>
              <a:rPr lang="en-US" altLang="ko-KR" sz="800" dirty="0"/>
              <a:t>-&gt; ‘4H’  </a:t>
            </a:r>
            <a:r>
              <a:rPr lang="ko-KR" altLang="en-US" sz="800" dirty="0"/>
              <a:t>로 변경</a:t>
            </a:r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49070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0I0j5xrtSkVBWWUP++Om3nvW3p1EZx9xOpLHBAI+p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0I0j5xrtSkVBWWUP++Om3nvW3p1EZx9xOpLHBAI+p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12538</TotalTime>
  <Words>6171</Words>
  <Application>Microsoft Office PowerPoint</Application>
  <PresentationFormat>A4 용지(210x297mm)</PresentationFormat>
  <Paragraphs>1161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HeadingPairs>
  <TitlesOfParts>
    <vt:vector size="34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Tahoma</vt:lpstr>
      <vt:lpstr>Times New Roman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교육신청</vt:lpstr>
      <vt:lpstr>교육신청 &gt; 교육신청 하기</vt:lpstr>
      <vt:lpstr>교육신청 &gt; 교육신청 하기</vt:lpstr>
      <vt:lpstr>교육신청 &gt; 교육신청 하기 &gt; 간호조무사 대면교육 동의서 자세히보기</vt:lpstr>
      <vt:lpstr>교육신청 &gt; 교육신청 하기 &gt; 다음 </vt:lpstr>
      <vt:lpstr>교육신청 &gt; 교육신청 하기</vt:lpstr>
      <vt:lpstr>교육신청 &gt; 교육신청 하기</vt:lpstr>
      <vt:lpstr>교육신청 &gt; 교육신청 하기</vt:lpstr>
      <vt:lpstr>교육신청 &gt; 교육신청 하기 &gt; 교육신청 내역 확인</vt:lpstr>
      <vt:lpstr>교육신청 &gt; 교육신청 하기 &gt; 교육신청 내역 확인 &gt; 정회원 혜택보기</vt:lpstr>
      <vt:lpstr>교육신청 &gt; 교육신청 하기 &gt; 교육신청 내역 확인 &gt; PG결제 &gt; 교육신청 완료</vt:lpstr>
      <vt:lpstr>교육신청 &gt; 교육신청 하기 &gt; 샘플보기</vt:lpstr>
      <vt:lpstr>교육신청 &gt; 교육신청 하기 &gt; 상세보기 ((비)대면교육)</vt:lpstr>
      <vt:lpstr>교육신청 &gt; 교육신청 하기 &gt; 상세보기 (온라인교육)</vt:lpstr>
      <vt:lpstr>교육신청 &gt; 교육신청 하기 &gt; 상세보기 &gt; 프로필보기</vt:lpstr>
      <vt:lpstr>교육소식 &gt; 공지사항</vt:lpstr>
      <vt:lpstr>교육소식 &gt; 공지사항 &gt; 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636</cp:revision>
  <dcterms:modified xsi:type="dcterms:W3CDTF">2025-07-10T04:47:46Z</dcterms:modified>
</cp:coreProperties>
</file>