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67"/>
  </p:notesMasterIdLst>
  <p:handoutMasterIdLst>
    <p:handoutMasterId r:id="rId68"/>
  </p:handoutMasterIdLst>
  <p:sldIdLst>
    <p:sldId id="289" r:id="rId2"/>
    <p:sldId id="288" r:id="rId3"/>
    <p:sldId id="290" r:id="rId4"/>
    <p:sldId id="292" r:id="rId5"/>
    <p:sldId id="293" r:id="rId6"/>
    <p:sldId id="29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74" d="100"/>
          <a:sy n="74" d="100"/>
        </p:scale>
        <p:origin x="1680" y="62"/>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96.png"/></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5.xml"/><Relationship Id="rId4" Type="http://schemas.openxmlformats.org/officeDocument/2006/relationships/image" Target="../media/image102.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03.png"/></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07.png"/></Relationships>
</file>

<file path=ppt/slides/_rels/slide4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5.xml"/><Relationship Id="rId4" Type="http://schemas.openxmlformats.org/officeDocument/2006/relationships/image" Target="../media/image113.png"/></Relationships>
</file>

<file path=ppt/slides/_rels/slide4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4" Type="http://schemas.openxmlformats.org/officeDocument/2006/relationships/image" Target="../media/image116.png"/></Relationships>
</file>

<file path=ppt/slides/_rels/slide4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5.xml"/><Relationship Id="rId4" Type="http://schemas.openxmlformats.org/officeDocument/2006/relationships/image" Target="../media/image119.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20.png"/></Relationships>
</file>

<file path=ppt/slides/_rels/slide5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5.xml"/><Relationship Id="rId4" Type="http://schemas.openxmlformats.org/officeDocument/2006/relationships/image" Target="../media/image1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5.xml"/><Relationship Id="rId4" Type="http://schemas.openxmlformats.org/officeDocument/2006/relationships/image" Target="../media/image126.png"/></Relationships>
</file>

<file path=ppt/slides/_rels/slide5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5.xml"/><Relationship Id="rId4" Type="http://schemas.openxmlformats.org/officeDocument/2006/relationships/image" Target="../media/image12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30.png"/></Relationships>
</file>

<file path=ppt/slides/_rels/slide5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5.xml"/><Relationship Id="rId4" Type="http://schemas.openxmlformats.org/officeDocument/2006/relationships/image" Target="../media/image133.png"/></Relationships>
</file>

<file path=ppt/slides/_rels/slide5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5.xml"/><Relationship Id="rId4" Type="http://schemas.openxmlformats.org/officeDocument/2006/relationships/image" Target="../media/image136.png"/></Relationships>
</file>

<file path=ppt/slides/_rels/slide5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5.xml"/><Relationship Id="rId4" Type="http://schemas.openxmlformats.org/officeDocument/2006/relationships/image" Target="../media/image139.png"/></Relationships>
</file>

<file path=ppt/slides/_rels/slide5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5.xml"/><Relationship Id="rId4" Type="http://schemas.openxmlformats.org/officeDocument/2006/relationships/image" Target="../media/image142.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14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5.xml"/><Relationship Id="rId4" Type="http://schemas.openxmlformats.org/officeDocument/2006/relationships/image" Target="../media/image146.png"/></Relationships>
</file>

<file path=ppt/slides/_rels/slide6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5.xml"/><Relationship Id="rId4" Type="http://schemas.openxmlformats.org/officeDocument/2006/relationships/image" Target="../media/image149.png"/></Relationships>
</file>

<file path=ppt/slides/_rels/slide6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5.xml"/><Relationship Id="rId4" Type="http://schemas.openxmlformats.org/officeDocument/2006/relationships/image" Target="../media/image152.png"/></Relationships>
</file>

<file path=ppt/slides/_rels/slide6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5.xml"/><Relationship Id="rId4" Type="http://schemas.openxmlformats.org/officeDocument/2006/relationships/image" Target="../media/image155.png"/></Relationships>
</file>

<file path=ppt/slides/_rels/slide6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5.xml"/><Relationship Id="rId4" Type="http://schemas.openxmlformats.org/officeDocument/2006/relationships/image" Target="../media/image158.png"/></Relationships>
</file>

<file path=ppt/slides/_rels/slide6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5.xml"/><Relationship Id="rId4" Type="http://schemas.openxmlformats.org/officeDocument/2006/relationships/image" Target="../media/image1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2013 – 2017</a:t>
            </a:r>
          </a:p>
        </p:txBody>
      </p:sp>
    </p:spTree>
    <p:extLst>
      <p:ext uri="{BB962C8B-B14F-4D97-AF65-F5344CB8AC3E}">
        <p14:creationId xmlns:p14="http://schemas.microsoft.com/office/powerpoint/2010/main" val="335973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Financial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AFG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AmTrust Financial Services,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AFSI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Inf%</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Argo Group International Holdings,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AGII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Aspen Insurance Holdings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AHL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International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50,570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33,927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Assurant,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AIZ</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Allstate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ALL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34,540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AMERISAFE,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AXIS Capital Holdings Limited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AXS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Baldwin &amp; Lyons,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(2013 - 2017). This is one way to measure whether companies have effectively allocated their capital to share buybacks. The buyback ROI is split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value of the cumulative shares repurchased (i.e. stock price at period end)</a:t>
            </a:r>
          </a:p>
          <a:p>
            <a:pPr lvl="1">
              <a:spcBef>
                <a:spcPts val="0"/>
              </a:spcBef>
            </a:pPr>
            <a:endParaRPr lang="en-US" sz="1400" dirty="0"/>
          </a:p>
          <a:p>
            <a:pPr lvl="1"/>
            <a:r>
              <a:rPr lang="en-US" sz="1400" dirty="0"/>
              <a:t>Given this set of cash flows, we calculate the annualized internal rate of return to give us the buyback ROI.</a:t>
            </a:r>
          </a:p>
          <a:p>
            <a:pPr lvl="1">
              <a:spcBef>
                <a:spcPts val="0"/>
              </a:spcBef>
            </a:pPr>
            <a:endParaRPr lang="en-US" sz="1400" dirty="0"/>
          </a:p>
          <a:p>
            <a:pPr lvl="1"/>
            <a:r>
              <a:rPr lang="en-US" sz="1400" dirty="0"/>
              <a:t>An additional metric calculated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while their stock price is lower and buy less when their stock price is higher.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Chubb Limited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CB</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63,200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Cincinnati Financial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CINF</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CNA Financial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Donegal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DGICA</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Employers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EIG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59.1%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EMC Insurance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Erie Indemnity Company</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Enstar Group Limited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Federated National Holding Company</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FNHC</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Greenlight Capital Re,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GLRE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2013 - 2017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Hallmark Financial Services,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HALL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HCI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HCI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Hartford Financial Services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HIG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19,280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Horace Mann Educators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HMN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Heritage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HRTG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Infinity Property and Casualty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IPCC</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James River Group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Kingsway Financial Services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Kingstone Companies,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KINS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Kemper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KMPR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Mercury General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Maiden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MHLD</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Markel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MKL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Navigators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National General Holdings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Old Republic International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Progressive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PGR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35,110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1347 Property Insurance Holdings,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PIH</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NaN%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NaN%</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ProAssurance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PRA</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Everest Re Group,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9,530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RLI Corp.</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RenaissanceRe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RNR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Safety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SAFT</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Selective Insurance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SIGI</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State Auto Financial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Hanover Insurance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THG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4,890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Third Point Reinsurance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TPRE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Travelers Companies,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TRV</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35,570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376.4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Fire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UFCS</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Insurance Holdings Corp.</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vs. 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Universal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UVE</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1,140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Validus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VR</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5,380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106.3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28.3%</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 R. Berkley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WRB</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White Mountains Insurance Group,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WTM</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3,250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XL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XL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14,330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3,567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Alleghany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Y</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Top 25 most effective share repurchasers</a:t>
            </a:r>
          </a:p>
        </p:txBody>
      </p:sp>
      <p:graphicFrame>
        <p:nvGraphicFramePr>
          <p:cNvPr id="3" name="Table 2"/>
          <p:cNvGraphicFramePr>
            <a:graphicFrameLocks noGrp="1"/>
          </p:cNvGraphicFramePr>
          <p:nvPr/>
        </p:nvGraphicFramePr>
        <p:xfrm>
          <a:off x="503000" y="1305867"/>
          <a:ext cx="8394192" cy="5120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182880">
                <a:tc gridSpan="11">
                  <a:txBody>
                    <a:bodyPr/>
                    <a:lstStyle/>
                    <a:p>
                      <a:pPr marL="25400" marR="50800" algn="l">
                        <a:spcBef>
                          <a:spcPts val="200"/>
                        </a:spcBef>
                        <a:spcAft>
                          <a:spcPts val="400"/>
                        </a:spcAft>
                        <a:buNone/>
                      </a:pPr>
                      <a:r>
                        <a:rPr sz="1200" b="1">
                          <a:solidFill>
                            <a:srgbClr val="0083A9">
                              <a:alpha val="100000"/>
                            </a:srgbClr>
                          </a:solidFill>
                          <a:latin typeface="Arial"/>
                          <a:cs typeface="Arial"/>
                        </a:rPr>
                        <a:t>Top 25 most effective share repurchasers</a:t>
                      </a: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tc hMerge="1">
                  <a:txBody>
                    <a:bodyPr/>
                    <a:lstStyle/>
                    <a:p>
                      <a:pPr marL="25400" marR="50800" algn="l">
                        <a:spcBef>
                          <a:spcPts val="200"/>
                        </a:spcBef>
                        <a:spcAft>
                          <a:spcPts val="400"/>
                        </a:spcAft>
                        <a:buNone/>
                      </a:pPr>
                      <a:endParaRPr/>
                    </a:p>
                  </a:txBody>
                  <a:tcPr marL="0" marR="0" marT="0" marB="0" anchor="ctr">
                    <a:lnL w="0" cap="flat" cmpd="sng" algn="ctr">
                      <a:noFill/>
                      <a:prstDash val="solid"/>
                    </a:lnL>
                    <a:lnR w="0" cap="flat" cmpd="sng" algn="ctr">
                      <a:noFill/>
                      <a:prstDash val="solid"/>
                    </a:lnR>
                    <a:lnT w="12700" cap="flat" cmpd="sng" algn="ctr">
                      <a:noFill/>
                      <a:prstDash val="solid"/>
                    </a:lnT>
                    <a:lnB w="25400" cap="flat" cmpd="sng" algn="ctr">
                      <a:solidFill>
                        <a:srgbClr val="0083A9">
                          <a:alpha val="100000"/>
                        </a:srgbClr>
                      </a:solidFill>
                      <a:prstDash val="solid"/>
                    </a:lnB>
                  </a:tcPr>
                </a:tc>
                <a:extLst>
                  <a:ext uri="{0D108BD9-81ED-4DB2-BD59-A6C34878D82A}">
                    <a16:rowId xmlns:a16="http://schemas.microsoft.com/office/drawing/2014/main" val="10000"/>
                  </a:ext>
                </a:extLst>
              </a:tr>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1"/>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HRTG</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417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70.7%</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2"/>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EIG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59.1%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3"/>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TPRE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103.9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4"/>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KINS</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43.3%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5"/>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PRA</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6"/>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PGR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35,110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7"/>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SIGI</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8"/>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AFG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9"/>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WRB</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9,420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ALL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34,540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9,313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1"/>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KMPR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3,480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58.3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2"/>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ACGL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133.1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1,052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3"/>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SAFT</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4"/>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UFCS</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5"/>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UVE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40.7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6"/>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CINF</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285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7"/>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Y</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669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8"/>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THG</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4,890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19"/>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MKL</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15,700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0.3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TRV</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35,570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376.4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12,929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36.3%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1"/>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IPCC</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1,440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2"/>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HMN</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39.7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18.6%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3"/>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CB</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63,200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34.1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3,800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6.0%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4"/>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RNR</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5,450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14.7</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1,521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33.0%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27.9%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7.5%</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8.9%</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25"/>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RE</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9,530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50.0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12.8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2,008</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25.6%</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21.1%</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13.2%</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14.3%</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a:t>
                      </a:r>
                    </a:p>
                  </a:txBody>
                  <a:tcPr marL="0" marR="0" marT="0" marB="0" anchor="ctr">
                    <a:lnL w="0" cap="flat" cmpd="sng" algn="ctr">
                      <a:noFill/>
                      <a:prstDash val="solid"/>
                    </a:lnL>
                    <a:lnR w="0" cap="flat" cmpd="sng" algn="ctr">
                      <a:noFill/>
                      <a:prstDash val="solid"/>
                    </a:lnR>
                    <a:lnT w="12700" cap="flat" cmpd="sng" algn="ctr">
                      <a:solidFill>
                        <a:srgbClr val="D9D9D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3001" y="3109451"/>
            <a:ext cx="9053989" cy="932159"/>
          </a:xfrm>
        </p:spPr>
        <p:txBody>
          <a:bodyPr/>
          <a:lstStyle/>
          <a:p>
            <a:r>
              <a:t>By Company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Arch Capital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25400" marR="50800" algn="r">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25400" marR="50800" algn="r">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noFill/>
                      <a:prstDash val="solid"/>
                    </a:lnL>
                    <a:lnR w="0" cap="flat" cmpd="sng" algn="ctr">
                      <a:no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25400" marR="50800" algn="r">
                        <a:spcBef>
                          <a:spcPts val="200"/>
                        </a:spcBef>
                        <a:spcAft>
                          <a:spcPts val="200"/>
                        </a:spcAft>
                        <a:buNone/>
                      </a:pPr>
                      <a:r>
                        <a:rPr sz="800">
                          <a:solidFill>
                            <a:srgbClr val="000000">
                              <a:alpha val="100000"/>
                            </a:srgbClr>
                          </a:solidFill>
                          <a:latin typeface="Arial"/>
                          <a:cs typeface="Arial"/>
                        </a:rPr>
                        <a:t>ACGL</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20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10,950</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133.1</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17.9</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1,052</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13.5%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9.6%</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11.5%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16.5%</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25400" marR="50800" algn="r">
                        <a:spcBef>
                          <a:spcPts val="200"/>
                        </a:spcBef>
                        <a:spcAft>
                          <a:spcPts val="200"/>
                        </a:spcAft>
                        <a:buNone/>
                      </a:pPr>
                      <a:r>
                        <a:rPr sz="800">
                          <a:solidFill>
                            <a:srgbClr val="000000">
                              <a:alpha val="100000"/>
                            </a:srgbClr>
                          </a:solidFill>
                          <a:latin typeface="Arial"/>
                          <a:cs typeface="Arial"/>
                        </a:rPr>
                        <a:t>4.4%</a:t>
                      </a:r>
                    </a:p>
                  </a:txBody>
                  <a:tcPr marL="0" marR="0" marT="0" marB="0" anchor="ctr">
                    <a:lnL w="0" cap="flat" cmpd="sng" algn="ctr">
                      <a:noFill/>
                      <a:prstDash val="solid"/>
                    </a:lnL>
                    <a:lnR w="0" cap="flat" cmpd="sng" algn="ctr">
                      <a:no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4234</Words>
  <Application>Microsoft Office PowerPoint</Application>
  <PresentationFormat>Custom</PresentationFormat>
  <Paragraphs>1467</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lpstr>Buyback ROI by Company</vt:lpstr>
      <vt:lpstr>Buyback Effectiveness by Company</vt:lpstr>
      <vt:lpstr>Buyback ROI vs. Buyback Effectiveness by Company</vt:lpstr>
      <vt:lpstr>Top 25 most effective share repurchasers</vt:lpstr>
      <vt:lpstr>By Company Detail</vt:lpstr>
      <vt:lpstr>Arch Capital Group Ltd.</vt:lpstr>
      <vt:lpstr>American Financial Group, Inc.</vt:lpstr>
      <vt:lpstr>AmTrust Financial Services, Inc.</vt:lpstr>
      <vt:lpstr>Argo Group International Holdings, Ltd.</vt:lpstr>
      <vt:lpstr>Aspen Insurance Holdings Limited</vt:lpstr>
      <vt:lpstr>American International Group, Inc.</vt:lpstr>
      <vt:lpstr>Assurant, Inc.</vt:lpstr>
      <vt:lpstr>Allstate Corporation</vt:lpstr>
      <vt:lpstr>AMERISAFE, Inc.</vt:lpstr>
      <vt:lpstr>AXIS Capital Holdings Limited</vt:lpstr>
      <vt:lpstr>Baldwin &amp; Lyons, Inc.</vt:lpstr>
      <vt:lpstr>Chubb Limited</vt:lpstr>
      <vt:lpstr>Cincinnati Financial Corporation</vt:lpstr>
      <vt:lpstr>CNA Financial Corporation</vt:lpstr>
      <vt:lpstr>Donegal Group Inc.</vt:lpstr>
      <vt:lpstr>Employers Holdings, Inc.</vt:lpstr>
      <vt:lpstr>EMC Insurance Group Inc.</vt:lpstr>
      <vt:lpstr>Erie Indemnity Company</vt:lpstr>
      <vt:lpstr>Enstar Group Limited</vt:lpstr>
      <vt:lpstr>Federated National Holding Company</vt:lpstr>
      <vt:lpstr>Greenlight Capital Re, Ltd.</vt:lpstr>
      <vt:lpstr>Hallmark Financial Services, Inc.</vt:lpstr>
      <vt:lpstr>HCI Group, Inc.</vt:lpstr>
      <vt:lpstr>Hartford Financial Services Group, Inc.</vt:lpstr>
      <vt:lpstr>Horace Mann Educators Corporation</vt:lpstr>
      <vt:lpstr>Heritage Insurance Holdings, Inc.</vt:lpstr>
      <vt:lpstr>Infinity Property and Casualty Corporation</vt:lpstr>
      <vt:lpstr>James River Group Holdings, Ltd.</vt:lpstr>
      <vt:lpstr>Kingsway Financial Services Inc.</vt:lpstr>
      <vt:lpstr>Kingstone Companies, Inc.</vt:lpstr>
      <vt:lpstr>Kemper Corporation</vt:lpstr>
      <vt:lpstr>Mercury General Corporation</vt:lpstr>
      <vt:lpstr>Maiden Holdings, Ltd.</vt:lpstr>
      <vt:lpstr>Markel Corporation</vt:lpstr>
      <vt:lpstr>Navigators Group, Inc.</vt:lpstr>
      <vt:lpstr>National General Holdings Corporation</vt:lpstr>
      <vt:lpstr>Old Republic International Corporation</vt:lpstr>
      <vt:lpstr>Progressive Corporation</vt:lpstr>
      <vt:lpstr>1347 Property Insurance Holdings, Inc.</vt:lpstr>
      <vt:lpstr>ProAssurance Corporation</vt:lpstr>
      <vt:lpstr>Everest Re Group, Ltd.</vt:lpstr>
      <vt:lpstr>RLI Corp.</vt:lpstr>
      <vt:lpstr>RenaissanceRe Holdings Ltd.</vt:lpstr>
      <vt:lpstr>Safety Insurance Group, Inc.</vt:lpstr>
      <vt:lpstr>Selective Insurance Group, Inc.</vt:lpstr>
      <vt:lpstr>State Auto Financial Corporation</vt:lpstr>
      <vt:lpstr>Hanover Insurance Group, Inc.</vt:lpstr>
      <vt:lpstr>Third Point Reinsurance Ltd.</vt:lpstr>
      <vt:lpstr>Travelers Companies, Inc.</vt:lpstr>
      <vt:lpstr>United Fire Group, Inc.</vt:lpstr>
      <vt:lpstr>United Insurance Holdings Corp.</vt:lpstr>
      <vt:lpstr>Universal Insurance Holdings, Inc.</vt:lpstr>
      <vt:lpstr>Validus Holdings, Ltd.</vt:lpstr>
      <vt:lpstr>W. R. Berkley Corporation</vt:lpstr>
      <vt:lpstr>White Mountains Insurance Group, Ltd.</vt:lpstr>
      <vt:lpstr>XL Group Ltd</vt:lpstr>
      <vt:lpstr>Alleghany Corporation</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Adam Troyer</cp:lastModifiedBy>
  <cp:revision>17</cp:revision>
  <dcterms:created xsi:type="dcterms:W3CDTF">2017-01-26T08:12:11Z</dcterms:created>
  <dcterms:modified xsi:type="dcterms:W3CDTF">2018-05-01T04:25:50Z</dcterms:modified>
</cp:coreProperties>
</file>