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bmp" ContentType="image/bmp"/>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5"/>
  </p:notesMasterIdLst>
  <p:handoutMasterIdLst>
    <p:handoutMasterId r:id="rId6"/>
  </p:handoutMasterIdLst>
  <p:sldIdLst xmlns:a="http://schemas.openxmlformats.org/drawingml/2006/main" xmlns:r="http://schemas.openxmlformats.org/officeDocument/2006/relationships" xmlns:p="http://schemas.openxmlformats.org/presentationml/2006/main">
    <p:sldId id="289" r:id="rId2"/>
    <p:sldId id="288" r:id="rId3"/>
    <p:sldId id="290" r:id="rId4"/>
    <p:sldId id="291" r:id="rId11"/>
    <p:sldId id="292" r:id="rId12"/>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71" d="100"/>
          <a:sy n="71" d="100"/>
        </p:scale>
        <p:origin x="1243" y="48"/>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1" Type="http://schemas.openxmlformats.org/officeDocument/2006/relationships/slide" Target="slides/slide4.xml"/><Relationship Id="rId12"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2017.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2013 – 2017</a:t>
            </a:r>
          </a:p>
        </p:txBody>
      </p:sp>
    </p:spTree>
    <p:extLst>
      <p:ext uri="{BB962C8B-B14F-4D97-AF65-F5344CB8AC3E}">
        <p14:creationId xmlns:p14="http://schemas.microsoft.com/office/powerpoint/2010/main" val="335973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(2013 - 2017). This is one way to measure whether companies have effectively allocated their capital to share buybacks. We split the buyback ROI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their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total value of the cumulative shares repurchased</a:t>
            </a:r>
          </a:p>
          <a:p>
            <a:pPr lvl="1">
              <a:spcBef>
                <a:spcPts val="0"/>
              </a:spcBef>
            </a:pPr>
            <a:endParaRPr lang="en-US" sz="1400" dirty="0"/>
          </a:p>
          <a:p>
            <a:pPr lvl="1"/>
            <a:r>
              <a:rPr lang="en-US" sz="1400" dirty="0"/>
              <a:t>Given this set of cash flows, we then calculate the annualized internal rate of return to give us the buyback ROI.</a:t>
            </a:r>
          </a:p>
          <a:p>
            <a:pPr lvl="1">
              <a:spcBef>
                <a:spcPts val="0"/>
              </a:spcBef>
            </a:pPr>
            <a:endParaRPr lang="en-US" sz="1400" dirty="0"/>
          </a:p>
          <a:p>
            <a:pPr lvl="1"/>
            <a:r>
              <a:rPr lang="en-US" sz="1400" dirty="0"/>
              <a:t>An additional metric to calculate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right before their stock price increases and buy less before their stock decreases.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2013 - 2017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Summary table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503300" y="315020"/>
          <a:ext cx="9066832" cy="221974"/>
        </p:xfrm>
        <a:graphic>
          <a:graphicData uri="http://schemas.openxmlformats.org/drawingml/2006/table">
            <a:tbl>
              <a:tblPr/>
              <a:tblGrid>
                <a:gridCol w="526097"/>
                <a:gridCol w="872184"/>
                <a:gridCol w="1387067"/>
                <a:gridCol w="1175421"/>
                <a:gridCol w="1634370"/>
                <a:gridCol w="1577877"/>
                <a:gridCol w="2298206"/>
                <a:gridCol w="2036888"/>
                <a:gridCol w="1585195"/>
                <a:gridCol w="907345"/>
                <a:gridCol w="1436863"/>
              </a:tblGrid>
              <a:tr h="209299">
                <a:tc gridSpan="11">
                  <a:txBody>
                    <a:bodyPr/>
                    <a:lstStyle/>
                    <a:p>
                      <a:pPr algn="l" marL="25400" marR="50800">
                        <a:spcBef>
                          <a:spcPts val="200"/>
                        </a:spcBef>
                        <a:spcAft>
                          <a:spcPts val="400"/>
                        </a:spcAft>
                        <a:buNone/>
                      </a:pPr>
                      <a:r>
                        <a:rPr sz="1200" b="1">
                          <a:solidFill>
                            <a:srgbClr val="0083A9">
                              <a:alpha val="100000"/>
                            </a:srgbClr>
                          </a:solidFill>
                          <a:latin typeface="Arial"/>
                          <a:cs typeface="Arial"/>
                        </a:rPr>
                        <a:t>Top 25 most effective share repurchasers</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c hMerge="true">
                  <a:txBody>
                    <a:bodyPr/>
                    <a:lstStyle/>
                    <a:p>
                      <a:pPr algn="l" marL="25400" marR="50800">
                        <a:spcBef>
                          <a:spcPts val="200"/>
                        </a:spcBef>
                        <a:spcAft>
                          <a:spcPts val="400"/>
                        </a:spcAft>
                        <a:buNone/>
                      </a:pPr>
                      <a:r>
                        <a:rPr sz="1200" b="1">
                          <a:solidFill>
                            <a:srgbClr val="0083A9">
                              <a:alpha val="100000"/>
                            </a:srgbClr>
                          </a:solidFill>
                          <a:latin typeface="Arial"/>
                          <a:cs typeface="Arial"/>
                        </a:rPr>
                        <a:t/>
                      </a:r>
                    </a:p>
                  </a:txBody>
                  <a:tcPr anchor="ctr" marB="0" marT="0" marR="0" marL="0">
                    <a:lnL algn="ctr" cmpd="sng" cap="flat" w="0">
                      <a:noFill/>
                      <a:prstDash val="solid"/>
                    </a:lnL>
                    <a:lnR algn="ctr" cmpd="sng" cap="flat" w="0">
                      <a:noFill/>
                      <a:prstDash val="solid"/>
                    </a:lnR>
                    <a:lnT algn="ctr" cmpd="sng" cap="flat" w="12700">
                      <a:noFill/>
                      <a:prstDash val="solid"/>
                    </a:lnT>
                    <a:lnB algn="ctr" cmpd="sng" cap="flat" w="25400">
                      <a:solidFill>
                        <a:srgbClr val="0083A9">
                          <a:alpha val="100000"/>
                        </a:srgbClr>
                      </a:solidFill>
                      <a:prstDash val="solid"/>
                    </a:lnB>
                  </a:tcPr>
                </a:tc>
              </a:tr>
              <a:tr h="285181">
                <a:tc>
                  <a:txBody>
                    <a:bodyPr/>
                    <a:lstStyle/>
                    <a:p>
                      <a:pPr algn="r" marL="25400" marR="50800">
                        <a:spcBef>
                          <a:spcPts val="200"/>
                        </a:spcBef>
                        <a:spcAft>
                          <a:spcPts val="400"/>
                        </a:spcAft>
                        <a:buNone/>
                      </a:pPr>
                      <a:r>
                        <a:rPr sz="1000">
                          <a:solidFill>
                            <a:srgbClr val="0083A9">
                              <a:alpha val="100000"/>
                            </a:srgbClr>
                          </a:solidFill>
                          <a:latin typeface="Arial"/>
                          <a:cs typeface="Arial"/>
                        </a:rPr>
                        <a:t>Ticker</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 of quarters</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Current Mkt Cap ($m)</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Initial Shares (mil)</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Shares Repurchased (mil)</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Dollar Repurchased ($m)</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Percent of Initial Shares Repurchased</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Percent of Mkt Cap Repurchased</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Total Shareholder Return</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Buyback ROI</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c>
                  <a:txBody>
                    <a:bodyPr/>
                    <a:lstStyle/>
                    <a:p>
                      <a:pPr algn="r" marL="25400" marR="50800">
                        <a:spcBef>
                          <a:spcPts val="200"/>
                        </a:spcBef>
                        <a:spcAft>
                          <a:spcPts val="400"/>
                        </a:spcAft>
                        <a:buNone/>
                      </a:pPr>
                      <a:r>
                        <a:rPr sz="1000">
                          <a:solidFill>
                            <a:srgbClr val="0083A9">
                              <a:alpha val="100000"/>
                            </a:srgbClr>
                          </a:solidFill>
                          <a:latin typeface="Arial"/>
                          <a:cs typeface="Arial"/>
                        </a:rPr>
                        <a:t>Buyback Effectiveness</a:t>
                      </a:r>
                    </a:p>
                  </a:txBody>
                  <a:tcPr anchor="ctr" marB="0" marT="0" marR="0" marL="0">
                    <a:lnL algn="ctr" cmpd="sng" cap="flat" w="0">
                      <a:noFill/>
                      <a:prstDash val="solid"/>
                    </a:lnL>
                    <a:lnR algn="ctr" cmpd="sng" cap="flat" w="0">
                      <a:noFill/>
                      <a:prstDash val="solid"/>
                    </a:lnR>
                    <a:lnT algn="ctr" cmpd="sng" cap="flat" w="25400">
                      <a:solidFill>
                        <a:srgbClr val="0083A9">
                          <a:alpha val="100000"/>
                        </a:srgbClr>
                      </a:solidFill>
                      <a:prstDash val="solid"/>
                    </a:lnT>
                    <a:lnB algn="ctr" cmpd="sng" cap="flat" w="12700">
                      <a:solidFill>
                        <a:srgbClr val="0083A9">
                          <a:alpha val="100000"/>
                        </a:srgbClr>
                      </a:solidFill>
                      <a:prstDash val="solid"/>
                    </a:lnB>
                  </a:tcPr>
                </a:tc>
              </a:tr>
              <a:tr h="209299">
                <a:tc>
                  <a:txBody>
                    <a:bodyPr/>
                    <a:lstStyle/>
                    <a:p>
                      <a:pPr algn="r" marL="25400" marR="50800">
                        <a:spcBef>
                          <a:spcPts val="200"/>
                        </a:spcBef>
                        <a:spcAft>
                          <a:spcPts val="200"/>
                        </a:spcAft>
                        <a:buNone/>
                      </a:pPr>
                      <a:r>
                        <a:rPr sz="1000">
                          <a:solidFill>
                            <a:srgbClr val="000000">
                              <a:alpha val="100000"/>
                            </a:srgbClr>
                          </a:solidFill>
                          <a:latin typeface="Arial"/>
                          <a:cs typeface="Arial"/>
                        </a:rPr>
                        <a:t>HRTG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435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70.7%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EIG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59.1%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39.0%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TPRE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103.9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26.3%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PRA</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2,520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426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PGR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35,550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603.2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37.0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AFG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10,140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WRB</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9,450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ALL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34,720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468.0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9,313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33.6%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26.8%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KMPR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58.3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ACGL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11,080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133.1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1,052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SAFT</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0.6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UFCS</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25.3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UVE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40.7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45.1%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50.4%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CINF</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12,350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285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Y</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9,040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669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THG</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21.9%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MKL</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16,030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0.3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199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TRV</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36,980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376.4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12,929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35.0%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IPCC</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HMN</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39.7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CB</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64,130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34.1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3,800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RNR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5,530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44.5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1,521</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33.0%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27.5%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RE</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11,360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50.0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12.8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25.6%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17.7%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13.2%</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14.3%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AIZ</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4,910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78.4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29.6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2,160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37.8%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44.0%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19.5%</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18.6%</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-0.8%</a:t>
                      </a:r>
                    </a:p>
                  </a:txBody>
                  <a:tcPr anchor="ctr" marB="0" marT="0" marR="0" marL="0">
                    <a:lnL algn="ctr" cmpd="sng" cap="flat" w="0">
                      <a:noFill/>
                      <a:prstDash val="solid"/>
                    </a:lnL>
                    <a:lnR algn="ctr" cmpd="sng" cap="flat" w="0">
                      <a:noFill/>
                      <a:prstDash val="solid"/>
                    </a:lnR>
                    <a:lnT algn="ctr" cmpd="sng" cap="flat" w="0">
                      <a:noFill/>
                      <a:prstDash val="solid"/>
                    </a:lnT>
                    <a:lnB algn="ctr" cmpd="sng" cap="flat" w="12700">
                      <a:solidFill>
                        <a:srgbClr val="D9D9D9">
                          <a:alpha val="100000"/>
                        </a:srgbClr>
                      </a:solidFill>
                      <a:prstDash val="solid"/>
                    </a:lnB>
                  </a:tcPr>
                </a:tc>
              </a:tr>
              <a:tr h="222792">
                <a:tc>
                  <a:txBody>
                    <a:bodyPr/>
                    <a:lstStyle/>
                    <a:p>
                      <a:pPr algn="r" marL="25400" marR="50800">
                        <a:spcBef>
                          <a:spcPts val="200"/>
                        </a:spcBef>
                        <a:spcAft>
                          <a:spcPts val="200"/>
                        </a:spcAft>
                        <a:buNone/>
                      </a:pPr>
                      <a:r>
                        <a:rPr sz="1000">
                          <a:solidFill>
                            <a:srgbClr val="000000">
                              <a:alpha val="100000"/>
                            </a:srgbClr>
                          </a:solidFill>
                          <a:latin typeface="Arial"/>
                          <a:cs typeface="Arial"/>
                        </a:rPr>
                        <a:t>VR</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5,360</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106.3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37.9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1,524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35.7%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28.4%</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9.7%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8.7%</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c>
                  <a:txBody>
                    <a:bodyPr/>
                    <a:lstStyle/>
                    <a:p>
                      <a:pPr algn="r" marL="25400" marR="50800">
                        <a:spcBef>
                          <a:spcPts val="200"/>
                        </a:spcBef>
                        <a:spcAft>
                          <a:spcPts val="200"/>
                        </a:spcAft>
                        <a:buNone/>
                      </a:pPr>
                      <a:r>
                        <a:rPr sz="1000">
                          <a:solidFill>
                            <a:srgbClr val="000000">
                              <a:alpha val="100000"/>
                            </a:srgbClr>
                          </a:solidFill>
                          <a:latin typeface="Arial"/>
                          <a:cs typeface="Arial"/>
                        </a:rPr>
                        <a:t>-0.9%</a:t>
                      </a:r>
                    </a:p>
                  </a:txBody>
                  <a:tcPr anchor="ctr" marB="0" marT="0" marR="0" marL="0">
                    <a:lnL algn="ctr" cmpd="sng" cap="flat" w="0">
                      <a:noFill/>
                      <a:prstDash val="solid"/>
                    </a:lnL>
                    <a:lnR algn="ctr" cmpd="sng" cap="flat" w="0">
                      <a:noFill/>
                      <a:prstDash val="solid"/>
                    </a:lnR>
                    <a:lnT algn="ctr" cmpd="sng" cap="flat" w="0">
                      <a:noFill/>
                      <a:prstDash val="solid"/>
                    </a:lnT>
                    <a:lnB algn="ctr" cmpd="sng" cap="flat" w="25400">
                      <a:solidFill>
                        <a:srgbClr val="0083A9">
                          <a:alpha val="100000"/>
                        </a:srgbClr>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
          <p:cNvSpPr>
            <a:spLocks noGrp="1"/>
          </p:cNvSpPr>
          <p:nvPr>
            <p:ph type="title"/>
          </p:nvPr>
        </p:nvSpPr>
        <p:spPr>
          <a:xfrm>
            <a:off x="503000" y="455065"/>
            <a:ext cx="9067133" cy="481596"/>
          </a:xfrm>
        </p:spPr>
        <p:txBody>
          <a:bodyPr/>
          <a:lstStyle/>
          <a:p>
            <a:r>
              <a:rPr/>
              <a:t>Scatterplot</a:t>
            </a:r>
          </a:p>
        </p:txBody>
      </p:sp>
    </p:spTree>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397</Words>
  <Application>Microsoft Office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 xmlns:cp="http://schemas.openxmlformats.org/package/2006/metadata/core-properties"/>
  <cp:revision>16</cp:revision>
  <dcterms:created xsi:type="dcterms:W3CDTF">2017-01-26T08:12:11Z</dcterms:created>
  <dcterms:modified xmlns:xsi="http://www.w3.org/2001/XMLSchema-instance" xmlns:dcterms="http://purl.org/dc/terms/" xsi:type="dcterms:W3CDTF">2018-04-27T13:17:16Z</dcterms:modified>
</cp:coreProperties>
</file>